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39.jpg" ContentType="image/jpg"/>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828" r:id="rId2"/>
  </p:sldMasterIdLst>
  <p:notesMasterIdLst>
    <p:notesMasterId r:id="rId65"/>
  </p:notesMasterIdLst>
  <p:handoutMasterIdLst>
    <p:handoutMasterId r:id="rId66"/>
  </p:handoutMasterIdLst>
  <p:sldIdLst>
    <p:sldId id="366" r:id="rId3"/>
    <p:sldId id="367" r:id="rId4"/>
    <p:sldId id="368" r:id="rId5"/>
    <p:sldId id="320" r:id="rId6"/>
    <p:sldId id="332" r:id="rId7"/>
    <p:sldId id="343" r:id="rId8"/>
    <p:sldId id="333" r:id="rId9"/>
    <p:sldId id="419" r:id="rId10"/>
    <p:sldId id="336" r:id="rId11"/>
    <p:sldId id="337" r:id="rId12"/>
    <p:sldId id="378" r:id="rId13"/>
    <p:sldId id="369" r:id="rId14"/>
    <p:sldId id="370" r:id="rId15"/>
    <p:sldId id="418" r:id="rId16"/>
    <p:sldId id="413" r:id="rId17"/>
    <p:sldId id="414" r:id="rId18"/>
    <p:sldId id="415" r:id="rId19"/>
    <p:sldId id="416" r:id="rId20"/>
    <p:sldId id="417" r:id="rId21"/>
    <p:sldId id="420" r:id="rId22"/>
    <p:sldId id="339" r:id="rId23"/>
    <p:sldId id="334" r:id="rId24"/>
    <p:sldId id="340" r:id="rId25"/>
    <p:sldId id="341" r:id="rId26"/>
    <p:sldId id="344" r:id="rId27"/>
    <p:sldId id="345" r:id="rId28"/>
    <p:sldId id="342" r:id="rId29"/>
    <p:sldId id="372" r:id="rId30"/>
    <p:sldId id="373" r:id="rId31"/>
    <p:sldId id="375" r:id="rId32"/>
    <p:sldId id="376" r:id="rId33"/>
    <p:sldId id="377" r:id="rId34"/>
    <p:sldId id="346" r:id="rId35"/>
    <p:sldId id="383" r:id="rId36"/>
    <p:sldId id="409" r:id="rId37"/>
    <p:sldId id="410" r:id="rId38"/>
    <p:sldId id="347" r:id="rId39"/>
    <p:sldId id="349" r:id="rId40"/>
    <p:sldId id="335" r:id="rId41"/>
    <p:sldId id="350" r:id="rId42"/>
    <p:sldId id="351" r:id="rId43"/>
    <p:sldId id="352" r:id="rId44"/>
    <p:sldId id="355" r:id="rId45"/>
    <p:sldId id="353" r:id="rId46"/>
    <p:sldId id="354" r:id="rId47"/>
    <p:sldId id="356" r:id="rId48"/>
    <p:sldId id="357" r:id="rId49"/>
    <p:sldId id="358" r:id="rId50"/>
    <p:sldId id="359" r:id="rId51"/>
    <p:sldId id="360" r:id="rId52"/>
    <p:sldId id="361" r:id="rId53"/>
    <p:sldId id="362" r:id="rId54"/>
    <p:sldId id="363" r:id="rId55"/>
    <p:sldId id="412" r:id="rId56"/>
    <p:sldId id="329" r:id="rId57"/>
    <p:sldId id="327" r:id="rId58"/>
    <p:sldId id="325" r:id="rId59"/>
    <p:sldId id="371" r:id="rId60"/>
    <p:sldId id="411" r:id="rId61"/>
    <p:sldId id="364" r:id="rId62"/>
    <p:sldId id="319" r:id="rId63"/>
    <p:sldId id="374" r:id="rId64"/>
  </p:sldIdLst>
  <p:sldSz cx="9144000" cy="6858000" type="screen4x3"/>
  <p:notesSz cx="6858000" cy="9144000"/>
  <p:defaultTextStyle>
    <a:defPPr>
      <a:defRPr lang="en-US"/>
    </a:defPPr>
    <a:lvl1pPr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D4178"/>
    <a:srgbClr val="0F7DC4"/>
    <a:srgbClr val="0E2C4F"/>
    <a:srgbClr val="0D66A8"/>
    <a:srgbClr val="7BC5D9"/>
    <a:srgbClr val="50C3B9"/>
    <a:srgbClr val="B7D009"/>
    <a:srgbClr val="FCAE06"/>
    <a:srgbClr val="E35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86" autoAdjust="0"/>
    <p:restoredTop sz="94717"/>
  </p:normalViewPr>
  <p:slideViewPr>
    <p:cSldViewPr snapToGrid="0" snapToObjects="1">
      <p:cViewPr varScale="1">
        <p:scale>
          <a:sx n="81" d="100"/>
          <a:sy n="81" d="100"/>
        </p:scale>
        <p:origin x="211"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86028762264092"/>
          <c:y val="0.13239235120191917"/>
          <c:w val="0.51588812248850757"/>
          <c:h val="0.68926960869259135"/>
        </c:manualLayout>
      </c:layout>
      <c:doughnutChart>
        <c:varyColors val="1"/>
        <c:ser>
          <c:idx val="0"/>
          <c:order val="0"/>
          <c:tx>
            <c:strRef>
              <c:f>Sheet1!$B$1</c:f>
              <c:strCache>
                <c:ptCount val="1"/>
                <c:pt idx="0">
                  <c:v>HPP Service Provider Capacity Share</c:v>
                </c:pt>
              </c:strCache>
            </c:strRef>
          </c:tx>
          <c:dPt>
            <c:idx val="0"/>
            <c:bubble3D val="0"/>
            <c:explosion val="6"/>
            <c:spPr>
              <a:solidFill>
                <a:schemeClr val="accent3"/>
              </a:solidFill>
              <a:ln>
                <a:solidFill>
                  <a:schemeClr val="accent3">
                    <a:lumMod val="50000"/>
                  </a:schemeClr>
                </a:solidFill>
                <a:prstDash val="dash"/>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8C2-4BA2-A553-34BC68FA4BD9}"/>
              </c:ext>
            </c:extLst>
          </c:dPt>
          <c:dPt>
            <c:idx val="1"/>
            <c:bubble3D val="0"/>
            <c:spPr>
              <a:solidFill>
                <a:schemeClr val="accent1">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8C2-4BA2-A553-34BC68FA4BD9}"/>
              </c:ext>
            </c:extLst>
          </c:dPt>
          <c:dPt>
            <c:idx val="2"/>
            <c:bubble3D val="0"/>
            <c:spPr>
              <a:solidFill>
                <a:schemeClr val="accent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8C2-4BA2-A553-34BC68FA4BD9}"/>
              </c:ext>
            </c:extLst>
          </c:dPt>
          <c:dPt>
            <c:idx val="3"/>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A8C2-4BA2-A553-34BC68FA4BD9}"/>
              </c:ext>
            </c:extLst>
          </c:dPt>
          <c:dPt>
            <c:idx val="4"/>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A8C2-4BA2-A553-34BC68FA4BD9}"/>
              </c:ext>
            </c:extLst>
          </c:dPt>
          <c:dPt>
            <c:idx val="5"/>
            <c:bubble3D val="0"/>
            <c:spPr>
              <a:solidFill>
                <a:schemeClr val="accent1">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A8C2-4BA2-A553-34BC68FA4BD9}"/>
              </c:ext>
            </c:extLst>
          </c:dPt>
          <c:dPt>
            <c:idx val="6"/>
            <c:bubble3D val="0"/>
            <c:spPr>
              <a:solidFill>
                <a:schemeClr val="accent1">
                  <a:lumMod val="20000"/>
                  <a:lumOff val="8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A8C2-4BA2-A553-34BC68FA4BD9}"/>
              </c:ext>
            </c:extLst>
          </c:dPt>
          <c:dPt>
            <c:idx val="7"/>
            <c:bubble3D val="0"/>
            <c:spPr>
              <a:solidFill>
                <a:schemeClr val="tx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A8C2-4BA2-A553-34BC68FA4BD9}"/>
              </c:ext>
            </c:extLst>
          </c:dPt>
          <c:dPt>
            <c:idx val="8"/>
            <c:bubble3D val="0"/>
            <c:spPr>
              <a:solidFill>
                <a:schemeClr val="bg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A8C2-4BA2-A553-34BC68FA4BD9}"/>
              </c:ext>
            </c:extLst>
          </c:dPt>
          <c:dPt>
            <c:idx val="9"/>
            <c:bubble3D val="0"/>
            <c:spPr>
              <a:solidFill>
                <a:schemeClr val="bg1">
                  <a:lumMod val="40000"/>
                  <a:lumOff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A8C2-4BA2-A553-34BC68FA4BD9}"/>
              </c:ext>
            </c:extLst>
          </c:dPt>
          <c:dPt>
            <c:idx val="10"/>
            <c:bubble3D val="0"/>
            <c:spPr>
              <a:solidFill>
                <a:schemeClr val="accent5">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5-A8C2-4BA2-A553-34BC68FA4BD9}"/>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accent5"/>
                        </a:solidFill>
                        <a:latin typeface="Arial Narrow" panose="020B0606020202030204" pitchFamily="34" charset="0"/>
                        <a:ea typeface="+mn-ea"/>
                        <a:cs typeface="+mn-cs"/>
                      </a:defRPr>
                    </a:pPr>
                    <a:r>
                      <a:rPr lang="en-US" sz="1800" b="1" dirty="0">
                        <a:solidFill>
                          <a:schemeClr val="accent5"/>
                        </a:solidFill>
                        <a:latin typeface="Arial Narrow" panose="020B0606020202030204" pitchFamily="34" charset="0"/>
                      </a:rPr>
                      <a:t>22%</a:t>
                    </a:r>
                  </a:p>
                </c:rich>
              </c:tx>
              <c:spPr>
                <a:noFill/>
                <a:ln>
                  <a:noFill/>
                </a:ln>
                <a:effectLst/>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8C2-4BA2-A553-34BC68FA4BD9}"/>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5"/>
                      </a:solidFill>
                      <a:latin typeface="Arial Narrow" panose="020B0606020202030204" pitchFamily="34" charset="0"/>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D-A8C2-4BA2-A553-34BC68FA4BD9}"/>
                </c:ext>
              </c:extLst>
            </c:dLbl>
            <c:dLbl>
              <c:idx val="9"/>
              <c:tx>
                <c:rich>
                  <a:bodyPr rot="0" spcFirstLastPara="1" vertOverflow="ellipsis" vert="horz" wrap="square" lIns="38100" tIns="19050" rIns="38100" bIns="19050" anchor="ctr" anchorCtr="1">
                    <a:spAutoFit/>
                  </a:bodyPr>
                  <a:lstStyle/>
                  <a:p>
                    <a:pPr>
                      <a:defRPr sz="1400" b="1" i="0" u="none" strike="noStrike" kern="1200" baseline="0">
                        <a:solidFill>
                          <a:schemeClr val="accent5"/>
                        </a:solidFill>
                        <a:latin typeface="Arial Narrow" panose="020B0606020202030204" pitchFamily="34" charset="0"/>
                        <a:ea typeface="+mn-ea"/>
                        <a:cs typeface="+mn-cs"/>
                      </a:defRPr>
                    </a:pPr>
                    <a:r>
                      <a:rPr lang="en-US" dirty="0">
                        <a:solidFill>
                          <a:schemeClr val="accent5"/>
                        </a:solidFill>
                      </a:rPr>
                      <a:t>18%</a:t>
                    </a:r>
                  </a:p>
                </c:rich>
              </c:tx>
              <c:spPr>
                <a:noFill/>
                <a:ln>
                  <a:noFill/>
                </a:ln>
                <a:effectLst/>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8C2-4BA2-A553-34BC68FA4BD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20000"/>
                        <a:lumOff val="80000"/>
                      </a:schemeClr>
                    </a:solidFill>
                    <a:latin typeface="Arial Narrow" panose="020B060602020203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Universal Pure</c:v>
                </c:pt>
                <c:pt idx="1">
                  <c:v>APC</c:v>
                </c:pt>
                <c:pt idx="2">
                  <c:v>Lineage</c:v>
                </c:pt>
                <c:pt idx="3">
                  <c:v>TRUE</c:v>
                </c:pt>
                <c:pt idx="4">
                  <c:v>NutriFresh</c:v>
                </c:pt>
                <c:pt idx="5">
                  <c:v>Stay Fresh</c:v>
                </c:pt>
                <c:pt idx="6">
                  <c:v>Maryland Packing</c:v>
                </c:pt>
                <c:pt idx="7">
                  <c:v>Hope Foods</c:v>
                </c:pt>
                <c:pt idx="8">
                  <c:v>Texas Food Solutions</c:v>
                </c:pt>
                <c:pt idx="9">
                  <c:v>Others</c:v>
                </c:pt>
              </c:strCache>
            </c:strRef>
          </c:cat>
          <c:val>
            <c:numRef>
              <c:f>Sheet1!$B$2:$B$11</c:f>
              <c:numCache>
                <c:formatCode>General</c:formatCode>
                <c:ptCount val="10"/>
                <c:pt idx="0">
                  <c:v>4200</c:v>
                </c:pt>
                <c:pt idx="1">
                  <c:v>2355</c:v>
                </c:pt>
                <c:pt idx="2">
                  <c:v>2100</c:v>
                </c:pt>
                <c:pt idx="3">
                  <c:v>2100</c:v>
                </c:pt>
                <c:pt idx="4">
                  <c:v>1575</c:v>
                </c:pt>
                <c:pt idx="5">
                  <c:v>1365</c:v>
                </c:pt>
                <c:pt idx="6">
                  <c:v>1050</c:v>
                </c:pt>
                <c:pt idx="7">
                  <c:v>875</c:v>
                </c:pt>
                <c:pt idx="8">
                  <c:v>625</c:v>
                </c:pt>
                <c:pt idx="9">
                  <c:v>3760</c:v>
                </c:pt>
              </c:numCache>
            </c:numRef>
          </c:val>
          <c:extLst>
            <c:ext xmlns:c16="http://schemas.microsoft.com/office/drawing/2014/chart" uri="{C3380CC4-5D6E-409C-BE32-E72D297353CC}">
              <c16:uniqueId val="{00000016-A8C2-4BA2-A553-34BC68FA4BD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Sheet1!$B$1</c:f>
              <c:strCache>
                <c:ptCount val="1"/>
                <c:pt idx="0">
                  <c:v>Sales</c:v>
                </c:pt>
              </c:strCache>
            </c:strRef>
          </c:tx>
          <c:spPr>
            <a:ln>
              <a:solidFill>
                <a:srgbClr val="FFFFFF"/>
              </a:solidFill>
            </a:ln>
          </c:spPr>
          <c:cat>
            <c:strRef>
              <c:f>Sheet1!$A$2:$A$6</c:f>
              <c:strCache>
                <c:ptCount val="5"/>
                <c:pt idx="0">
                  <c:v>Seafood</c:v>
                </c:pt>
                <c:pt idx="1">
                  <c:v>Juices</c:v>
                </c:pt>
                <c:pt idx="2">
                  <c:v>Meats</c:v>
                </c:pt>
                <c:pt idx="3">
                  <c:v>Dips &amp; Sauces</c:v>
                </c:pt>
                <c:pt idx="4">
                  <c:v>Dairy</c:v>
                </c:pt>
              </c:strCache>
            </c:strRef>
          </c:cat>
          <c:val>
            <c:numRef>
              <c:f>Sheet1!$B$2:$B$6</c:f>
              <c:numCache>
                <c:formatCode>General</c:formatCode>
                <c:ptCount val="5"/>
                <c:pt idx="0">
                  <c:v>14</c:v>
                </c:pt>
                <c:pt idx="1">
                  <c:v>16</c:v>
                </c:pt>
                <c:pt idx="2">
                  <c:v>28</c:v>
                </c:pt>
                <c:pt idx="3">
                  <c:v>3</c:v>
                </c:pt>
                <c:pt idx="4">
                  <c:v>1</c:v>
                </c:pt>
              </c:numCache>
            </c:numRef>
          </c:val>
          <c:extLst>
            <c:ext xmlns:c16="http://schemas.microsoft.com/office/drawing/2014/chart" uri="{C3380CC4-5D6E-409C-BE32-E72D297353CC}">
              <c16:uniqueId val="{00000000-C76D-4116-9E9E-9DF37BE629A4}"/>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
          <c:y val="0.35861751425855498"/>
          <c:w val="0.212333749868265"/>
          <c:h val="0.55490556064827001"/>
        </c:manualLayout>
      </c:layout>
      <c:overlay val="0"/>
      <c:txPr>
        <a:bodyPr/>
        <a:lstStyle/>
        <a:p>
          <a:pPr>
            <a:defRPr sz="1000" baseline="0">
              <a:latin typeface="Exo"/>
            </a:defRPr>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82396E-2"/>
          <c:y val="3.56671E-2"/>
          <c:w val="0.94741333978506836"/>
          <c:h val="0.901088"/>
        </c:manualLayout>
      </c:layout>
      <c:barChart>
        <c:barDir val="col"/>
        <c:grouping val="stacked"/>
        <c:varyColors val="0"/>
        <c:ser>
          <c:idx val="0"/>
          <c:order val="0"/>
          <c:tx>
            <c:strRef>
              <c:f>Sheet1!$B$1</c:f>
              <c:strCache>
                <c:ptCount val="1"/>
                <c:pt idx="0">
                  <c:v>Market Size</c:v>
                </c:pt>
              </c:strCache>
            </c:strRef>
          </c:tx>
          <c:spPr>
            <a:gradFill flip="none" rotWithShape="1">
              <a:gsLst>
                <a:gs pos="0">
                  <a:srgbClr val="0A7CBA">
                    <a:shade val="30000"/>
                    <a:satMod val="115000"/>
                  </a:srgbClr>
                </a:gs>
                <a:gs pos="50000">
                  <a:srgbClr val="0A7CBA">
                    <a:shade val="67500"/>
                    <a:satMod val="115000"/>
                  </a:srgbClr>
                </a:gs>
                <a:gs pos="100000">
                  <a:srgbClr val="0A7CBA">
                    <a:shade val="100000"/>
                    <a:satMod val="115000"/>
                  </a:srgbClr>
                </a:gs>
              </a:gsLst>
              <a:lin ang="2700000" scaled="1"/>
              <a:tileRect/>
            </a:gradFill>
            <a:ln>
              <a:solidFill>
                <a:srgbClr val="FFFFFF"/>
              </a:solidFill>
            </a:ln>
            <a:effectLst>
              <a:innerShdw blurRad="114300">
                <a:schemeClr val="accent1"/>
              </a:innerShdw>
            </a:effectLst>
          </c:spPr>
          <c:invertIfNegative val="0"/>
          <c:dPt>
            <c:idx val="0"/>
            <c:invertIfNegative val="0"/>
            <c:bubble3D val="0"/>
            <c:extLst>
              <c:ext xmlns:c16="http://schemas.microsoft.com/office/drawing/2014/chart" uri="{C3380CC4-5D6E-409C-BE32-E72D297353CC}">
                <c16:uniqueId val="{00000000-3E65-4BAB-9D75-7BEE665E0FA5}"/>
              </c:ext>
            </c:extLst>
          </c:dPt>
          <c:dPt>
            <c:idx val="1"/>
            <c:invertIfNegative val="0"/>
            <c:bubble3D val="0"/>
            <c:extLst>
              <c:ext xmlns:c16="http://schemas.microsoft.com/office/drawing/2014/chart" uri="{C3380CC4-5D6E-409C-BE32-E72D297353CC}">
                <c16:uniqueId val="{00000001-3E65-4BAB-9D75-7BEE665E0FA5}"/>
              </c:ext>
            </c:extLst>
          </c:dPt>
          <c:dPt>
            <c:idx val="2"/>
            <c:invertIfNegative val="0"/>
            <c:bubble3D val="0"/>
            <c:spPr>
              <a:gradFill flip="none" rotWithShape="1">
                <a:gsLst>
                  <a:gs pos="0">
                    <a:srgbClr val="0A7CBA">
                      <a:shade val="30000"/>
                      <a:satMod val="115000"/>
                    </a:srgbClr>
                  </a:gs>
                  <a:gs pos="50000">
                    <a:srgbClr val="0A7CBA">
                      <a:shade val="67500"/>
                      <a:satMod val="115000"/>
                    </a:srgbClr>
                  </a:gs>
                  <a:gs pos="100000">
                    <a:srgbClr val="0A7CBA">
                      <a:shade val="100000"/>
                      <a:satMod val="115000"/>
                    </a:srgbClr>
                  </a:gs>
                </a:gsLst>
                <a:lin ang="2700000" scaled="1"/>
                <a:tileRect/>
              </a:gradFill>
              <a:ln>
                <a:solidFill>
                  <a:srgbClr val="FFFFFF"/>
                </a:solidFill>
              </a:ln>
              <a:effectLst>
                <a:innerShdw blurRad="114300">
                  <a:schemeClr val="accent1"/>
                </a:innerShdw>
              </a:effectLst>
            </c:spPr>
            <c:extLst>
              <c:ext xmlns:c16="http://schemas.microsoft.com/office/drawing/2014/chart" uri="{C3380CC4-5D6E-409C-BE32-E72D297353CC}">
                <c16:uniqueId val="{00000003-3E65-4BAB-9D75-7BEE665E0FA5}"/>
              </c:ext>
            </c:extLst>
          </c:dPt>
          <c:dPt>
            <c:idx val="3"/>
            <c:invertIfNegative val="0"/>
            <c:bubble3D val="0"/>
            <c:extLst>
              <c:ext xmlns:c16="http://schemas.microsoft.com/office/drawing/2014/chart" uri="{C3380CC4-5D6E-409C-BE32-E72D297353CC}">
                <c16:uniqueId val="{00000004-3E65-4BAB-9D75-7BEE665E0FA5}"/>
              </c:ext>
            </c:extLst>
          </c:dPt>
          <c:dPt>
            <c:idx val="4"/>
            <c:invertIfNegative val="0"/>
            <c:bubble3D val="0"/>
            <c:extLst>
              <c:ext xmlns:c16="http://schemas.microsoft.com/office/drawing/2014/chart" uri="{C3380CC4-5D6E-409C-BE32-E72D297353CC}">
                <c16:uniqueId val="{00000005-3E65-4BAB-9D75-7BEE665E0FA5}"/>
              </c:ext>
            </c:extLst>
          </c:dPt>
          <c:dPt>
            <c:idx val="5"/>
            <c:invertIfNegative val="0"/>
            <c:bubble3D val="0"/>
            <c:extLst>
              <c:ext xmlns:c16="http://schemas.microsoft.com/office/drawing/2014/chart" uri="{C3380CC4-5D6E-409C-BE32-E72D297353CC}">
                <c16:uniqueId val="{00000006-3E65-4BAB-9D75-7BEE665E0FA5}"/>
              </c:ext>
            </c:extLst>
          </c:dPt>
          <c:dPt>
            <c:idx val="6"/>
            <c:invertIfNegative val="0"/>
            <c:bubble3D val="0"/>
            <c:extLst>
              <c:ext xmlns:c16="http://schemas.microsoft.com/office/drawing/2014/chart" uri="{C3380CC4-5D6E-409C-BE32-E72D297353CC}">
                <c16:uniqueId val="{00000007-3E65-4BAB-9D75-7BEE665E0FA5}"/>
              </c:ext>
            </c:extLst>
          </c:dPt>
          <c:dPt>
            <c:idx val="7"/>
            <c:invertIfNegative val="0"/>
            <c:bubble3D val="0"/>
            <c:spPr>
              <a:gradFill flip="none" rotWithShape="1">
                <a:gsLst>
                  <a:gs pos="0">
                    <a:srgbClr val="0A7CBA">
                      <a:shade val="30000"/>
                      <a:satMod val="115000"/>
                    </a:srgbClr>
                  </a:gs>
                  <a:gs pos="50000">
                    <a:srgbClr val="0A7CBA">
                      <a:shade val="67500"/>
                      <a:satMod val="115000"/>
                    </a:srgbClr>
                  </a:gs>
                  <a:gs pos="100000">
                    <a:srgbClr val="0A7CBA">
                      <a:shade val="100000"/>
                      <a:satMod val="115000"/>
                    </a:srgbClr>
                  </a:gs>
                </a:gsLst>
                <a:lin ang="2700000" scaled="1"/>
                <a:tileRect/>
              </a:gradFill>
              <a:ln>
                <a:solidFill>
                  <a:srgbClr val="FFFFFF"/>
                </a:solidFill>
              </a:ln>
              <a:effectLst>
                <a:innerShdw blurRad="114300">
                  <a:schemeClr val="accent1"/>
                </a:innerShdw>
              </a:effectLst>
            </c:spPr>
            <c:extLst>
              <c:ext xmlns:c16="http://schemas.microsoft.com/office/drawing/2014/chart" uri="{C3380CC4-5D6E-409C-BE32-E72D297353CC}">
                <c16:uniqueId val="{00000009-3E65-4BAB-9D75-7BEE665E0FA5}"/>
              </c:ext>
            </c:extLst>
          </c:dPt>
          <c:dPt>
            <c:idx val="11"/>
            <c:invertIfNegative val="0"/>
            <c:bubble3D val="0"/>
            <c:spPr>
              <a:gradFill flip="none" rotWithShape="1">
                <a:gsLst>
                  <a:gs pos="0">
                    <a:srgbClr val="0A7CBA">
                      <a:shade val="30000"/>
                      <a:satMod val="115000"/>
                    </a:srgbClr>
                  </a:gs>
                  <a:gs pos="50000">
                    <a:srgbClr val="0A7CBA">
                      <a:shade val="67500"/>
                      <a:satMod val="115000"/>
                    </a:srgbClr>
                  </a:gs>
                  <a:gs pos="100000">
                    <a:srgbClr val="0A7CBA">
                      <a:shade val="100000"/>
                      <a:satMod val="115000"/>
                    </a:srgbClr>
                  </a:gs>
                </a:gsLst>
                <a:lin ang="2700000" scaled="1"/>
                <a:tileRect/>
              </a:gradFill>
              <a:ln>
                <a:solidFill>
                  <a:srgbClr val="FFFFFF"/>
                </a:solidFill>
              </a:ln>
              <a:effectLst>
                <a:innerShdw blurRad="114300">
                  <a:schemeClr val="accent1"/>
                </a:innerShdw>
              </a:effectLst>
            </c:spPr>
            <c:extLst>
              <c:ext xmlns:c16="http://schemas.microsoft.com/office/drawing/2014/chart" uri="{C3380CC4-5D6E-409C-BE32-E72D297353CC}">
                <c16:uniqueId val="{0000000B-3E65-4BAB-9D75-7BEE665E0FA5}"/>
              </c:ext>
            </c:extLst>
          </c:dPt>
          <c:dLbls>
            <c:dLbl>
              <c:idx val="0"/>
              <c:layout>
                <c:manualLayout>
                  <c:x val="0"/>
                  <c:y val="-0.122268404058664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65-4BAB-9D75-7BEE665E0FA5}"/>
                </c:ext>
              </c:extLst>
            </c:dLbl>
            <c:dLbl>
              <c:idx val="1"/>
              <c:layout>
                <c:manualLayout>
                  <c:x val="3.5926439624769553E-3"/>
                  <c:y val="-0.133322890157381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65-4BAB-9D75-7BEE665E0FA5}"/>
                </c:ext>
              </c:extLst>
            </c:dLbl>
            <c:dLbl>
              <c:idx val="2"/>
              <c:layout>
                <c:manualLayout>
                  <c:x val="3.5926439624769553E-3"/>
                  <c:y val="-0.1423980475573233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65-4BAB-9D75-7BEE665E0FA5}"/>
                </c:ext>
              </c:extLst>
            </c:dLbl>
            <c:dLbl>
              <c:idx val="3"/>
              <c:layout>
                <c:manualLayout>
                  <c:x val="3.5926439624769553E-3"/>
                  <c:y val="-0.1591908432283362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65-4BAB-9D75-7BEE665E0FA5}"/>
                </c:ext>
              </c:extLst>
            </c:dLbl>
            <c:dLbl>
              <c:idx val="4"/>
              <c:layout>
                <c:manualLayout>
                  <c:x val="0"/>
                  <c:y val="-0.1835716280470708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65-4BAB-9D75-7BEE665E0FA5}"/>
                </c:ext>
              </c:extLst>
            </c:dLbl>
            <c:dLbl>
              <c:idx val="5"/>
              <c:layout>
                <c:manualLayout>
                  <c:x val="-3.1353457150686691E-3"/>
                  <c:y val="-0.18990949661686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E65-4BAB-9D75-7BEE665E0FA5}"/>
                </c:ext>
              </c:extLst>
            </c:dLbl>
            <c:dLbl>
              <c:idx val="6"/>
              <c:layout>
                <c:manualLayout>
                  <c:x val="-6.5864378441157332E-17"/>
                  <c:y val="-0.2210202570427456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65-4BAB-9D75-7BEE665E0FA5}"/>
                </c:ext>
              </c:extLst>
            </c:dLbl>
            <c:dLbl>
              <c:idx val="7"/>
              <c:layout>
                <c:manualLayout>
                  <c:x val="-3.5926439624769553E-3"/>
                  <c:y val="-0.2391587599919116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65-4BAB-9D75-7BEE665E0FA5}"/>
                </c:ext>
              </c:extLst>
            </c:dLbl>
            <c:dLbl>
              <c:idx val="8"/>
              <c:layout>
                <c:manualLayout>
                  <c:x val="-3.5926439624769553E-3"/>
                  <c:y val="-0.283973765317087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E65-4BAB-9D75-7BEE665E0FA5}"/>
                </c:ext>
              </c:extLst>
            </c:dLbl>
            <c:dLbl>
              <c:idx val="9"/>
              <c:layout>
                <c:manualLayout>
                  <c:x val="3.5926439624769553E-3"/>
                  <c:y val="-0.3245373480876472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E65-4BAB-9D75-7BEE665E0FA5}"/>
                </c:ext>
              </c:extLst>
            </c:dLbl>
            <c:dLbl>
              <c:idx val="10"/>
              <c:layout>
                <c:manualLayout>
                  <c:x val="0"/>
                  <c:y val="-0.3689302203669492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E65-4BAB-9D75-7BEE665E0FA5}"/>
                </c:ext>
              </c:extLst>
            </c:dLbl>
            <c:dLbl>
              <c:idx val="11"/>
              <c:layout>
                <c:manualLayout>
                  <c:x val="0"/>
                  <c:y val="-0.4358399551827335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E65-4BAB-9D75-7BEE665E0FA5}"/>
                </c:ext>
              </c:extLst>
            </c:dLbl>
            <c:numFmt formatCode="&quot;$&quot;#,##0.0" sourceLinked="0"/>
            <c:spPr>
              <a:noFill/>
              <a:ln>
                <a:noFill/>
              </a:ln>
              <a:effectLst/>
            </c:spPr>
            <c:txPr>
              <a:bodyPr/>
              <a:lstStyle/>
              <a:p>
                <a:pPr algn="ctr">
                  <a:defRPr lang="en-US" sz="1050" b="1" i="0" u="none" strike="noStrike" kern="1200" baseline="0">
                    <a:solidFill>
                      <a:schemeClr val="bg2">
                        <a:lumMod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Sheet1!$A$2:$A$13</c:f>
              <c:numCache>
                <c:formatCode>General</c:formatCod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numCache>
            </c:numRef>
          </c:cat>
          <c:val>
            <c:numRef>
              <c:f>Sheet1!$B$2:$B$13</c:f>
              <c:numCache>
                <c:formatCode>0.00</c:formatCode>
                <c:ptCount val="12"/>
                <c:pt idx="0">
                  <c:v>11.03</c:v>
                </c:pt>
                <c:pt idx="1">
                  <c:v>12.41</c:v>
                </c:pt>
                <c:pt idx="2">
                  <c:v>14.01</c:v>
                </c:pt>
                <c:pt idx="3">
                  <c:v>15.89</c:v>
                </c:pt>
                <c:pt idx="4">
                  <c:v>18.100000000000001</c:v>
                </c:pt>
                <c:pt idx="5">
                  <c:v>20.7</c:v>
                </c:pt>
                <c:pt idx="6">
                  <c:v>23.78</c:v>
                </c:pt>
                <c:pt idx="7">
                  <c:v>27.44</c:v>
                </c:pt>
                <c:pt idx="8">
                  <c:v>31.81</c:v>
                </c:pt>
                <c:pt idx="9">
                  <c:v>37.07</c:v>
                </c:pt>
                <c:pt idx="10">
                  <c:v>43.4</c:v>
                </c:pt>
                <c:pt idx="11">
                  <c:v>51.09</c:v>
                </c:pt>
              </c:numCache>
            </c:numRef>
          </c:val>
          <c:extLst>
            <c:ext xmlns:c16="http://schemas.microsoft.com/office/drawing/2014/chart" uri="{C3380CC4-5D6E-409C-BE32-E72D297353CC}">
              <c16:uniqueId val="{0000000F-3E65-4BAB-9D75-7BEE665E0FA5}"/>
            </c:ext>
          </c:extLst>
        </c:ser>
        <c:dLbls>
          <c:dLblPos val="ctr"/>
          <c:showLegendKey val="0"/>
          <c:showVal val="1"/>
          <c:showCatName val="0"/>
          <c:showSerName val="0"/>
          <c:showPercent val="0"/>
          <c:showBubbleSize val="0"/>
        </c:dLbls>
        <c:gapWidth val="30"/>
        <c:overlap val="100"/>
        <c:axId val="201459200"/>
        <c:axId val="201475200"/>
        <c:extLst>
          <c:ext xmlns:c15="http://schemas.microsoft.com/office/drawing/2012/chart" uri="{02D57815-91ED-43cb-92C2-25804820EDAC}">
            <c15:filteredBarSeries>
              <c15:ser>
                <c:idx val="1"/>
                <c:order val="1"/>
                <c:tx>
                  <c:strRef>
                    <c:extLst>
                      <c:ext uri="{02D57815-91ED-43cb-92C2-25804820EDAC}">
                        <c15:formulaRef>
                          <c15:sqref>Sheet1!#REF!</c15:sqref>
                        </c15:formulaRef>
                      </c:ext>
                    </c:extLst>
                    <c:strCache>
                      <c:ptCount val="1"/>
                      <c:pt idx="0">
                        <c:v>#REF!</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numRef>
                    <c:extLst>
                      <c:ext uri="{02D57815-91ED-43cb-92C2-25804820EDAC}">
                        <c15:formulaRef>
                          <c15:sqref>Sheet1!$A$2:$A$13</c15:sqref>
                        </c15:formulaRef>
                      </c:ext>
                    </c:extLst>
                    <c:numCache>
                      <c:formatCode>General</c:formatCod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numCache>
                  </c:num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10-3E65-4BAB-9D75-7BEE665E0FA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extLst xmlns:c15="http://schemas.microsoft.com/office/drawing/2012/chart">
                      <c:ext xmlns:c15="http://schemas.microsoft.com/office/drawing/2012/chart" uri="{02D57815-91ED-43cb-92C2-25804820EDAC}">
                        <c15:formulaRef>
                          <c15:sqref>Sheet1!$A$2:$A$13</c15:sqref>
                        </c15:formulaRef>
                      </c:ext>
                    </c:extLst>
                    <c:numCache>
                      <c:formatCode>General</c:formatCod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numCache>
                  </c:num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1-3E65-4BAB-9D75-7BEE665E0FA5}"/>
                  </c:ext>
                </c:extLst>
              </c15:ser>
            </c15:filteredBarSeries>
          </c:ext>
        </c:extLst>
      </c:barChart>
      <c:catAx>
        <c:axId val="201459200"/>
        <c:scaling>
          <c:orientation val="minMax"/>
        </c:scaling>
        <c:delete val="0"/>
        <c:axPos val="b"/>
        <c:numFmt formatCode="General" sourceLinked="0"/>
        <c:majorTickMark val="none"/>
        <c:minorTickMark val="none"/>
        <c:tickLblPos val="nextTo"/>
        <c:spPr>
          <a:noFill/>
          <a:ln w="19050" cap="flat" cmpd="sng" algn="ctr">
            <a:solidFill>
              <a:schemeClr val="tx1">
                <a:lumMod val="25000"/>
                <a:lumOff val="75000"/>
              </a:schemeClr>
            </a:solidFill>
            <a:round/>
          </a:ln>
          <a:effectLst/>
        </c:spPr>
        <c:txPr>
          <a:bodyPr rot="0" spcFirstLastPara="1" vertOverflow="ellipsis" wrap="square" anchor="ctr" anchorCtr="1"/>
          <a:lstStyle/>
          <a:p>
            <a:pPr algn="ctr">
              <a:defRPr lang="en-US" sz="1050" b="1" i="0" u="none" strike="noStrike" kern="1200" baseline="0">
                <a:solidFill>
                  <a:srgbClr val="3C3C3C"/>
                </a:solidFill>
                <a:latin typeface="+mn-lt"/>
                <a:ea typeface="+mn-ea"/>
                <a:cs typeface="+mn-cs"/>
              </a:defRPr>
            </a:pPr>
            <a:endParaRPr lang="en-US"/>
          </a:p>
        </c:txPr>
        <c:crossAx val="201475200"/>
        <c:crosses val="autoZero"/>
        <c:auto val="1"/>
        <c:lblAlgn val="ctr"/>
        <c:lblOffset val="100"/>
        <c:noMultiLvlLbl val="1"/>
      </c:catAx>
      <c:valAx>
        <c:axId val="201475200"/>
        <c:scaling>
          <c:orientation val="minMax"/>
        </c:scaling>
        <c:delete val="1"/>
        <c:axPos val="l"/>
        <c:numFmt formatCode="0" sourceLinked="0"/>
        <c:majorTickMark val="none"/>
        <c:minorTickMark val="none"/>
        <c:tickLblPos val="nextTo"/>
        <c:crossAx val="201459200"/>
        <c:crosses val="autoZero"/>
        <c:crossBetween val="between"/>
        <c:majorUnit val="4"/>
        <c:minorUnit val="2"/>
      </c:valAx>
      <c:spPr>
        <a:noFill/>
        <a:ln>
          <a:noFill/>
        </a:ln>
        <a:effectLst/>
      </c:spPr>
    </c:plotArea>
    <c:plotVisOnly val="1"/>
    <c:dispBlanksAs val="gap"/>
    <c:showDLblsOverMax val="1"/>
  </c:chart>
  <c:spPr>
    <a:noFill/>
    <a:ln>
      <a:noFill/>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Header Placeholder 1">
            <a:extLst>
              <a:ext uri="{FF2B5EF4-FFF2-40B4-BE49-F238E27FC236}">
                <a16:creationId xmlns:a16="http://schemas.microsoft.com/office/drawing/2014/main" id="{54F7CCB3-359B-41E6-A441-6A4249673453}"/>
              </a:ext>
            </a:extLst>
          </p:cNvPr>
          <p:cNvSpPr>
            <a:spLocks noGrp="1"/>
          </p:cNvSpPr>
          <p:nvPr>
            <p:ph type="hdr" sz="quarter"/>
          </p:nvPr>
        </p:nvSpPr>
        <p:spPr bwMode="auto">
          <a:xfrm>
            <a:off x="0" y="0"/>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a:defRPr sz="1200">
                <a:latin typeface="Calibri" charset="0"/>
                <a:ea typeface="Helvetica Light" charset="0"/>
                <a:cs typeface="Helvetica Light" charset="0"/>
                <a:sym typeface="Helvetica Light" charset="0"/>
              </a:defRPr>
            </a:lvl1pPr>
          </a:lstStyle>
          <a:p>
            <a:pPr>
              <a:defRPr/>
            </a:pPr>
            <a:endParaRPr lang="en-US" altLang="en-US"/>
          </a:p>
        </p:txBody>
      </p:sp>
      <p:sp>
        <p:nvSpPr>
          <p:cNvPr id="11267" name="Date Placeholder 2">
            <a:extLst>
              <a:ext uri="{FF2B5EF4-FFF2-40B4-BE49-F238E27FC236}">
                <a16:creationId xmlns:a16="http://schemas.microsoft.com/office/drawing/2014/main" id="{174614F4-07ED-4D12-BD05-0A7490FA8A23}"/>
              </a:ext>
            </a:extLst>
          </p:cNvPr>
          <p:cNvSpPr>
            <a:spLocks noGrp="1"/>
          </p:cNvSpPr>
          <p:nvPr>
            <p:ph type="dt" sz="quarter" idx="1"/>
          </p:nvPr>
        </p:nvSpPr>
        <p:spPr bwMode="auto">
          <a:xfrm>
            <a:off x="3884613" y="0"/>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200">
                <a:latin typeface="Calibri" charset="0"/>
                <a:ea typeface="Helvetica Light" charset="0"/>
                <a:cs typeface="Helvetica Light" charset="0"/>
                <a:sym typeface="Helvetica Light" charset="0"/>
              </a:defRPr>
            </a:lvl1pPr>
          </a:lstStyle>
          <a:p>
            <a:pPr>
              <a:defRPr/>
            </a:pPr>
            <a:fld id="{DFB011FC-ED5A-4426-BBE6-152DEDBCCFB7}" type="datetimeFigureOut">
              <a:rPr lang="en-US" altLang="en-US"/>
              <a:pPr>
                <a:defRPr/>
              </a:pPr>
              <a:t>5/1/2018</a:t>
            </a:fld>
            <a:endParaRPr lang="en-US" altLang="en-US"/>
          </a:p>
        </p:txBody>
      </p:sp>
      <p:sp>
        <p:nvSpPr>
          <p:cNvPr id="11268" name="Footer Placeholder 3">
            <a:extLst>
              <a:ext uri="{FF2B5EF4-FFF2-40B4-BE49-F238E27FC236}">
                <a16:creationId xmlns:a16="http://schemas.microsoft.com/office/drawing/2014/main" id="{F2B4494A-23B3-4ACE-A858-1C3E47C72424}"/>
              </a:ext>
            </a:extLst>
          </p:cNvPr>
          <p:cNvSpPr>
            <a:spLocks noGrp="1"/>
          </p:cNvSpPr>
          <p:nvPr>
            <p:ph type="ftr" sz="quarter" idx="2"/>
          </p:nvPr>
        </p:nvSpPr>
        <p:spPr bwMode="auto">
          <a:xfrm>
            <a:off x="0" y="8685213"/>
            <a:ext cx="29718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a:defRPr sz="1200">
                <a:latin typeface="Calibri" charset="0"/>
                <a:ea typeface="Helvetica Light" charset="0"/>
                <a:cs typeface="Helvetica Light" charset="0"/>
                <a:sym typeface="Helvetica Light" charset="0"/>
              </a:defRPr>
            </a:lvl1pPr>
          </a:lstStyle>
          <a:p>
            <a:pPr>
              <a:defRPr/>
            </a:pPr>
            <a:endParaRPr lang="en-US" altLang="en-US"/>
          </a:p>
        </p:txBody>
      </p:sp>
      <p:sp>
        <p:nvSpPr>
          <p:cNvPr id="11269" name="Slide Number Placeholder 4">
            <a:extLst>
              <a:ext uri="{FF2B5EF4-FFF2-40B4-BE49-F238E27FC236}">
                <a16:creationId xmlns:a16="http://schemas.microsoft.com/office/drawing/2014/main" id="{E5934AFC-8157-4CC7-AC09-822A8C860D17}"/>
              </a:ext>
            </a:extLst>
          </p:cNvPr>
          <p:cNvSpPr>
            <a:spLocks noGrp="1"/>
          </p:cNvSpPr>
          <p:nvPr>
            <p:ph type="sldNum" sz="quarter" idx="3"/>
          </p:nvPr>
        </p:nvSpPr>
        <p:spPr bwMode="auto">
          <a:xfrm>
            <a:off x="3884613" y="8685213"/>
            <a:ext cx="29718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a:defRPr sz="1200">
                <a:latin typeface="Calibri" charset="0"/>
                <a:ea typeface="Helvetica Light" charset="0"/>
                <a:cs typeface="Helvetica Light" charset="0"/>
                <a:sym typeface="Helvetica Light" charset="0"/>
              </a:defRPr>
            </a:lvl1pPr>
          </a:lstStyle>
          <a:p>
            <a:pPr>
              <a:defRPr/>
            </a:pPr>
            <a:fld id="{4FC1FB60-E0E7-4C71-A187-6FFDF4923445}" type="slidenum">
              <a:rPr lang="en-US" altLang="en-US"/>
              <a:pPr>
                <a:defRPr/>
              </a:pPr>
              <a:t>‹#›</a:t>
            </a:fld>
            <a:endParaRPr lang="en-US" altLang="en-US"/>
          </a:p>
        </p:txBody>
      </p:sp>
    </p:spTree>
    <p:extLst>
      <p:ext uri="{BB962C8B-B14F-4D97-AF65-F5344CB8AC3E}">
        <p14:creationId xmlns:p14="http://schemas.microsoft.com/office/powerpoint/2010/main" val="3539911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Header Placeholder 1">
            <a:extLst>
              <a:ext uri="{FF2B5EF4-FFF2-40B4-BE49-F238E27FC236}">
                <a16:creationId xmlns:a16="http://schemas.microsoft.com/office/drawing/2014/main" id="{CE50593A-0002-438E-87C0-60C080E50453}"/>
              </a:ext>
            </a:extLst>
          </p:cNvPr>
          <p:cNvSpPr>
            <a:spLocks noGrp="1"/>
          </p:cNvSpPr>
          <p:nvPr>
            <p:ph type="hdr" sz="quarter"/>
          </p:nvPr>
        </p:nvSpPr>
        <p:spPr bwMode="auto">
          <a:xfrm>
            <a:off x="0" y="0"/>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a:defRPr sz="1200">
                <a:latin typeface="Calibri" charset="0"/>
                <a:ea typeface="Helvetica Light" charset="0"/>
                <a:cs typeface="Helvetica Light" charset="0"/>
                <a:sym typeface="Helvetica Light" charset="0"/>
              </a:defRPr>
            </a:lvl1pPr>
          </a:lstStyle>
          <a:p>
            <a:pPr>
              <a:defRPr/>
            </a:pPr>
            <a:endParaRPr lang="en-US" altLang="en-US"/>
          </a:p>
        </p:txBody>
      </p:sp>
      <p:sp>
        <p:nvSpPr>
          <p:cNvPr id="10243" name="Date Placeholder 2">
            <a:extLst>
              <a:ext uri="{FF2B5EF4-FFF2-40B4-BE49-F238E27FC236}">
                <a16:creationId xmlns:a16="http://schemas.microsoft.com/office/drawing/2014/main" id="{4EB29524-3D6D-438E-84ED-BDFE8A7F65CE}"/>
              </a:ext>
            </a:extLst>
          </p:cNvPr>
          <p:cNvSpPr>
            <a:spLocks noGrp="1"/>
          </p:cNvSpPr>
          <p:nvPr>
            <p:ph type="dt" idx="1"/>
          </p:nvPr>
        </p:nvSpPr>
        <p:spPr bwMode="auto">
          <a:xfrm>
            <a:off x="3884613" y="0"/>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a:defRPr sz="1200">
                <a:latin typeface="Calibri" charset="0"/>
                <a:ea typeface="Helvetica Light" charset="0"/>
                <a:cs typeface="Helvetica Light" charset="0"/>
                <a:sym typeface="Helvetica Light" charset="0"/>
              </a:defRPr>
            </a:lvl1pPr>
          </a:lstStyle>
          <a:p>
            <a:pPr>
              <a:defRPr/>
            </a:pPr>
            <a:fld id="{6F0F45F9-80F1-4B8B-B13A-1DA0E9BA8520}" type="datetimeFigureOut">
              <a:rPr lang="en-US" altLang="en-US"/>
              <a:pPr>
                <a:defRPr/>
              </a:pPr>
              <a:t>5/1/2018</a:t>
            </a:fld>
            <a:endParaRPr lang="en-US" altLang="en-US"/>
          </a:p>
        </p:txBody>
      </p:sp>
      <p:sp>
        <p:nvSpPr>
          <p:cNvPr id="4" name="Slide Image Placeholder 3">
            <a:extLst>
              <a:ext uri="{FF2B5EF4-FFF2-40B4-BE49-F238E27FC236}">
                <a16:creationId xmlns:a16="http://schemas.microsoft.com/office/drawing/2014/main" id="{9913386E-14C6-43E9-9687-EB5536EACC03}"/>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619C8A1-5D2D-4595-B8F6-D63AA8AE00E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Footer Placeholder 5">
            <a:extLst>
              <a:ext uri="{FF2B5EF4-FFF2-40B4-BE49-F238E27FC236}">
                <a16:creationId xmlns:a16="http://schemas.microsoft.com/office/drawing/2014/main" id="{6DFCFEB4-86F7-4F90-BA72-498474727B02}"/>
              </a:ext>
            </a:extLst>
          </p:cNvPr>
          <p:cNvSpPr>
            <a:spLocks noGrp="1"/>
          </p:cNvSpPr>
          <p:nvPr>
            <p:ph type="ftr" sz="quarter" idx="4"/>
          </p:nvPr>
        </p:nvSpPr>
        <p:spPr bwMode="auto">
          <a:xfrm>
            <a:off x="0" y="8685213"/>
            <a:ext cx="29718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a:defRPr sz="1200">
                <a:latin typeface="Calibri" charset="0"/>
                <a:ea typeface="Helvetica Light" charset="0"/>
                <a:cs typeface="Helvetica Light" charset="0"/>
                <a:sym typeface="Helvetica Light" charset="0"/>
              </a:defRPr>
            </a:lvl1pPr>
          </a:lstStyle>
          <a:p>
            <a:pPr>
              <a:defRPr/>
            </a:pPr>
            <a:endParaRPr lang="en-US" altLang="en-US"/>
          </a:p>
        </p:txBody>
      </p:sp>
      <p:sp>
        <p:nvSpPr>
          <p:cNvPr id="10247" name="Slide Number Placeholder 6">
            <a:extLst>
              <a:ext uri="{FF2B5EF4-FFF2-40B4-BE49-F238E27FC236}">
                <a16:creationId xmlns:a16="http://schemas.microsoft.com/office/drawing/2014/main" id="{DC59DA2F-5726-4B60-88B8-53FD4D19FBE1}"/>
              </a:ext>
            </a:extLst>
          </p:cNvPr>
          <p:cNvSpPr>
            <a:spLocks noGrp="1"/>
          </p:cNvSpPr>
          <p:nvPr>
            <p:ph type="sldNum" sz="quarter" idx="5"/>
          </p:nvPr>
        </p:nvSpPr>
        <p:spPr bwMode="auto">
          <a:xfrm>
            <a:off x="3884613" y="8685213"/>
            <a:ext cx="29718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a:defRPr sz="1200">
                <a:latin typeface="Calibri" charset="0"/>
                <a:ea typeface="Helvetica Light" charset="0"/>
                <a:cs typeface="Helvetica Light" charset="0"/>
                <a:sym typeface="Helvetica Light" charset="0"/>
              </a:defRPr>
            </a:lvl1pPr>
          </a:lstStyle>
          <a:p>
            <a:pPr>
              <a:defRPr/>
            </a:pPr>
            <a:fld id="{4B2C0A0D-E4E4-4896-A91C-D50C4835122C}" type="slidenum">
              <a:rPr lang="en-US" altLang="en-US"/>
              <a:pPr>
                <a:defRPr/>
              </a:pPr>
              <a:t>‹#›</a:t>
            </a:fld>
            <a:endParaRPr lang="en-US" altLang="en-US"/>
          </a:p>
        </p:txBody>
      </p:sp>
    </p:spTree>
    <p:extLst>
      <p:ext uri="{BB962C8B-B14F-4D97-AF65-F5344CB8AC3E}">
        <p14:creationId xmlns:p14="http://schemas.microsoft.com/office/powerpoint/2010/main" val="3361949940"/>
      </p:ext>
    </p:extLst>
  </p:cSld>
  <p:clrMap bg1="lt1" tx1="dk1" bg2="lt2" tx2="dk2" accent1="accent1" accent2="accent2" accent3="accent3" accent4="accent4" accent5="accent5" accent6="accent6" hlink="hlink" folHlink="folHlink"/>
  <p:notesStyle>
    <a:lvl1pPr algn="l" defTabSz="641350" rtl="0" eaLnBrk="0" fontAlgn="base" hangingPunct="0">
      <a:spcBef>
        <a:spcPct val="30000"/>
      </a:spcBef>
      <a:spcAft>
        <a:spcPct val="0"/>
      </a:spcAft>
      <a:defRPr sz="800" kern="1200">
        <a:solidFill>
          <a:schemeClr val="tx1"/>
        </a:solidFill>
        <a:latin typeface="+mn-lt"/>
        <a:ea typeface="+mn-ea"/>
        <a:cs typeface="+mn-cs"/>
      </a:defRPr>
    </a:lvl1pPr>
    <a:lvl2pPr marL="320675" algn="l" defTabSz="641350" rtl="0" eaLnBrk="0" fontAlgn="base" hangingPunct="0">
      <a:spcBef>
        <a:spcPct val="30000"/>
      </a:spcBef>
      <a:spcAft>
        <a:spcPct val="0"/>
      </a:spcAft>
      <a:defRPr sz="800" kern="1200">
        <a:solidFill>
          <a:schemeClr val="tx1"/>
        </a:solidFill>
        <a:latin typeface="+mn-lt"/>
        <a:ea typeface="+mn-ea"/>
        <a:cs typeface="+mn-cs"/>
      </a:defRPr>
    </a:lvl2pPr>
    <a:lvl3pPr marL="641350" algn="l" defTabSz="641350" rtl="0" eaLnBrk="0" fontAlgn="base" hangingPunct="0">
      <a:spcBef>
        <a:spcPct val="30000"/>
      </a:spcBef>
      <a:spcAft>
        <a:spcPct val="0"/>
      </a:spcAft>
      <a:defRPr sz="800" kern="1200">
        <a:solidFill>
          <a:schemeClr val="tx1"/>
        </a:solidFill>
        <a:latin typeface="+mn-lt"/>
        <a:ea typeface="+mn-ea"/>
        <a:cs typeface="+mn-cs"/>
      </a:defRPr>
    </a:lvl3pPr>
    <a:lvl4pPr marL="963613" algn="l" defTabSz="641350" rtl="0" eaLnBrk="0" fontAlgn="base" hangingPunct="0">
      <a:spcBef>
        <a:spcPct val="30000"/>
      </a:spcBef>
      <a:spcAft>
        <a:spcPct val="0"/>
      </a:spcAft>
      <a:defRPr sz="800" kern="1200">
        <a:solidFill>
          <a:schemeClr val="tx1"/>
        </a:solidFill>
        <a:latin typeface="+mn-lt"/>
        <a:ea typeface="+mn-ea"/>
        <a:cs typeface="+mn-cs"/>
      </a:defRPr>
    </a:lvl4pPr>
    <a:lvl5pPr marL="1284288" algn="l" defTabSz="641350" rtl="0" eaLnBrk="0" fontAlgn="base" hangingPunct="0">
      <a:spcBef>
        <a:spcPct val="30000"/>
      </a:spcBef>
      <a:spcAft>
        <a:spcPct val="0"/>
      </a:spcAft>
      <a:defRPr sz="800" kern="1200">
        <a:solidFill>
          <a:schemeClr val="tx1"/>
        </a:solidFill>
        <a:latin typeface="+mn-lt"/>
        <a:ea typeface="+mn-ea"/>
        <a:cs typeface="+mn-cs"/>
      </a:defRPr>
    </a:lvl5pPr>
    <a:lvl6pPr marL="1606855" algn="l" defTabSz="642742" rtl="0" eaLnBrk="1" latinLnBrk="0" hangingPunct="1">
      <a:defRPr sz="843" kern="1200">
        <a:solidFill>
          <a:schemeClr val="tx1"/>
        </a:solidFill>
        <a:latin typeface="+mn-lt"/>
        <a:ea typeface="+mn-ea"/>
        <a:cs typeface="+mn-cs"/>
      </a:defRPr>
    </a:lvl6pPr>
    <a:lvl7pPr marL="1928224" algn="l" defTabSz="642742" rtl="0" eaLnBrk="1" latinLnBrk="0" hangingPunct="1">
      <a:defRPr sz="843" kern="1200">
        <a:solidFill>
          <a:schemeClr val="tx1"/>
        </a:solidFill>
        <a:latin typeface="+mn-lt"/>
        <a:ea typeface="+mn-ea"/>
        <a:cs typeface="+mn-cs"/>
      </a:defRPr>
    </a:lvl7pPr>
    <a:lvl8pPr marL="2249597" algn="l" defTabSz="642742" rtl="0" eaLnBrk="1" latinLnBrk="0" hangingPunct="1">
      <a:defRPr sz="843" kern="1200">
        <a:solidFill>
          <a:schemeClr val="tx1"/>
        </a:solidFill>
        <a:latin typeface="+mn-lt"/>
        <a:ea typeface="+mn-ea"/>
        <a:cs typeface="+mn-cs"/>
      </a:defRPr>
    </a:lvl8pPr>
    <a:lvl9pPr marL="2570967" algn="l" defTabSz="642742" rtl="0" eaLnBrk="1" latinLnBrk="0" hangingPunct="1">
      <a:defRPr sz="84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Option 2">
    <p:spTree>
      <p:nvGrpSpPr>
        <p:cNvPr id="1" name=""/>
        <p:cNvGrpSpPr/>
        <p:nvPr/>
      </p:nvGrpSpPr>
      <p:grpSpPr>
        <a:xfrm>
          <a:off x="0" y="0"/>
          <a:ext cx="0" cy="0"/>
          <a:chOff x="0" y="0"/>
          <a:chExt cx="0" cy="0"/>
        </a:xfrm>
      </p:grpSpPr>
      <p:pic>
        <p:nvPicPr>
          <p:cNvPr id="3" name="Picture 2" descr="485191_Universal Pure_PPT Round 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5715"/>
          </a:xfrm>
          <a:prstGeom prst="rect">
            <a:avLst/>
          </a:prstGeom>
        </p:spPr>
      </p:pic>
      <p:sp>
        <p:nvSpPr>
          <p:cNvPr id="14" name="Text Placeholder 13"/>
          <p:cNvSpPr>
            <a:spLocks noGrp="1"/>
          </p:cNvSpPr>
          <p:nvPr>
            <p:ph type="body" sz="quarter" idx="10"/>
          </p:nvPr>
        </p:nvSpPr>
        <p:spPr>
          <a:xfrm>
            <a:off x="4876014" y="4842907"/>
            <a:ext cx="4154048" cy="616328"/>
          </a:xfrm>
        </p:spPr>
        <p:txBody>
          <a:bodyPr anchor="b">
            <a:normAutofit/>
          </a:bodyPr>
          <a:lstStyle>
            <a:lvl1pPr algn="l">
              <a:defRPr sz="2179" b="1" i="0" cap="all" baseline="0">
                <a:solidFill>
                  <a:srgbClr val="1168AD"/>
                </a:solidFill>
                <a:latin typeface="Exo Bold"/>
                <a:cs typeface="Exo Bold"/>
              </a:defRPr>
            </a:lvl1pPr>
          </a:lstStyle>
          <a:p>
            <a:pPr lvl="0"/>
            <a:endParaRPr lang="en-US" dirty="0"/>
          </a:p>
        </p:txBody>
      </p:sp>
      <p:sp>
        <p:nvSpPr>
          <p:cNvPr id="9" name="Text Placeholder 13"/>
          <p:cNvSpPr>
            <a:spLocks noGrp="1"/>
          </p:cNvSpPr>
          <p:nvPr>
            <p:ph type="body" sz="quarter" idx="11"/>
          </p:nvPr>
        </p:nvSpPr>
        <p:spPr>
          <a:xfrm>
            <a:off x="4876015" y="5463293"/>
            <a:ext cx="4154048" cy="473369"/>
          </a:xfrm>
        </p:spPr>
        <p:txBody>
          <a:bodyPr>
            <a:normAutofit/>
          </a:bodyPr>
          <a:lstStyle>
            <a:lvl1pPr algn="l">
              <a:defRPr sz="1200" b="0" i="0" cap="none" baseline="0">
                <a:solidFill>
                  <a:schemeClr val="tx1"/>
                </a:solidFill>
                <a:latin typeface="Exo Regular"/>
                <a:ea typeface="Open Sans Light" charset="0"/>
                <a:cs typeface="Exo Regular"/>
              </a:defRPr>
            </a:lvl1pPr>
          </a:lstStyle>
          <a:p>
            <a:pPr lvl="0"/>
            <a:r>
              <a:rPr lang="en-US" dirty="0"/>
              <a:t>Edit Master text styles</a:t>
            </a:r>
          </a:p>
        </p:txBody>
      </p:sp>
      <p:pic>
        <p:nvPicPr>
          <p:cNvPr id="7" name="Picture 6" descr="485191_Universal Pure_PPT Round 2-1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6675" y="279528"/>
            <a:ext cx="2654808" cy="368808"/>
          </a:xfrm>
          <a:prstGeom prst="rect">
            <a:avLst/>
          </a:prstGeom>
        </p:spPr>
      </p:pic>
      <p:pic>
        <p:nvPicPr>
          <p:cNvPr id="4" name="Picture 3" descr="UNI_Capes copy.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8737" y="1904540"/>
            <a:ext cx="7232316" cy="3048460"/>
          </a:xfrm>
          <a:prstGeom prst="rect">
            <a:avLst/>
          </a:prstGeom>
        </p:spPr>
      </p:pic>
      <p:sp>
        <p:nvSpPr>
          <p:cNvPr id="5" name="Picture Placeholder 4"/>
          <p:cNvSpPr>
            <a:spLocks noGrp="1"/>
          </p:cNvSpPr>
          <p:nvPr>
            <p:ph type="pic" sz="quarter" idx="12" hasCustomPrompt="1"/>
          </p:nvPr>
        </p:nvSpPr>
        <p:spPr>
          <a:xfrm>
            <a:off x="7205133" y="5936662"/>
            <a:ext cx="1824929" cy="870538"/>
          </a:xfrm>
        </p:spPr>
        <p:txBody>
          <a:bodyPr/>
          <a:lstStyle>
            <a:lvl1pPr algn="ctr">
              <a:defRPr/>
            </a:lvl1pPr>
          </a:lstStyle>
          <a:p>
            <a:r>
              <a:rPr lang="en-US" dirty="0"/>
              <a:t>Insert </a:t>
            </a:r>
            <a:br>
              <a:rPr lang="en-US" dirty="0"/>
            </a:br>
            <a:r>
              <a:rPr lang="en-US" dirty="0"/>
              <a:t>Customer logo</a:t>
            </a:r>
          </a:p>
        </p:txBody>
      </p:sp>
    </p:spTree>
    <p:extLst>
      <p:ext uri="{BB962C8B-B14F-4D97-AF65-F5344CB8AC3E}">
        <p14:creationId xmlns:p14="http://schemas.microsoft.com/office/powerpoint/2010/main" val="226567501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 Option 2">
    <p:spTree>
      <p:nvGrpSpPr>
        <p:cNvPr id="1" name=""/>
        <p:cNvGrpSpPr/>
        <p:nvPr/>
      </p:nvGrpSpPr>
      <p:grpSpPr>
        <a:xfrm>
          <a:off x="0" y="0"/>
          <a:ext cx="0" cy="0"/>
          <a:chOff x="0" y="0"/>
          <a:chExt cx="0" cy="0"/>
        </a:xfrm>
      </p:grpSpPr>
      <p:pic>
        <p:nvPicPr>
          <p:cNvPr id="3" name="Picture 2" descr="485191_Universal Pure_PPT Round 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5715"/>
          </a:xfrm>
          <a:prstGeom prst="rect">
            <a:avLst/>
          </a:prstGeom>
        </p:spPr>
      </p:pic>
      <p:sp>
        <p:nvSpPr>
          <p:cNvPr id="14" name="Text Placeholder 13"/>
          <p:cNvSpPr>
            <a:spLocks noGrp="1"/>
          </p:cNvSpPr>
          <p:nvPr>
            <p:ph type="body" sz="quarter" idx="10"/>
          </p:nvPr>
        </p:nvSpPr>
        <p:spPr>
          <a:xfrm>
            <a:off x="4876014" y="4842907"/>
            <a:ext cx="4154048" cy="616328"/>
          </a:xfrm>
        </p:spPr>
        <p:txBody>
          <a:bodyPr anchor="b">
            <a:normAutofit/>
          </a:bodyPr>
          <a:lstStyle>
            <a:lvl1pPr algn="l">
              <a:defRPr sz="2179" b="1" i="0" cap="all" baseline="0">
                <a:solidFill>
                  <a:srgbClr val="1168AD"/>
                </a:solidFill>
                <a:latin typeface="Exo Bold"/>
                <a:cs typeface="Exo Bold"/>
              </a:defRPr>
            </a:lvl1pPr>
          </a:lstStyle>
          <a:p>
            <a:pPr lvl="0"/>
            <a:endParaRPr lang="en-US" dirty="0"/>
          </a:p>
        </p:txBody>
      </p:sp>
      <p:sp>
        <p:nvSpPr>
          <p:cNvPr id="9" name="Text Placeholder 13"/>
          <p:cNvSpPr>
            <a:spLocks noGrp="1"/>
          </p:cNvSpPr>
          <p:nvPr>
            <p:ph type="body" sz="quarter" idx="11"/>
          </p:nvPr>
        </p:nvSpPr>
        <p:spPr>
          <a:xfrm>
            <a:off x="4876015" y="5463293"/>
            <a:ext cx="4154048" cy="473369"/>
          </a:xfrm>
        </p:spPr>
        <p:txBody>
          <a:bodyPr>
            <a:normAutofit/>
          </a:bodyPr>
          <a:lstStyle>
            <a:lvl1pPr algn="l">
              <a:defRPr sz="1200" b="0" i="0" cap="none" baseline="0">
                <a:solidFill>
                  <a:schemeClr val="tx1"/>
                </a:solidFill>
                <a:latin typeface="Exo Regular"/>
                <a:ea typeface="Open Sans Light" charset="0"/>
                <a:cs typeface="Exo Regular"/>
              </a:defRPr>
            </a:lvl1pPr>
          </a:lstStyle>
          <a:p>
            <a:pPr lvl="0"/>
            <a:r>
              <a:rPr lang="en-US" dirty="0"/>
              <a:t>Edit Master text styles</a:t>
            </a:r>
          </a:p>
        </p:txBody>
      </p:sp>
      <p:pic>
        <p:nvPicPr>
          <p:cNvPr id="7" name="Picture 6" descr="485191_Universal Pure_PPT Round 2-1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6675" y="279528"/>
            <a:ext cx="2654808" cy="368808"/>
          </a:xfrm>
          <a:prstGeom prst="rect">
            <a:avLst/>
          </a:prstGeom>
        </p:spPr>
      </p:pic>
      <p:pic>
        <p:nvPicPr>
          <p:cNvPr id="4" name="Picture 3" descr="UNI_Capes copy.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8737" y="1904540"/>
            <a:ext cx="7232316" cy="3048460"/>
          </a:xfrm>
          <a:prstGeom prst="rect">
            <a:avLst/>
          </a:prstGeom>
        </p:spPr>
      </p:pic>
      <p:sp>
        <p:nvSpPr>
          <p:cNvPr id="5" name="Picture Placeholder 4"/>
          <p:cNvSpPr>
            <a:spLocks noGrp="1"/>
          </p:cNvSpPr>
          <p:nvPr>
            <p:ph type="pic" sz="quarter" idx="12" hasCustomPrompt="1"/>
          </p:nvPr>
        </p:nvSpPr>
        <p:spPr>
          <a:xfrm>
            <a:off x="7205133" y="5936662"/>
            <a:ext cx="1824929" cy="870538"/>
          </a:xfrm>
        </p:spPr>
        <p:txBody>
          <a:bodyPr/>
          <a:lstStyle>
            <a:lvl1pPr algn="ctr">
              <a:defRPr/>
            </a:lvl1pPr>
          </a:lstStyle>
          <a:p>
            <a:r>
              <a:rPr lang="en-US" dirty="0"/>
              <a:t>Insert </a:t>
            </a:r>
            <a:br>
              <a:rPr lang="en-US" dirty="0"/>
            </a:br>
            <a:r>
              <a:rPr lang="en-US" dirty="0"/>
              <a:t>Customer logo</a:t>
            </a:r>
          </a:p>
        </p:txBody>
      </p:sp>
    </p:spTree>
    <p:extLst>
      <p:ext uri="{BB962C8B-B14F-4D97-AF65-F5344CB8AC3E}">
        <p14:creationId xmlns:p14="http://schemas.microsoft.com/office/powerpoint/2010/main" val="52725309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 Option 4">
    <p:spTree>
      <p:nvGrpSpPr>
        <p:cNvPr id="1" name=""/>
        <p:cNvGrpSpPr/>
        <p:nvPr/>
      </p:nvGrpSpPr>
      <p:grpSpPr>
        <a:xfrm>
          <a:off x="0" y="0"/>
          <a:ext cx="0" cy="0"/>
          <a:chOff x="0" y="0"/>
          <a:chExt cx="0" cy="0"/>
        </a:xfrm>
      </p:grpSpPr>
      <p:pic>
        <p:nvPicPr>
          <p:cNvPr id="5" name="Picture 4" descr="485191_Universal Pure_PPT Round 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5715"/>
          </a:xfrm>
          <a:prstGeom prst="rect">
            <a:avLst/>
          </a:prstGeom>
        </p:spPr>
      </p:pic>
      <p:pic>
        <p:nvPicPr>
          <p:cNvPr id="4" name="Picture 6">
            <a:extLst>
              <a:ext uri="{FF2B5EF4-FFF2-40B4-BE49-F238E27FC236}">
                <a16:creationId xmlns:a16="http://schemas.microsoft.com/office/drawing/2014/main" id="{B72AE3D9-800C-449D-BB46-D01DD58AA16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2110" y="2646346"/>
            <a:ext cx="2451100" cy="140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13"/>
          <p:cNvSpPr>
            <a:spLocks noGrp="1"/>
          </p:cNvSpPr>
          <p:nvPr>
            <p:ph type="body" sz="quarter" idx="10"/>
          </p:nvPr>
        </p:nvSpPr>
        <p:spPr>
          <a:xfrm>
            <a:off x="3353710" y="4208899"/>
            <a:ext cx="4898687" cy="404728"/>
          </a:xfrm>
        </p:spPr>
        <p:txBody>
          <a:bodyPr>
            <a:normAutofit/>
          </a:bodyPr>
          <a:lstStyle>
            <a:lvl1pPr algn="r">
              <a:defRPr sz="2179" b="1" i="0" cap="all" baseline="0">
                <a:solidFill>
                  <a:srgbClr val="1168AD"/>
                </a:solidFill>
                <a:latin typeface="Exo Bold"/>
                <a:cs typeface="Exo Bold"/>
              </a:defRPr>
            </a:lvl1pPr>
          </a:lstStyle>
          <a:p>
            <a:pPr lvl="0"/>
            <a:r>
              <a:rPr lang="en-US" dirty="0"/>
              <a:t>Edit Master text styles</a:t>
            </a:r>
          </a:p>
        </p:txBody>
      </p:sp>
      <p:sp>
        <p:nvSpPr>
          <p:cNvPr id="3" name="Picture Placeholder 2"/>
          <p:cNvSpPr>
            <a:spLocks noGrp="1"/>
          </p:cNvSpPr>
          <p:nvPr>
            <p:ph type="pic" sz="quarter" idx="11" hasCustomPrompt="1"/>
          </p:nvPr>
        </p:nvSpPr>
        <p:spPr>
          <a:xfrm>
            <a:off x="7332132" y="5689600"/>
            <a:ext cx="1659467" cy="1041399"/>
          </a:xfrm>
        </p:spPr>
        <p:txBody>
          <a:bodyPr/>
          <a:lstStyle>
            <a:lvl1pPr algn="ctr">
              <a:defRPr/>
            </a:lvl1pPr>
          </a:lstStyle>
          <a:p>
            <a:r>
              <a:rPr lang="en-US" dirty="0"/>
              <a:t>Insert </a:t>
            </a:r>
            <a:br>
              <a:rPr lang="en-US" dirty="0"/>
            </a:br>
            <a:r>
              <a:rPr lang="en-US" dirty="0"/>
              <a:t>Customer logo</a:t>
            </a:r>
          </a:p>
        </p:txBody>
      </p:sp>
    </p:spTree>
    <p:extLst>
      <p:ext uri="{BB962C8B-B14F-4D97-AF65-F5344CB8AC3E}">
        <p14:creationId xmlns:p14="http://schemas.microsoft.com/office/powerpoint/2010/main" val="71718969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age - Green">
    <p:bg>
      <p:bgPr>
        <a:solidFill>
          <a:srgbClr val="1168AD"/>
        </a:solidFill>
        <a:effectLst/>
      </p:bgPr>
    </p:bg>
    <p:spTree>
      <p:nvGrpSpPr>
        <p:cNvPr id="1" name=""/>
        <p:cNvGrpSpPr/>
        <p:nvPr/>
      </p:nvGrpSpPr>
      <p:grpSpPr>
        <a:xfrm>
          <a:off x="0" y="0"/>
          <a:ext cx="0" cy="0"/>
          <a:chOff x="0" y="0"/>
          <a:chExt cx="0" cy="0"/>
        </a:xfrm>
      </p:grpSpPr>
      <p:pic>
        <p:nvPicPr>
          <p:cNvPr id="7" name="Picture 6" descr="485191_Universal Pure_PPT Round 2-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4" name="Freeform 3"/>
          <p:cNvSpPr/>
          <p:nvPr userDrawn="1"/>
        </p:nvSpPr>
        <p:spPr>
          <a:xfrm>
            <a:off x="2609413" y="4625181"/>
            <a:ext cx="5409660" cy="878279"/>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alpha val="48000"/>
                </a:schemeClr>
              </a:gs>
              <a:gs pos="42000">
                <a:srgbClr val="FFFFFF">
                  <a:alpha val="0"/>
                </a:srgbClr>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3"/>
          <p:cNvSpPr>
            <a:spLocks noGrp="1"/>
          </p:cNvSpPr>
          <p:nvPr>
            <p:ph type="body" sz="quarter" idx="10"/>
          </p:nvPr>
        </p:nvSpPr>
        <p:spPr>
          <a:xfrm>
            <a:off x="3064066" y="4826746"/>
            <a:ext cx="4898687" cy="404728"/>
          </a:xfrm>
        </p:spPr>
        <p:txBody>
          <a:bodyPr>
            <a:normAutofit/>
          </a:bodyPr>
          <a:lstStyle>
            <a:lvl1pPr algn="l">
              <a:defRPr sz="2100" b="1" i="0" cap="all" baseline="0">
                <a:solidFill>
                  <a:srgbClr val="FFFFFF"/>
                </a:solidFill>
                <a:latin typeface="Exo Bold"/>
                <a:cs typeface="Exo Bold"/>
              </a:defRPr>
            </a:lvl1pPr>
          </a:lstStyle>
          <a:p>
            <a:pPr lvl="0"/>
            <a:r>
              <a:rPr lang="en-US" dirty="0"/>
              <a:t>Edit Master text styles</a:t>
            </a:r>
          </a:p>
        </p:txBody>
      </p:sp>
    </p:spTree>
    <p:extLst>
      <p:ext uri="{BB962C8B-B14F-4D97-AF65-F5344CB8AC3E}">
        <p14:creationId xmlns:p14="http://schemas.microsoft.com/office/powerpoint/2010/main" val="37719382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age - Orange">
    <p:bg>
      <p:bgPr>
        <a:solidFill>
          <a:srgbClr val="E87324"/>
        </a:solidFill>
        <a:effectLst/>
      </p:bgPr>
    </p:bg>
    <p:spTree>
      <p:nvGrpSpPr>
        <p:cNvPr id="1" name=""/>
        <p:cNvGrpSpPr/>
        <p:nvPr/>
      </p:nvGrpSpPr>
      <p:grpSpPr>
        <a:xfrm>
          <a:off x="0" y="0"/>
          <a:ext cx="0" cy="0"/>
          <a:chOff x="0" y="0"/>
          <a:chExt cx="0" cy="0"/>
        </a:xfrm>
      </p:grpSpPr>
      <p:pic>
        <p:nvPicPr>
          <p:cNvPr id="6" name="Picture 5" descr="485191_Universal Pure_PPT Round 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8" name="Freeform 7"/>
          <p:cNvSpPr/>
          <p:nvPr userDrawn="1"/>
        </p:nvSpPr>
        <p:spPr>
          <a:xfrm flipH="1">
            <a:off x="-634699" y="2490470"/>
            <a:ext cx="5409660" cy="878279"/>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alpha val="28000"/>
                </a:schemeClr>
              </a:gs>
              <a:gs pos="42000">
                <a:srgbClr val="FFFFFF">
                  <a:alpha val="0"/>
                </a:srgbClr>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3"/>
          <p:cNvSpPr>
            <a:spLocks noGrp="1"/>
          </p:cNvSpPr>
          <p:nvPr>
            <p:ph type="body" sz="quarter" idx="10"/>
          </p:nvPr>
        </p:nvSpPr>
        <p:spPr>
          <a:xfrm>
            <a:off x="-611035" y="2703582"/>
            <a:ext cx="4898687" cy="404728"/>
          </a:xfrm>
        </p:spPr>
        <p:txBody>
          <a:bodyPr>
            <a:normAutofit/>
          </a:bodyPr>
          <a:lstStyle>
            <a:lvl1pPr algn="r">
              <a:defRPr sz="2179" b="1" i="0" cap="all" baseline="0">
                <a:solidFill>
                  <a:srgbClr val="FFFFFF"/>
                </a:solidFill>
                <a:latin typeface="Exo Bold"/>
                <a:cs typeface="Exo Bold"/>
              </a:defRPr>
            </a:lvl1pPr>
          </a:lstStyle>
          <a:p>
            <a:pPr lvl="0"/>
            <a:r>
              <a:rPr lang="en-US" dirty="0"/>
              <a:t>Edit Master text styles</a:t>
            </a:r>
          </a:p>
        </p:txBody>
      </p:sp>
    </p:spTree>
    <p:extLst>
      <p:ext uri="{BB962C8B-B14F-4D97-AF65-F5344CB8AC3E}">
        <p14:creationId xmlns:p14="http://schemas.microsoft.com/office/powerpoint/2010/main" val="6969298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age - Blue">
    <p:bg>
      <p:bgPr>
        <a:solidFill>
          <a:schemeClr val="accent2"/>
        </a:solidFill>
        <a:effectLst/>
      </p:bgPr>
    </p:bg>
    <p:spTree>
      <p:nvGrpSpPr>
        <p:cNvPr id="1" name=""/>
        <p:cNvGrpSpPr/>
        <p:nvPr/>
      </p:nvGrpSpPr>
      <p:grpSpPr>
        <a:xfrm>
          <a:off x="0" y="0"/>
          <a:ext cx="0" cy="0"/>
          <a:chOff x="0" y="0"/>
          <a:chExt cx="0" cy="0"/>
        </a:xfrm>
      </p:grpSpPr>
      <p:pic>
        <p:nvPicPr>
          <p:cNvPr id="7" name="Picture 6" descr="485191_Universal Pure_PPT Round 2-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11" name="Freeform 10"/>
          <p:cNvSpPr/>
          <p:nvPr userDrawn="1"/>
        </p:nvSpPr>
        <p:spPr>
          <a:xfrm>
            <a:off x="2609413" y="4625181"/>
            <a:ext cx="5409660" cy="878279"/>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alpha val="16000"/>
                </a:schemeClr>
              </a:gs>
              <a:gs pos="42000">
                <a:srgbClr val="FFFFFF">
                  <a:alpha val="0"/>
                </a:srgbClr>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Text Placeholder 13"/>
          <p:cNvSpPr>
            <a:spLocks noGrp="1"/>
          </p:cNvSpPr>
          <p:nvPr>
            <p:ph type="body" sz="quarter" idx="10"/>
          </p:nvPr>
        </p:nvSpPr>
        <p:spPr>
          <a:xfrm>
            <a:off x="3064066" y="4826746"/>
            <a:ext cx="4898687" cy="404728"/>
          </a:xfrm>
        </p:spPr>
        <p:txBody>
          <a:bodyPr>
            <a:noAutofit/>
          </a:bodyPr>
          <a:lstStyle>
            <a:lvl1pPr algn="l">
              <a:defRPr sz="2100" b="1" i="0" cap="all" baseline="0">
                <a:solidFill>
                  <a:srgbClr val="FFFFFF"/>
                </a:solidFill>
                <a:latin typeface="Exo Bold"/>
                <a:cs typeface="Exo Bold"/>
              </a:defRPr>
            </a:lvl1pPr>
          </a:lstStyle>
          <a:p>
            <a:pPr lvl="0"/>
            <a:r>
              <a:rPr lang="en-US" dirty="0"/>
              <a:t>Edit Master text styles</a:t>
            </a:r>
          </a:p>
        </p:txBody>
      </p:sp>
    </p:spTree>
    <p:extLst>
      <p:ext uri="{BB962C8B-B14F-4D97-AF65-F5344CB8AC3E}">
        <p14:creationId xmlns:p14="http://schemas.microsoft.com/office/powerpoint/2010/main" val="8752710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age with Image - Orange">
    <p:bg>
      <p:bgPr>
        <a:solidFill>
          <a:schemeClr val="tx1"/>
        </a:solidFill>
        <a:effectLst/>
      </p:bgPr>
    </p:bg>
    <p:spTree>
      <p:nvGrpSpPr>
        <p:cNvPr id="1" name=""/>
        <p:cNvGrpSpPr/>
        <p:nvPr/>
      </p:nvGrpSpPr>
      <p:grpSpPr>
        <a:xfrm>
          <a:off x="0" y="0"/>
          <a:ext cx="0" cy="0"/>
          <a:chOff x="0" y="0"/>
          <a:chExt cx="0" cy="0"/>
        </a:xfrm>
      </p:grpSpPr>
      <p:pic>
        <p:nvPicPr>
          <p:cNvPr id="4" name="Picture 3" descr="485191_Universal Pure_PPT Round 2-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09474" y="40104"/>
            <a:ext cx="5533510" cy="6797842"/>
          </a:xfrm>
          <a:prstGeom prst="rect">
            <a:avLst/>
          </a:prstGeom>
        </p:spPr>
      </p:pic>
      <p:sp>
        <p:nvSpPr>
          <p:cNvPr id="5" name="Freeform 4"/>
          <p:cNvSpPr/>
          <p:nvPr userDrawn="1"/>
        </p:nvSpPr>
        <p:spPr>
          <a:xfrm flipH="1">
            <a:off x="-634699" y="2530574"/>
            <a:ext cx="5409660" cy="878279"/>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alpha val="28000"/>
                </a:schemeClr>
              </a:gs>
              <a:gs pos="42000">
                <a:srgbClr val="FFFFFF">
                  <a:alpha val="0"/>
                </a:srgbClr>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3"/>
          <p:cNvSpPr>
            <a:spLocks noGrp="1"/>
          </p:cNvSpPr>
          <p:nvPr>
            <p:ph type="body" sz="quarter" idx="10"/>
          </p:nvPr>
        </p:nvSpPr>
        <p:spPr>
          <a:xfrm>
            <a:off x="-634699" y="2735134"/>
            <a:ext cx="4898687" cy="404728"/>
          </a:xfrm>
        </p:spPr>
        <p:txBody>
          <a:bodyPr>
            <a:normAutofit/>
          </a:bodyPr>
          <a:lstStyle>
            <a:lvl1pPr algn="r">
              <a:defRPr sz="2179" b="1" i="0" cap="all" baseline="0">
                <a:solidFill>
                  <a:srgbClr val="FFFFFF"/>
                </a:solidFill>
                <a:latin typeface="Exo Bold"/>
                <a:cs typeface="Exo Bold"/>
              </a:defRPr>
            </a:lvl1pPr>
          </a:lstStyle>
          <a:p>
            <a:pPr lvl="0"/>
            <a:r>
              <a:rPr lang="en-US" dirty="0"/>
              <a:t>Edit Master text styles</a:t>
            </a:r>
          </a:p>
        </p:txBody>
      </p:sp>
    </p:spTree>
    <p:extLst>
      <p:ext uri="{BB962C8B-B14F-4D97-AF65-F5344CB8AC3E}">
        <p14:creationId xmlns:p14="http://schemas.microsoft.com/office/powerpoint/2010/main" val="377710037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Copy + Logo + Pattern">
    <p:spTree>
      <p:nvGrpSpPr>
        <p:cNvPr id="1" name=""/>
        <p:cNvGrpSpPr/>
        <p:nvPr/>
      </p:nvGrpSpPr>
      <p:grpSpPr>
        <a:xfrm>
          <a:off x="0" y="0"/>
          <a:ext cx="0" cy="0"/>
          <a:chOff x="0" y="0"/>
          <a:chExt cx="0" cy="0"/>
        </a:xfrm>
      </p:grpSpPr>
      <p:pic>
        <p:nvPicPr>
          <p:cNvPr id="3" name="Picture 2" descr="485191_Universal Pure_PPT Round 2-04.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9946" y="18987"/>
            <a:ext cx="10073112" cy="6869002"/>
          </a:xfrm>
          <a:prstGeom prst="rect">
            <a:avLst/>
          </a:prstGeom>
        </p:spPr>
      </p:pic>
      <p:sp>
        <p:nvSpPr>
          <p:cNvPr id="5" name="Text Placeholder 4"/>
          <p:cNvSpPr>
            <a:spLocks noGrp="1"/>
          </p:cNvSpPr>
          <p:nvPr>
            <p:ph type="body" sz="quarter" idx="10"/>
          </p:nvPr>
        </p:nvSpPr>
        <p:spPr>
          <a:xfrm>
            <a:off x="968889" y="1993557"/>
            <a:ext cx="7211283" cy="3739806"/>
          </a:xfrm>
        </p:spPr>
        <p:txBody>
          <a:bodyPr>
            <a:normAutofit/>
          </a:bodyPr>
          <a:lstStyle>
            <a:lvl1pPr>
              <a:defRPr sz="1500" b="0" i="0">
                <a:solidFill>
                  <a:schemeClr val="tx1"/>
                </a:solidFill>
                <a:latin typeface="Exo Regular"/>
                <a:cs typeface="Exo Regular"/>
              </a:defRPr>
            </a:lvl1pPr>
            <a:lvl2pPr>
              <a:defRPr sz="1500" b="0" i="0">
                <a:solidFill>
                  <a:schemeClr val="tx1"/>
                </a:solidFill>
                <a:latin typeface="Exo Light"/>
                <a:cs typeface="Exo Light"/>
              </a:defRPr>
            </a:lvl2pPr>
            <a:lvl3pPr>
              <a:defRPr sz="1500" b="0" i="0">
                <a:solidFill>
                  <a:schemeClr val="tx1"/>
                </a:solidFill>
                <a:latin typeface="Exo Light"/>
                <a:cs typeface="Exo Light"/>
              </a:defRPr>
            </a:lvl3pPr>
            <a:lvl4pPr>
              <a:defRPr sz="1500" b="0" i="0">
                <a:solidFill>
                  <a:schemeClr val="tx1"/>
                </a:solidFill>
                <a:latin typeface="Exo Light"/>
                <a:cs typeface="Exo Light"/>
              </a:defRPr>
            </a:lvl4pPr>
            <a:lvl5pPr>
              <a:defRPr sz="1500" b="0" i="0">
                <a:solidFill>
                  <a:schemeClr val="tx1"/>
                </a:solidFill>
                <a:latin typeface="Exo Light"/>
                <a:cs typeface="Exo Ligh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485191_Universal Pure_PPT Round 2-11.png"/>
          <p:cNvPicPr>
            <a:picLocks noChangeAspect="1"/>
          </p:cNvPicPr>
          <p:nvPr userDrawn="1"/>
        </p:nvPicPr>
        <p:blipFill>
          <a:blip r:embed="rId3" cstate="screen">
            <a:alphaModFix amt="37000"/>
            <a:extLst>
              <a:ext uri="{28A0092B-C50C-407E-A947-70E740481C1C}">
                <a14:useLocalDpi xmlns:a14="http://schemas.microsoft.com/office/drawing/2010/main"/>
              </a:ext>
            </a:extLst>
          </a:blip>
          <a:stretch>
            <a:fillRect/>
          </a:stretch>
        </p:blipFill>
        <p:spPr>
          <a:xfrm>
            <a:off x="7670225" y="6449923"/>
            <a:ext cx="1279042" cy="177686"/>
          </a:xfrm>
          <a:prstGeom prst="rect">
            <a:avLst/>
          </a:prstGeom>
        </p:spPr>
      </p:pic>
    </p:spTree>
    <p:extLst>
      <p:ext uri="{BB962C8B-B14F-4D97-AF65-F5344CB8AC3E}">
        <p14:creationId xmlns:p14="http://schemas.microsoft.com/office/powerpoint/2010/main" val="8306990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Copy + Logo">
    <p:spTree>
      <p:nvGrpSpPr>
        <p:cNvPr id="1" name=""/>
        <p:cNvGrpSpPr/>
        <p:nvPr/>
      </p:nvGrpSpPr>
      <p:grpSpPr>
        <a:xfrm>
          <a:off x="0" y="0"/>
          <a:ext cx="0" cy="0"/>
          <a:chOff x="0" y="0"/>
          <a:chExt cx="0" cy="0"/>
        </a:xfrm>
      </p:grpSpPr>
      <p:sp>
        <p:nvSpPr>
          <p:cNvPr id="2" name="Title 1"/>
          <p:cNvSpPr>
            <a:spLocks noGrp="1"/>
          </p:cNvSpPr>
          <p:nvPr>
            <p:ph type="title"/>
          </p:nvPr>
        </p:nvSpPr>
        <p:spPr>
          <a:xfrm>
            <a:off x="465961" y="485538"/>
            <a:ext cx="4732116" cy="637057"/>
          </a:xfrm>
        </p:spPr>
        <p:txBody>
          <a:bodyPr/>
          <a:lstStyle>
            <a:lvl1pPr>
              <a:defRPr>
                <a:solidFill>
                  <a:schemeClr val="bg2">
                    <a:lumMod val="10000"/>
                  </a:schemeClr>
                </a:solidFill>
                <a:latin typeface="+mj-lt"/>
              </a:defRPr>
            </a:lvl1pPr>
          </a:lstStyle>
          <a:p>
            <a:r>
              <a:rPr lang="en-US" dirty="0"/>
              <a:t>Click to edit Master title style</a:t>
            </a:r>
          </a:p>
        </p:txBody>
      </p:sp>
      <p:sp>
        <p:nvSpPr>
          <p:cNvPr id="5" name="Text Placeholder 4"/>
          <p:cNvSpPr>
            <a:spLocks noGrp="1"/>
          </p:cNvSpPr>
          <p:nvPr>
            <p:ph type="body" sz="quarter" idx="10"/>
          </p:nvPr>
        </p:nvSpPr>
        <p:spPr>
          <a:xfrm>
            <a:off x="968889" y="1993557"/>
            <a:ext cx="7211283" cy="3739806"/>
          </a:xfrm>
        </p:spPr>
        <p:txBody>
          <a:bodyPr>
            <a:normAutofit/>
          </a:bodyPr>
          <a:lstStyle>
            <a:lvl1pPr>
              <a:defRPr sz="1500">
                <a:solidFill>
                  <a:schemeClr val="bg2">
                    <a:lumMod val="10000"/>
                  </a:schemeClr>
                </a:solidFill>
                <a:latin typeface="+mj-lt"/>
              </a:defRPr>
            </a:lvl1pPr>
            <a:lvl2pPr>
              <a:defRPr sz="1500">
                <a:solidFill>
                  <a:schemeClr val="bg2">
                    <a:lumMod val="10000"/>
                  </a:schemeClr>
                </a:solidFill>
                <a:latin typeface="+mj-lt"/>
              </a:defRPr>
            </a:lvl2pPr>
            <a:lvl3pPr>
              <a:defRPr sz="1500">
                <a:solidFill>
                  <a:schemeClr val="bg2">
                    <a:lumMod val="10000"/>
                  </a:schemeClr>
                </a:solidFill>
                <a:latin typeface="+mj-lt"/>
              </a:defRPr>
            </a:lvl3pPr>
            <a:lvl4pPr>
              <a:defRPr sz="1500">
                <a:solidFill>
                  <a:schemeClr val="bg2">
                    <a:lumMod val="10000"/>
                  </a:schemeClr>
                </a:solidFill>
                <a:latin typeface="+mj-lt"/>
              </a:defRPr>
            </a:lvl4pPr>
            <a:lvl5pPr>
              <a:defRPr sz="1500">
                <a:solidFill>
                  <a:schemeClr val="bg2">
                    <a:lumMod val="10000"/>
                  </a:schemeClr>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485191_Universal Pure_PPT Round 2-1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0225" y="6449923"/>
            <a:ext cx="1279042" cy="177686"/>
          </a:xfrm>
          <a:prstGeom prst="rect">
            <a:avLst/>
          </a:prstGeom>
        </p:spPr>
      </p:pic>
    </p:spTree>
    <p:extLst>
      <p:ext uri="{BB962C8B-B14F-4D97-AF65-F5344CB8AC3E}">
        <p14:creationId xmlns:p14="http://schemas.microsoft.com/office/powerpoint/2010/main" val="182740911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Bulleted Copy + Logo">
    <p:spTree>
      <p:nvGrpSpPr>
        <p:cNvPr id="1" name=""/>
        <p:cNvGrpSpPr/>
        <p:nvPr/>
      </p:nvGrpSpPr>
      <p:grpSpPr>
        <a:xfrm>
          <a:off x="0" y="0"/>
          <a:ext cx="0" cy="0"/>
          <a:chOff x="0" y="0"/>
          <a:chExt cx="0" cy="0"/>
        </a:xfrm>
      </p:grpSpPr>
      <p:sp>
        <p:nvSpPr>
          <p:cNvPr id="2" name="Title 1"/>
          <p:cNvSpPr>
            <a:spLocks noGrp="1"/>
          </p:cNvSpPr>
          <p:nvPr>
            <p:ph type="title"/>
          </p:nvPr>
        </p:nvSpPr>
        <p:spPr>
          <a:xfrm>
            <a:off x="465961" y="485538"/>
            <a:ext cx="4732116" cy="637057"/>
          </a:xfrm>
        </p:spPr>
        <p:txBody>
          <a:bodyPr/>
          <a:lstStyle>
            <a:lvl1pPr>
              <a:defRPr>
                <a:solidFill>
                  <a:schemeClr val="bg2">
                    <a:lumMod val="10000"/>
                  </a:schemeClr>
                </a:solidFill>
                <a:latin typeface="+mj-lt"/>
              </a:defRPr>
            </a:lvl1pPr>
          </a:lstStyle>
          <a:p>
            <a:r>
              <a:rPr lang="en-US" dirty="0"/>
              <a:t>Click to edit Master title style</a:t>
            </a:r>
          </a:p>
        </p:txBody>
      </p:sp>
      <p:sp>
        <p:nvSpPr>
          <p:cNvPr id="5" name="Text Placeholder 4"/>
          <p:cNvSpPr>
            <a:spLocks noGrp="1"/>
          </p:cNvSpPr>
          <p:nvPr>
            <p:ph type="body" sz="quarter" idx="10"/>
          </p:nvPr>
        </p:nvSpPr>
        <p:spPr>
          <a:xfrm>
            <a:off x="968889" y="1993557"/>
            <a:ext cx="7211283" cy="3739806"/>
          </a:xfrm>
        </p:spPr>
        <p:txBody>
          <a:bodyPr>
            <a:normAutofit/>
          </a:bodyPr>
          <a:lstStyle>
            <a:lvl1pPr marL="285750" indent="-285750">
              <a:buSzPct val="110000"/>
              <a:buFontTx/>
              <a:buBlip>
                <a:blip r:embed="rId2"/>
              </a:buBlip>
              <a:defRPr sz="1500">
                <a:solidFill>
                  <a:schemeClr val="bg2">
                    <a:lumMod val="10000"/>
                  </a:schemeClr>
                </a:solidFill>
                <a:latin typeface="+mj-lt"/>
              </a:defRPr>
            </a:lvl1pPr>
            <a:lvl2pPr marL="596900" indent="-285750">
              <a:buSzPct val="110000"/>
              <a:buFontTx/>
              <a:buBlip>
                <a:blip r:embed="rId2"/>
              </a:buBlip>
              <a:defRPr sz="1500">
                <a:solidFill>
                  <a:schemeClr val="bg2">
                    <a:lumMod val="10000"/>
                  </a:schemeClr>
                </a:solidFill>
                <a:latin typeface="+mj-lt"/>
              </a:defRPr>
            </a:lvl2pPr>
            <a:lvl3pPr marL="909638" indent="-285750">
              <a:buSzPct val="110000"/>
              <a:buFontTx/>
              <a:buBlip>
                <a:blip r:embed="rId2"/>
              </a:buBlip>
              <a:defRPr sz="1500">
                <a:solidFill>
                  <a:schemeClr val="bg2">
                    <a:lumMod val="10000"/>
                  </a:schemeClr>
                </a:solidFill>
                <a:latin typeface="+mj-lt"/>
              </a:defRPr>
            </a:lvl3pPr>
            <a:lvl4pPr marL="1222375" indent="-285750">
              <a:buSzPct val="110000"/>
              <a:buFontTx/>
              <a:buBlip>
                <a:blip r:embed="rId2"/>
              </a:buBlip>
              <a:defRPr sz="1500">
                <a:solidFill>
                  <a:schemeClr val="bg2">
                    <a:lumMod val="10000"/>
                  </a:schemeClr>
                </a:solidFill>
                <a:latin typeface="+mj-lt"/>
              </a:defRPr>
            </a:lvl4pPr>
            <a:lvl5pPr marL="1535113" indent="-285750">
              <a:buSzPct val="110000"/>
              <a:buFontTx/>
              <a:buBlip>
                <a:blip r:embed="rId2"/>
              </a:buBlip>
              <a:defRPr sz="1500">
                <a:solidFill>
                  <a:schemeClr val="bg2">
                    <a:lumMod val="10000"/>
                  </a:schemeClr>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485191_Universal Pure_PPT Round 2-1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0225" y="6449923"/>
            <a:ext cx="1279042" cy="177686"/>
          </a:xfrm>
          <a:prstGeom prst="rect">
            <a:avLst/>
          </a:prstGeom>
        </p:spPr>
      </p:pic>
    </p:spTree>
    <p:extLst>
      <p:ext uri="{BB962C8B-B14F-4D97-AF65-F5344CB8AC3E}">
        <p14:creationId xmlns:p14="http://schemas.microsoft.com/office/powerpoint/2010/main" val="26031505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Option 4">
    <p:spTree>
      <p:nvGrpSpPr>
        <p:cNvPr id="1" name=""/>
        <p:cNvGrpSpPr/>
        <p:nvPr/>
      </p:nvGrpSpPr>
      <p:grpSpPr>
        <a:xfrm>
          <a:off x="0" y="0"/>
          <a:ext cx="0" cy="0"/>
          <a:chOff x="0" y="0"/>
          <a:chExt cx="0" cy="0"/>
        </a:xfrm>
      </p:grpSpPr>
      <p:pic>
        <p:nvPicPr>
          <p:cNvPr id="5" name="Picture 4" descr="485191_Universal Pure_PPT Round 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5715"/>
          </a:xfrm>
          <a:prstGeom prst="rect">
            <a:avLst/>
          </a:prstGeom>
        </p:spPr>
      </p:pic>
      <p:pic>
        <p:nvPicPr>
          <p:cNvPr id="4" name="Picture 6">
            <a:extLst>
              <a:ext uri="{FF2B5EF4-FFF2-40B4-BE49-F238E27FC236}">
                <a16:creationId xmlns:a16="http://schemas.microsoft.com/office/drawing/2014/main" id="{B72AE3D9-800C-449D-BB46-D01DD58AA16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2110" y="2646346"/>
            <a:ext cx="2451100" cy="140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13"/>
          <p:cNvSpPr>
            <a:spLocks noGrp="1"/>
          </p:cNvSpPr>
          <p:nvPr>
            <p:ph type="body" sz="quarter" idx="10"/>
          </p:nvPr>
        </p:nvSpPr>
        <p:spPr>
          <a:xfrm>
            <a:off x="3353710" y="4208899"/>
            <a:ext cx="4898687" cy="404728"/>
          </a:xfrm>
        </p:spPr>
        <p:txBody>
          <a:bodyPr>
            <a:normAutofit/>
          </a:bodyPr>
          <a:lstStyle>
            <a:lvl1pPr algn="r">
              <a:defRPr sz="2179" b="1" i="0" cap="all" baseline="0">
                <a:solidFill>
                  <a:srgbClr val="1168AD"/>
                </a:solidFill>
                <a:latin typeface="Exo Bold"/>
                <a:cs typeface="Exo Bold"/>
              </a:defRPr>
            </a:lvl1pPr>
          </a:lstStyle>
          <a:p>
            <a:pPr lvl="0"/>
            <a:r>
              <a:rPr lang="en-US" dirty="0"/>
              <a:t>Edit Master text styles</a:t>
            </a:r>
          </a:p>
        </p:txBody>
      </p:sp>
      <p:sp>
        <p:nvSpPr>
          <p:cNvPr id="3" name="Picture Placeholder 2"/>
          <p:cNvSpPr>
            <a:spLocks noGrp="1"/>
          </p:cNvSpPr>
          <p:nvPr>
            <p:ph type="pic" sz="quarter" idx="11" hasCustomPrompt="1"/>
          </p:nvPr>
        </p:nvSpPr>
        <p:spPr>
          <a:xfrm>
            <a:off x="7332132" y="5689600"/>
            <a:ext cx="1659467" cy="1041399"/>
          </a:xfrm>
        </p:spPr>
        <p:txBody>
          <a:bodyPr/>
          <a:lstStyle>
            <a:lvl1pPr algn="ctr">
              <a:defRPr/>
            </a:lvl1pPr>
          </a:lstStyle>
          <a:p>
            <a:r>
              <a:rPr lang="en-US" dirty="0"/>
              <a:t>Insert </a:t>
            </a:r>
            <a:br>
              <a:rPr lang="en-US" dirty="0"/>
            </a:br>
            <a:r>
              <a:rPr lang="en-US" dirty="0"/>
              <a:t>Customer logo</a:t>
            </a:r>
          </a:p>
        </p:txBody>
      </p:sp>
    </p:spTree>
    <p:extLst>
      <p:ext uri="{BB962C8B-B14F-4D97-AF65-F5344CB8AC3E}">
        <p14:creationId xmlns:p14="http://schemas.microsoft.com/office/powerpoint/2010/main" val="2692238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 Green">
    <p:bg>
      <p:bgPr>
        <a:solidFill>
          <a:srgbClr val="1168AD"/>
        </a:solidFill>
        <a:effectLst/>
      </p:bgPr>
    </p:bg>
    <p:spTree>
      <p:nvGrpSpPr>
        <p:cNvPr id="1" name=""/>
        <p:cNvGrpSpPr/>
        <p:nvPr/>
      </p:nvGrpSpPr>
      <p:grpSpPr>
        <a:xfrm>
          <a:off x="0" y="0"/>
          <a:ext cx="0" cy="0"/>
          <a:chOff x="0" y="0"/>
          <a:chExt cx="0" cy="0"/>
        </a:xfrm>
      </p:grpSpPr>
      <p:pic>
        <p:nvPicPr>
          <p:cNvPr id="7" name="Picture 6" descr="485191_Universal Pure_PPT Round 2-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4" name="Freeform 3"/>
          <p:cNvSpPr/>
          <p:nvPr userDrawn="1"/>
        </p:nvSpPr>
        <p:spPr>
          <a:xfrm>
            <a:off x="2609413" y="4625181"/>
            <a:ext cx="5409660" cy="878279"/>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alpha val="48000"/>
                </a:schemeClr>
              </a:gs>
              <a:gs pos="42000">
                <a:srgbClr val="FFFFFF">
                  <a:alpha val="0"/>
                </a:srgbClr>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3"/>
          <p:cNvSpPr>
            <a:spLocks noGrp="1"/>
          </p:cNvSpPr>
          <p:nvPr>
            <p:ph type="body" sz="quarter" idx="10"/>
          </p:nvPr>
        </p:nvSpPr>
        <p:spPr>
          <a:xfrm>
            <a:off x="3064066" y="4826746"/>
            <a:ext cx="4898687" cy="404728"/>
          </a:xfrm>
        </p:spPr>
        <p:txBody>
          <a:bodyPr>
            <a:normAutofit/>
          </a:bodyPr>
          <a:lstStyle>
            <a:lvl1pPr algn="l">
              <a:defRPr sz="2100" b="1" i="0" cap="all" baseline="0">
                <a:solidFill>
                  <a:srgbClr val="FFFFFF"/>
                </a:solidFill>
                <a:latin typeface="Exo Bold"/>
                <a:cs typeface="Exo Bold"/>
              </a:defRPr>
            </a:lvl1pPr>
          </a:lstStyle>
          <a:p>
            <a:pPr lvl="0"/>
            <a:r>
              <a:rPr lang="en-US" dirty="0"/>
              <a:t>Edit Master text styles</a:t>
            </a:r>
          </a:p>
        </p:txBody>
      </p:sp>
    </p:spTree>
    <p:extLst>
      <p:ext uri="{BB962C8B-B14F-4D97-AF65-F5344CB8AC3E}">
        <p14:creationId xmlns:p14="http://schemas.microsoft.com/office/powerpoint/2010/main" val="124549153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 Orange">
    <p:bg>
      <p:bgPr>
        <a:solidFill>
          <a:srgbClr val="E87324"/>
        </a:solidFill>
        <a:effectLst/>
      </p:bgPr>
    </p:bg>
    <p:spTree>
      <p:nvGrpSpPr>
        <p:cNvPr id="1" name=""/>
        <p:cNvGrpSpPr/>
        <p:nvPr/>
      </p:nvGrpSpPr>
      <p:grpSpPr>
        <a:xfrm>
          <a:off x="0" y="0"/>
          <a:ext cx="0" cy="0"/>
          <a:chOff x="0" y="0"/>
          <a:chExt cx="0" cy="0"/>
        </a:xfrm>
      </p:grpSpPr>
      <p:pic>
        <p:nvPicPr>
          <p:cNvPr id="6" name="Picture 5" descr="485191_Universal Pure_PPT Round 2-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8" name="Freeform 7"/>
          <p:cNvSpPr/>
          <p:nvPr userDrawn="1"/>
        </p:nvSpPr>
        <p:spPr>
          <a:xfrm flipH="1">
            <a:off x="-634699" y="2490470"/>
            <a:ext cx="5409660" cy="878279"/>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alpha val="28000"/>
                </a:schemeClr>
              </a:gs>
              <a:gs pos="42000">
                <a:srgbClr val="FFFFFF">
                  <a:alpha val="0"/>
                </a:srgbClr>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3"/>
          <p:cNvSpPr>
            <a:spLocks noGrp="1"/>
          </p:cNvSpPr>
          <p:nvPr>
            <p:ph type="body" sz="quarter" idx="10"/>
          </p:nvPr>
        </p:nvSpPr>
        <p:spPr>
          <a:xfrm>
            <a:off x="-611035" y="2703582"/>
            <a:ext cx="4898687" cy="404728"/>
          </a:xfrm>
        </p:spPr>
        <p:txBody>
          <a:bodyPr>
            <a:normAutofit/>
          </a:bodyPr>
          <a:lstStyle>
            <a:lvl1pPr algn="r">
              <a:defRPr sz="2179" b="1" i="0" cap="all" baseline="0">
                <a:solidFill>
                  <a:srgbClr val="FFFFFF"/>
                </a:solidFill>
                <a:latin typeface="Exo Bold"/>
                <a:cs typeface="Exo Bold"/>
              </a:defRPr>
            </a:lvl1pPr>
          </a:lstStyle>
          <a:p>
            <a:pPr lvl="0"/>
            <a:r>
              <a:rPr lang="en-US" dirty="0"/>
              <a:t>Edit Master text styles</a:t>
            </a:r>
          </a:p>
        </p:txBody>
      </p:sp>
    </p:spTree>
    <p:extLst>
      <p:ext uri="{BB962C8B-B14F-4D97-AF65-F5344CB8AC3E}">
        <p14:creationId xmlns:p14="http://schemas.microsoft.com/office/powerpoint/2010/main" val="5204676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Blue">
    <p:bg>
      <p:bgPr>
        <a:solidFill>
          <a:schemeClr val="accent2"/>
        </a:solidFill>
        <a:effectLst/>
      </p:bgPr>
    </p:bg>
    <p:spTree>
      <p:nvGrpSpPr>
        <p:cNvPr id="1" name=""/>
        <p:cNvGrpSpPr/>
        <p:nvPr/>
      </p:nvGrpSpPr>
      <p:grpSpPr>
        <a:xfrm>
          <a:off x="0" y="0"/>
          <a:ext cx="0" cy="0"/>
          <a:chOff x="0" y="0"/>
          <a:chExt cx="0" cy="0"/>
        </a:xfrm>
      </p:grpSpPr>
      <p:pic>
        <p:nvPicPr>
          <p:cNvPr id="7" name="Picture 6" descr="485191_Universal Pure_PPT Round 2-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11" name="Freeform 10"/>
          <p:cNvSpPr/>
          <p:nvPr userDrawn="1"/>
        </p:nvSpPr>
        <p:spPr>
          <a:xfrm>
            <a:off x="2609413" y="4625181"/>
            <a:ext cx="5409660" cy="878279"/>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alpha val="16000"/>
                </a:schemeClr>
              </a:gs>
              <a:gs pos="42000">
                <a:srgbClr val="FFFFFF">
                  <a:alpha val="0"/>
                </a:srgbClr>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Text Placeholder 13"/>
          <p:cNvSpPr>
            <a:spLocks noGrp="1"/>
          </p:cNvSpPr>
          <p:nvPr>
            <p:ph type="body" sz="quarter" idx="10"/>
          </p:nvPr>
        </p:nvSpPr>
        <p:spPr>
          <a:xfrm>
            <a:off x="3064066" y="4826746"/>
            <a:ext cx="4898687" cy="404728"/>
          </a:xfrm>
        </p:spPr>
        <p:txBody>
          <a:bodyPr>
            <a:noAutofit/>
          </a:bodyPr>
          <a:lstStyle>
            <a:lvl1pPr algn="l">
              <a:defRPr sz="2100" b="1" i="0" cap="all" baseline="0">
                <a:solidFill>
                  <a:srgbClr val="FFFFFF"/>
                </a:solidFill>
                <a:latin typeface="Exo Bold"/>
                <a:cs typeface="Exo Bold"/>
              </a:defRPr>
            </a:lvl1pPr>
          </a:lstStyle>
          <a:p>
            <a:pPr lvl="0"/>
            <a:r>
              <a:rPr lang="en-US" dirty="0"/>
              <a:t>Edit Master text styles</a:t>
            </a:r>
          </a:p>
        </p:txBody>
      </p:sp>
    </p:spTree>
    <p:extLst>
      <p:ext uri="{BB962C8B-B14F-4D97-AF65-F5344CB8AC3E}">
        <p14:creationId xmlns:p14="http://schemas.microsoft.com/office/powerpoint/2010/main" val="233040215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age with Image - Orange">
    <p:bg>
      <p:bgPr>
        <a:solidFill>
          <a:schemeClr val="tx1"/>
        </a:solidFill>
        <a:effectLst/>
      </p:bgPr>
    </p:bg>
    <p:spTree>
      <p:nvGrpSpPr>
        <p:cNvPr id="1" name=""/>
        <p:cNvGrpSpPr/>
        <p:nvPr/>
      </p:nvGrpSpPr>
      <p:grpSpPr>
        <a:xfrm>
          <a:off x="0" y="0"/>
          <a:ext cx="0" cy="0"/>
          <a:chOff x="0" y="0"/>
          <a:chExt cx="0" cy="0"/>
        </a:xfrm>
      </p:grpSpPr>
      <p:pic>
        <p:nvPicPr>
          <p:cNvPr id="4" name="Picture 3" descr="485191_Universal Pure_PPT Round 2-0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09474" y="40104"/>
            <a:ext cx="5533510" cy="6797842"/>
          </a:xfrm>
          <a:prstGeom prst="rect">
            <a:avLst/>
          </a:prstGeom>
        </p:spPr>
      </p:pic>
      <p:sp>
        <p:nvSpPr>
          <p:cNvPr id="5" name="Freeform 4"/>
          <p:cNvSpPr/>
          <p:nvPr userDrawn="1"/>
        </p:nvSpPr>
        <p:spPr>
          <a:xfrm flipH="1">
            <a:off x="-634699" y="2530574"/>
            <a:ext cx="5409660" cy="878279"/>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alpha val="28000"/>
                </a:schemeClr>
              </a:gs>
              <a:gs pos="42000">
                <a:srgbClr val="FFFFFF">
                  <a:alpha val="0"/>
                </a:srgbClr>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3"/>
          <p:cNvSpPr>
            <a:spLocks noGrp="1"/>
          </p:cNvSpPr>
          <p:nvPr>
            <p:ph type="body" sz="quarter" idx="10"/>
          </p:nvPr>
        </p:nvSpPr>
        <p:spPr>
          <a:xfrm>
            <a:off x="-634699" y="2735134"/>
            <a:ext cx="4898687" cy="404728"/>
          </a:xfrm>
        </p:spPr>
        <p:txBody>
          <a:bodyPr>
            <a:normAutofit/>
          </a:bodyPr>
          <a:lstStyle>
            <a:lvl1pPr algn="r">
              <a:defRPr sz="2179" b="1" i="0" cap="all" baseline="0">
                <a:solidFill>
                  <a:srgbClr val="FFFFFF"/>
                </a:solidFill>
                <a:latin typeface="Exo Bold"/>
                <a:cs typeface="Exo Bold"/>
              </a:defRPr>
            </a:lvl1pPr>
          </a:lstStyle>
          <a:p>
            <a:pPr lvl="0"/>
            <a:r>
              <a:rPr lang="en-US" dirty="0"/>
              <a:t>Edit Master text styles</a:t>
            </a:r>
          </a:p>
        </p:txBody>
      </p:sp>
    </p:spTree>
    <p:extLst>
      <p:ext uri="{BB962C8B-B14F-4D97-AF65-F5344CB8AC3E}">
        <p14:creationId xmlns:p14="http://schemas.microsoft.com/office/powerpoint/2010/main" val="13142450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py + Logo + Pattern">
    <p:spTree>
      <p:nvGrpSpPr>
        <p:cNvPr id="1" name=""/>
        <p:cNvGrpSpPr/>
        <p:nvPr/>
      </p:nvGrpSpPr>
      <p:grpSpPr>
        <a:xfrm>
          <a:off x="0" y="0"/>
          <a:ext cx="0" cy="0"/>
          <a:chOff x="0" y="0"/>
          <a:chExt cx="0" cy="0"/>
        </a:xfrm>
      </p:grpSpPr>
      <p:pic>
        <p:nvPicPr>
          <p:cNvPr id="3" name="Picture 2" descr="485191_Universal Pure_PPT Round 2-04.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9946" y="18987"/>
            <a:ext cx="10073112" cy="6869002"/>
          </a:xfrm>
          <a:prstGeom prst="rect">
            <a:avLst/>
          </a:prstGeom>
        </p:spPr>
      </p:pic>
      <p:sp>
        <p:nvSpPr>
          <p:cNvPr id="5" name="Text Placeholder 4"/>
          <p:cNvSpPr>
            <a:spLocks noGrp="1"/>
          </p:cNvSpPr>
          <p:nvPr>
            <p:ph type="body" sz="quarter" idx="10"/>
          </p:nvPr>
        </p:nvSpPr>
        <p:spPr>
          <a:xfrm>
            <a:off x="968889" y="1993557"/>
            <a:ext cx="7211283" cy="3739806"/>
          </a:xfrm>
        </p:spPr>
        <p:txBody>
          <a:bodyPr>
            <a:normAutofit/>
          </a:bodyPr>
          <a:lstStyle>
            <a:lvl1pPr>
              <a:defRPr sz="1500" b="0" i="0">
                <a:solidFill>
                  <a:schemeClr val="tx1"/>
                </a:solidFill>
                <a:latin typeface="Exo Regular"/>
                <a:cs typeface="Exo Regular"/>
              </a:defRPr>
            </a:lvl1pPr>
            <a:lvl2pPr>
              <a:defRPr sz="1500" b="0" i="0">
                <a:solidFill>
                  <a:schemeClr val="tx1"/>
                </a:solidFill>
                <a:latin typeface="Exo Light"/>
                <a:cs typeface="Exo Light"/>
              </a:defRPr>
            </a:lvl2pPr>
            <a:lvl3pPr>
              <a:defRPr sz="1500" b="0" i="0">
                <a:solidFill>
                  <a:schemeClr val="tx1"/>
                </a:solidFill>
                <a:latin typeface="Exo Light"/>
                <a:cs typeface="Exo Light"/>
              </a:defRPr>
            </a:lvl3pPr>
            <a:lvl4pPr>
              <a:defRPr sz="1500" b="0" i="0">
                <a:solidFill>
                  <a:schemeClr val="tx1"/>
                </a:solidFill>
                <a:latin typeface="Exo Light"/>
                <a:cs typeface="Exo Light"/>
              </a:defRPr>
            </a:lvl4pPr>
            <a:lvl5pPr>
              <a:defRPr sz="1500" b="0" i="0">
                <a:solidFill>
                  <a:schemeClr val="tx1"/>
                </a:solidFill>
                <a:latin typeface="Exo Light"/>
                <a:cs typeface="Exo Ligh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485191_Universal Pure_PPT Round 2-11.png"/>
          <p:cNvPicPr>
            <a:picLocks noChangeAspect="1"/>
          </p:cNvPicPr>
          <p:nvPr userDrawn="1"/>
        </p:nvPicPr>
        <p:blipFill>
          <a:blip r:embed="rId3" cstate="screen">
            <a:alphaModFix amt="37000"/>
            <a:extLst>
              <a:ext uri="{28A0092B-C50C-407E-A947-70E740481C1C}">
                <a14:useLocalDpi xmlns:a14="http://schemas.microsoft.com/office/drawing/2010/main"/>
              </a:ext>
            </a:extLst>
          </a:blip>
          <a:stretch>
            <a:fillRect/>
          </a:stretch>
        </p:blipFill>
        <p:spPr>
          <a:xfrm>
            <a:off x="7670225" y="6449923"/>
            <a:ext cx="1279042" cy="177686"/>
          </a:xfrm>
          <a:prstGeom prst="rect">
            <a:avLst/>
          </a:prstGeom>
        </p:spPr>
      </p:pic>
      <p:sp>
        <p:nvSpPr>
          <p:cNvPr id="6" name="TextBox 5">
            <a:extLst>
              <a:ext uri="{FF2B5EF4-FFF2-40B4-BE49-F238E27FC236}">
                <a16:creationId xmlns:a16="http://schemas.microsoft.com/office/drawing/2014/main" id="{74D029A3-7A8F-4F0B-9B17-DA545D80D293}"/>
              </a:ext>
            </a:extLst>
          </p:cNvPr>
          <p:cNvSpPr txBox="1"/>
          <p:nvPr userDrawn="1"/>
        </p:nvSpPr>
        <p:spPr>
          <a:xfrm>
            <a:off x="2647188" y="6410523"/>
            <a:ext cx="3849624"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lumMod val="90000"/>
                  </a:schemeClr>
                </a:solidFill>
                <a:effectLst/>
                <a:uFillTx/>
                <a:latin typeface="+mn-lt"/>
                <a:ea typeface="+mn-ea"/>
                <a:cs typeface="+mn-cs"/>
                <a:sym typeface="Helvetica Light"/>
              </a:rPr>
              <a:t>Contains Proprietary and Confidential Information </a:t>
            </a:r>
          </a:p>
        </p:txBody>
      </p:sp>
    </p:spTree>
    <p:extLst>
      <p:ext uri="{BB962C8B-B14F-4D97-AF65-F5344CB8AC3E}">
        <p14:creationId xmlns:p14="http://schemas.microsoft.com/office/powerpoint/2010/main" val="162934516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Copy + Logo">
    <p:spTree>
      <p:nvGrpSpPr>
        <p:cNvPr id="1" name=""/>
        <p:cNvGrpSpPr/>
        <p:nvPr/>
      </p:nvGrpSpPr>
      <p:grpSpPr>
        <a:xfrm>
          <a:off x="0" y="0"/>
          <a:ext cx="0" cy="0"/>
          <a:chOff x="0" y="0"/>
          <a:chExt cx="0" cy="0"/>
        </a:xfrm>
      </p:grpSpPr>
      <p:sp>
        <p:nvSpPr>
          <p:cNvPr id="2" name="Title 1"/>
          <p:cNvSpPr>
            <a:spLocks noGrp="1"/>
          </p:cNvSpPr>
          <p:nvPr>
            <p:ph type="title"/>
          </p:nvPr>
        </p:nvSpPr>
        <p:spPr>
          <a:xfrm>
            <a:off x="465961" y="485538"/>
            <a:ext cx="4732116" cy="637057"/>
          </a:xfrm>
        </p:spPr>
        <p:txBody>
          <a:bodyPr/>
          <a:lstStyle>
            <a:lvl1pPr>
              <a:defRPr>
                <a:solidFill>
                  <a:schemeClr val="bg2">
                    <a:lumMod val="10000"/>
                  </a:schemeClr>
                </a:solidFill>
                <a:latin typeface="+mj-lt"/>
              </a:defRPr>
            </a:lvl1pPr>
          </a:lstStyle>
          <a:p>
            <a:r>
              <a:rPr lang="en-US" dirty="0"/>
              <a:t>Click to edit Master title style</a:t>
            </a:r>
          </a:p>
        </p:txBody>
      </p:sp>
      <p:sp>
        <p:nvSpPr>
          <p:cNvPr id="5" name="Text Placeholder 4"/>
          <p:cNvSpPr>
            <a:spLocks noGrp="1"/>
          </p:cNvSpPr>
          <p:nvPr>
            <p:ph type="body" sz="quarter" idx="10"/>
          </p:nvPr>
        </p:nvSpPr>
        <p:spPr>
          <a:xfrm>
            <a:off x="968889" y="1993557"/>
            <a:ext cx="7211283" cy="3739806"/>
          </a:xfrm>
        </p:spPr>
        <p:txBody>
          <a:bodyPr>
            <a:normAutofit/>
          </a:bodyPr>
          <a:lstStyle>
            <a:lvl1pPr>
              <a:defRPr sz="1500">
                <a:solidFill>
                  <a:schemeClr val="bg2">
                    <a:lumMod val="10000"/>
                  </a:schemeClr>
                </a:solidFill>
                <a:latin typeface="+mj-lt"/>
              </a:defRPr>
            </a:lvl1pPr>
            <a:lvl2pPr>
              <a:defRPr sz="1500">
                <a:solidFill>
                  <a:schemeClr val="bg2">
                    <a:lumMod val="10000"/>
                  </a:schemeClr>
                </a:solidFill>
                <a:latin typeface="+mj-lt"/>
              </a:defRPr>
            </a:lvl2pPr>
            <a:lvl3pPr>
              <a:defRPr sz="1500">
                <a:solidFill>
                  <a:schemeClr val="bg2">
                    <a:lumMod val="10000"/>
                  </a:schemeClr>
                </a:solidFill>
                <a:latin typeface="+mj-lt"/>
              </a:defRPr>
            </a:lvl3pPr>
            <a:lvl4pPr>
              <a:defRPr sz="1500">
                <a:solidFill>
                  <a:schemeClr val="bg2">
                    <a:lumMod val="10000"/>
                  </a:schemeClr>
                </a:solidFill>
                <a:latin typeface="+mj-lt"/>
              </a:defRPr>
            </a:lvl4pPr>
            <a:lvl5pPr>
              <a:defRPr sz="1500">
                <a:solidFill>
                  <a:schemeClr val="bg2">
                    <a:lumMod val="10000"/>
                  </a:schemeClr>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485191_Universal Pure_PPT Round 2-1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0225" y="6449923"/>
            <a:ext cx="1279042" cy="177686"/>
          </a:xfrm>
          <a:prstGeom prst="rect">
            <a:avLst/>
          </a:prstGeom>
        </p:spPr>
      </p:pic>
      <p:sp>
        <p:nvSpPr>
          <p:cNvPr id="3" name="TextBox 2">
            <a:extLst>
              <a:ext uri="{FF2B5EF4-FFF2-40B4-BE49-F238E27FC236}">
                <a16:creationId xmlns:a16="http://schemas.microsoft.com/office/drawing/2014/main" id="{953DC596-DB78-4FA5-9383-74F4686486BD}"/>
              </a:ext>
            </a:extLst>
          </p:cNvPr>
          <p:cNvSpPr txBox="1"/>
          <p:nvPr userDrawn="1"/>
        </p:nvSpPr>
        <p:spPr>
          <a:xfrm>
            <a:off x="2647188" y="6410523"/>
            <a:ext cx="3849624"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lumMod val="90000"/>
                  </a:schemeClr>
                </a:solidFill>
                <a:effectLst/>
                <a:uFillTx/>
                <a:latin typeface="+mn-lt"/>
                <a:ea typeface="+mn-ea"/>
                <a:cs typeface="+mn-cs"/>
                <a:sym typeface="Helvetica Light"/>
              </a:rPr>
              <a:t>Contains Proprietary and Confidential Information </a:t>
            </a:r>
          </a:p>
        </p:txBody>
      </p:sp>
    </p:spTree>
    <p:extLst>
      <p:ext uri="{BB962C8B-B14F-4D97-AF65-F5344CB8AC3E}">
        <p14:creationId xmlns:p14="http://schemas.microsoft.com/office/powerpoint/2010/main" val="295320998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Bulleted Copy + Logo">
    <p:spTree>
      <p:nvGrpSpPr>
        <p:cNvPr id="1" name=""/>
        <p:cNvGrpSpPr/>
        <p:nvPr/>
      </p:nvGrpSpPr>
      <p:grpSpPr>
        <a:xfrm>
          <a:off x="0" y="0"/>
          <a:ext cx="0" cy="0"/>
          <a:chOff x="0" y="0"/>
          <a:chExt cx="0" cy="0"/>
        </a:xfrm>
      </p:grpSpPr>
      <p:sp>
        <p:nvSpPr>
          <p:cNvPr id="2" name="Title 1"/>
          <p:cNvSpPr>
            <a:spLocks noGrp="1"/>
          </p:cNvSpPr>
          <p:nvPr>
            <p:ph type="title"/>
          </p:nvPr>
        </p:nvSpPr>
        <p:spPr>
          <a:xfrm>
            <a:off x="465961" y="485538"/>
            <a:ext cx="4732116" cy="637057"/>
          </a:xfrm>
        </p:spPr>
        <p:txBody>
          <a:bodyPr/>
          <a:lstStyle>
            <a:lvl1pPr>
              <a:defRPr>
                <a:solidFill>
                  <a:schemeClr val="bg2">
                    <a:lumMod val="10000"/>
                  </a:schemeClr>
                </a:solidFill>
                <a:latin typeface="+mj-lt"/>
              </a:defRPr>
            </a:lvl1pPr>
          </a:lstStyle>
          <a:p>
            <a:r>
              <a:rPr lang="en-US" dirty="0"/>
              <a:t>Click to edit Master title style</a:t>
            </a:r>
          </a:p>
        </p:txBody>
      </p:sp>
      <p:sp>
        <p:nvSpPr>
          <p:cNvPr id="5" name="Text Placeholder 4"/>
          <p:cNvSpPr>
            <a:spLocks noGrp="1"/>
          </p:cNvSpPr>
          <p:nvPr>
            <p:ph type="body" sz="quarter" idx="10"/>
          </p:nvPr>
        </p:nvSpPr>
        <p:spPr>
          <a:xfrm>
            <a:off x="968889" y="1993557"/>
            <a:ext cx="7211283" cy="3739806"/>
          </a:xfrm>
        </p:spPr>
        <p:txBody>
          <a:bodyPr>
            <a:normAutofit/>
          </a:bodyPr>
          <a:lstStyle>
            <a:lvl1pPr marL="285750" indent="-285750">
              <a:buSzPct val="110000"/>
              <a:buFontTx/>
              <a:buBlip>
                <a:blip r:embed="rId2"/>
              </a:buBlip>
              <a:defRPr sz="1500">
                <a:solidFill>
                  <a:schemeClr val="bg2">
                    <a:lumMod val="10000"/>
                  </a:schemeClr>
                </a:solidFill>
                <a:latin typeface="+mj-lt"/>
              </a:defRPr>
            </a:lvl1pPr>
            <a:lvl2pPr marL="596900" indent="-285750">
              <a:buSzPct val="110000"/>
              <a:buFontTx/>
              <a:buBlip>
                <a:blip r:embed="rId2"/>
              </a:buBlip>
              <a:defRPr sz="1500">
                <a:solidFill>
                  <a:schemeClr val="bg2">
                    <a:lumMod val="10000"/>
                  </a:schemeClr>
                </a:solidFill>
                <a:latin typeface="+mj-lt"/>
              </a:defRPr>
            </a:lvl2pPr>
            <a:lvl3pPr marL="909638" indent="-285750">
              <a:buSzPct val="110000"/>
              <a:buFontTx/>
              <a:buBlip>
                <a:blip r:embed="rId2"/>
              </a:buBlip>
              <a:defRPr sz="1500">
                <a:solidFill>
                  <a:schemeClr val="bg2">
                    <a:lumMod val="10000"/>
                  </a:schemeClr>
                </a:solidFill>
                <a:latin typeface="+mj-lt"/>
              </a:defRPr>
            </a:lvl3pPr>
            <a:lvl4pPr marL="1222375" indent="-285750">
              <a:buSzPct val="110000"/>
              <a:buFontTx/>
              <a:buBlip>
                <a:blip r:embed="rId2"/>
              </a:buBlip>
              <a:defRPr sz="1500">
                <a:solidFill>
                  <a:schemeClr val="bg2">
                    <a:lumMod val="10000"/>
                  </a:schemeClr>
                </a:solidFill>
                <a:latin typeface="+mj-lt"/>
              </a:defRPr>
            </a:lvl4pPr>
            <a:lvl5pPr marL="1535113" indent="-285750">
              <a:buSzPct val="110000"/>
              <a:buFontTx/>
              <a:buBlip>
                <a:blip r:embed="rId2"/>
              </a:buBlip>
              <a:defRPr sz="1500">
                <a:solidFill>
                  <a:schemeClr val="bg2">
                    <a:lumMod val="10000"/>
                  </a:schemeClr>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485191_Universal Pure_PPT Round 2-1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0225" y="6449923"/>
            <a:ext cx="1279042" cy="177686"/>
          </a:xfrm>
          <a:prstGeom prst="rect">
            <a:avLst/>
          </a:prstGeom>
        </p:spPr>
      </p:pic>
      <p:sp>
        <p:nvSpPr>
          <p:cNvPr id="7" name="TextBox 6">
            <a:extLst>
              <a:ext uri="{FF2B5EF4-FFF2-40B4-BE49-F238E27FC236}">
                <a16:creationId xmlns:a16="http://schemas.microsoft.com/office/drawing/2014/main" id="{610D0BFD-DC5A-4D1E-802A-A2E09FC5D7CC}"/>
              </a:ext>
            </a:extLst>
          </p:cNvPr>
          <p:cNvSpPr txBox="1"/>
          <p:nvPr userDrawn="1"/>
        </p:nvSpPr>
        <p:spPr>
          <a:xfrm>
            <a:off x="2647188" y="6410523"/>
            <a:ext cx="3849624"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lumMod val="90000"/>
                  </a:schemeClr>
                </a:solidFill>
                <a:effectLst/>
                <a:uFillTx/>
                <a:latin typeface="+mn-lt"/>
                <a:ea typeface="+mn-ea"/>
                <a:cs typeface="+mn-cs"/>
                <a:sym typeface="Helvetica Light"/>
              </a:rPr>
              <a:t>Contains Proprietary and Confidential Information </a:t>
            </a:r>
          </a:p>
        </p:txBody>
      </p:sp>
    </p:spTree>
    <p:extLst>
      <p:ext uri="{BB962C8B-B14F-4D97-AF65-F5344CB8AC3E}">
        <p14:creationId xmlns:p14="http://schemas.microsoft.com/office/powerpoint/2010/main" val="3941414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a:extLst>
              <a:ext uri="{FF2B5EF4-FFF2-40B4-BE49-F238E27FC236}">
                <a16:creationId xmlns:a16="http://schemas.microsoft.com/office/drawing/2014/main" id="{D703FDB5-B25A-4221-B014-2D403CEC4366}"/>
              </a:ext>
            </a:extLst>
          </p:cNvPr>
          <p:cNvSpPr>
            <a:spLocks noGrp="1"/>
          </p:cNvSpPr>
          <p:nvPr>
            <p:ph type="title"/>
          </p:nvPr>
        </p:nvSpPr>
        <p:spPr bwMode="auto">
          <a:xfrm>
            <a:off x="301625" y="312738"/>
            <a:ext cx="7804150" cy="63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dirty="0">
                <a:sym typeface="Helvetica Light"/>
              </a:rPr>
              <a:t>Title Text</a:t>
            </a:r>
          </a:p>
        </p:txBody>
      </p:sp>
      <p:sp>
        <p:nvSpPr>
          <p:cNvPr id="1027" name="Shape 4">
            <a:extLst>
              <a:ext uri="{FF2B5EF4-FFF2-40B4-BE49-F238E27FC236}">
                <a16:creationId xmlns:a16="http://schemas.microsoft.com/office/drawing/2014/main" id="{CDC2AD4E-CB3F-4CDE-8BE0-999E72EBCDAE}"/>
              </a:ext>
            </a:extLst>
          </p:cNvPr>
          <p:cNvSpPr>
            <a:spLocks noGrp="1"/>
          </p:cNvSpPr>
          <p:nvPr>
            <p:ph type="body" idx="1"/>
          </p:nvPr>
        </p:nvSpPr>
        <p:spPr bwMode="auto">
          <a:xfrm>
            <a:off x="669925" y="1404938"/>
            <a:ext cx="7804150" cy="4421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dirty="0">
                <a:sym typeface="Helvetica Light"/>
              </a:rPr>
              <a:t>Body Level One</a:t>
            </a:r>
          </a:p>
          <a:p>
            <a:pPr lvl="1"/>
            <a:r>
              <a:rPr lang="en-US" altLang="en-US" dirty="0">
                <a:sym typeface="Helvetica Light"/>
              </a:rPr>
              <a:t>Body Level Two</a:t>
            </a:r>
          </a:p>
          <a:p>
            <a:pPr lvl="2"/>
            <a:r>
              <a:rPr lang="en-US" altLang="en-US" dirty="0">
                <a:sym typeface="Helvetica Light"/>
              </a:rPr>
              <a:t>Body Level Three</a:t>
            </a:r>
          </a:p>
          <a:p>
            <a:pPr lvl="3"/>
            <a:r>
              <a:rPr lang="en-US" altLang="en-US" dirty="0">
                <a:sym typeface="Helvetica Light"/>
              </a:rPr>
              <a:t>Body Level Four</a:t>
            </a:r>
          </a:p>
          <a:p>
            <a:pPr lvl="4"/>
            <a:r>
              <a:rPr lang="en-US" altLang="en-US" dirty="0">
                <a:sym typeface="Helvetica Light"/>
              </a:rPr>
              <a:t>Body Level Five</a:t>
            </a:r>
          </a:p>
        </p:txBody>
      </p:sp>
      <p:sp>
        <p:nvSpPr>
          <p:cNvPr id="9" name="Slide Number Placeholder 6"/>
          <p:cNvSpPr>
            <a:spLocks noGrp="1"/>
          </p:cNvSpPr>
          <p:nvPr>
            <p:ph type="sldNum" sz="quarter" idx="4"/>
          </p:nvPr>
        </p:nvSpPr>
        <p:spPr>
          <a:xfrm>
            <a:off x="8000425" y="6621373"/>
            <a:ext cx="1003300" cy="228600"/>
          </a:xfrm>
          <a:prstGeom prst="rect">
            <a:avLst/>
          </a:prstGeom>
        </p:spPr>
        <p:txBody>
          <a:bodyPr vert="horz" lIns="91440" tIns="45720" rIns="91440" bIns="45720" rtlCol="0" anchor="ctr"/>
          <a:lstStyle>
            <a:lvl1pPr algn="r">
              <a:defRPr sz="800" b="0" i="0">
                <a:solidFill>
                  <a:schemeClr val="tx1">
                    <a:tint val="75000"/>
                  </a:schemeClr>
                </a:solidFill>
                <a:latin typeface="Exo DemiBold"/>
                <a:cs typeface="Exo DemiBold"/>
              </a:defRPr>
            </a:lvl1pPr>
          </a:lstStyle>
          <a:p>
            <a:fld id="{7FE5CB88-4B3E-7C42-BF22-3E9B334618A4}" type="slidenum">
              <a:rPr lang="en-US" smtClean="0"/>
              <a:pPr/>
              <a:t>‹#›</a:t>
            </a:fld>
            <a:endParaRPr lang="en-US" dirty="0"/>
          </a:p>
        </p:txBody>
      </p:sp>
      <p:sp>
        <p:nvSpPr>
          <p:cNvPr id="5" name="TextBox 4">
            <a:extLst>
              <a:ext uri="{FF2B5EF4-FFF2-40B4-BE49-F238E27FC236}">
                <a16:creationId xmlns:a16="http://schemas.microsoft.com/office/drawing/2014/main" id="{5E2F4033-C179-4AF9-9369-410F30B4A8AF}"/>
              </a:ext>
            </a:extLst>
          </p:cNvPr>
          <p:cNvSpPr txBox="1"/>
          <p:nvPr userDrawn="1"/>
        </p:nvSpPr>
        <p:spPr>
          <a:xfrm>
            <a:off x="2647188" y="6410523"/>
            <a:ext cx="3849624"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lumMod val="90000"/>
                  </a:schemeClr>
                </a:solidFill>
                <a:effectLst/>
                <a:uFillTx/>
                <a:latin typeface="+mn-lt"/>
                <a:ea typeface="+mn-ea"/>
                <a:cs typeface="+mn-cs"/>
                <a:sym typeface="Helvetica Light"/>
              </a:rPr>
              <a:t>Contains Proprietary and Confidential Information </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7" r:id="rId7"/>
    <p:sldLayoutId id="2147483825" r:id="rId8"/>
    <p:sldLayoutId id="2147483826" r:id="rId9"/>
  </p:sldLayoutIdLst>
  <p:transition spd="med"/>
  <p:hf hdr="0" ftr="0" dt="0"/>
  <p:txStyles>
    <p:titleStyle>
      <a:lvl1pPr algn="l" defTabSz="409575" rtl="0" eaLnBrk="1" fontAlgn="base" hangingPunct="1">
        <a:spcBef>
          <a:spcPct val="0"/>
        </a:spcBef>
        <a:spcAft>
          <a:spcPct val="0"/>
        </a:spcAft>
        <a:defRPr sz="2100" b="0" i="0" cap="all" baseline="0">
          <a:solidFill>
            <a:schemeClr val="tx1"/>
          </a:solidFill>
          <a:latin typeface="Exo Bold"/>
          <a:ea typeface="+mn-ea"/>
          <a:cs typeface="Exo Bold"/>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p:titleStyle>
    <p:bodyStyle>
      <a:lvl1pPr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1pPr>
      <a:lvl2pPr marL="311150"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2pPr>
      <a:lvl3pPr marL="623888"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3pPr>
      <a:lvl4pPr marL="936625"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4pPr>
      <a:lvl5pPr marL="1249363"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5pPr>
      <a:lvl6pPr marL="1874837"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6pPr>
      <a:lvl7pPr marL="2187309"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7pPr>
      <a:lvl8pPr marL="2499782"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8pPr>
      <a:lvl9pPr marL="2812256"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a:extLst>
              <a:ext uri="{FF2B5EF4-FFF2-40B4-BE49-F238E27FC236}">
                <a16:creationId xmlns:a16="http://schemas.microsoft.com/office/drawing/2014/main" id="{D703FDB5-B25A-4221-B014-2D403CEC4366}"/>
              </a:ext>
            </a:extLst>
          </p:cNvPr>
          <p:cNvSpPr>
            <a:spLocks noGrp="1"/>
          </p:cNvSpPr>
          <p:nvPr>
            <p:ph type="title"/>
          </p:nvPr>
        </p:nvSpPr>
        <p:spPr bwMode="auto">
          <a:xfrm>
            <a:off x="301625" y="312738"/>
            <a:ext cx="7804150" cy="63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dirty="0">
                <a:sym typeface="Helvetica Light"/>
              </a:rPr>
              <a:t>Title Text</a:t>
            </a:r>
          </a:p>
        </p:txBody>
      </p:sp>
      <p:sp>
        <p:nvSpPr>
          <p:cNvPr id="1027" name="Shape 4">
            <a:extLst>
              <a:ext uri="{FF2B5EF4-FFF2-40B4-BE49-F238E27FC236}">
                <a16:creationId xmlns:a16="http://schemas.microsoft.com/office/drawing/2014/main" id="{CDC2AD4E-CB3F-4CDE-8BE0-999E72EBCDAE}"/>
              </a:ext>
            </a:extLst>
          </p:cNvPr>
          <p:cNvSpPr>
            <a:spLocks noGrp="1"/>
          </p:cNvSpPr>
          <p:nvPr>
            <p:ph type="body" idx="1"/>
          </p:nvPr>
        </p:nvSpPr>
        <p:spPr bwMode="auto">
          <a:xfrm>
            <a:off x="669925" y="1404938"/>
            <a:ext cx="7804150" cy="4421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dirty="0">
                <a:sym typeface="Helvetica Light"/>
              </a:rPr>
              <a:t>Body Level One</a:t>
            </a:r>
          </a:p>
          <a:p>
            <a:pPr lvl="1"/>
            <a:r>
              <a:rPr lang="en-US" altLang="en-US" dirty="0">
                <a:sym typeface="Helvetica Light"/>
              </a:rPr>
              <a:t>Body Level Two</a:t>
            </a:r>
          </a:p>
          <a:p>
            <a:pPr lvl="2"/>
            <a:r>
              <a:rPr lang="en-US" altLang="en-US" dirty="0">
                <a:sym typeface="Helvetica Light"/>
              </a:rPr>
              <a:t>Body Level Three</a:t>
            </a:r>
          </a:p>
          <a:p>
            <a:pPr lvl="3"/>
            <a:r>
              <a:rPr lang="en-US" altLang="en-US" dirty="0">
                <a:sym typeface="Helvetica Light"/>
              </a:rPr>
              <a:t>Body Level Four</a:t>
            </a:r>
          </a:p>
          <a:p>
            <a:pPr lvl="4"/>
            <a:r>
              <a:rPr lang="en-US" altLang="en-US" dirty="0">
                <a:sym typeface="Helvetica Light"/>
              </a:rPr>
              <a:t>Body Level Five</a:t>
            </a:r>
          </a:p>
        </p:txBody>
      </p:sp>
      <p:sp>
        <p:nvSpPr>
          <p:cNvPr id="9" name="Slide Number Placeholder 6"/>
          <p:cNvSpPr>
            <a:spLocks noGrp="1"/>
          </p:cNvSpPr>
          <p:nvPr>
            <p:ph type="sldNum" sz="quarter" idx="4"/>
          </p:nvPr>
        </p:nvSpPr>
        <p:spPr>
          <a:xfrm>
            <a:off x="8000425" y="6621373"/>
            <a:ext cx="1003300" cy="228600"/>
          </a:xfrm>
          <a:prstGeom prst="rect">
            <a:avLst/>
          </a:prstGeom>
        </p:spPr>
        <p:txBody>
          <a:bodyPr vert="horz" lIns="91440" tIns="45720" rIns="91440" bIns="45720" rtlCol="0" anchor="ctr"/>
          <a:lstStyle>
            <a:lvl1pPr algn="r">
              <a:defRPr sz="800" b="0" i="0">
                <a:solidFill>
                  <a:schemeClr val="tx1">
                    <a:tint val="75000"/>
                  </a:schemeClr>
                </a:solidFill>
                <a:latin typeface="Exo DemiBold"/>
                <a:cs typeface="Exo DemiBold"/>
              </a:defRPr>
            </a:lvl1pPr>
          </a:lstStyle>
          <a:p>
            <a:fld id="{7FE5CB88-4B3E-7C42-BF22-3E9B334618A4}" type="slidenum">
              <a:rPr lang="en-US" smtClean="0"/>
              <a:pPr/>
              <a:t>‹#›</a:t>
            </a:fld>
            <a:endParaRPr lang="en-US" dirty="0"/>
          </a:p>
        </p:txBody>
      </p:sp>
    </p:spTree>
    <p:extLst>
      <p:ext uri="{BB962C8B-B14F-4D97-AF65-F5344CB8AC3E}">
        <p14:creationId xmlns:p14="http://schemas.microsoft.com/office/powerpoint/2010/main" val="202369399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Lst>
  <p:transition spd="med"/>
  <p:hf hdr="0" ftr="0" dt="0"/>
  <p:txStyles>
    <p:titleStyle>
      <a:lvl1pPr algn="l" defTabSz="409575" rtl="0" eaLnBrk="1" fontAlgn="base" hangingPunct="1">
        <a:spcBef>
          <a:spcPct val="0"/>
        </a:spcBef>
        <a:spcAft>
          <a:spcPct val="0"/>
        </a:spcAft>
        <a:defRPr sz="2100" b="0" i="0" cap="all" baseline="0">
          <a:solidFill>
            <a:schemeClr val="tx1"/>
          </a:solidFill>
          <a:latin typeface="Exo Bold"/>
          <a:ea typeface="+mn-ea"/>
          <a:cs typeface="Exo Bold"/>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p:titleStyle>
    <p:bodyStyle>
      <a:lvl1pPr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1pPr>
      <a:lvl2pPr marL="311150"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2pPr>
      <a:lvl3pPr marL="623888"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3pPr>
      <a:lvl4pPr marL="936625"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4pPr>
      <a:lvl5pPr marL="1249363"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5pPr>
      <a:lvl6pPr marL="1874837"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6pPr>
      <a:lvl7pPr marL="2187309"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7pPr>
      <a:lvl8pPr marL="2499782"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8pPr>
      <a:lvl9pPr marL="2812256"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7.jpe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6.jpg"/><Relationship Id="rId5" Type="http://schemas.openxmlformats.org/officeDocument/2006/relationships/image" Target="../media/image39.jpg"/><Relationship Id="rId10" Type="http://schemas.openxmlformats.org/officeDocument/2006/relationships/image" Target="../media/image45.jpg"/><Relationship Id="rId4" Type="http://schemas.openxmlformats.org/officeDocument/2006/relationships/image" Target="../media/image38.jpe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3.jpeg"/><Relationship Id="rId7" Type="http://schemas.openxmlformats.org/officeDocument/2006/relationships/image" Target="../media/image46.jp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8.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png"/><Relationship Id="rId3" Type="http://schemas.openxmlformats.org/officeDocument/2006/relationships/image" Target="../media/image10.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1.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jpg"/><Relationship Id="rId7" Type="http://schemas.openxmlformats.org/officeDocument/2006/relationships/image" Target="../media/image74.jpeg"/><Relationship Id="rId12" Type="http://schemas.openxmlformats.org/officeDocument/2006/relationships/image" Target="../media/image79.jpg"/><Relationship Id="rId2" Type="http://schemas.openxmlformats.org/officeDocument/2006/relationships/image" Target="../media/image70.jp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8.jpe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emf"/><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g"/><Relationship Id="rId9"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microsoft.com/office/2007/relationships/hdphoto" Target="../media/hdphoto4.wdp"/><Relationship Id="rId12" Type="http://schemas.openxmlformats.org/officeDocument/2006/relationships/image" Target="../media/image102.pn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jpe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7.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8.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s>
</file>

<file path=ppt/slides/_rels/slide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 Id="rId5" Type="http://schemas.openxmlformats.org/officeDocument/2006/relationships/image" Target="../media/image129.png"/><Relationship Id="rId4" Type="http://schemas.openxmlformats.org/officeDocument/2006/relationships/image" Target="../media/image128.png"/></Relationships>
</file>

<file path=ppt/slides/_rels/slide2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image" Target="../media/image130.png"/><Relationship Id="rId16"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png"/></Relationships>
</file>

<file path=ppt/slides/_rels/slide25.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5.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4.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6.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2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8.png"/><Relationship Id="rId7" Type="http://schemas.openxmlformats.org/officeDocument/2006/relationships/image" Target="../media/image161.png"/><Relationship Id="rId12" Type="http://schemas.openxmlformats.org/officeDocument/2006/relationships/image" Target="../media/image164.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3.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59.png"/><Relationship Id="rId9" Type="http://schemas.openxmlformats.org/officeDocument/2006/relationships/image" Target="../media/image1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59.png"/><Relationship Id="rId18" Type="http://schemas.openxmlformats.org/officeDocument/2006/relationships/image" Target="../media/image172.png"/><Relationship Id="rId3" Type="http://schemas.openxmlformats.org/officeDocument/2006/relationships/image" Target="../media/image166.png"/><Relationship Id="rId7" Type="http://schemas.openxmlformats.org/officeDocument/2006/relationships/image" Target="../media/image169.png"/><Relationship Id="rId12" Type="http://schemas.microsoft.com/office/2007/relationships/hdphoto" Target="../media/hdphoto7.wdp"/><Relationship Id="rId17" Type="http://schemas.microsoft.com/office/2007/relationships/hdphoto" Target="../media/hdphoto8.wdp"/><Relationship Id="rId2" Type="http://schemas.openxmlformats.org/officeDocument/2006/relationships/image" Target="../media/image165.png"/><Relationship Id="rId16"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62.png"/><Relationship Id="rId5" Type="http://schemas.openxmlformats.org/officeDocument/2006/relationships/image" Target="../media/image168.png"/><Relationship Id="rId15" Type="http://schemas.openxmlformats.org/officeDocument/2006/relationships/image" Target="../media/image160.png"/><Relationship Id="rId10" Type="http://schemas.microsoft.com/office/2007/relationships/hdphoto" Target="../media/hdphoto6.wdp"/><Relationship Id="rId19" Type="http://schemas.microsoft.com/office/2007/relationships/hdphoto" Target="../media/hdphoto9.wdp"/><Relationship Id="rId4" Type="http://schemas.openxmlformats.org/officeDocument/2006/relationships/image" Target="../media/image167.png"/><Relationship Id="rId9" Type="http://schemas.openxmlformats.org/officeDocument/2006/relationships/image" Target="../media/image161.png"/><Relationship Id="rId14"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openxmlformats.org/officeDocument/2006/relationships/image" Target="../media/image179.jpg"/><Relationship Id="rId13" Type="http://schemas.openxmlformats.org/officeDocument/2006/relationships/image" Target="../media/image184.jpe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10" Type="http://schemas.openxmlformats.org/officeDocument/2006/relationships/image" Target="../media/image192.png"/><Relationship Id="rId4" Type="http://schemas.openxmlformats.org/officeDocument/2006/relationships/image" Target="../media/image187.png"/><Relationship Id="rId9"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05.jpeg"/><Relationship Id="rId18" Type="http://schemas.openxmlformats.org/officeDocument/2006/relationships/image" Target="../media/image210.jpeg"/><Relationship Id="rId26" Type="http://schemas.openxmlformats.org/officeDocument/2006/relationships/image" Target="../media/image178.png"/><Relationship Id="rId3" Type="http://schemas.openxmlformats.org/officeDocument/2006/relationships/image" Target="../media/image195.png"/><Relationship Id="rId21" Type="http://schemas.openxmlformats.org/officeDocument/2006/relationships/image" Target="../media/image173.png"/><Relationship Id="rId7" Type="http://schemas.openxmlformats.org/officeDocument/2006/relationships/image" Target="../media/image199.jpg"/><Relationship Id="rId12" Type="http://schemas.openxmlformats.org/officeDocument/2006/relationships/image" Target="../media/image204.jpeg"/><Relationship Id="rId17" Type="http://schemas.openxmlformats.org/officeDocument/2006/relationships/image" Target="../media/image209.jpeg"/><Relationship Id="rId25" Type="http://schemas.openxmlformats.org/officeDocument/2006/relationships/image" Target="../media/image177.png"/><Relationship Id="rId2" Type="http://schemas.openxmlformats.org/officeDocument/2006/relationships/image" Target="../media/image194.png"/><Relationship Id="rId16" Type="http://schemas.openxmlformats.org/officeDocument/2006/relationships/image" Target="../media/image208.jpeg"/><Relationship Id="rId20" Type="http://schemas.openxmlformats.org/officeDocument/2006/relationships/image" Target="../media/image212.png"/><Relationship Id="rId29" Type="http://schemas.openxmlformats.org/officeDocument/2006/relationships/image" Target="../media/image181.png"/><Relationship Id="rId1" Type="http://schemas.openxmlformats.org/officeDocument/2006/relationships/slideLayout" Target="../slideLayouts/slideLayout16.xml"/><Relationship Id="rId6" Type="http://schemas.openxmlformats.org/officeDocument/2006/relationships/image" Target="../media/image198.png"/><Relationship Id="rId11" Type="http://schemas.openxmlformats.org/officeDocument/2006/relationships/image" Target="../media/image203.png"/><Relationship Id="rId24" Type="http://schemas.openxmlformats.org/officeDocument/2006/relationships/image" Target="../media/image176.png"/><Relationship Id="rId32" Type="http://schemas.openxmlformats.org/officeDocument/2006/relationships/image" Target="../media/image184.jpeg"/><Relationship Id="rId5" Type="http://schemas.openxmlformats.org/officeDocument/2006/relationships/image" Target="../media/image197.png"/><Relationship Id="rId15" Type="http://schemas.openxmlformats.org/officeDocument/2006/relationships/image" Target="../media/image207.png"/><Relationship Id="rId23" Type="http://schemas.openxmlformats.org/officeDocument/2006/relationships/image" Target="../media/image175.png"/><Relationship Id="rId28" Type="http://schemas.openxmlformats.org/officeDocument/2006/relationships/image" Target="../media/image180.png"/><Relationship Id="rId10" Type="http://schemas.openxmlformats.org/officeDocument/2006/relationships/image" Target="../media/image202.png"/><Relationship Id="rId19" Type="http://schemas.openxmlformats.org/officeDocument/2006/relationships/image" Target="../media/image211.jpeg"/><Relationship Id="rId31" Type="http://schemas.openxmlformats.org/officeDocument/2006/relationships/image" Target="../media/image183.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jpeg"/><Relationship Id="rId22" Type="http://schemas.openxmlformats.org/officeDocument/2006/relationships/image" Target="../media/image174.png"/><Relationship Id="rId27" Type="http://schemas.openxmlformats.org/officeDocument/2006/relationships/image" Target="../media/image179.jpg"/><Relationship Id="rId30" Type="http://schemas.openxmlformats.org/officeDocument/2006/relationships/image" Target="../media/image182.png"/></Relationships>
</file>

<file path=ppt/slides/_rels/slide3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3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image" Target="../media/image228.png"/></Relationships>
</file>

<file path=ppt/slides/_rels/slide48.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png"/><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4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7.xml"/><Relationship Id="rId5" Type="http://schemas.openxmlformats.org/officeDocument/2006/relationships/image" Target="../media/image239.png"/><Relationship Id="rId4" Type="http://schemas.openxmlformats.org/officeDocument/2006/relationships/image" Target="../media/image238.png"/></Relationships>
</file>

<file path=ppt/slides/_rels/slide5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 Id="rId4" Type="http://schemas.openxmlformats.org/officeDocument/2006/relationships/image" Target="../media/image242.png"/></Relationships>
</file>

<file path=ppt/slides/_rels/slide54.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4.svg"/><Relationship Id="rId7" Type="http://schemas.openxmlformats.org/officeDocument/2006/relationships/image" Target="../media/image248.svg"/><Relationship Id="rId2" Type="http://schemas.openxmlformats.org/officeDocument/2006/relationships/image" Target="../media/image243.png"/><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svg"/><Relationship Id="rId4" Type="http://schemas.openxmlformats.org/officeDocument/2006/relationships/image" Target="../media/image245.png"/><Relationship Id="rId9" Type="http://schemas.openxmlformats.org/officeDocument/2006/relationships/image" Target="../media/image250.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svg"/><Relationship Id="rId7" Type="http://schemas.openxmlformats.org/officeDocument/2006/relationships/image" Target="../media/image257.svg"/><Relationship Id="rId12" Type="http://schemas.openxmlformats.org/officeDocument/2006/relationships/image" Target="../media/image261.svg"/><Relationship Id="rId2" Type="http://schemas.openxmlformats.org/officeDocument/2006/relationships/image" Target="../media/image252.png"/><Relationship Id="rId1" Type="http://schemas.openxmlformats.org/officeDocument/2006/relationships/slideLayout" Target="../slideLayouts/slideLayout7.xml"/><Relationship Id="rId6" Type="http://schemas.openxmlformats.org/officeDocument/2006/relationships/image" Target="../media/image256.png"/><Relationship Id="rId11" Type="http://schemas.openxmlformats.org/officeDocument/2006/relationships/image" Target="../media/image260.png"/><Relationship Id="rId5" Type="http://schemas.openxmlformats.org/officeDocument/2006/relationships/image" Target="../media/image255.svg"/><Relationship Id="rId10" Type="http://schemas.openxmlformats.org/officeDocument/2006/relationships/image" Target="../media/image259.jpg"/><Relationship Id="rId4" Type="http://schemas.openxmlformats.org/officeDocument/2006/relationships/image" Target="../media/image254.png"/><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11.wdp"/></Relationships>
</file>

<file path=ppt/slides/_rels/slide6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image" Target="../media/image263.png"/><Relationship Id="rId1" Type="http://schemas.openxmlformats.org/officeDocument/2006/relationships/slideLayout" Target="../slideLayouts/slideLayout7.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 Id="rId9" Type="http://schemas.openxmlformats.org/officeDocument/2006/relationships/image" Target="../media/image269.png"/></Relationships>
</file>

<file path=ppt/slides/_rels/slide62.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79.png"/><Relationship Id="rId3" Type="http://schemas.openxmlformats.org/officeDocument/2006/relationships/image" Target="../media/image271.png"/><Relationship Id="rId7" Type="http://schemas.openxmlformats.org/officeDocument/2006/relationships/image" Target="../media/image274.jpeg"/><Relationship Id="rId12" Type="http://schemas.openxmlformats.org/officeDocument/2006/relationships/image" Target="../media/image278.png"/><Relationship Id="rId2" Type="http://schemas.openxmlformats.org/officeDocument/2006/relationships/image" Target="../media/image270.png"/><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273.jpeg"/><Relationship Id="rId11" Type="http://schemas.openxmlformats.org/officeDocument/2006/relationships/image" Target="../media/image277.png"/><Relationship Id="rId5" Type="http://schemas.microsoft.com/office/2007/relationships/hdphoto" Target="../media/hdphoto12.wdp"/><Relationship Id="rId15" Type="http://schemas.openxmlformats.org/officeDocument/2006/relationships/image" Target="../media/image73.png"/><Relationship Id="rId10" Type="http://schemas.microsoft.com/office/2007/relationships/hdphoto" Target="../media/hdphoto13.wdp"/><Relationship Id="rId4" Type="http://schemas.openxmlformats.org/officeDocument/2006/relationships/image" Target="../media/image272.png"/><Relationship Id="rId9" Type="http://schemas.openxmlformats.org/officeDocument/2006/relationships/image" Target="../media/image276.png"/><Relationship Id="rId14" Type="http://schemas.microsoft.com/office/2007/relationships/hdphoto" Target="../media/hdphoto14.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pic>
        <p:nvPicPr>
          <p:cNvPr id="5" name="Picture 4" descr="chip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011" y="5732701"/>
            <a:ext cx="2534338" cy="1508402"/>
          </a:xfrm>
          <a:prstGeom prst="rect">
            <a:avLst/>
          </a:prstGeom>
        </p:spPr>
      </p:pic>
      <p:sp>
        <p:nvSpPr>
          <p:cNvPr id="11" name="Picture Placeholder 10"/>
          <p:cNvSpPr>
            <a:spLocks noGrp="1"/>
          </p:cNvSpPr>
          <p:nvPr>
            <p:ph type="pic" sz="quarter" idx="12"/>
          </p:nvPr>
        </p:nvSpPr>
        <p:spPr/>
      </p:sp>
      <p:sp>
        <p:nvSpPr>
          <p:cNvPr id="12" name="bk object 16"/>
          <p:cNvSpPr/>
          <p:nvPr/>
        </p:nvSpPr>
        <p:spPr>
          <a:xfrm>
            <a:off x="9298294" y="748681"/>
            <a:ext cx="7145096" cy="2911133"/>
          </a:xfrm>
          <a:custGeom>
            <a:avLst/>
            <a:gdLst/>
            <a:ahLst/>
            <a:cxnLst/>
            <a:rect l="l" t="t" r="r" b="b"/>
            <a:pathLst>
              <a:path w="16902430" h="6886575">
                <a:moveTo>
                  <a:pt x="16902303" y="0"/>
                </a:moveTo>
                <a:lnTo>
                  <a:pt x="0" y="0"/>
                </a:lnTo>
                <a:lnTo>
                  <a:pt x="3857040" y="6886117"/>
                </a:lnTo>
                <a:lnTo>
                  <a:pt x="16902303" y="6886117"/>
                </a:lnTo>
                <a:lnTo>
                  <a:pt x="16902303" y="0"/>
                </a:lnTo>
                <a:close/>
              </a:path>
            </a:pathLst>
          </a:custGeom>
          <a:solidFill>
            <a:srgbClr val="BBBDC0"/>
          </a:solidFill>
        </p:spPr>
        <p:txBody>
          <a:bodyPr wrap="square" lIns="0" tIns="0" rIns="0" bIns="0" rtlCol="0"/>
          <a:lstStyle/>
          <a:p>
            <a:endParaRPr/>
          </a:p>
        </p:txBody>
      </p:sp>
      <p:sp>
        <p:nvSpPr>
          <p:cNvPr id="17" name="Freeform 16"/>
          <p:cNvSpPr/>
          <p:nvPr/>
        </p:nvSpPr>
        <p:spPr>
          <a:xfrm>
            <a:off x="3809214" y="7241103"/>
            <a:ext cx="2133600" cy="922867"/>
          </a:xfrm>
          <a:custGeom>
            <a:avLst/>
            <a:gdLst>
              <a:gd name="connsiteX0" fmla="*/ 0 w 2133600"/>
              <a:gd name="connsiteY0" fmla="*/ 0 h 922867"/>
              <a:gd name="connsiteX1" fmla="*/ 2133600 w 2133600"/>
              <a:gd name="connsiteY1" fmla="*/ 16933 h 922867"/>
              <a:gd name="connsiteX2" fmla="*/ 1625600 w 2133600"/>
              <a:gd name="connsiteY2" fmla="*/ 922867 h 922867"/>
              <a:gd name="connsiteX3" fmla="*/ 486833 w 2133600"/>
              <a:gd name="connsiteY3" fmla="*/ 918633 h 922867"/>
              <a:gd name="connsiteX4" fmla="*/ 0 w 2133600"/>
              <a:gd name="connsiteY4" fmla="*/ 0 h 92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922867">
                <a:moveTo>
                  <a:pt x="0" y="0"/>
                </a:moveTo>
                <a:lnTo>
                  <a:pt x="2133600" y="16933"/>
                </a:lnTo>
                <a:lnTo>
                  <a:pt x="1625600" y="922867"/>
                </a:lnTo>
                <a:lnTo>
                  <a:pt x="486833" y="918633"/>
                </a:lnTo>
                <a:lnTo>
                  <a:pt x="0" y="0"/>
                </a:lnTo>
                <a:close/>
              </a:path>
            </a:pathLst>
          </a:custGeom>
          <a:solidFill>
            <a:schemeClr val="tx2">
              <a:lumMod val="20000"/>
              <a:lumOff val="80000"/>
            </a:schemeClr>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bk object 16">
            <a:extLst>
              <a:ext uri="{FF2B5EF4-FFF2-40B4-BE49-F238E27FC236}">
                <a16:creationId xmlns:a16="http://schemas.microsoft.com/office/drawing/2014/main" id="{8D186249-7013-47DA-9516-A30F5C0610C4}"/>
              </a:ext>
            </a:extLst>
          </p:cNvPr>
          <p:cNvSpPr/>
          <p:nvPr/>
        </p:nvSpPr>
        <p:spPr>
          <a:xfrm>
            <a:off x="9379598" y="3198186"/>
            <a:ext cx="7145096" cy="2911133"/>
          </a:xfrm>
          <a:custGeom>
            <a:avLst/>
            <a:gdLst/>
            <a:ahLst/>
            <a:cxnLst/>
            <a:rect l="l" t="t" r="r" b="b"/>
            <a:pathLst>
              <a:path w="16902430" h="6886575">
                <a:moveTo>
                  <a:pt x="16902303" y="0"/>
                </a:moveTo>
                <a:lnTo>
                  <a:pt x="0" y="0"/>
                </a:lnTo>
                <a:lnTo>
                  <a:pt x="3857040" y="6886117"/>
                </a:lnTo>
                <a:lnTo>
                  <a:pt x="16902303" y="6886117"/>
                </a:lnTo>
                <a:lnTo>
                  <a:pt x="16902303" y="0"/>
                </a:lnTo>
                <a:close/>
              </a:path>
            </a:pathLst>
          </a:custGeom>
          <a:blipFill dpi="0" rotWithShape="1">
            <a:blip r:embed="rId3">
              <a:extLst>
                <a:ext uri="{28A0092B-C50C-407E-A947-70E740481C1C}">
                  <a14:useLocalDpi xmlns:a14="http://schemas.microsoft.com/office/drawing/2010/main" val="0"/>
                </a:ext>
              </a:extLst>
            </a:blip>
            <a:srcRect/>
            <a:stretch>
              <a:fillRect/>
            </a:stretch>
          </a:blipFill>
        </p:spPr>
        <p:txBody>
          <a:bodyPr wrap="square" lIns="0" tIns="0" rIns="0" bIns="0" rtlCol="0"/>
          <a:lstStyle/>
          <a:p>
            <a:endParaRPr/>
          </a:p>
        </p:txBody>
      </p:sp>
    </p:spTree>
    <p:extLst>
      <p:ext uri="{BB962C8B-B14F-4D97-AF65-F5344CB8AC3E}">
        <p14:creationId xmlns:p14="http://schemas.microsoft.com/office/powerpoint/2010/main" val="111511570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Oval 77"/>
          <p:cNvSpPr/>
          <p:nvPr/>
        </p:nvSpPr>
        <p:spPr>
          <a:xfrm>
            <a:off x="217664" y="6062315"/>
            <a:ext cx="782382" cy="787658"/>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2" name="Rectangle 61"/>
          <p:cNvSpPr/>
          <p:nvPr/>
        </p:nvSpPr>
        <p:spPr>
          <a:xfrm>
            <a:off x="6389463" y="985536"/>
            <a:ext cx="2304946" cy="860556"/>
          </a:xfrm>
          <a:prstGeom prst="rect">
            <a:avLst/>
          </a:prstGeom>
          <a:gradFill flip="none" rotWithShape="1">
            <a:gsLst>
              <a:gs pos="0">
                <a:schemeClr val="bg2">
                  <a:alpha val="5000"/>
                </a:schemeClr>
              </a:gs>
              <a:gs pos="100000">
                <a:srgbClr val="000000">
                  <a:alpha val="5000"/>
                </a:srgbClr>
              </a:gs>
            </a:gsLst>
            <a:lin ang="1572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descr="map-12.png"/>
          <p:cNvPicPr>
            <a:picLocks noChangeAspect="1"/>
          </p:cNvPicPr>
          <p:nvPr/>
        </p:nvPicPr>
        <p:blipFill>
          <a:blip r:embed="rId2" cstate="screen">
            <a:alphaModFix amt="54000"/>
            <a:extLst>
              <a:ext uri="{28A0092B-C50C-407E-A947-70E740481C1C}">
                <a14:useLocalDpi xmlns:a14="http://schemas.microsoft.com/office/drawing/2010/main"/>
              </a:ext>
            </a:extLst>
          </a:blip>
          <a:stretch>
            <a:fillRect/>
          </a:stretch>
        </p:blipFill>
        <p:spPr>
          <a:xfrm>
            <a:off x="1654236" y="1787712"/>
            <a:ext cx="5662980" cy="4146781"/>
          </a:xfrm>
          <a:prstGeom prst="rect">
            <a:avLst/>
          </a:prstGeom>
        </p:spPr>
      </p:pic>
      <p:sp>
        <p:nvSpPr>
          <p:cNvPr id="22" name="Oval 21"/>
          <p:cNvSpPr/>
          <p:nvPr/>
        </p:nvSpPr>
        <p:spPr>
          <a:xfrm>
            <a:off x="5744779" y="2372809"/>
            <a:ext cx="1494242" cy="1504320"/>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9" name="Oval 148"/>
          <p:cNvSpPr/>
          <p:nvPr/>
        </p:nvSpPr>
        <p:spPr>
          <a:xfrm>
            <a:off x="5031962" y="3409675"/>
            <a:ext cx="1494242" cy="1504320"/>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50" name="Oval 149"/>
          <p:cNvSpPr/>
          <p:nvPr/>
        </p:nvSpPr>
        <p:spPr>
          <a:xfrm>
            <a:off x="3836900" y="3795674"/>
            <a:ext cx="1494242" cy="1504320"/>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51" name="Oval 150"/>
          <p:cNvSpPr/>
          <p:nvPr/>
        </p:nvSpPr>
        <p:spPr>
          <a:xfrm>
            <a:off x="3706140" y="2598210"/>
            <a:ext cx="1494242" cy="1504320"/>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cxnSp>
        <p:nvCxnSpPr>
          <p:cNvPr id="4" name="Straight Connector 3"/>
          <p:cNvCxnSpPr>
            <a:stCxn id="14" idx="4"/>
          </p:cNvCxnSpPr>
          <p:nvPr/>
        </p:nvCxnSpPr>
        <p:spPr>
          <a:xfrm flipH="1" flipV="1">
            <a:off x="3378200" y="1609518"/>
            <a:ext cx="1034356" cy="1754297"/>
          </a:xfrm>
          <a:prstGeom prst="line">
            <a:avLst/>
          </a:prstGeom>
          <a:noFill/>
          <a:ln w="12700" cap="flat" cmpd="sng">
            <a:solidFill>
              <a:srgbClr val="1168AD"/>
            </a:solidFill>
            <a:prstDash val="solid"/>
            <a:miter lim="400000"/>
          </a:ln>
          <a:effectLst/>
          <a:sp3d/>
        </p:spPr>
        <p:style>
          <a:lnRef idx="0">
            <a:scrgbClr r="0" g="0" b="0"/>
          </a:lnRef>
          <a:fillRef idx="0">
            <a:scrgbClr r="0" g="0" b="0"/>
          </a:fillRef>
          <a:effectRef idx="0">
            <a:scrgbClr r="0" g="0" b="0"/>
          </a:effectRef>
          <a:fontRef idx="none"/>
        </p:style>
      </p:cxnSp>
      <p:sp>
        <p:nvSpPr>
          <p:cNvPr id="14" name="Oval 13"/>
          <p:cNvSpPr/>
          <p:nvPr/>
        </p:nvSpPr>
        <p:spPr>
          <a:xfrm>
            <a:off x="4366964" y="3272016"/>
            <a:ext cx="91184" cy="91799"/>
          </a:xfrm>
          <a:prstGeom prst="ellipse">
            <a:avLst/>
          </a:prstGeom>
          <a:solidFill>
            <a:srgbClr val="00538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cxnSp>
        <p:nvCxnSpPr>
          <p:cNvPr id="24" name="Straight Connector 23"/>
          <p:cNvCxnSpPr>
            <a:stCxn id="16" idx="4"/>
          </p:cNvCxnSpPr>
          <p:nvPr/>
        </p:nvCxnSpPr>
        <p:spPr>
          <a:xfrm flipV="1">
            <a:off x="6446998" y="2032000"/>
            <a:ext cx="1071402" cy="1163263"/>
          </a:xfrm>
          <a:prstGeom prst="line">
            <a:avLst/>
          </a:prstGeom>
          <a:noFill/>
          <a:ln w="12700" cap="flat" cmpd="sng">
            <a:solidFill>
              <a:srgbClr val="1168AD"/>
            </a:solidFill>
            <a:prstDash val="solid"/>
            <a:miter lim="400000"/>
          </a:ln>
          <a:effectLst/>
          <a:sp3d/>
        </p:spPr>
        <p:style>
          <a:lnRef idx="0">
            <a:scrgbClr r="0" g="0" b="0"/>
          </a:lnRef>
          <a:fillRef idx="0">
            <a:scrgbClr r="0" g="0" b="0"/>
          </a:fillRef>
          <a:effectRef idx="0">
            <a:scrgbClr r="0" g="0" b="0"/>
          </a:effectRef>
          <a:fontRef idx="none"/>
        </p:style>
      </p:cxnSp>
      <p:cxnSp>
        <p:nvCxnSpPr>
          <p:cNvPr id="26" name="Straight Connector 25"/>
          <p:cNvCxnSpPr/>
          <p:nvPr/>
        </p:nvCxnSpPr>
        <p:spPr>
          <a:xfrm flipV="1">
            <a:off x="3322838" y="4524478"/>
            <a:ext cx="1261184" cy="200134"/>
          </a:xfrm>
          <a:prstGeom prst="line">
            <a:avLst/>
          </a:prstGeom>
          <a:noFill/>
          <a:ln w="12700" cap="flat" cmpd="sng">
            <a:solidFill>
              <a:srgbClr val="1168AD"/>
            </a:solidFill>
            <a:prstDash val="solid"/>
            <a:miter lim="400000"/>
          </a:ln>
          <a:effectLst/>
          <a:sp3d/>
        </p:spPr>
        <p:style>
          <a:lnRef idx="0">
            <a:scrgbClr r="0" g="0" b="0"/>
          </a:lnRef>
          <a:fillRef idx="0">
            <a:scrgbClr r="0" g="0" b="0"/>
          </a:fillRef>
          <a:effectRef idx="0">
            <a:scrgbClr r="0" g="0" b="0"/>
          </a:effectRef>
          <a:fontRef idx="none"/>
        </p:style>
      </p:cxnSp>
      <p:cxnSp>
        <p:nvCxnSpPr>
          <p:cNvPr id="28" name="Straight Connector 27"/>
          <p:cNvCxnSpPr/>
          <p:nvPr/>
        </p:nvCxnSpPr>
        <p:spPr>
          <a:xfrm>
            <a:off x="5795255" y="4185809"/>
            <a:ext cx="774033" cy="621287"/>
          </a:xfrm>
          <a:prstGeom prst="line">
            <a:avLst/>
          </a:prstGeom>
          <a:noFill/>
          <a:ln w="12700" cap="flat" cmpd="sng">
            <a:solidFill>
              <a:srgbClr val="1168AD"/>
            </a:solidFill>
            <a:prstDash val="solid"/>
            <a:miter lim="400000"/>
          </a:ln>
          <a:effectLst/>
          <a:sp3d/>
        </p:spPr>
        <p:style>
          <a:lnRef idx="0">
            <a:scrgbClr r="0" g="0" b="0"/>
          </a:lnRef>
          <a:fillRef idx="0">
            <a:scrgbClr r="0" g="0" b="0"/>
          </a:fillRef>
          <a:effectRef idx="0">
            <a:scrgbClr r="0" g="0" b="0"/>
          </a:effectRef>
          <a:fontRef idx="none"/>
        </p:style>
      </p:cxnSp>
      <p:sp>
        <p:nvSpPr>
          <p:cNvPr id="11" name="Oval 10"/>
          <p:cNvSpPr/>
          <p:nvPr/>
        </p:nvSpPr>
        <p:spPr>
          <a:xfrm>
            <a:off x="4522283" y="4490598"/>
            <a:ext cx="91184" cy="91799"/>
          </a:xfrm>
          <a:prstGeom prst="ellipse">
            <a:avLst/>
          </a:prstGeom>
          <a:solidFill>
            <a:srgbClr val="00538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Oval 15"/>
          <p:cNvSpPr/>
          <p:nvPr/>
        </p:nvSpPr>
        <p:spPr>
          <a:xfrm>
            <a:off x="6401406" y="3103464"/>
            <a:ext cx="91184" cy="91799"/>
          </a:xfrm>
          <a:prstGeom prst="ellipse">
            <a:avLst/>
          </a:prstGeom>
          <a:solidFill>
            <a:srgbClr val="00538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00" name="Oval 99"/>
          <p:cNvSpPr/>
          <p:nvPr/>
        </p:nvSpPr>
        <p:spPr>
          <a:xfrm>
            <a:off x="5731703" y="4107641"/>
            <a:ext cx="91184" cy="91799"/>
          </a:xfrm>
          <a:prstGeom prst="ellipse">
            <a:avLst/>
          </a:prstGeom>
          <a:solidFill>
            <a:srgbClr val="00538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0" name="Rectangle 59"/>
          <p:cNvSpPr/>
          <p:nvPr/>
        </p:nvSpPr>
        <p:spPr>
          <a:xfrm>
            <a:off x="1138112" y="4807096"/>
            <a:ext cx="2184726" cy="1219042"/>
          </a:xfrm>
          <a:prstGeom prst="rect">
            <a:avLst/>
          </a:prstGeom>
          <a:gradFill flip="none" rotWithShape="1">
            <a:gsLst>
              <a:gs pos="0">
                <a:schemeClr val="bg2">
                  <a:alpha val="5000"/>
                </a:schemeClr>
              </a:gs>
              <a:gs pos="100000">
                <a:srgbClr val="000000">
                  <a:alpha val="5000"/>
                </a:srgbClr>
              </a:gs>
            </a:gsLst>
            <a:lin ang="1572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3" name="Rectangle 122"/>
          <p:cNvSpPr/>
          <p:nvPr/>
        </p:nvSpPr>
        <p:spPr>
          <a:xfrm>
            <a:off x="2226252" y="4283882"/>
            <a:ext cx="1096586" cy="629085"/>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6" name="Rectangle 125"/>
          <p:cNvSpPr/>
          <p:nvPr/>
        </p:nvSpPr>
        <p:spPr>
          <a:xfrm>
            <a:off x="2226251" y="4411278"/>
            <a:ext cx="1096586" cy="313334"/>
          </a:xfrm>
          <a:prstGeom prst="rect">
            <a:avLst/>
          </a:prstGeom>
        </p:spPr>
        <p:txBody>
          <a:bodyPr wrap="square" anchor="ctr">
            <a:spAutoFit/>
          </a:bodyPr>
          <a:lstStyle/>
          <a:p>
            <a:pPr marL="0" indent="0" algn="ctr">
              <a:lnSpc>
                <a:spcPts val="1780"/>
              </a:lnSpc>
              <a:spcBef>
                <a:spcPts val="250"/>
              </a:spcBef>
              <a:buNone/>
            </a:pPr>
            <a:r>
              <a:rPr lang="en-US" sz="1200" dirty="0" err="1">
                <a:solidFill>
                  <a:srgbClr val="F0F0F0"/>
                </a:solidFill>
                <a:latin typeface="Exo Regular"/>
                <a:cs typeface="Exo Regular"/>
              </a:rPr>
              <a:t>Coppel</a:t>
            </a:r>
            <a:r>
              <a:rPr lang="en-US" sz="1200" dirty="0">
                <a:solidFill>
                  <a:srgbClr val="F0F0F0"/>
                </a:solidFill>
                <a:latin typeface="Exo Regular"/>
                <a:cs typeface="Exo Regular"/>
              </a:rPr>
              <a:t>, TX</a:t>
            </a:r>
          </a:p>
        </p:txBody>
      </p:sp>
      <p:sp>
        <p:nvSpPr>
          <p:cNvPr id="45" name="object 25">
            <a:extLst>
              <a:ext uri="{FF2B5EF4-FFF2-40B4-BE49-F238E27FC236}">
                <a16:creationId xmlns:a16="http://schemas.microsoft.com/office/drawing/2014/main" id="{F5323AE6-E9B1-4984-8E0E-D3FCCC381A27}"/>
              </a:ext>
            </a:extLst>
          </p:cNvPr>
          <p:cNvSpPr/>
          <p:nvPr/>
        </p:nvSpPr>
        <p:spPr>
          <a:xfrm>
            <a:off x="1138112" y="4284910"/>
            <a:ext cx="1088139" cy="629085"/>
          </a:xfrm>
          <a:prstGeom prst="rect">
            <a:avLst/>
          </a:prstGeom>
          <a:blipFill>
            <a:blip r:embed="rId3" cstate="print">
              <a:extLst>
                <a:ext uri="{28A0092B-C50C-407E-A947-70E740481C1C}">
                  <a14:useLocalDpi xmlns:a14="http://schemas.microsoft.com/office/drawing/2010/main"/>
                </a:ext>
              </a:extLst>
            </a:blip>
            <a:srcRect/>
            <a:stretch>
              <a:fillRect l="-19149" t="-24760" r="-2189" b="-3732"/>
            </a:stretch>
          </a:blipFill>
          <a:ln w="28575">
            <a:noFill/>
          </a:ln>
          <a:effectLst/>
        </p:spPr>
        <p:txBody>
          <a:bodyPr wrap="square" lIns="0" tIns="0" rIns="0" bIns="0" rtlCol="0"/>
          <a:lstStyle/>
          <a:p>
            <a:endParaRPr sz="1875"/>
          </a:p>
        </p:txBody>
      </p:sp>
      <p:sp>
        <p:nvSpPr>
          <p:cNvPr id="61" name="Rectangle 60"/>
          <p:cNvSpPr/>
          <p:nvPr/>
        </p:nvSpPr>
        <p:spPr>
          <a:xfrm>
            <a:off x="1200537" y="4889746"/>
            <a:ext cx="2089615" cy="1397434"/>
          </a:xfrm>
          <a:prstGeom prst="rect">
            <a:avLst/>
          </a:prstGeom>
        </p:spPr>
        <p:txBody>
          <a:bodyPr wrap="square">
            <a:spAutoFit/>
          </a:bodyPr>
          <a:lstStyle/>
          <a:p>
            <a:pPr marL="9525" marR="3810">
              <a:spcAft>
                <a:spcPts val="300"/>
              </a:spcAft>
            </a:pPr>
            <a:r>
              <a:rPr lang="en-US" sz="900" b="1" spc="-8" dirty="0">
                <a:solidFill>
                  <a:srgbClr val="53585F"/>
                </a:solidFill>
                <a:latin typeface="Exo Light"/>
                <a:ea typeface="Open Sans" panose="020B0606030504020204" pitchFamily="34" charset="0"/>
                <a:cs typeface="Exo Light"/>
              </a:rPr>
              <a:t>Universal acquired </a:t>
            </a:r>
            <a:r>
              <a:rPr lang="en-US" sz="900" b="1" spc="-4" dirty="0">
                <a:solidFill>
                  <a:srgbClr val="53585F"/>
                </a:solidFill>
                <a:latin typeface="Exo Light"/>
                <a:ea typeface="Open Sans" panose="020B0606030504020204" pitchFamily="34" charset="0"/>
                <a:cs typeface="Exo Light"/>
              </a:rPr>
              <a:t>a HPP toll </a:t>
            </a:r>
            <a:r>
              <a:rPr lang="en-US" sz="900" b="1" spc="-15" dirty="0">
                <a:solidFill>
                  <a:srgbClr val="53585F"/>
                </a:solidFill>
                <a:latin typeface="Exo Light"/>
                <a:ea typeface="Open Sans" panose="020B0606030504020204" pitchFamily="34" charset="0"/>
                <a:cs typeface="Exo Light"/>
              </a:rPr>
              <a:t>processor </a:t>
            </a:r>
            <a:r>
              <a:rPr lang="en-US" sz="900" b="1" spc="-4" dirty="0">
                <a:solidFill>
                  <a:srgbClr val="53585F"/>
                </a:solidFill>
                <a:latin typeface="Exo Light"/>
                <a:ea typeface="Open Sans" panose="020B0606030504020204" pitchFamily="34" charset="0"/>
                <a:cs typeface="Exo Light"/>
              </a:rPr>
              <a:t>in </a:t>
            </a:r>
            <a:r>
              <a:rPr lang="en-US" sz="900" b="1" spc="-15" dirty="0">
                <a:solidFill>
                  <a:srgbClr val="53585F"/>
                </a:solidFill>
                <a:latin typeface="Exo Light"/>
                <a:ea typeface="Open Sans" panose="020B0606030504020204" pitchFamily="34" charset="0"/>
                <a:cs typeface="Exo Light"/>
              </a:rPr>
              <a:t>2014, </a:t>
            </a:r>
            <a:r>
              <a:rPr lang="en-US" sz="900" b="1" spc="-8" dirty="0">
                <a:solidFill>
                  <a:srgbClr val="53585F"/>
                </a:solidFill>
                <a:latin typeface="Exo Light"/>
                <a:ea typeface="Open Sans" panose="020B0606030504020204" pitchFamily="34" charset="0"/>
                <a:cs typeface="Exo Light"/>
              </a:rPr>
              <a:t>establishing </a:t>
            </a:r>
            <a:r>
              <a:rPr lang="en-US" sz="900" b="1" spc="-4" dirty="0">
                <a:solidFill>
                  <a:srgbClr val="53585F"/>
                </a:solidFill>
                <a:latin typeface="Exo Light"/>
                <a:ea typeface="Open Sans" panose="020B0606030504020204" pitchFamily="34" charset="0"/>
                <a:cs typeface="Exo Light"/>
              </a:rPr>
              <a:t>its HPP </a:t>
            </a:r>
            <a:r>
              <a:rPr lang="en-US" sz="900" b="1" spc="-8" dirty="0">
                <a:solidFill>
                  <a:srgbClr val="53585F"/>
                </a:solidFill>
                <a:latin typeface="Exo Light"/>
                <a:ea typeface="Open Sans" panose="020B0606030504020204" pitchFamily="34" charset="0"/>
                <a:cs typeface="Exo Light"/>
              </a:rPr>
              <a:t>footprint </a:t>
            </a:r>
            <a:r>
              <a:rPr lang="en-US" sz="900" b="1" spc="-4" dirty="0">
                <a:solidFill>
                  <a:srgbClr val="53585F"/>
                </a:solidFill>
                <a:latin typeface="Exo Light"/>
                <a:ea typeface="Open Sans" panose="020B0606030504020204" pitchFamily="34" charset="0"/>
                <a:cs typeface="Exo Light"/>
              </a:rPr>
              <a:t>in </a:t>
            </a:r>
            <a:r>
              <a:rPr lang="en-US" sz="900" b="1" spc="-8" dirty="0">
                <a:solidFill>
                  <a:srgbClr val="53585F"/>
                </a:solidFill>
                <a:latin typeface="Exo Light"/>
                <a:ea typeface="Open Sans" panose="020B0606030504020204" pitchFamily="34" charset="0"/>
                <a:cs typeface="Exo Light"/>
              </a:rPr>
              <a:t>the </a:t>
            </a:r>
            <a:r>
              <a:rPr lang="en-US" sz="900" b="1" spc="-4" dirty="0">
                <a:solidFill>
                  <a:srgbClr val="53585F"/>
                </a:solidFill>
                <a:latin typeface="Exo Light"/>
                <a:ea typeface="Open Sans" panose="020B0606030504020204" pitchFamily="34" charset="0"/>
                <a:cs typeface="Exo Light"/>
              </a:rPr>
              <a:t>Dallas/</a:t>
            </a:r>
            <a:br>
              <a:rPr lang="en-US" sz="900" b="1" spc="-4" dirty="0">
                <a:solidFill>
                  <a:srgbClr val="53585F"/>
                </a:solidFill>
                <a:latin typeface="Exo Light"/>
                <a:ea typeface="Open Sans" panose="020B0606030504020204" pitchFamily="34" charset="0"/>
                <a:cs typeface="Exo Light"/>
              </a:rPr>
            </a:br>
            <a:r>
              <a:rPr lang="en-US" sz="900" b="1" spc="-4" dirty="0">
                <a:solidFill>
                  <a:srgbClr val="53585F"/>
                </a:solidFill>
                <a:latin typeface="Exo Light"/>
                <a:ea typeface="Open Sans" panose="020B0606030504020204" pitchFamily="34" charset="0"/>
                <a:cs typeface="Exo Light"/>
              </a:rPr>
              <a:t>Ft. </a:t>
            </a:r>
            <a:r>
              <a:rPr lang="en-US" sz="900" b="1" spc="-15" dirty="0">
                <a:solidFill>
                  <a:srgbClr val="53585F"/>
                </a:solidFill>
                <a:latin typeface="Exo Light"/>
                <a:ea typeface="Open Sans" panose="020B0606030504020204" pitchFamily="34" charset="0"/>
                <a:cs typeface="Exo Light"/>
              </a:rPr>
              <a:t>Worth </a:t>
            </a:r>
            <a:r>
              <a:rPr lang="en-US" sz="900" b="1" spc="-8" dirty="0">
                <a:solidFill>
                  <a:srgbClr val="53585F"/>
                </a:solidFill>
                <a:latin typeface="Exo Light"/>
                <a:ea typeface="Open Sans" panose="020B0606030504020204" pitchFamily="34" charset="0"/>
                <a:cs typeface="Exo Light"/>
              </a:rPr>
              <a:t>metro</a:t>
            </a:r>
            <a:r>
              <a:rPr lang="en-US" sz="900" b="1" spc="-105" dirty="0">
                <a:solidFill>
                  <a:srgbClr val="53585F"/>
                </a:solidFill>
                <a:latin typeface="Exo Light"/>
                <a:ea typeface="Open Sans" panose="020B0606030504020204" pitchFamily="34" charset="0"/>
                <a:cs typeface="Exo Light"/>
              </a:rPr>
              <a:t> </a:t>
            </a:r>
            <a:r>
              <a:rPr lang="en-US" sz="900" b="1" spc="-8" dirty="0">
                <a:solidFill>
                  <a:srgbClr val="53585F"/>
                </a:solidFill>
                <a:latin typeface="Exo Light"/>
                <a:ea typeface="Open Sans" panose="020B0606030504020204" pitchFamily="34" charset="0"/>
                <a:cs typeface="Exo Light"/>
              </a:rPr>
              <a:t>area</a:t>
            </a:r>
            <a:endParaRPr lang="en-US" sz="900" dirty="0">
              <a:solidFill>
                <a:srgbClr val="53585F"/>
              </a:solidFill>
              <a:latin typeface="Exo Light"/>
              <a:ea typeface="Open Sans" panose="020B0606030504020204" pitchFamily="34" charset="0"/>
              <a:cs typeface="Exo Light"/>
            </a:endParaRPr>
          </a:p>
          <a:p>
            <a:pPr marL="95250" indent="-85725">
              <a:lnSpc>
                <a:spcPct val="110000"/>
              </a:lnSpc>
              <a:spcBef>
                <a:spcPts val="71"/>
              </a:spcBef>
              <a:buChar char="•"/>
              <a:tabLst>
                <a:tab pos="95250" algn="l"/>
              </a:tabLst>
            </a:pPr>
            <a:r>
              <a:rPr lang="en-US" sz="800" spc="-34" dirty="0">
                <a:solidFill>
                  <a:srgbClr val="53585F"/>
                </a:solidFill>
                <a:latin typeface="Exo Light"/>
                <a:ea typeface="Open Sans" panose="020B0606030504020204" pitchFamily="34" charset="0"/>
                <a:cs typeface="Exo Light"/>
              </a:rPr>
              <a:t>Two </a:t>
            </a:r>
            <a:r>
              <a:rPr lang="en-US" sz="800" spc="-15" dirty="0">
                <a:solidFill>
                  <a:srgbClr val="53585F"/>
                </a:solidFill>
                <a:latin typeface="Exo Light"/>
                <a:ea typeface="Open Sans" panose="020B0606030504020204" pitchFamily="34" charset="0"/>
                <a:cs typeface="Exo Light"/>
              </a:rPr>
              <a:t>350L </a:t>
            </a:r>
            <a:r>
              <a:rPr lang="en-US" sz="800" spc="-4" dirty="0">
                <a:solidFill>
                  <a:srgbClr val="53585F"/>
                </a:solidFill>
                <a:latin typeface="Exo Light"/>
                <a:ea typeface="Open Sans" panose="020B0606030504020204" pitchFamily="34" charset="0"/>
                <a:cs typeface="Exo Light"/>
              </a:rPr>
              <a:t>HPP</a:t>
            </a:r>
            <a:r>
              <a:rPr lang="en-US" sz="800" spc="-116" dirty="0">
                <a:solidFill>
                  <a:srgbClr val="53585F"/>
                </a:solidFill>
                <a:latin typeface="Exo Light"/>
                <a:ea typeface="Open Sans" panose="020B0606030504020204" pitchFamily="34" charset="0"/>
                <a:cs typeface="Exo Light"/>
              </a:rPr>
              <a:t> </a:t>
            </a:r>
            <a:r>
              <a:rPr lang="en-US" sz="800" spc="-19" dirty="0">
                <a:solidFill>
                  <a:srgbClr val="53585F"/>
                </a:solidFill>
                <a:latin typeface="Exo Light"/>
                <a:ea typeface="Open Sans" panose="020B0606030504020204" pitchFamily="34" charset="0"/>
                <a:cs typeface="Exo Light"/>
              </a:rPr>
              <a:t>presses</a:t>
            </a:r>
            <a:endParaRPr lang="en-US" sz="800" dirty="0">
              <a:solidFill>
                <a:srgbClr val="53585F"/>
              </a:solidFill>
              <a:latin typeface="Exo Light"/>
              <a:ea typeface="Open Sans" panose="020B0606030504020204" pitchFamily="34" charset="0"/>
              <a:cs typeface="Exo Light"/>
            </a:endParaRPr>
          </a:p>
          <a:p>
            <a:pPr marL="95250" indent="-85725">
              <a:lnSpc>
                <a:spcPct val="110000"/>
              </a:lnSpc>
              <a:spcBef>
                <a:spcPts val="79"/>
              </a:spcBef>
              <a:buChar char="•"/>
              <a:tabLst>
                <a:tab pos="95250" algn="l"/>
              </a:tabLst>
            </a:pPr>
            <a:r>
              <a:rPr lang="en-US" sz="800" spc="-4" dirty="0">
                <a:solidFill>
                  <a:srgbClr val="53585F"/>
                </a:solidFill>
                <a:latin typeface="Exo Light"/>
                <a:ea typeface="Open Sans" panose="020B0606030504020204" pitchFamily="34" charset="0"/>
                <a:cs typeface="Exo Light"/>
              </a:rPr>
              <a:t>24,000 sq. ft.</a:t>
            </a:r>
            <a:r>
              <a:rPr lang="en-US" sz="800" spc="-109" dirty="0">
                <a:solidFill>
                  <a:srgbClr val="53585F"/>
                </a:solidFill>
                <a:latin typeface="Exo Light"/>
                <a:ea typeface="Open Sans" panose="020B0606030504020204" pitchFamily="34" charset="0"/>
                <a:cs typeface="Exo Light"/>
              </a:rPr>
              <a:t> </a:t>
            </a:r>
            <a:r>
              <a:rPr lang="en-US" sz="800" spc="-4" dirty="0">
                <a:solidFill>
                  <a:srgbClr val="53585F"/>
                </a:solidFill>
                <a:latin typeface="Exo Light"/>
                <a:ea typeface="Open Sans" panose="020B0606030504020204" pitchFamily="34" charset="0"/>
                <a:cs typeface="Exo Light"/>
              </a:rPr>
              <a:t>facility</a:t>
            </a:r>
            <a:endParaRPr lang="en-US" sz="800" dirty="0">
              <a:solidFill>
                <a:srgbClr val="53585F"/>
              </a:solidFill>
              <a:latin typeface="Exo Light"/>
              <a:ea typeface="Open Sans" panose="020B0606030504020204" pitchFamily="34" charset="0"/>
              <a:cs typeface="Exo Light"/>
            </a:endParaRPr>
          </a:p>
          <a:p>
            <a:pPr marL="95250" indent="-85725">
              <a:lnSpc>
                <a:spcPct val="110000"/>
              </a:lnSpc>
              <a:spcBef>
                <a:spcPts val="71"/>
              </a:spcBef>
              <a:buChar char="•"/>
              <a:tabLst>
                <a:tab pos="95250" algn="l"/>
              </a:tabLst>
            </a:pPr>
            <a:r>
              <a:rPr lang="en-US" sz="800" spc="-11" dirty="0">
                <a:solidFill>
                  <a:srgbClr val="53585F"/>
                </a:solidFill>
                <a:latin typeface="Exo Light"/>
                <a:ea typeface="Open Sans" panose="020B0606030504020204" pitchFamily="34" charset="0"/>
                <a:cs typeface="Exo Light"/>
              </a:rPr>
              <a:t>Only </a:t>
            </a:r>
            <a:r>
              <a:rPr lang="en-US" sz="800" spc="-4" dirty="0">
                <a:solidFill>
                  <a:srgbClr val="53585F"/>
                </a:solidFill>
                <a:latin typeface="Exo Light"/>
                <a:ea typeface="Open Sans" panose="020B0606030504020204" pitchFamily="34" charset="0"/>
                <a:cs typeface="Exo Light"/>
              </a:rPr>
              <a:t>HPP facility in the </a:t>
            </a:r>
            <a:r>
              <a:rPr lang="en-US" sz="800" spc="-8" dirty="0">
                <a:solidFill>
                  <a:srgbClr val="53585F"/>
                </a:solidFill>
                <a:latin typeface="Exo Light"/>
                <a:ea typeface="Open Sans" panose="020B0606030504020204" pitchFamily="34" charset="0"/>
                <a:cs typeface="Exo Light"/>
              </a:rPr>
              <a:t>Southwest</a:t>
            </a:r>
            <a:r>
              <a:rPr lang="en-US" sz="800" spc="-60" dirty="0">
                <a:solidFill>
                  <a:srgbClr val="53585F"/>
                </a:solidFill>
                <a:latin typeface="Exo Light"/>
                <a:ea typeface="Open Sans" panose="020B0606030504020204" pitchFamily="34" charset="0"/>
                <a:cs typeface="Exo Light"/>
              </a:rPr>
              <a:t> </a:t>
            </a:r>
            <a:r>
              <a:rPr lang="en-US" sz="800" spc="-4" dirty="0">
                <a:solidFill>
                  <a:srgbClr val="53585F"/>
                </a:solidFill>
                <a:latin typeface="Exo Light"/>
                <a:ea typeface="Open Sans" panose="020B0606030504020204" pitchFamily="34" charset="0"/>
                <a:cs typeface="Exo Light"/>
              </a:rPr>
              <a:t>U.S.</a:t>
            </a:r>
            <a:endParaRPr lang="en-US" sz="800" dirty="0">
              <a:solidFill>
                <a:srgbClr val="53585F"/>
              </a:solidFill>
              <a:latin typeface="Exo Light"/>
              <a:ea typeface="Open Sans" panose="020B0606030504020204" pitchFamily="34" charset="0"/>
              <a:cs typeface="Exo Light"/>
            </a:endParaRPr>
          </a:p>
          <a:p>
            <a:pPr marL="95250" marR="237173" indent="-85725">
              <a:lnSpc>
                <a:spcPts val="960"/>
              </a:lnSpc>
              <a:spcBef>
                <a:spcPts val="248"/>
              </a:spcBef>
              <a:buChar char="•"/>
              <a:tabLst>
                <a:tab pos="95250" algn="l"/>
              </a:tabLst>
            </a:pPr>
            <a:r>
              <a:rPr lang="en-US" sz="800" spc="-8" dirty="0">
                <a:solidFill>
                  <a:srgbClr val="53585F"/>
                </a:solidFill>
                <a:latin typeface="Exo Light"/>
                <a:ea typeface="Open Sans" panose="020B0606030504020204" pitchFamily="34" charset="0"/>
                <a:cs typeface="Exo Light"/>
              </a:rPr>
              <a:t>Currently </a:t>
            </a:r>
            <a:r>
              <a:rPr lang="en-US" sz="800" spc="-4" dirty="0" err="1">
                <a:solidFill>
                  <a:srgbClr val="53585F"/>
                </a:solidFill>
                <a:latin typeface="Exo Light"/>
                <a:ea typeface="Open Sans" panose="020B0606030504020204" pitchFamily="34" charset="0"/>
                <a:cs typeface="Exo Light"/>
              </a:rPr>
              <a:t>HPP’ing</a:t>
            </a:r>
            <a:r>
              <a:rPr lang="en-US" sz="800" spc="-4" dirty="0">
                <a:solidFill>
                  <a:srgbClr val="53585F"/>
                </a:solidFill>
                <a:latin typeface="Exo Light"/>
                <a:ea typeface="Open Sans" panose="020B0606030504020204" pitchFamily="34" charset="0"/>
                <a:cs typeface="Exo Light"/>
              </a:rPr>
              <a:t> </a:t>
            </a:r>
            <a:r>
              <a:rPr lang="en-US" sz="800" spc="-15" dirty="0">
                <a:solidFill>
                  <a:srgbClr val="53585F"/>
                </a:solidFill>
                <a:latin typeface="Exo Light"/>
                <a:ea typeface="Open Sans" panose="020B0606030504020204" pitchFamily="34" charset="0"/>
                <a:cs typeface="Exo Light"/>
              </a:rPr>
              <a:t>RTE/RTC </a:t>
            </a:r>
            <a:r>
              <a:rPr lang="en-US" sz="800" spc="-4" dirty="0">
                <a:solidFill>
                  <a:srgbClr val="53585F"/>
                </a:solidFill>
                <a:latin typeface="Exo Light"/>
                <a:ea typeface="Open Sans" panose="020B0606030504020204" pitchFamily="34" charset="0"/>
                <a:cs typeface="Exo Light"/>
              </a:rPr>
              <a:t>meat and</a:t>
            </a:r>
            <a:r>
              <a:rPr lang="en-US" sz="800" spc="-19" dirty="0">
                <a:solidFill>
                  <a:srgbClr val="53585F"/>
                </a:solidFill>
                <a:latin typeface="Exo Light"/>
                <a:ea typeface="Open Sans" panose="020B0606030504020204" pitchFamily="34" charset="0"/>
                <a:cs typeface="Exo Light"/>
              </a:rPr>
              <a:t> </a:t>
            </a:r>
            <a:r>
              <a:rPr lang="en-US" sz="800" spc="-8" dirty="0">
                <a:solidFill>
                  <a:srgbClr val="53585F"/>
                </a:solidFill>
                <a:latin typeface="Exo Light"/>
                <a:ea typeface="Open Sans" panose="020B0606030504020204" pitchFamily="34" charset="0"/>
                <a:cs typeface="Exo Light"/>
              </a:rPr>
              <a:t>premium</a:t>
            </a:r>
            <a:r>
              <a:rPr lang="en-US" sz="800" spc="-139" dirty="0">
                <a:solidFill>
                  <a:srgbClr val="53585F"/>
                </a:solidFill>
                <a:latin typeface="Exo Light"/>
                <a:ea typeface="Open Sans" panose="020B0606030504020204" pitchFamily="34" charset="0"/>
                <a:cs typeface="Exo Light"/>
              </a:rPr>
              <a:t> </a:t>
            </a:r>
            <a:r>
              <a:rPr lang="en-US" sz="800" spc="-4" dirty="0">
                <a:solidFill>
                  <a:srgbClr val="53585F"/>
                </a:solidFill>
                <a:latin typeface="Exo Light"/>
                <a:ea typeface="Open Sans" panose="020B0606030504020204" pitchFamily="34" charset="0"/>
                <a:cs typeface="Exo Light"/>
              </a:rPr>
              <a:t>juices</a:t>
            </a:r>
            <a:endParaRPr lang="en-US" sz="800" dirty="0">
              <a:solidFill>
                <a:srgbClr val="53585F"/>
              </a:solidFill>
              <a:latin typeface="Exo Light"/>
              <a:ea typeface="Open Sans" panose="020B0606030504020204" pitchFamily="34" charset="0"/>
              <a:cs typeface="Exo Light"/>
            </a:endParaRPr>
          </a:p>
        </p:txBody>
      </p:sp>
      <p:sp>
        <p:nvSpPr>
          <p:cNvPr id="7" name="Freeform 6"/>
          <p:cNvSpPr/>
          <p:nvPr/>
        </p:nvSpPr>
        <p:spPr>
          <a:xfrm flipH="1">
            <a:off x="-1497035"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LOCATIONS</a:t>
            </a:r>
          </a:p>
        </p:txBody>
      </p:sp>
      <p:sp>
        <p:nvSpPr>
          <p:cNvPr id="48" name="Rectangle 47"/>
          <p:cNvSpPr/>
          <p:nvPr/>
        </p:nvSpPr>
        <p:spPr>
          <a:xfrm>
            <a:off x="156885" y="6155231"/>
            <a:ext cx="903941" cy="415498"/>
          </a:xfrm>
          <a:prstGeom prst="rect">
            <a:avLst/>
          </a:prstGeom>
        </p:spPr>
        <p:txBody>
          <a:bodyPr wrap="square">
            <a:spAutoFit/>
          </a:bodyPr>
          <a:lstStyle/>
          <a:p>
            <a:pPr algn="ctr"/>
            <a:r>
              <a:rPr lang="en-US" sz="1050" spc="300" dirty="0">
                <a:solidFill>
                  <a:schemeClr val="tx1"/>
                </a:solidFill>
                <a:latin typeface="Exo Light"/>
                <a:ea typeface="Open Sans" panose="020B0606030504020204" pitchFamily="34" charset="0"/>
                <a:cs typeface="Exo Light"/>
              </a:rPr>
              <a:t>400-mile </a:t>
            </a:r>
          </a:p>
          <a:p>
            <a:pPr algn="ctr"/>
            <a:r>
              <a:rPr lang="en-US" sz="1050" spc="300" dirty="0">
                <a:solidFill>
                  <a:schemeClr val="tx1"/>
                </a:solidFill>
                <a:latin typeface="Exo Light"/>
                <a:ea typeface="Open Sans" panose="020B0606030504020204" pitchFamily="34" charset="0"/>
                <a:cs typeface="Exo Light"/>
              </a:rPr>
              <a:t>radius</a:t>
            </a:r>
            <a:endParaRPr lang="en-US" sz="1050" spc="300" dirty="0"/>
          </a:p>
        </p:txBody>
      </p:sp>
      <p:sp>
        <p:nvSpPr>
          <p:cNvPr id="111" name="Rectangle 110"/>
          <p:cNvSpPr/>
          <p:nvPr/>
        </p:nvSpPr>
        <p:spPr>
          <a:xfrm>
            <a:off x="7597823" y="440494"/>
            <a:ext cx="1096586" cy="629085"/>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4" name="Rectangle 113"/>
          <p:cNvSpPr/>
          <p:nvPr/>
        </p:nvSpPr>
        <p:spPr>
          <a:xfrm>
            <a:off x="7597823" y="567890"/>
            <a:ext cx="1096586" cy="313334"/>
          </a:xfrm>
          <a:prstGeom prst="rect">
            <a:avLst/>
          </a:prstGeom>
        </p:spPr>
        <p:txBody>
          <a:bodyPr wrap="square" anchor="ctr">
            <a:spAutoFit/>
          </a:bodyPr>
          <a:lstStyle/>
          <a:p>
            <a:pPr marL="0" indent="0" algn="ctr">
              <a:lnSpc>
                <a:spcPts val="1780"/>
              </a:lnSpc>
              <a:spcBef>
                <a:spcPts val="250"/>
              </a:spcBef>
              <a:buNone/>
            </a:pPr>
            <a:r>
              <a:rPr lang="en-US" sz="1200" dirty="0">
                <a:solidFill>
                  <a:srgbClr val="F0F0F0"/>
                </a:solidFill>
                <a:latin typeface="Exo Regular"/>
                <a:cs typeface="Exo Regular"/>
              </a:rPr>
              <a:t>Malvern, PA</a:t>
            </a:r>
          </a:p>
        </p:txBody>
      </p:sp>
      <p:sp>
        <p:nvSpPr>
          <p:cNvPr id="53" name="object 37">
            <a:extLst>
              <a:ext uri="{FF2B5EF4-FFF2-40B4-BE49-F238E27FC236}">
                <a16:creationId xmlns:a16="http://schemas.microsoft.com/office/drawing/2014/main" id="{5FA911B1-E9BB-486B-A5DC-F3F3619552F6}"/>
              </a:ext>
            </a:extLst>
          </p:cNvPr>
          <p:cNvSpPr/>
          <p:nvPr/>
        </p:nvSpPr>
        <p:spPr>
          <a:xfrm>
            <a:off x="6389463" y="440494"/>
            <a:ext cx="1208360" cy="637552"/>
          </a:xfrm>
          <a:prstGeom prst="rect">
            <a:avLst/>
          </a:prstGeom>
          <a:blipFill>
            <a:blip r:embed="rId4" cstate="print">
              <a:extLst>
                <a:ext uri="{28A0092B-C50C-407E-A947-70E740481C1C}">
                  <a14:useLocalDpi xmlns:a14="http://schemas.microsoft.com/office/drawing/2010/main"/>
                </a:ext>
              </a:extLst>
            </a:blip>
            <a:srcRect/>
            <a:stretch>
              <a:fillRect t="-16569" b="1417"/>
            </a:stretch>
          </a:blipFill>
          <a:ln w="28575">
            <a:noFill/>
          </a:ln>
          <a:effectLst/>
        </p:spPr>
        <p:txBody>
          <a:bodyPr wrap="square" lIns="0" tIns="0" rIns="0" bIns="0" rtlCol="0"/>
          <a:lstStyle/>
          <a:p>
            <a:endParaRPr sz="1875" dirty="0"/>
          </a:p>
        </p:txBody>
      </p:sp>
      <p:sp>
        <p:nvSpPr>
          <p:cNvPr id="56" name="Rectangle 55"/>
          <p:cNvSpPr/>
          <p:nvPr/>
        </p:nvSpPr>
        <p:spPr>
          <a:xfrm>
            <a:off x="486441" y="1522246"/>
            <a:ext cx="2900225" cy="2123868"/>
          </a:xfrm>
          <a:prstGeom prst="rect">
            <a:avLst/>
          </a:prstGeom>
          <a:gradFill flip="none" rotWithShape="1">
            <a:gsLst>
              <a:gs pos="0">
                <a:schemeClr val="bg2">
                  <a:alpha val="5000"/>
                </a:schemeClr>
              </a:gs>
              <a:gs pos="100000">
                <a:srgbClr val="000000">
                  <a:alpha val="5000"/>
                </a:srgbClr>
              </a:gs>
            </a:gsLst>
            <a:lin ang="1572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7" name="Rectangle 56"/>
          <p:cNvSpPr/>
          <p:nvPr/>
        </p:nvSpPr>
        <p:spPr>
          <a:xfrm>
            <a:off x="462989" y="1788051"/>
            <a:ext cx="3076078" cy="1883464"/>
          </a:xfrm>
          <a:prstGeom prst="rect">
            <a:avLst/>
          </a:prstGeom>
        </p:spPr>
        <p:txBody>
          <a:bodyPr wrap="square">
            <a:spAutoFit/>
          </a:bodyPr>
          <a:lstStyle/>
          <a:p>
            <a:pPr marL="9525" marR="7144" indent="-476">
              <a:spcAft>
                <a:spcPts val="200"/>
              </a:spcAft>
            </a:pPr>
            <a:r>
              <a:rPr lang="en-US" sz="900" b="1" spc="-8" dirty="0">
                <a:solidFill>
                  <a:srgbClr val="53585F"/>
                </a:solidFill>
                <a:latin typeface="Exo light"/>
                <a:ea typeface="Open Sans" panose="020B0606030504020204" pitchFamily="34" charset="0"/>
                <a:cs typeface="Exo light"/>
              </a:rPr>
              <a:t>Universal operates </a:t>
            </a:r>
            <a:r>
              <a:rPr lang="en-US" sz="900" b="1" spc="-11" dirty="0">
                <a:solidFill>
                  <a:srgbClr val="53585F"/>
                </a:solidFill>
                <a:latin typeface="Exo light"/>
                <a:ea typeface="Open Sans" panose="020B0606030504020204" pitchFamily="34" charset="0"/>
                <a:cs typeface="Exo light"/>
              </a:rPr>
              <a:t>two </a:t>
            </a:r>
            <a:r>
              <a:rPr lang="en-US" sz="900" b="1" spc="-4" dirty="0">
                <a:solidFill>
                  <a:srgbClr val="53585F"/>
                </a:solidFill>
                <a:latin typeface="Exo light"/>
                <a:ea typeface="Open Sans" panose="020B0606030504020204" pitchFamily="34" charset="0"/>
                <a:cs typeface="Exo light"/>
              </a:rPr>
              <a:t>facilities in </a:t>
            </a:r>
            <a:br>
              <a:rPr lang="en-US" sz="900" b="1" spc="-4" dirty="0">
                <a:solidFill>
                  <a:srgbClr val="53585F"/>
                </a:solidFill>
                <a:latin typeface="Exo light"/>
                <a:ea typeface="Open Sans" panose="020B0606030504020204" pitchFamily="34" charset="0"/>
                <a:cs typeface="Exo light"/>
              </a:rPr>
            </a:br>
            <a:r>
              <a:rPr lang="en-US" sz="900" b="1" spc="-4" dirty="0">
                <a:solidFill>
                  <a:srgbClr val="53585F"/>
                </a:solidFill>
                <a:latin typeface="Exo light"/>
                <a:ea typeface="Open Sans" panose="020B0606030504020204" pitchFamily="34" charset="0"/>
                <a:cs typeface="Exo light"/>
              </a:rPr>
              <a:t>Lincoln, </a:t>
            </a:r>
            <a:r>
              <a:rPr lang="en-US" sz="900" b="1" spc="-19" dirty="0">
                <a:solidFill>
                  <a:srgbClr val="53585F"/>
                </a:solidFill>
                <a:latin typeface="Exo light"/>
                <a:ea typeface="Open Sans" panose="020B0606030504020204" pitchFamily="34" charset="0"/>
                <a:cs typeface="Exo light"/>
              </a:rPr>
              <a:t>Nebraska</a:t>
            </a:r>
            <a:endParaRPr lang="en-US" sz="900" dirty="0">
              <a:solidFill>
                <a:srgbClr val="53585F"/>
              </a:solidFill>
              <a:latin typeface="Exo light"/>
              <a:ea typeface="Open Sans" panose="020B0606030504020204" pitchFamily="34" charset="0"/>
              <a:cs typeface="Exo light"/>
            </a:endParaRPr>
          </a:p>
          <a:p>
            <a:pPr marL="95250" marR="85725" indent="-85725">
              <a:lnSpc>
                <a:spcPct val="110000"/>
              </a:lnSpc>
              <a:spcBef>
                <a:spcPts val="217"/>
              </a:spcBef>
              <a:buChar char="•"/>
              <a:tabLst>
                <a:tab pos="95250" algn="l"/>
              </a:tabLst>
            </a:pPr>
            <a:r>
              <a:rPr lang="en-US" sz="800" spc="-4" dirty="0">
                <a:solidFill>
                  <a:srgbClr val="53585F"/>
                </a:solidFill>
                <a:latin typeface="Exo light"/>
                <a:ea typeface="Open Sans" panose="020B0606030504020204" pitchFamily="34" charset="0"/>
                <a:cs typeface="Exo light"/>
              </a:rPr>
              <a:t>HPP </a:t>
            </a:r>
            <a:r>
              <a:rPr lang="en-US" sz="800" spc="-49" dirty="0">
                <a:solidFill>
                  <a:srgbClr val="53585F"/>
                </a:solidFill>
                <a:latin typeface="Exo light"/>
                <a:ea typeface="Open Sans" panose="020B0606030504020204" pitchFamily="34" charset="0"/>
                <a:cs typeface="Exo light"/>
              </a:rPr>
              <a:t>Toll </a:t>
            </a:r>
            <a:r>
              <a:rPr lang="en-US" sz="800" spc="-15" dirty="0">
                <a:solidFill>
                  <a:srgbClr val="53585F"/>
                </a:solidFill>
                <a:latin typeface="Exo light"/>
                <a:ea typeface="Open Sans" panose="020B0606030504020204" pitchFamily="34" charset="0"/>
                <a:cs typeface="Exo light"/>
              </a:rPr>
              <a:t>Processing, </a:t>
            </a:r>
            <a:r>
              <a:rPr lang="en-US" sz="800" spc="-4" dirty="0">
                <a:solidFill>
                  <a:srgbClr val="53585F"/>
                </a:solidFill>
                <a:latin typeface="Exo light"/>
                <a:ea typeface="Open Sans" panose="020B0606030504020204" pitchFamily="34" charset="0"/>
                <a:cs typeface="Exo light"/>
              </a:rPr>
              <a:t>Cold </a:t>
            </a:r>
            <a:r>
              <a:rPr lang="en-US" sz="800" spc="-8" dirty="0">
                <a:solidFill>
                  <a:srgbClr val="53585F"/>
                </a:solidFill>
                <a:latin typeface="Exo light"/>
                <a:ea typeface="Open Sans" panose="020B0606030504020204" pitchFamily="34" charset="0"/>
                <a:cs typeface="Exo light"/>
              </a:rPr>
              <a:t>Storage, </a:t>
            </a:r>
            <a:r>
              <a:rPr lang="en-US" sz="800" spc="-23" dirty="0">
                <a:solidFill>
                  <a:srgbClr val="53585F"/>
                </a:solidFill>
                <a:latin typeface="Exo light"/>
                <a:ea typeface="Open Sans" panose="020B0606030504020204" pitchFamily="34" charset="0"/>
                <a:cs typeface="Exo light"/>
              </a:rPr>
              <a:t>Value-</a:t>
            </a:r>
            <a:r>
              <a:rPr lang="en-US" sz="800" spc="-8" dirty="0">
                <a:solidFill>
                  <a:srgbClr val="53585F"/>
                </a:solidFill>
                <a:latin typeface="Exo light"/>
                <a:ea typeface="Open Sans" panose="020B0606030504020204" pitchFamily="34" charset="0"/>
                <a:cs typeface="Exo light"/>
              </a:rPr>
              <a:t>Added </a:t>
            </a:r>
            <a:r>
              <a:rPr lang="en-US" sz="800" spc="-135" dirty="0">
                <a:solidFill>
                  <a:srgbClr val="53585F"/>
                </a:solidFill>
                <a:latin typeface="Exo light"/>
                <a:ea typeface="Open Sans" panose="020B0606030504020204" pitchFamily="34" charset="0"/>
                <a:cs typeface="Exo light"/>
              </a:rPr>
              <a:t> </a:t>
            </a:r>
            <a:r>
              <a:rPr lang="en-US" sz="800" spc="-15" dirty="0">
                <a:solidFill>
                  <a:srgbClr val="53585F"/>
                </a:solidFill>
                <a:latin typeface="Exo light"/>
                <a:ea typeface="Open Sans" panose="020B0606030504020204" pitchFamily="34" charset="0"/>
                <a:cs typeface="Exo light"/>
              </a:rPr>
              <a:t>Services</a:t>
            </a:r>
            <a:endParaRPr lang="en-US" sz="800" dirty="0">
              <a:solidFill>
                <a:srgbClr val="53585F"/>
              </a:solidFill>
              <a:latin typeface="Exo light"/>
              <a:ea typeface="Open Sans" panose="020B0606030504020204" pitchFamily="34" charset="0"/>
              <a:cs typeface="Exo light"/>
            </a:endParaRPr>
          </a:p>
          <a:p>
            <a:pPr marL="95250" indent="-85725">
              <a:lnSpc>
                <a:spcPct val="110000"/>
              </a:lnSpc>
              <a:spcBef>
                <a:spcPts val="68"/>
              </a:spcBef>
              <a:buChar char="•"/>
              <a:tabLst>
                <a:tab pos="95250" algn="l"/>
              </a:tabLst>
            </a:pPr>
            <a:r>
              <a:rPr lang="en-US" sz="800" spc="-4" dirty="0">
                <a:solidFill>
                  <a:srgbClr val="53585F"/>
                </a:solidFill>
                <a:latin typeface="Exo light"/>
                <a:ea typeface="Open Sans" panose="020B0606030504020204" pitchFamily="34" charset="0"/>
                <a:cs typeface="Exo light"/>
              </a:rPr>
              <a:t>Four </a:t>
            </a:r>
            <a:r>
              <a:rPr lang="en-US" sz="800" spc="-8" dirty="0">
                <a:solidFill>
                  <a:srgbClr val="53585F"/>
                </a:solidFill>
                <a:latin typeface="Exo light"/>
                <a:ea typeface="Open Sans" panose="020B0606030504020204" pitchFamily="34" charset="0"/>
                <a:cs typeface="Exo light"/>
              </a:rPr>
              <a:t>350L </a:t>
            </a:r>
            <a:r>
              <a:rPr lang="en-US" sz="800" spc="-4" dirty="0">
                <a:solidFill>
                  <a:srgbClr val="53585F"/>
                </a:solidFill>
                <a:latin typeface="Exo light"/>
                <a:ea typeface="Open Sans" panose="020B0606030504020204" pitchFamily="34" charset="0"/>
                <a:cs typeface="Exo light"/>
              </a:rPr>
              <a:t>HPP</a:t>
            </a:r>
            <a:r>
              <a:rPr lang="en-US" sz="800" spc="-180" dirty="0">
                <a:solidFill>
                  <a:srgbClr val="53585F"/>
                </a:solidFill>
                <a:latin typeface="Exo light"/>
                <a:ea typeface="Open Sans" panose="020B0606030504020204" pitchFamily="34" charset="0"/>
                <a:cs typeface="Exo light"/>
              </a:rPr>
              <a:t> </a:t>
            </a:r>
            <a:r>
              <a:rPr lang="en-US" sz="800" spc="-19" dirty="0">
                <a:solidFill>
                  <a:srgbClr val="53585F"/>
                </a:solidFill>
                <a:latin typeface="Exo light"/>
                <a:ea typeface="Open Sans" panose="020B0606030504020204" pitchFamily="34" charset="0"/>
                <a:cs typeface="Exo light"/>
              </a:rPr>
              <a:t>presses</a:t>
            </a:r>
            <a:endParaRPr lang="en-US" sz="800" dirty="0">
              <a:solidFill>
                <a:srgbClr val="53585F"/>
              </a:solidFill>
              <a:latin typeface="Exo light"/>
              <a:ea typeface="Open Sans" panose="020B0606030504020204" pitchFamily="34" charset="0"/>
              <a:cs typeface="Exo light"/>
            </a:endParaRPr>
          </a:p>
          <a:p>
            <a:pPr marL="95250" indent="-85725">
              <a:lnSpc>
                <a:spcPct val="110000"/>
              </a:lnSpc>
              <a:spcBef>
                <a:spcPts val="71"/>
              </a:spcBef>
              <a:buChar char="•"/>
              <a:tabLst>
                <a:tab pos="95250" algn="l"/>
              </a:tabLst>
            </a:pPr>
            <a:r>
              <a:rPr lang="en-US" sz="800" spc="-8" dirty="0">
                <a:solidFill>
                  <a:srgbClr val="53585F"/>
                </a:solidFill>
                <a:latin typeface="Exo light"/>
                <a:ea typeface="Open Sans" panose="020B0606030504020204" pitchFamily="34" charset="0"/>
                <a:cs typeface="Exo light"/>
              </a:rPr>
              <a:t>670,000 </a:t>
            </a:r>
            <a:r>
              <a:rPr lang="en-US" sz="800" spc="-11" dirty="0">
                <a:solidFill>
                  <a:srgbClr val="53585F"/>
                </a:solidFill>
                <a:latin typeface="Exo light"/>
                <a:ea typeface="Open Sans" panose="020B0606030504020204" pitchFamily="34" charset="0"/>
                <a:cs typeface="Exo light"/>
              </a:rPr>
              <a:t>sq. </a:t>
            </a:r>
            <a:r>
              <a:rPr lang="en-US" sz="800" spc="-4" dirty="0">
                <a:solidFill>
                  <a:srgbClr val="53585F"/>
                </a:solidFill>
                <a:latin typeface="Exo light"/>
                <a:ea typeface="Open Sans" panose="020B0606030504020204" pitchFamily="34" charset="0"/>
                <a:cs typeface="Exo light"/>
              </a:rPr>
              <a:t>ft. of</a:t>
            </a:r>
            <a:r>
              <a:rPr lang="en-US" sz="800" spc="-90" dirty="0">
                <a:solidFill>
                  <a:srgbClr val="53585F"/>
                </a:solidFill>
                <a:latin typeface="Exo light"/>
                <a:ea typeface="Open Sans" panose="020B0606030504020204" pitchFamily="34" charset="0"/>
                <a:cs typeface="Exo light"/>
              </a:rPr>
              <a:t> </a:t>
            </a:r>
            <a:r>
              <a:rPr lang="en-US" sz="800" spc="-19" dirty="0">
                <a:solidFill>
                  <a:srgbClr val="53585F"/>
                </a:solidFill>
                <a:latin typeface="Exo light"/>
                <a:ea typeface="Open Sans" panose="020B0606030504020204" pitchFamily="34" charset="0"/>
                <a:cs typeface="Exo light"/>
              </a:rPr>
              <a:t>space on 42 acres</a:t>
            </a:r>
            <a:endParaRPr lang="en-US" sz="800" dirty="0">
              <a:solidFill>
                <a:srgbClr val="53585F"/>
              </a:solidFill>
              <a:latin typeface="Exo light"/>
              <a:ea typeface="Open Sans" panose="020B0606030504020204" pitchFamily="34" charset="0"/>
              <a:cs typeface="Exo light"/>
            </a:endParaRPr>
          </a:p>
          <a:p>
            <a:pPr marL="95250" marR="3810" indent="-85725">
              <a:lnSpc>
                <a:spcPct val="110000"/>
              </a:lnSpc>
              <a:spcBef>
                <a:spcPts val="101"/>
              </a:spcBef>
              <a:buChar char="•"/>
              <a:tabLst>
                <a:tab pos="95250" algn="l"/>
              </a:tabLst>
            </a:pPr>
            <a:r>
              <a:rPr lang="en-US" sz="800" dirty="0">
                <a:solidFill>
                  <a:srgbClr val="53585F"/>
                </a:solidFill>
                <a:latin typeface="Exo light"/>
                <a:ea typeface="Open Sans" panose="020B0606030504020204" pitchFamily="34" charset="0"/>
                <a:cs typeface="Exo light"/>
              </a:rPr>
              <a:t>Full Time USDA Inspection (Plant # 31896 &amp; 31896P)</a:t>
            </a:r>
          </a:p>
          <a:p>
            <a:pPr marL="95250" marR="3810" indent="-85725">
              <a:lnSpc>
                <a:spcPct val="110000"/>
              </a:lnSpc>
              <a:spcBef>
                <a:spcPts val="101"/>
              </a:spcBef>
              <a:buChar char="•"/>
              <a:tabLst>
                <a:tab pos="95250" algn="l"/>
              </a:tabLst>
            </a:pPr>
            <a:r>
              <a:rPr lang="en-US" sz="800" dirty="0">
                <a:solidFill>
                  <a:srgbClr val="53585F"/>
                </a:solidFill>
                <a:latin typeface="Exo light"/>
                <a:ea typeface="Open Sans" panose="020B0606030504020204" pitchFamily="34" charset="0"/>
                <a:cs typeface="Exo light"/>
              </a:rPr>
              <a:t>610, S.F. Chilled or Frozen</a:t>
            </a:r>
          </a:p>
          <a:p>
            <a:pPr marL="95250" marR="3810" indent="-85725">
              <a:lnSpc>
                <a:spcPct val="110000"/>
              </a:lnSpc>
              <a:spcBef>
                <a:spcPts val="101"/>
              </a:spcBef>
              <a:buChar char="•"/>
              <a:tabLst>
                <a:tab pos="95250" algn="l"/>
              </a:tabLst>
            </a:pPr>
            <a:r>
              <a:rPr lang="en-US" sz="800" dirty="0">
                <a:solidFill>
                  <a:srgbClr val="53585F"/>
                </a:solidFill>
                <a:latin typeface="Exo light"/>
                <a:ea typeface="Open Sans" panose="020B0606030504020204" pitchFamily="34" charset="0"/>
                <a:cs typeface="Exo light"/>
              </a:rPr>
              <a:t>Four USDA Production/Processing Rooms</a:t>
            </a:r>
          </a:p>
          <a:p>
            <a:pPr marL="95250" marR="3810" indent="-85725">
              <a:lnSpc>
                <a:spcPct val="110000"/>
              </a:lnSpc>
              <a:spcBef>
                <a:spcPts val="101"/>
              </a:spcBef>
              <a:buChar char="•"/>
              <a:tabLst>
                <a:tab pos="95250" algn="l"/>
              </a:tabLst>
            </a:pPr>
            <a:r>
              <a:rPr lang="en-US" sz="800" dirty="0">
                <a:solidFill>
                  <a:srgbClr val="53585F"/>
                </a:solidFill>
                <a:latin typeface="Exo light"/>
                <a:ea typeface="Open Sans" panose="020B0606030504020204" pitchFamily="34" charset="0"/>
                <a:cs typeface="Exo light"/>
              </a:rPr>
              <a:t>Air &amp; Water Tempering Services</a:t>
            </a:r>
          </a:p>
          <a:p>
            <a:pPr marL="95250" marR="3810" indent="-85725">
              <a:lnSpc>
                <a:spcPct val="110000"/>
              </a:lnSpc>
              <a:spcBef>
                <a:spcPts val="101"/>
              </a:spcBef>
              <a:buChar char="•"/>
              <a:tabLst>
                <a:tab pos="95250" algn="l"/>
              </a:tabLst>
            </a:pPr>
            <a:r>
              <a:rPr lang="en-US" sz="800" dirty="0">
                <a:solidFill>
                  <a:srgbClr val="53585F"/>
                </a:solidFill>
                <a:latin typeface="Exo light"/>
                <a:ea typeface="Open Sans" panose="020B0606030504020204" pitchFamily="34" charset="0"/>
                <a:cs typeface="Exo light"/>
              </a:rPr>
              <a:t>88 Dock Doors total</a:t>
            </a:r>
          </a:p>
          <a:p>
            <a:pPr marL="95250" marR="3810" indent="-85725">
              <a:lnSpc>
                <a:spcPct val="110000"/>
              </a:lnSpc>
              <a:spcBef>
                <a:spcPts val="101"/>
              </a:spcBef>
              <a:buChar char="•"/>
              <a:tabLst>
                <a:tab pos="95250" algn="l"/>
              </a:tabLst>
            </a:pPr>
            <a:r>
              <a:rPr lang="en-US" sz="800" dirty="0">
                <a:solidFill>
                  <a:srgbClr val="53585F"/>
                </a:solidFill>
                <a:latin typeface="Exo light"/>
                <a:ea typeface="Open Sans" panose="020B0606030504020204" pitchFamily="34" charset="0"/>
                <a:cs typeface="Exo light"/>
              </a:rPr>
              <a:t>90 Forklifts/Pallet movers to handle product</a:t>
            </a:r>
          </a:p>
          <a:p>
            <a:pPr marL="95250" marR="3810" indent="-85725">
              <a:lnSpc>
                <a:spcPct val="110000"/>
              </a:lnSpc>
              <a:spcBef>
                <a:spcPts val="101"/>
              </a:spcBef>
              <a:buChar char="•"/>
              <a:tabLst>
                <a:tab pos="95250" algn="l"/>
              </a:tabLst>
            </a:pPr>
            <a:r>
              <a:rPr lang="en-US" sz="800" dirty="0">
                <a:solidFill>
                  <a:srgbClr val="53585F"/>
                </a:solidFill>
                <a:latin typeface="Exo light"/>
                <a:ea typeface="Open Sans" panose="020B0606030504020204" pitchFamily="34" charset="0"/>
                <a:cs typeface="Exo light"/>
              </a:rPr>
              <a:t>OSSID weigh-price-labelers for code dating and pre-pricing</a:t>
            </a:r>
          </a:p>
        </p:txBody>
      </p:sp>
      <p:sp>
        <p:nvSpPr>
          <p:cNvPr id="41" name="object 2">
            <a:extLst>
              <a:ext uri="{FF2B5EF4-FFF2-40B4-BE49-F238E27FC236}">
                <a16:creationId xmlns:a16="http://schemas.microsoft.com/office/drawing/2014/main" id="{62C934CD-B64C-433D-8F06-5C03A45DA8B8}"/>
              </a:ext>
            </a:extLst>
          </p:cNvPr>
          <p:cNvSpPr/>
          <p:nvPr/>
        </p:nvSpPr>
        <p:spPr>
          <a:xfrm>
            <a:off x="477022" y="1154197"/>
            <a:ext cx="1029155" cy="633515"/>
          </a:xfrm>
          <a:prstGeom prst="rect">
            <a:avLst/>
          </a:prstGeom>
          <a:blipFill>
            <a:blip r:embed="rId5" cstate="print">
              <a:extLst>
                <a:ext uri="{28A0092B-C50C-407E-A947-70E740481C1C}">
                  <a14:useLocalDpi xmlns:a14="http://schemas.microsoft.com/office/drawing/2010/main"/>
                </a:ext>
              </a:extLst>
            </a:blip>
            <a:srcRect/>
            <a:stretch>
              <a:fillRect/>
            </a:stretch>
          </a:blipFill>
          <a:ln w="28575">
            <a:noFill/>
          </a:ln>
          <a:effectLst/>
        </p:spPr>
        <p:txBody>
          <a:bodyPr wrap="square" lIns="0" tIns="0" rIns="0" bIns="0" rtlCol="0"/>
          <a:lstStyle/>
          <a:p>
            <a:endParaRPr sz="1875"/>
          </a:p>
        </p:txBody>
      </p:sp>
      <p:sp>
        <p:nvSpPr>
          <p:cNvPr id="117" name="Rectangle 116"/>
          <p:cNvSpPr/>
          <p:nvPr/>
        </p:nvSpPr>
        <p:spPr>
          <a:xfrm>
            <a:off x="1495217" y="1158627"/>
            <a:ext cx="1891449" cy="629085"/>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0" name="Rectangle 119"/>
          <p:cNvSpPr/>
          <p:nvPr/>
        </p:nvSpPr>
        <p:spPr>
          <a:xfrm>
            <a:off x="1495218" y="1296183"/>
            <a:ext cx="1891448" cy="313334"/>
          </a:xfrm>
          <a:prstGeom prst="rect">
            <a:avLst/>
          </a:prstGeom>
        </p:spPr>
        <p:txBody>
          <a:bodyPr wrap="square" anchor="ctr">
            <a:spAutoFit/>
          </a:bodyPr>
          <a:lstStyle/>
          <a:p>
            <a:pPr marL="0" indent="0" algn="ctr">
              <a:lnSpc>
                <a:spcPts val="1780"/>
              </a:lnSpc>
              <a:spcBef>
                <a:spcPts val="250"/>
              </a:spcBef>
              <a:buNone/>
            </a:pPr>
            <a:r>
              <a:rPr lang="en-US" sz="1200" dirty="0">
                <a:solidFill>
                  <a:srgbClr val="F0F0F0"/>
                </a:solidFill>
                <a:latin typeface="Exo Regular"/>
                <a:cs typeface="Exo Regular"/>
              </a:rPr>
              <a:t>Lincoln, NE</a:t>
            </a:r>
          </a:p>
        </p:txBody>
      </p:sp>
      <p:sp>
        <p:nvSpPr>
          <p:cNvPr id="63" name="Rectangle 62"/>
          <p:cNvSpPr/>
          <p:nvPr/>
        </p:nvSpPr>
        <p:spPr>
          <a:xfrm>
            <a:off x="6389463" y="1068996"/>
            <a:ext cx="2304946" cy="1111073"/>
          </a:xfrm>
          <a:prstGeom prst="rect">
            <a:avLst/>
          </a:prstGeom>
        </p:spPr>
        <p:txBody>
          <a:bodyPr wrap="square">
            <a:spAutoFit/>
          </a:bodyPr>
          <a:lstStyle/>
          <a:p>
            <a:pPr marL="9525">
              <a:spcAft>
                <a:spcPts val="300"/>
              </a:spcAft>
            </a:pPr>
            <a:r>
              <a:rPr lang="en-US" sz="900" b="1" spc="-15" dirty="0">
                <a:solidFill>
                  <a:srgbClr val="53585F"/>
                </a:solidFill>
                <a:latin typeface="Exo light"/>
                <a:ea typeface="Open Sans" panose="020B0606030504020204" pitchFamily="34" charset="0"/>
                <a:cs typeface="Exo light"/>
              </a:rPr>
              <a:t>Universal’s </a:t>
            </a:r>
            <a:r>
              <a:rPr lang="en-US" sz="900" b="1" spc="-4" dirty="0">
                <a:solidFill>
                  <a:srgbClr val="53585F"/>
                </a:solidFill>
                <a:latin typeface="Exo light"/>
                <a:ea typeface="Open Sans" panose="020B0606030504020204" pitchFamily="34" charset="0"/>
                <a:cs typeface="Exo light"/>
              </a:rPr>
              <a:t>4</a:t>
            </a:r>
            <a:r>
              <a:rPr lang="en-US" sz="900" b="1" spc="-5" baseline="22875" dirty="0">
                <a:solidFill>
                  <a:srgbClr val="53585F"/>
                </a:solidFill>
                <a:latin typeface="Exo light"/>
                <a:ea typeface="Open Sans" panose="020B0606030504020204" pitchFamily="34" charset="0"/>
                <a:cs typeface="Exo light"/>
              </a:rPr>
              <a:t>th  </a:t>
            </a:r>
            <a:r>
              <a:rPr lang="en-US" sz="900" b="1" spc="-4" dirty="0">
                <a:solidFill>
                  <a:srgbClr val="53585F"/>
                </a:solidFill>
                <a:latin typeface="Exo light"/>
                <a:ea typeface="Open Sans" panose="020B0606030504020204" pitchFamily="34" charset="0"/>
                <a:cs typeface="Exo light"/>
              </a:rPr>
              <a:t>facility </a:t>
            </a:r>
            <a:r>
              <a:rPr lang="en-US" sz="900" b="1" spc="-8" dirty="0">
                <a:solidFill>
                  <a:srgbClr val="53585F"/>
                </a:solidFill>
                <a:latin typeface="Exo light"/>
                <a:ea typeface="Open Sans" panose="020B0606030504020204" pitchFamily="34" charset="0"/>
                <a:cs typeface="Exo light"/>
              </a:rPr>
              <a:t>opened </a:t>
            </a:r>
            <a:r>
              <a:rPr lang="en-US" sz="900" b="1" spc="-4" dirty="0">
                <a:solidFill>
                  <a:srgbClr val="53585F"/>
                </a:solidFill>
                <a:latin typeface="Exo light"/>
                <a:ea typeface="Open Sans" panose="020B0606030504020204" pitchFamily="34" charset="0"/>
                <a:cs typeface="Exo light"/>
              </a:rPr>
              <a:t>in </a:t>
            </a:r>
            <a:br>
              <a:rPr lang="en-US" sz="900" b="1" spc="-4" dirty="0">
                <a:solidFill>
                  <a:srgbClr val="53585F"/>
                </a:solidFill>
                <a:latin typeface="Exo light"/>
                <a:ea typeface="Open Sans" panose="020B0606030504020204" pitchFamily="34" charset="0"/>
                <a:cs typeface="Exo light"/>
              </a:rPr>
            </a:br>
            <a:r>
              <a:rPr lang="en-US" sz="900" b="1" spc="-11" dirty="0">
                <a:solidFill>
                  <a:srgbClr val="53585F"/>
                </a:solidFill>
                <a:latin typeface="Exo light"/>
                <a:ea typeface="Open Sans" panose="020B0606030504020204" pitchFamily="34" charset="0"/>
                <a:cs typeface="Exo light"/>
              </a:rPr>
              <a:t>July</a:t>
            </a:r>
            <a:r>
              <a:rPr lang="en-US" sz="900" b="1" spc="-101" dirty="0">
                <a:solidFill>
                  <a:srgbClr val="53585F"/>
                </a:solidFill>
                <a:latin typeface="Exo light"/>
                <a:ea typeface="Open Sans" panose="020B0606030504020204" pitchFamily="34" charset="0"/>
                <a:cs typeface="Exo light"/>
              </a:rPr>
              <a:t> </a:t>
            </a:r>
            <a:r>
              <a:rPr lang="en-US" sz="900" b="1" spc="-8" dirty="0">
                <a:solidFill>
                  <a:srgbClr val="53585F"/>
                </a:solidFill>
                <a:latin typeface="Exo light"/>
                <a:ea typeface="Open Sans" panose="020B0606030504020204" pitchFamily="34" charset="0"/>
                <a:cs typeface="Exo light"/>
              </a:rPr>
              <a:t>2015</a:t>
            </a:r>
            <a:endParaRPr lang="en-US" sz="900" dirty="0">
              <a:solidFill>
                <a:srgbClr val="53585F"/>
              </a:solidFill>
              <a:latin typeface="Exo light"/>
              <a:ea typeface="Open Sans" panose="020B0606030504020204" pitchFamily="34" charset="0"/>
              <a:cs typeface="Exo light"/>
            </a:endParaRPr>
          </a:p>
          <a:p>
            <a:pPr marL="95250" indent="-85725">
              <a:lnSpc>
                <a:spcPct val="110000"/>
              </a:lnSpc>
              <a:spcBef>
                <a:spcPts val="71"/>
              </a:spcBef>
              <a:buChar char="•"/>
              <a:tabLst>
                <a:tab pos="95250" algn="l"/>
              </a:tabLst>
            </a:pPr>
            <a:r>
              <a:rPr lang="en-US" sz="800" spc="-34" dirty="0">
                <a:solidFill>
                  <a:srgbClr val="53585F"/>
                </a:solidFill>
                <a:latin typeface="Exo light"/>
                <a:ea typeface="Open Sans" panose="020B0606030504020204" pitchFamily="34" charset="0"/>
                <a:cs typeface="Exo light"/>
              </a:rPr>
              <a:t>Two </a:t>
            </a:r>
            <a:r>
              <a:rPr lang="en-US" sz="800" spc="-8" dirty="0">
                <a:solidFill>
                  <a:srgbClr val="53585F"/>
                </a:solidFill>
                <a:latin typeface="Exo light"/>
                <a:ea typeface="Open Sans" panose="020B0606030504020204" pitchFamily="34" charset="0"/>
                <a:cs typeface="Exo light"/>
              </a:rPr>
              <a:t>525L </a:t>
            </a:r>
            <a:r>
              <a:rPr lang="en-US" sz="800" spc="-4" dirty="0">
                <a:solidFill>
                  <a:srgbClr val="53585F"/>
                </a:solidFill>
                <a:latin typeface="Exo light"/>
                <a:ea typeface="Open Sans" panose="020B0606030504020204" pitchFamily="34" charset="0"/>
                <a:cs typeface="Exo light"/>
              </a:rPr>
              <a:t>HPP </a:t>
            </a:r>
            <a:r>
              <a:rPr lang="en-US" sz="800" spc="-19" dirty="0">
                <a:solidFill>
                  <a:srgbClr val="53585F"/>
                </a:solidFill>
                <a:latin typeface="Exo light"/>
                <a:ea typeface="Open Sans" panose="020B0606030504020204" pitchFamily="34" charset="0"/>
                <a:cs typeface="Exo light"/>
              </a:rPr>
              <a:t>presses</a:t>
            </a:r>
            <a:endParaRPr lang="en-US" sz="800" dirty="0">
              <a:solidFill>
                <a:srgbClr val="53585F"/>
              </a:solidFill>
              <a:latin typeface="Exo light"/>
              <a:ea typeface="Open Sans" panose="020B0606030504020204" pitchFamily="34" charset="0"/>
              <a:cs typeface="Exo light"/>
            </a:endParaRPr>
          </a:p>
          <a:p>
            <a:pPr marL="95250" indent="-85725">
              <a:lnSpc>
                <a:spcPct val="110000"/>
              </a:lnSpc>
              <a:spcBef>
                <a:spcPts val="79"/>
              </a:spcBef>
              <a:buChar char="•"/>
              <a:tabLst>
                <a:tab pos="95250" algn="l"/>
              </a:tabLst>
            </a:pPr>
            <a:r>
              <a:rPr lang="en-US" sz="800" spc="-8" dirty="0">
                <a:solidFill>
                  <a:srgbClr val="53585F"/>
                </a:solidFill>
                <a:latin typeface="Exo light"/>
                <a:ea typeface="Open Sans" panose="020B0606030504020204" pitchFamily="34" charset="0"/>
                <a:cs typeface="Exo light"/>
              </a:rPr>
              <a:t>90,000 </a:t>
            </a:r>
            <a:r>
              <a:rPr lang="en-US" sz="800" spc="-4" dirty="0">
                <a:solidFill>
                  <a:srgbClr val="53585F"/>
                </a:solidFill>
                <a:latin typeface="Exo light"/>
                <a:ea typeface="Open Sans" panose="020B0606030504020204" pitchFamily="34" charset="0"/>
                <a:cs typeface="Exo light"/>
              </a:rPr>
              <a:t>Sq. ft.</a:t>
            </a:r>
            <a:r>
              <a:rPr lang="en-US" sz="800" spc="-90" dirty="0">
                <a:solidFill>
                  <a:srgbClr val="53585F"/>
                </a:solidFill>
                <a:latin typeface="Exo light"/>
                <a:ea typeface="Open Sans" panose="020B0606030504020204" pitchFamily="34" charset="0"/>
                <a:cs typeface="Exo light"/>
              </a:rPr>
              <a:t> </a:t>
            </a:r>
            <a:r>
              <a:rPr lang="en-US" sz="800" spc="-4" dirty="0">
                <a:solidFill>
                  <a:srgbClr val="53585F"/>
                </a:solidFill>
                <a:latin typeface="Exo light"/>
                <a:ea typeface="Open Sans" panose="020B0606030504020204" pitchFamily="34" charset="0"/>
                <a:cs typeface="Exo light"/>
              </a:rPr>
              <a:t>facility</a:t>
            </a:r>
            <a:endParaRPr lang="en-US" sz="800" dirty="0">
              <a:solidFill>
                <a:srgbClr val="53585F"/>
              </a:solidFill>
              <a:latin typeface="Exo light"/>
              <a:ea typeface="Open Sans" panose="020B0606030504020204" pitchFamily="34" charset="0"/>
              <a:cs typeface="Exo light"/>
            </a:endParaRPr>
          </a:p>
          <a:p>
            <a:pPr marL="95250" indent="-85725">
              <a:lnSpc>
                <a:spcPct val="110000"/>
              </a:lnSpc>
              <a:spcBef>
                <a:spcPts val="71"/>
              </a:spcBef>
              <a:buChar char="•"/>
              <a:tabLst>
                <a:tab pos="95250" algn="l"/>
              </a:tabLst>
            </a:pPr>
            <a:r>
              <a:rPr lang="en-US" sz="800" spc="-4" dirty="0">
                <a:solidFill>
                  <a:srgbClr val="53585F"/>
                </a:solidFill>
                <a:latin typeface="Exo light"/>
                <a:ea typeface="Open Sans" panose="020B0606030504020204" pitchFamily="34" charset="0"/>
                <a:cs typeface="Exo light"/>
              </a:rPr>
              <a:t>2,500</a:t>
            </a:r>
            <a:r>
              <a:rPr lang="en-US" sz="800" spc="-45" dirty="0">
                <a:solidFill>
                  <a:srgbClr val="53585F"/>
                </a:solidFill>
                <a:latin typeface="Exo light"/>
                <a:ea typeface="Open Sans" panose="020B0606030504020204" pitchFamily="34" charset="0"/>
                <a:cs typeface="Exo light"/>
              </a:rPr>
              <a:t> </a:t>
            </a:r>
            <a:r>
              <a:rPr lang="en-US" sz="800" spc="-8" dirty="0">
                <a:solidFill>
                  <a:srgbClr val="53585F"/>
                </a:solidFill>
                <a:latin typeface="Exo light"/>
                <a:ea typeface="Open Sans" panose="020B0606030504020204" pitchFamily="34" charset="0"/>
                <a:cs typeface="Exo light"/>
              </a:rPr>
              <a:t>refrigerated</a:t>
            </a:r>
            <a:r>
              <a:rPr lang="en-US" sz="800" spc="-53" dirty="0">
                <a:solidFill>
                  <a:srgbClr val="53585F"/>
                </a:solidFill>
                <a:latin typeface="Exo light"/>
                <a:ea typeface="Open Sans" panose="020B0606030504020204" pitchFamily="34" charset="0"/>
                <a:cs typeface="Exo light"/>
              </a:rPr>
              <a:t> </a:t>
            </a:r>
            <a:r>
              <a:rPr lang="en-US" sz="800" spc="-4" dirty="0">
                <a:solidFill>
                  <a:srgbClr val="53585F"/>
                </a:solidFill>
                <a:latin typeface="Exo light"/>
                <a:ea typeface="Open Sans" panose="020B0606030504020204" pitchFamily="34" charset="0"/>
                <a:cs typeface="Exo light"/>
              </a:rPr>
              <a:t>pallet</a:t>
            </a:r>
            <a:r>
              <a:rPr lang="en-US" sz="800" spc="-101" dirty="0">
                <a:solidFill>
                  <a:srgbClr val="53585F"/>
                </a:solidFill>
                <a:latin typeface="Exo light"/>
                <a:ea typeface="Open Sans" panose="020B0606030504020204" pitchFamily="34" charset="0"/>
                <a:cs typeface="Exo light"/>
              </a:rPr>
              <a:t> </a:t>
            </a:r>
            <a:r>
              <a:rPr lang="en-US" sz="800" spc="-4" dirty="0">
                <a:solidFill>
                  <a:srgbClr val="53585F"/>
                </a:solidFill>
                <a:latin typeface="Exo light"/>
                <a:ea typeface="Open Sans" panose="020B0606030504020204" pitchFamily="34" charset="0"/>
                <a:cs typeface="Exo light"/>
              </a:rPr>
              <a:t>positions</a:t>
            </a:r>
            <a:endParaRPr lang="en-US" sz="800" dirty="0">
              <a:solidFill>
                <a:srgbClr val="53585F"/>
              </a:solidFill>
              <a:latin typeface="Exo light"/>
              <a:ea typeface="Open Sans" panose="020B0606030504020204" pitchFamily="34" charset="0"/>
              <a:cs typeface="Exo light"/>
            </a:endParaRPr>
          </a:p>
          <a:p>
            <a:pPr marL="95250" indent="-85725">
              <a:lnSpc>
                <a:spcPct val="110000"/>
              </a:lnSpc>
              <a:spcBef>
                <a:spcPts val="79"/>
              </a:spcBef>
              <a:buChar char="•"/>
              <a:tabLst>
                <a:tab pos="95250" algn="l"/>
              </a:tabLst>
            </a:pPr>
            <a:r>
              <a:rPr lang="en-US" sz="800" spc="-15" dirty="0">
                <a:solidFill>
                  <a:srgbClr val="53585F"/>
                </a:solidFill>
                <a:latin typeface="Exo light"/>
                <a:ea typeface="Open Sans" panose="020B0606030504020204" pitchFamily="34" charset="0"/>
                <a:cs typeface="Exo light"/>
              </a:rPr>
              <a:t>Located </a:t>
            </a:r>
            <a:r>
              <a:rPr lang="en-US" sz="800" spc="-4" dirty="0">
                <a:solidFill>
                  <a:srgbClr val="53585F"/>
                </a:solidFill>
                <a:latin typeface="Exo light"/>
                <a:ea typeface="Open Sans" panose="020B0606030504020204" pitchFamily="34" charset="0"/>
                <a:cs typeface="Exo light"/>
              </a:rPr>
              <a:t>30 miles </a:t>
            </a:r>
            <a:r>
              <a:rPr lang="en-US" sz="800" spc="-15" dirty="0">
                <a:solidFill>
                  <a:srgbClr val="53585F"/>
                </a:solidFill>
                <a:latin typeface="Exo light"/>
                <a:ea typeface="Open Sans" panose="020B0606030504020204" pitchFamily="34" charset="0"/>
                <a:cs typeface="Exo light"/>
              </a:rPr>
              <a:t>north </a:t>
            </a:r>
            <a:r>
              <a:rPr lang="en-US" sz="800" spc="-4" dirty="0">
                <a:solidFill>
                  <a:srgbClr val="53585F"/>
                </a:solidFill>
                <a:latin typeface="Exo light"/>
                <a:ea typeface="Open Sans" panose="020B0606030504020204" pitchFamily="34" charset="0"/>
                <a:cs typeface="Exo light"/>
              </a:rPr>
              <a:t>of </a:t>
            </a:r>
            <a:r>
              <a:rPr lang="en-US" sz="800" spc="-8" dirty="0">
                <a:solidFill>
                  <a:srgbClr val="53585F"/>
                </a:solidFill>
                <a:latin typeface="Exo light"/>
                <a:ea typeface="Open Sans" panose="020B0606030504020204" pitchFamily="34" charset="0"/>
                <a:cs typeface="Exo light"/>
              </a:rPr>
              <a:t>Philadelphia</a:t>
            </a:r>
            <a:endParaRPr lang="en-US" sz="800" dirty="0">
              <a:solidFill>
                <a:srgbClr val="53585F"/>
              </a:solidFill>
              <a:latin typeface="Exo light"/>
              <a:ea typeface="Open Sans" panose="020B0606030504020204" pitchFamily="34" charset="0"/>
              <a:cs typeface="Exo light"/>
            </a:endParaRPr>
          </a:p>
          <a:p>
            <a:pPr marL="9525" marR="7144" indent="-476"/>
            <a:endParaRPr lang="en-US" sz="800" dirty="0">
              <a:latin typeface="Exo light"/>
              <a:ea typeface="Open Sans" panose="020B0606030504020204" pitchFamily="34" charset="0"/>
              <a:cs typeface="Exo light"/>
            </a:endParaRPr>
          </a:p>
        </p:txBody>
      </p:sp>
      <p:sp>
        <p:nvSpPr>
          <p:cNvPr id="66" name="Rectangle 65"/>
          <p:cNvSpPr/>
          <p:nvPr/>
        </p:nvSpPr>
        <p:spPr>
          <a:xfrm>
            <a:off x="6578745" y="4828297"/>
            <a:ext cx="2184725" cy="1912600"/>
          </a:xfrm>
          <a:prstGeom prst="rect">
            <a:avLst/>
          </a:prstGeom>
          <a:gradFill flip="none" rotWithShape="1">
            <a:gsLst>
              <a:gs pos="0">
                <a:schemeClr val="bg2">
                  <a:alpha val="5000"/>
                </a:schemeClr>
              </a:gs>
              <a:gs pos="100000">
                <a:srgbClr val="000000">
                  <a:alpha val="5000"/>
                </a:srgbClr>
              </a:gs>
            </a:gsLst>
            <a:lin ang="1572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7" name="Rectangle 66"/>
          <p:cNvSpPr/>
          <p:nvPr/>
        </p:nvSpPr>
        <p:spPr>
          <a:xfrm>
            <a:off x="6569288" y="4910113"/>
            <a:ext cx="2194182" cy="1418209"/>
          </a:xfrm>
          <a:prstGeom prst="rect">
            <a:avLst/>
          </a:prstGeom>
        </p:spPr>
        <p:txBody>
          <a:bodyPr wrap="square">
            <a:spAutoFit/>
          </a:bodyPr>
          <a:lstStyle/>
          <a:p>
            <a:pPr marL="9049" marR="7144">
              <a:spcAft>
                <a:spcPts val="300"/>
              </a:spcAft>
            </a:pPr>
            <a:r>
              <a:rPr lang="en-US" sz="900" b="1" spc="-8" dirty="0">
                <a:solidFill>
                  <a:srgbClr val="53585F"/>
                </a:solidFill>
                <a:latin typeface="Exo light"/>
                <a:ea typeface="Open Sans" panose="020B0606030504020204" pitchFamily="34" charset="0"/>
                <a:cs typeface="Exo light"/>
              </a:rPr>
              <a:t>Universal opened a dedicated HPP facility in suburban Atlanta in 2013 </a:t>
            </a:r>
          </a:p>
          <a:p>
            <a:pPr marL="95250" indent="-85725">
              <a:spcBef>
                <a:spcPts val="41"/>
              </a:spcBef>
              <a:buChar char="•"/>
              <a:tabLst>
                <a:tab pos="95250" algn="l"/>
              </a:tabLst>
            </a:pPr>
            <a:r>
              <a:rPr lang="en-US" sz="800" spc="-34" dirty="0">
                <a:solidFill>
                  <a:srgbClr val="53585F"/>
                </a:solidFill>
                <a:latin typeface="Exo light"/>
                <a:ea typeface="Open Sans" panose="020B0606030504020204" pitchFamily="34" charset="0"/>
                <a:cs typeface="Exo light"/>
              </a:rPr>
              <a:t>Three </a:t>
            </a:r>
            <a:r>
              <a:rPr lang="en-US" sz="800" spc="-8" dirty="0">
                <a:solidFill>
                  <a:srgbClr val="53585F"/>
                </a:solidFill>
                <a:latin typeface="Exo light"/>
                <a:ea typeface="Open Sans" panose="020B0606030504020204" pitchFamily="34" charset="0"/>
                <a:cs typeface="Exo light"/>
              </a:rPr>
              <a:t>350L </a:t>
            </a:r>
            <a:r>
              <a:rPr lang="en-US" sz="800" spc="-4" dirty="0">
                <a:solidFill>
                  <a:srgbClr val="53585F"/>
                </a:solidFill>
                <a:latin typeface="Exo light"/>
                <a:ea typeface="Open Sans" panose="020B0606030504020204" pitchFamily="34" charset="0"/>
                <a:cs typeface="Exo light"/>
              </a:rPr>
              <a:t>HPP</a:t>
            </a:r>
            <a:r>
              <a:rPr lang="en-US" sz="800" spc="-150" dirty="0">
                <a:solidFill>
                  <a:srgbClr val="53585F"/>
                </a:solidFill>
                <a:latin typeface="Exo light"/>
                <a:ea typeface="Open Sans" panose="020B0606030504020204" pitchFamily="34" charset="0"/>
                <a:cs typeface="Exo light"/>
              </a:rPr>
              <a:t> </a:t>
            </a:r>
            <a:r>
              <a:rPr lang="en-US" sz="800" spc="-19" dirty="0">
                <a:solidFill>
                  <a:srgbClr val="53585F"/>
                </a:solidFill>
                <a:latin typeface="Exo light"/>
                <a:ea typeface="Open Sans" panose="020B0606030504020204" pitchFamily="34" charset="0"/>
                <a:cs typeface="Exo light"/>
              </a:rPr>
              <a:t>presses</a:t>
            </a:r>
            <a:endParaRPr lang="en-US" sz="800" dirty="0">
              <a:solidFill>
                <a:srgbClr val="53585F"/>
              </a:solidFill>
              <a:latin typeface="Exo light"/>
              <a:ea typeface="Open Sans" panose="020B0606030504020204" pitchFamily="34" charset="0"/>
              <a:cs typeface="Exo light"/>
            </a:endParaRPr>
          </a:p>
          <a:p>
            <a:pPr marL="95250" indent="-85725">
              <a:spcBef>
                <a:spcPts val="79"/>
              </a:spcBef>
              <a:buChar char="•"/>
              <a:tabLst>
                <a:tab pos="95250" algn="l"/>
              </a:tabLst>
            </a:pPr>
            <a:r>
              <a:rPr lang="en-US" sz="800" spc="-4" dirty="0">
                <a:solidFill>
                  <a:srgbClr val="53585F"/>
                </a:solidFill>
                <a:latin typeface="Exo light"/>
                <a:ea typeface="Open Sans" panose="020B0606030504020204" pitchFamily="34" charset="0"/>
                <a:cs typeface="Exo light"/>
              </a:rPr>
              <a:t>90,000 </a:t>
            </a:r>
            <a:r>
              <a:rPr lang="en-US" sz="800" spc="-11" dirty="0">
                <a:solidFill>
                  <a:srgbClr val="53585F"/>
                </a:solidFill>
                <a:latin typeface="Exo light"/>
                <a:ea typeface="Open Sans" panose="020B0606030504020204" pitchFamily="34" charset="0"/>
                <a:cs typeface="Exo light"/>
              </a:rPr>
              <a:t>sq. </a:t>
            </a:r>
            <a:r>
              <a:rPr lang="en-US" sz="800" spc="-4" dirty="0">
                <a:solidFill>
                  <a:srgbClr val="53585F"/>
                </a:solidFill>
                <a:latin typeface="Exo light"/>
                <a:ea typeface="Open Sans" panose="020B0606030504020204" pitchFamily="34" charset="0"/>
                <a:cs typeface="Exo light"/>
              </a:rPr>
              <a:t>ft.</a:t>
            </a:r>
            <a:r>
              <a:rPr lang="en-US" sz="800" spc="-101" dirty="0">
                <a:solidFill>
                  <a:srgbClr val="53585F"/>
                </a:solidFill>
                <a:latin typeface="Exo light"/>
                <a:ea typeface="Open Sans" panose="020B0606030504020204" pitchFamily="34" charset="0"/>
                <a:cs typeface="Exo light"/>
              </a:rPr>
              <a:t> </a:t>
            </a:r>
            <a:r>
              <a:rPr lang="en-US" sz="800" spc="-4" dirty="0">
                <a:solidFill>
                  <a:srgbClr val="53585F"/>
                </a:solidFill>
                <a:latin typeface="Exo light"/>
                <a:ea typeface="Open Sans" panose="020B0606030504020204" pitchFamily="34" charset="0"/>
                <a:cs typeface="Exo light"/>
              </a:rPr>
              <a:t>facility</a:t>
            </a:r>
            <a:endParaRPr lang="en-US" sz="800" dirty="0">
              <a:solidFill>
                <a:srgbClr val="53585F"/>
              </a:solidFill>
              <a:latin typeface="Exo light"/>
              <a:ea typeface="Open Sans" panose="020B0606030504020204" pitchFamily="34" charset="0"/>
              <a:cs typeface="Exo light"/>
            </a:endParaRPr>
          </a:p>
          <a:p>
            <a:pPr marL="95250" marR="108585" indent="-85725">
              <a:lnSpc>
                <a:spcPts val="1050"/>
              </a:lnSpc>
              <a:spcBef>
                <a:spcPts val="233"/>
              </a:spcBef>
              <a:buChar char="•"/>
              <a:tabLst>
                <a:tab pos="95250" algn="l"/>
              </a:tabLst>
            </a:pPr>
            <a:r>
              <a:rPr lang="en-US" sz="800" spc="-8" dirty="0">
                <a:solidFill>
                  <a:srgbClr val="53585F"/>
                </a:solidFill>
                <a:latin typeface="Exo light"/>
                <a:ea typeface="Open Sans" panose="020B0606030504020204" pitchFamily="34" charset="0"/>
                <a:cs typeface="Exo light"/>
              </a:rPr>
              <a:t>Strategically </a:t>
            </a:r>
            <a:r>
              <a:rPr lang="en-US" sz="800" spc="-4" dirty="0">
                <a:solidFill>
                  <a:srgbClr val="53585F"/>
                </a:solidFill>
                <a:latin typeface="Exo light"/>
                <a:ea typeface="Open Sans" panose="020B0606030504020204" pitchFamily="34" charset="0"/>
                <a:cs typeface="Exo light"/>
              </a:rPr>
              <a:t>located in </a:t>
            </a:r>
            <a:r>
              <a:rPr lang="en-US" sz="800" spc="-15" dirty="0">
                <a:solidFill>
                  <a:srgbClr val="53585F"/>
                </a:solidFill>
                <a:latin typeface="Exo light"/>
                <a:ea typeface="Open Sans" panose="020B0606030504020204" pitchFamily="34" charset="0"/>
                <a:cs typeface="Exo light"/>
              </a:rPr>
              <a:t>close </a:t>
            </a:r>
            <a:r>
              <a:rPr lang="en-US" sz="800" spc="-4" dirty="0">
                <a:solidFill>
                  <a:srgbClr val="53585F"/>
                </a:solidFill>
                <a:latin typeface="Exo light"/>
                <a:ea typeface="Open Sans" panose="020B0606030504020204" pitchFamily="34" charset="0"/>
                <a:cs typeface="Exo light"/>
              </a:rPr>
              <a:t>proximity to  </a:t>
            </a:r>
            <a:r>
              <a:rPr lang="en-US" sz="800" spc="-8" dirty="0">
                <a:solidFill>
                  <a:srgbClr val="53585F"/>
                </a:solidFill>
                <a:latin typeface="Exo light"/>
                <a:ea typeface="Open Sans" panose="020B0606030504020204" pitchFamily="34" charset="0"/>
                <a:cs typeface="Exo light"/>
              </a:rPr>
              <a:t>tier-1 </a:t>
            </a:r>
            <a:r>
              <a:rPr lang="en-US" sz="800" spc="-4" dirty="0">
                <a:solidFill>
                  <a:srgbClr val="53585F"/>
                </a:solidFill>
                <a:latin typeface="Exo light"/>
                <a:ea typeface="Open Sans" panose="020B0606030504020204" pitchFamily="34" charset="0"/>
                <a:cs typeface="Exo light"/>
              </a:rPr>
              <a:t>poultry</a:t>
            </a:r>
            <a:r>
              <a:rPr lang="en-US" sz="800" spc="-90" dirty="0">
                <a:solidFill>
                  <a:srgbClr val="53585F"/>
                </a:solidFill>
                <a:latin typeface="Exo light"/>
                <a:ea typeface="Open Sans" panose="020B0606030504020204" pitchFamily="34" charset="0"/>
                <a:cs typeface="Exo light"/>
              </a:rPr>
              <a:t> </a:t>
            </a:r>
            <a:r>
              <a:rPr lang="en-US" sz="800" spc="-15" dirty="0">
                <a:solidFill>
                  <a:srgbClr val="53585F"/>
                </a:solidFill>
                <a:latin typeface="Exo light"/>
                <a:ea typeface="Open Sans" panose="020B0606030504020204" pitchFamily="34" charset="0"/>
                <a:cs typeface="Exo light"/>
              </a:rPr>
              <a:t>manufacturers</a:t>
            </a:r>
            <a:endParaRPr lang="en-US" sz="800" dirty="0">
              <a:solidFill>
                <a:srgbClr val="53585F"/>
              </a:solidFill>
              <a:latin typeface="Exo light"/>
              <a:ea typeface="Open Sans" panose="020B0606030504020204" pitchFamily="34" charset="0"/>
              <a:cs typeface="Exo light"/>
            </a:endParaRPr>
          </a:p>
          <a:p>
            <a:pPr marL="95250" marR="32385" indent="-85725">
              <a:lnSpc>
                <a:spcPts val="1125"/>
              </a:lnSpc>
              <a:spcBef>
                <a:spcPts val="86"/>
              </a:spcBef>
              <a:buChar char="•"/>
              <a:tabLst>
                <a:tab pos="95250" algn="l"/>
              </a:tabLst>
            </a:pPr>
            <a:r>
              <a:rPr lang="en-US" sz="800" spc="-8" dirty="0">
                <a:solidFill>
                  <a:srgbClr val="53585F"/>
                </a:solidFill>
                <a:latin typeface="Exo light"/>
                <a:ea typeface="Open Sans" panose="020B0606030504020204" pitchFamily="34" charset="0"/>
                <a:cs typeface="Exo light"/>
              </a:rPr>
              <a:t>Currently </a:t>
            </a:r>
            <a:r>
              <a:rPr lang="en-US" sz="800" spc="-15" dirty="0">
                <a:solidFill>
                  <a:srgbClr val="53585F"/>
                </a:solidFill>
                <a:latin typeface="Exo light"/>
                <a:ea typeface="Open Sans" panose="020B0606030504020204" pitchFamily="34" charset="0"/>
                <a:cs typeface="Exo light"/>
              </a:rPr>
              <a:t>HPP’s RTE/RTC </a:t>
            </a:r>
            <a:br>
              <a:rPr lang="en-US" sz="800" spc="-15" dirty="0">
                <a:solidFill>
                  <a:srgbClr val="53585F"/>
                </a:solidFill>
                <a:latin typeface="Exo light"/>
                <a:ea typeface="Open Sans" panose="020B0606030504020204" pitchFamily="34" charset="0"/>
                <a:cs typeface="Exo light"/>
              </a:rPr>
            </a:br>
            <a:r>
              <a:rPr lang="en-US" sz="800" spc="-4" dirty="0">
                <a:solidFill>
                  <a:srgbClr val="53585F"/>
                </a:solidFill>
                <a:latin typeface="Exo light"/>
                <a:ea typeface="Open Sans" panose="020B0606030504020204" pitchFamily="34" charset="0"/>
                <a:cs typeface="Exo light"/>
              </a:rPr>
              <a:t>meats, Seafood, Dips </a:t>
            </a:r>
            <a:r>
              <a:rPr lang="en-US" sz="800" spc="-8" dirty="0">
                <a:solidFill>
                  <a:srgbClr val="53585F"/>
                </a:solidFill>
                <a:latin typeface="Exo light"/>
                <a:ea typeface="Open Sans" panose="020B0606030504020204" pitchFamily="34" charset="0"/>
                <a:cs typeface="Exo light"/>
              </a:rPr>
              <a:t>and premium</a:t>
            </a:r>
            <a:r>
              <a:rPr lang="en-US" sz="800" spc="-146" dirty="0">
                <a:solidFill>
                  <a:srgbClr val="53585F"/>
                </a:solidFill>
                <a:latin typeface="Exo light"/>
                <a:ea typeface="Open Sans" panose="020B0606030504020204" pitchFamily="34" charset="0"/>
                <a:cs typeface="Exo light"/>
              </a:rPr>
              <a:t> </a:t>
            </a:r>
            <a:r>
              <a:rPr lang="en-US" sz="800" spc="-15" dirty="0">
                <a:solidFill>
                  <a:srgbClr val="53585F"/>
                </a:solidFill>
                <a:latin typeface="Exo light"/>
                <a:ea typeface="Open Sans" panose="020B0606030504020204" pitchFamily="34" charset="0"/>
                <a:cs typeface="Exo light"/>
              </a:rPr>
              <a:t>juices</a:t>
            </a:r>
            <a:endParaRPr lang="en-US" sz="800" dirty="0">
              <a:solidFill>
                <a:srgbClr val="53585F"/>
              </a:solidFill>
              <a:latin typeface="Exo light"/>
              <a:ea typeface="Open Sans" panose="020B0606030504020204" pitchFamily="34" charset="0"/>
              <a:cs typeface="Exo light"/>
            </a:endParaRPr>
          </a:p>
          <a:p>
            <a:pPr marL="9049" marR="7144">
              <a:lnSpc>
                <a:spcPct val="110000"/>
              </a:lnSpc>
              <a:spcAft>
                <a:spcPts val="200"/>
              </a:spcAft>
            </a:pPr>
            <a:endParaRPr lang="en-US" sz="900" b="1" spc="-8" dirty="0">
              <a:latin typeface="Exo light"/>
              <a:ea typeface="Open Sans" panose="020B0606030504020204" pitchFamily="34" charset="0"/>
              <a:cs typeface="Exo light"/>
            </a:endParaRPr>
          </a:p>
        </p:txBody>
      </p:sp>
      <p:sp>
        <p:nvSpPr>
          <p:cNvPr id="68" name="object 31">
            <a:extLst>
              <a:ext uri="{FF2B5EF4-FFF2-40B4-BE49-F238E27FC236}">
                <a16:creationId xmlns:a16="http://schemas.microsoft.com/office/drawing/2014/main" id="{4D19E80A-FC94-403A-9447-49CB19468458}"/>
              </a:ext>
            </a:extLst>
          </p:cNvPr>
          <p:cNvSpPr/>
          <p:nvPr/>
        </p:nvSpPr>
        <p:spPr>
          <a:xfrm>
            <a:off x="6578745" y="4283884"/>
            <a:ext cx="1122007" cy="629083"/>
          </a:xfrm>
          <a:prstGeom prst="rect">
            <a:avLst/>
          </a:prstGeom>
          <a:blipFill>
            <a:blip r:embed="rId6" cstate="print">
              <a:extLst>
                <a:ext uri="{28A0092B-C50C-407E-A947-70E740481C1C}">
                  <a14:useLocalDpi xmlns:a14="http://schemas.microsoft.com/office/drawing/2010/main"/>
                </a:ext>
              </a:extLst>
            </a:blip>
            <a:srcRect/>
            <a:stretch>
              <a:fillRect l="-17174" t="-16755" r="-231" b="-5107"/>
            </a:stretch>
          </a:blipFill>
          <a:ln w="28575">
            <a:noFill/>
          </a:ln>
          <a:effectLst/>
        </p:spPr>
        <p:txBody>
          <a:bodyPr wrap="square" lIns="0" tIns="0" rIns="0" bIns="0" rtlCol="0"/>
          <a:lstStyle/>
          <a:p>
            <a:endParaRPr sz="1875"/>
          </a:p>
        </p:txBody>
      </p:sp>
      <p:sp>
        <p:nvSpPr>
          <p:cNvPr id="69" name="Rectangle 68"/>
          <p:cNvSpPr/>
          <p:nvPr/>
        </p:nvSpPr>
        <p:spPr>
          <a:xfrm>
            <a:off x="7666884" y="4283882"/>
            <a:ext cx="1096586" cy="629085"/>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0" name="Rectangle 69"/>
          <p:cNvSpPr/>
          <p:nvPr/>
        </p:nvSpPr>
        <p:spPr>
          <a:xfrm>
            <a:off x="7387032" y="4421203"/>
            <a:ext cx="1624131" cy="313334"/>
          </a:xfrm>
          <a:prstGeom prst="rect">
            <a:avLst/>
          </a:prstGeom>
        </p:spPr>
        <p:txBody>
          <a:bodyPr wrap="square" anchor="ctr">
            <a:spAutoFit/>
          </a:bodyPr>
          <a:lstStyle/>
          <a:p>
            <a:pPr marL="0" indent="0" algn="ctr">
              <a:lnSpc>
                <a:spcPts val="1780"/>
              </a:lnSpc>
              <a:spcBef>
                <a:spcPts val="250"/>
              </a:spcBef>
              <a:buNone/>
            </a:pPr>
            <a:r>
              <a:rPr lang="en-US" sz="1200" dirty="0">
                <a:solidFill>
                  <a:srgbClr val="F0F0F0"/>
                </a:solidFill>
                <a:latin typeface="Exo Regular"/>
                <a:cs typeface="Exo Regular"/>
              </a:rPr>
              <a:t>Villa Rica, GA</a:t>
            </a:r>
          </a:p>
        </p:txBody>
      </p:sp>
      <p:sp>
        <p:nvSpPr>
          <p:cNvPr id="40"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10</a:t>
            </a:fld>
            <a:endParaRPr lang="en-US" dirty="0"/>
          </a:p>
        </p:txBody>
      </p:sp>
    </p:spTree>
    <p:extLst>
      <p:ext uri="{BB962C8B-B14F-4D97-AF65-F5344CB8AC3E}">
        <p14:creationId xmlns:p14="http://schemas.microsoft.com/office/powerpoint/2010/main" val="7639491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3986DA-B205-43DD-A0B5-99F9D4772C4B}"/>
              </a:ext>
            </a:extLst>
          </p:cNvPr>
          <p:cNvSpPr/>
          <p:nvPr/>
        </p:nvSpPr>
        <p:spPr>
          <a:xfrm>
            <a:off x="6718710" y="4176112"/>
            <a:ext cx="2184725" cy="1912600"/>
          </a:xfrm>
          <a:prstGeom prst="rect">
            <a:avLst/>
          </a:prstGeom>
          <a:gradFill flip="none" rotWithShape="1">
            <a:gsLst>
              <a:gs pos="0">
                <a:schemeClr val="bg2">
                  <a:alpha val="5000"/>
                </a:schemeClr>
              </a:gs>
              <a:gs pos="100000">
                <a:srgbClr val="000000">
                  <a:alpha val="5000"/>
                </a:srgbClr>
              </a:gs>
            </a:gsLst>
            <a:lin ang="1572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Slide Number Placeholder 6">
            <a:extLst>
              <a:ext uri="{FF2B5EF4-FFF2-40B4-BE49-F238E27FC236}">
                <a16:creationId xmlns:a16="http://schemas.microsoft.com/office/drawing/2014/main" id="{FBC6E403-92F2-46C3-84E6-B5B2BE738820}"/>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11</a:t>
            </a:fld>
            <a:endParaRPr lang="en-US" dirty="0"/>
          </a:p>
        </p:txBody>
      </p:sp>
      <p:pic>
        <p:nvPicPr>
          <p:cNvPr id="5" name="Picture 4">
            <a:extLst>
              <a:ext uri="{FF2B5EF4-FFF2-40B4-BE49-F238E27FC236}">
                <a16:creationId xmlns:a16="http://schemas.microsoft.com/office/drawing/2014/main" id="{52CD213B-D776-4FAA-93E8-F8E6E7787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617" y="1814796"/>
            <a:ext cx="5883520" cy="3638957"/>
          </a:xfrm>
          <a:prstGeom prst="rect">
            <a:avLst/>
          </a:prstGeom>
        </p:spPr>
      </p:pic>
      <p:sp>
        <p:nvSpPr>
          <p:cNvPr id="6" name="Rectangle 5">
            <a:extLst>
              <a:ext uri="{FF2B5EF4-FFF2-40B4-BE49-F238E27FC236}">
                <a16:creationId xmlns:a16="http://schemas.microsoft.com/office/drawing/2014/main" id="{9EF6FA37-9E12-4950-B23C-95ADC1055070}"/>
              </a:ext>
            </a:extLst>
          </p:cNvPr>
          <p:cNvSpPr/>
          <p:nvPr/>
        </p:nvSpPr>
        <p:spPr>
          <a:xfrm>
            <a:off x="6398890" y="1117029"/>
            <a:ext cx="2304946" cy="860556"/>
          </a:xfrm>
          <a:prstGeom prst="rect">
            <a:avLst/>
          </a:prstGeom>
          <a:gradFill flip="none" rotWithShape="1">
            <a:gsLst>
              <a:gs pos="0">
                <a:schemeClr val="bg2">
                  <a:alpha val="5000"/>
                </a:schemeClr>
              </a:gs>
              <a:gs pos="100000">
                <a:srgbClr val="000000">
                  <a:alpha val="5000"/>
                </a:srgbClr>
              </a:gs>
            </a:gsLst>
            <a:lin ang="1572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7" name="Oval 6">
            <a:extLst>
              <a:ext uri="{FF2B5EF4-FFF2-40B4-BE49-F238E27FC236}">
                <a16:creationId xmlns:a16="http://schemas.microsoft.com/office/drawing/2014/main" id="{96DA5A3C-F852-4CBF-8C61-DC006EB0C7E5}"/>
              </a:ext>
            </a:extLst>
          </p:cNvPr>
          <p:cNvSpPr/>
          <p:nvPr/>
        </p:nvSpPr>
        <p:spPr>
          <a:xfrm>
            <a:off x="5697644" y="2391663"/>
            <a:ext cx="1494242" cy="1504320"/>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cxnSp>
        <p:nvCxnSpPr>
          <p:cNvPr id="8" name="Straight Connector 7">
            <a:extLst>
              <a:ext uri="{FF2B5EF4-FFF2-40B4-BE49-F238E27FC236}">
                <a16:creationId xmlns:a16="http://schemas.microsoft.com/office/drawing/2014/main" id="{AAD80A77-D9A1-4A2E-ACA0-FD3479C649D8}"/>
              </a:ext>
            </a:extLst>
          </p:cNvPr>
          <p:cNvCxnSpPr>
            <a:cxnSpLocks/>
          </p:cNvCxnSpPr>
          <p:nvPr/>
        </p:nvCxnSpPr>
        <p:spPr>
          <a:xfrm flipH="1" flipV="1">
            <a:off x="3284499" y="1572360"/>
            <a:ext cx="1047440" cy="1743958"/>
          </a:xfrm>
          <a:prstGeom prst="line">
            <a:avLst/>
          </a:prstGeom>
          <a:noFill/>
          <a:ln w="12700" cap="flat" cmpd="sng">
            <a:solidFill>
              <a:srgbClr val="1168AD"/>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26180576-A300-4441-8983-D8DEF66B7AFA}"/>
              </a:ext>
            </a:extLst>
          </p:cNvPr>
          <p:cNvCxnSpPr>
            <a:cxnSpLocks/>
          </p:cNvCxnSpPr>
          <p:nvPr/>
        </p:nvCxnSpPr>
        <p:spPr>
          <a:xfrm flipV="1">
            <a:off x="6437473" y="1924050"/>
            <a:ext cx="1018277" cy="1261688"/>
          </a:xfrm>
          <a:prstGeom prst="line">
            <a:avLst/>
          </a:prstGeom>
          <a:noFill/>
          <a:ln w="12700" cap="flat" cmpd="sng">
            <a:solidFill>
              <a:srgbClr val="1168AD"/>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482369F1-3AA2-4155-9F98-588ABE8072CC}"/>
              </a:ext>
            </a:extLst>
          </p:cNvPr>
          <p:cNvCxnSpPr>
            <a:cxnSpLocks/>
          </p:cNvCxnSpPr>
          <p:nvPr/>
        </p:nvCxnSpPr>
        <p:spPr>
          <a:xfrm>
            <a:off x="2641698" y="3819544"/>
            <a:ext cx="1730496" cy="568705"/>
          </a:xfrm>
          <a:prstGeom prst="line">
            <a:avLst/>
          </a:prstGeom>
          <a:noFill/>
          <a:ln w="12700" cap="flat" cmpd="sng">
            <a:solidFill>
              <a:srgbClr val="1168AD"/>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1B25D003-2D4F-420D-9282-02DC6516928D}"/>
              </a:ext>
            </a:extLst>
          </p:cNvPr>
          <p:cNvCxnSpPr>
            <a:cxnSpLocks/>
          </p:cNvCxnSpPr>
          <p:nvPr/>
        </p:nvCxnSpPr>
        <p:spPr>
          <a:xfrm flipV="1">
            <a:off x="5756772" y="4023535"/>
            <a:ext cx="952481" cy="120221"/>
          </a:xfrm>
          <a:prstGeom prst="line">
            <a:avLst/>
          </a:prstGeom>
          <a:noFill/>
          <a:ln w="12700" cap="flat" cmpd="sng">
            <a:solidFill>
              <a:srgbClr val="1168AD"/>
            </a:solidFill>
            <a:prstDash val="solid"/>
            <a:miter lim="400000"/>
          </a:ln>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64E3FD58-A140-4AF1-BFA9-1E658BB06442}"/>
              </a:ext>
            </a:extLst>
          </p:cNvPr>
          <p:cNvSpPr/>
          <p:nvPr/>
        </p:nvSpPr>
        <p:spPr>
          <a:xfrm>
            <a:off x="456973" y="3902028"/>
            <a:ext cx="2184726" cy="1219042"/>
          </a:xfrm>
          <a:prstGeom prst="rect">
            <a:avLst/>
          </a:prstGeom>
          <a:gradFill flip="none" rotWithShape="1">
            <a:gsLst>
              <a:gs pos="0">
                <a:schemeClr val="bg2">
                  <a:alpha val="5000"/>
                </a:schemeClr>
              </a:gs>
              <a:gs pos="100000">
                <a:srgbClr val="000000">
                  <a:alpha val="5000"/>
                </a:srgbClr>
              </a:gs>
            </a:gsLst>
            <a:lin ang="1572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13" name="Rectangle 12">
            <a:extLst>
              <a:ext uri="{FF2B5EF4-FFF2-40B4-BE49-F238E27FC236}">
                <a16:creationId xmlns:a16="http://schemas.microsoft.com/office/drawing/2014/main" id="{E88E91B8-153B-48A0-B2A1-771EE330415A}"/>
              </a:ext>
            </a:extLst>
          </p:cNvPr>
          <p:cNvSpPr/>
          <p:nvPr/>
        </p:nvSpPr>
        <p:spPr>
          <a:xfrm>
            <a:off x="1545113" y="3378814"/>
            <a:ext cx="1096586" cy="629085"/>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14" name="Rectangle 13">
            <a:extLst>
              <a:ext uri="{FF2B5EF4-FFF2-40B4-BE49-F238E27FC236}">
                <a16:creationId xmlns:a16="http://schemas.microsoft.com/office/drawing/2014/main" id="{3BD9188F-040F-42D0-BDE8-0645F74476B2}"/>
              </a:ext>
            </a:extLst>
          </p:cNvPr>
          <p:cNvSpPr/>
          <p:nvPr/>
        </p:nvSpPr>
        <p:spPr>
          <a:xfrm>
            <a:off x="1545112" y="3506210"/>
            <a:ext cx="1096586" cy="313334"/>
          </a:xfrm>
          <a:prstGeom prst="rect">
            <a:avLst/>
          </a:prstGeom>
        </p:spPr>
        <p:txBody>
          <a:bodyPr wrap="square" anchor="ctr">
            <a:spAutoFit/>
          </a:bodyPr>
          <a:lstStyle/>
          <a:p>
            <a:pPr marL="0" marR="0" lvl="0" indent="0" algn="ctr" defTabSz="409575" rtl="0" eaLnBrk="0" fontAlgn="base" latinLnBrk="0" hangingPunct="0">
              <a:lnSpc>
                <a:spcPts val="1780"/>
              </a:lnSpc>
              <a:spcBef>
                <a:spcPts val="250"/>
              </a:spcBef>
              <a:spcAft>
                <a:spcPct val="0"/>
              </a:spcAft>
              <a:buClrTx/>
              <a:buSzTx/>
              <a:buFontTx/>
              <a:buNone/>
              <a:tabLst/>
              <a:defRPr/>
            </a:pPr>
            <a:r>
              <a:rPr kumimoji="0" lang="en-US" sz="1200" b="0" i="0" u="none" strike="noStrike" kern="1200" cap="none" spc="0" normalizeH="0" baseline="0" noProof="0">
                <a:ln>
                  <a:noFill/>
                </a:ln>
                <a:solidFill>
                  <a:srgbClr val="F0F0F0"/>
                </a:solidFill>
                <a:effectLst/>
                <a:uLnTx/>
                <a:uFillTx/>
                <a:latin typeface="Exo Regular"/>
                <a:cs typeface="Exo Regular"/>
                <a:sym typeface="Helvetica Light"/>
              </a:rPr>
              <a:t>Coppell, TX</a:t>
            </a:r>
          </a:p>
        </p:txBody>
      </p:sp>
      <p:sp>
        <p:nvSpPr>
          <p:cNvPr id="15" name="object 25">
            <a:extLst>
              <a:ext uri="{FF2B5EF4-FFF2-40B4-BE49-F238E27FC236}">
                <a16:creationId xmlns:a16="http://schemas.microsoft.com/office/drawing/2014/main" id="{9E1BA4E9-E07E-4FD0-B151-09ED98B946C1}"/>
              </a:ext>
            </a:extLst>
          </p:cNvPr>
          <p:cNvSpPr/>
          <p:nvPr/>
        </p:nvSpPr>
        <p:spPr>
          <a:xfrm>
            <a:off x="456973" y="3378814"/>
            <a:ext cx="1088139" cy="629085"/>
          </a:xfrm>
          <a:prstGeom prst="rect">
            <a:avLst/>
          </a:prstGeom>
          <a:blipFill>
            <a:blip r:embed="rId3" cstate="print">
              <a:extLst>
                <a:ext uri="{28A0092B-C50C-407E-A947-70E740481C1C}">
                  <a14:useLocalDpi xmlns:a14="http://schemas.microsoft.com/office/drawing/2010/main"/>
                </a:ext>
              </a:extLst>
            </a:blip>
            <a:srcRect/>
            <a:stretch>
              <a:fillRect l="-19149" t="-24760" r="-2189" b="-3732"/>
            </a:stretch>
          </a:blipFill>
          <a:ln w="28575">
            <a:noFill/>
          </a:ln>
          <a:effectLst/>
        </p:spPr>
        <p:txBody>
          <a:bodyPr wrap="square" lIns="0" tIns="0" rIns="0" bIns="0" rtlCol="0"/>
          <a:lstStyle/>
          <a:p>
            <a:pPr marL="0" marR="0" lvl="0" indent="0" algn="l" defTabSz="409575" rtl="0" eaLnBrk="0" fontAlgn="base" latinLnBrk="0" hangingPunct="0">
              <a:lnSpc>
                <a:spcPct val="100000"/>
              </a:lnSpc>
              <a:spcBef>
                <a:spcPct val="0"/>
              </a:spcBef>
              <a:spcAft>
                <a:spcPct val="0"/>
              </a:spcAft>
              <a:buClrTx/>
              <a:buSzTx/>
              <a:buFontTx/>
              <a:buNone/>
              <a:tabLst/>
              <a:defRPr/>
            </a:pPr>
            <a:endParaRPr kumimoji="0" sz="1875" b="0" i="0" u="none" strike="noStrike" kern="1200" cap="none" spc="0" normalizeH="0" baseline="0" noProof="0">
              <a:ln>
                <a:noFill/>
              </a:ln>
              <a:solidFill>
                <a:srgbClr val="000000"/>
              </a:solidFill>
              <a:effectLst/>
              <a:uLnTx/>
              <a:uFillTx/>
              <a:latin typeface="Helvetica Light"/>
              <a:sym typeface="Helvetica Light"/>
            </a:endParaRPr>
          </a:p>
        </p:txBody>
      </p:sp>
      <p:sp>
        <p:nvSpPr>
          <p:cNvPr id="16" name="Rectangle 15">
            <a:extLst>
              <a:ext uri="{FF2B5EF4-FFF2-40B4-BE49-F238E27FC236}">
                <a16:creationId xmlns:a16="http://schemas.microsoft.com/office/drawing/2014/main" id="{6608B025-24FA-4C0C-B6EB-9DB38715A0CD}"/>
              </a:ext>
            </a:extLst>
          </p:cNvPr>
          <p:cNvSpPr/>
          <p:nvPr/>
        </p:nvSpPr>
        <p:spPr>
          <a:xfrm>
            <a:off x="383877" y="3984678"/>
            <a:ext cx="2316337" cy="852541"/>
          </a:xfrm>
          <a:prstGeom prst="rect">
            <a:avLst/>
          </a:prstGeom>
        </p:spPr>
        <p:txBody>
          <a:bodyPr wrap="square">
            <a:spAutoFit/>
          </a:bodyPr>
          <a:lstStyle/>
          <a:p>
            <a:pPr marL="9525" marR="3810" lvl="0" indent="0" algn="l" defTabSz="409575" rtl="0" eaLnBrk="0" fontAlgn="base" latinLnBrk="0" hangingPunct="0">
              <a:lnSpc>
                <a:spcPct val="100000"/>
              </a:lnSpc>
              <a:spcBef>
                <a:spcPct val="0"/>
              </a:spcBef>
              <a:spcAft>
                <a:spcPts val="300"/>
              </a:spcAft>
              <a:buClrTx/>
              <a:buSzTx/>
              <a:buFontTx/>
              <a:buNone/>
              <a:tabLst/>
              <a:defRPr/>
            </a:pPr>
            <a:r>
              <a:rPr kumimoji="0" lang="en-US" sz="900" b="1"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Universal Pure acquired </a:t>
            </a:r>
            <a:r>
              <a:rPr kumimoji="0" lang="en-US" sz="900" b="1"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a HPP </a:t>
            </a:r>
            <a:r>
              <a:rPr lang="en-US" sz="900" b="1" spc="-4" dirty="0">
                <a:solidFill>
                  <a:srgbClr val="53585F"/>
                </a:solidFill>
                <a:latin typeface="Exo Light"/>
                <a:ea typeface="Open Sans" panose="020B0606030504020204" pitchFamily="34" charset="0"/>
                <a:cs typeface="Exo Light"/>
              </a:rPr>
              <a:t>service provider</a:t>
            </a:r>
            <a:r>
              <a:rPr kumimoji="0" lang="en-US" sz="900" b="1" i="0" u="none" strike="noStrike" kern="1200" cap="none" spc="-15"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900" b="1"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in </a:t>
            </a:r>
            <a:r>
              <a:rPr kumimoji="0" lang="en-US" sz="900" b="1" i="0" u="none" strike="noStrike" kern="1200" cap="none" spc="-15" normalizeH="0" baseline="0" noProof="0" dirty="0">
                <a:ln>
                  <a:noFill/>
                </a:ln>
                <a:solidFill>
                  <a:srgbClr val="53585F"/>
                </a:solidFill>
                <a:effectLst/>
                <a:uLnTx/>
                <a:uFillTx/>
                <a:latin typeface="Exo Light"/>
                <a:ea typeface="Open Sans" panose="020B0606030504020204" pitchFamily="34" charset="0"/>
                <a:cs typeface="Exo Light"/>
                <a:sym typeface="Helvetica Light"/>
              </a:rPr>
              <a:t>2014</a:t>
            </a:r>
            <a:endParaRPr kumimoji="0" lang="en-US" sz="9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0" lvl="0" indent="-85725" algn="l" defTabSz="409575" rtl="0" eaLnBrk="0" fontAlgn="base" latinLnBrk="0" hangingPunct="0">
              <a:lnSpc>
                <a:spcPct val="110000"/>
              </a:lnSpc>
              <a:spcBef>
                <a:spcPts val="71"/>
              </a:spcBef>
              <a:spcAft>
                <a:spcPct val="0"/>
              </a:spcAft>
              <a:buClrTx/>
              <a:buSzTx/>
              <a:buFontTx/>
              <a:buChar char="•"/>
              <a:tabLst>
                <a:tab pos="95250" algn="l"/>
              </a:tabLst>
              <a:defRPr/>
            </a:pPr>
            <a:r>
              <a:rPr kumimoji="0" lang="en-US" sz="800" b="0" i="0" u="none" strike="noStrike" kern="1200" cap="none" spc="-34" normalizeH="0" baseline="0" noProof="0" dirty="0">
                <a:ln>
                  <a:noFill/>
                </a:ln>
                <a:solidFill>
                  <a:srgbClr val="53585F"/>
                </a:solidFill>
                <a:effectLst/>
                <a:uLnTx/>
                <a:uFillTx/>
                <a:latin typeface="Exo Light"/>
                <a:ea typeface="Open Sans" panose="020B0606030504020204" pitchFamily="34" charset="0"/>
                <a:cs typeface="Exo Light"/>
                <a:sym typeface="Helvetica Light"/>
              </a:rPr>
              <a:t>Two </a:t>
            </a:r>
            <a:r>
              <a:rPr kumimoji="0" lang="en-US" sz="800" b="0" i="0" u="none" strike="noStrike" kern="1200" cap="none" spc="-15" normalizeH="0" baseline="0" noProof="0" dirty="0">
                <a:ln>
                  <a:noFill/>
                </a:ln>
                <a:solidFill>
                  <a:srgbClr val="53585F"/>
                </a:solidFill>
                <a:effectLst/>
                <a:uLnTx/>
                <a:uFillTx/>
                <a:latin typeface="Exo Light"/>
                <a:ea typeface="Open Sans" panose="020B0606030504020204" pitchFamily="34" charset="0"/>
                <a:cs typeface="Exo Light"/>
                <a:sym typeface="Helvetica Light"/>
              </a:rPr>
              <a:t>350L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HPP </a:t>
            </a:r>
            <a:r>
              <a:rPr kumimoji="0" lang="en-US" sz="800" b="0" i="0" u="none" strike="noStrike" kern="1200" cap="none" spc="-19" normalizeH="0" baseline="0" noProof="0" dirty="0">
                <a:ln>
                  <a:noFill/>
                </a:ln>
                <a:solidFill>
                  <a:srgbClr val="53585F"/>
                </a:solidFill>
                <a:effectLst/>
                <a:uLnTx/>
                <a:uFillTx/>
                <a:latin typeface="Exo Light"/>
                <a:ea typeface="Open Sans" panose="020B0606030504020204" pitchFamily="34" charset="0"/>
                <a:cs typeface="Exo Light"/>
                <a:sym typeface="Helvetica Light"/>
              </a:rPr>
              <a:t>presses</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0" lvl="0" indent="-85725" algn="l" defTabSz="409575" rtl="0" eaLnBrk="0" fontAlgn="base" latinLnBrk="0" hangingPunct="0">
              <a:lnSpc>
                <a:spcPct val="110000"/>
              </a:lnSpc>
              <a:spcBef>
                <a:spcPts val="79"/>
              </a:spcBef>
              <a:spcAft>
                <a:spcPct val="0"/>
              </a:spcAft>
              <a:buClrTx/>
              <a:buSzTx/>
              <a:buFontTx/>
              <a:buChar char="•"/>
              <a:tabLst>
                <a:tab pos="95250" algn="l"/>
              </a:tabLst>
              <a:defRPr/>
            </a:pP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24,000 sq. ft.</a:t>
            </a:r>
            <a:r>
              <a:rPr kumimoji="0" lang="en-US" sz="800" b="0" i="0" u="none" strike="noStrike" kern="1200" cap="none" spc="-109"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facility</a:t>
            </a:r>
          </a:p>
          <a:p>
            <a:pPr marL="95250" marR="0" lvl="0" indent="-85725" algn="l" defTabSz="409575" rtl="0" eaLnBrk="0" fontAlgn="base" latinLnBrk="0" hangingPunct="0">
              <a:lnSpc>
                <a:spcPct val="110000"/>
              </a:lnSpc>
              <a:spcBef>
                <a:spcPts val="79"/>
              </a:spcBef>
              <a:spcAft>
                <a:spcPct val="0"/>
              </a:spcAft>
              <a:buClrTx/>
              <a:buSzTx/>
              <a:buFontTx/>
              <a:buChar char="•"/>
              <a:tabLst>
                <a:tab pos="95250" algn="l"/>
              </a:tabLst>
              <a:defRPr/>
            </a:pPr>
            <a:r>
              <a:rPr lang="en-US" sz="800" spc="-4" dirty="0">
                <a:solidFill>
                  <a:srgbClr val="53585F"/>
                </a:solidFill>
                <a:latin typeface="Exo Light"/>
                <a:ea typeface="Open Sans" panose="020B0606030504020204" pitchFamily="34" charset="0"/>
                <a:cs typeface="Exo Light"/>
              </a:rPr>
              <a:t>HPP toll processing and value-added services</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p:txBody>
      </p:sp>
      <p:grpSp>
        <p:nvGrpSpPr>
          <p:cNvPr id="17" name="Group 16">
            <a:extLst>
              <a:ext uri="{FF2B5EF4-FFF2-40B4-BE49-F238E27FC236}">
                <a16:creationId xmlns:a16="http://schemas.microsoft.com/office/drawing/2014/main" id="{A824A83C-E7DF-4FD0-A53A-9577ED15DD54}"/>
              </a:ext>
            </a:extLst>
          </p:cNvPr>
          <p:cNvGrpSpPr/>
          <p:nvPr/>
        </p:nvGrpSpPr>
        <p:grpSpPr>
          <a:xfrm>
            <a:off x="5009088" y="1269663"/>
            <a:ext cx="903941" cy="787658"/>
            <a:chOff x="175025" y="5951427"/>
            <a:chExt cx="903941" cy="787658"/>
          </a:xfrm>
        </p:grpSpPr>
        <p:sp>
          <p:nvSpPr>
            <p:cNvPr id="18" name="Oval 17">
              <a:extLst>
                <a:ext uri="{FF2B5EF4-FFF2-40B4-BE49-F238E27FC236}">
                  <a16:creationId xmlns:a16="http://schemas.microsoft.com/office/drawing/2014/main" id="{3D6CB818-F3CC-4A55-896E-040140BA49D1}"/>
                </a:ext>
              </a:extLst>
            </p:cNvPr>
            <p:cNvSpPr/>
            <p:nvPr/>
          </p:nvSpPr>
          <p:spPr>
            <a:xfrm>
              <a:off x="212721" y="5951427"/>
              <a:ext cx="782382" cy="787658"/>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19" name="Rectangle 18">
              <a:extLst>
                <a:ext uri="{FF2B5EF4-FFF2-40B4-BE49-F238E27FC236}">
                  <a16:creationId xmlns:a16="http://schemas.microsoft.com/office/drawing/2014/main" id="{67738A34-5A10-4106-BAF2-81F8AFF92822}"/>
                </a:ext>
              </a:extLst>
            </p:cNvPr>
            <p:cNvSpPr/>
            <p:nvPr/>
          </p:nvSpPr>
          <p:spPr>
            <a:xfrm>
              <a:off x="175025" y="6060577"/>
              <a:ext cx="903941" cy="415498"/>
            </a:xfrm>
            <a:prstGeom prst="rect">
              <a:avLst/>
            </a:prstGeom>
          </p:spPr>
          <p:txBody>
            <a:bodyPr wrap="square">
              <a:spAutoFit/>
            </a:bodyPr>
            <a:lstStyle/>
            <a:p>
              <a:pPr marL="0" marR="0" lvl="0" indent="0" algn="ctr" defTabSz="409575"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300" normalizeH="0" baseline="0" noProof="0">
                  <a:ln>
                    <a:noFill/>
                  </a:ln>
                  <a:solidFill>
                    <a:srgbClr val="656569"/>
                  </a:solidFill>
                  <a:effectLst/>
                  <a:uLnTx/>
                  <a:uFillTx/>
                  <a:latin typeface="Exo Light"/>
                  <a:ea typeface="Open Sans" panose="020B0606030504020204" pitchFamily="34" charset="0"/>
                  <a:cs typeface="Exo Light"/>
                  <a:sym typeface="Helvetica Light"/>
                </a:rPr>
                <a:t>400-mile </a:t>
              </a:r>
            </a:p>
            <a:p>
              <a:pPr marL="0" marR="0" lvl="0" indent="0" algn="ctr" defTabSz="409575"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300" normalizeH="0" baseline="0" noProof="0">
                  <a:ln>
                    <a:noFill/>
                  </a:ln>
                  <a:solidFill>
                    <a:srgbClr val="656569"/>
                  </a:solidFill>
                  <a:effectLst/>
                  <a:uLnTx/>
                  <a:uFillTx/>
                  <a:latin typeface="Exo Light"/>
                  <a:ea typeface="Open Sans" panose="020B0606030504020204" pitchFamily="34" charset="0"/>
                  <a:cs typeface="Exo Light"/>
                  <a:sym typeface="Helvetica Light"/>
                </a:rPr>
                <a:t>radius</a:t>
              </a:r>
              <a:endParaRPr kumimoji="0" lang="en-US" sz="1050" b="0" i="0" u="none" strike="noStrike" kern="1200" cap="none" spc="300" normalizeH="0" baseline="0" noProof="0">
                <a:ln>
                  <a:noFill/>
                </a:ln>
                <a:solidFill>
                  <a:srgbClr val="000000"/>
                </a:solidFill>
                <a:effectLst/>
                <a:uLnTx/>
                <a:uFillTx/>
                <a:latin typeface="Helvetica Light"/>
                <a:sym typeface="Helvetica Light"/>
              </a:endParaRPr>
            </a:p>
          </p:txBody>
        </p:sp>
      </p:grpSp>
      <p:sp>
        <p:nvSpPr>
          <p:cNvPr id="20" name="Rectangle 19">
            <a:extLst>
              <a:ext uri="{FF2B5EF4-FFF2-40B4-BE49-F238E27FC236}">
                <a16:creationId xmlns:a16="http://schemas.microsoft.com/office/drawing/2014/main" id="{E846794F-D0EF-4AF3-83C2-E646B1B3F003}"/>
              </a:ext>
            </a:extLst>
          </p:cNvPr>
          <p:cNvSpPr/>
          <p:nvPr/>
        </p:nvSpPr>
        <p:spPr>
          <a:xfrm>
            <a:off x="7597823" y="487145"/>
            <a:ext cx="1096586" cy="629085"/>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21" name="Rectangle 20">
            <a:extLst>
              <a:ext uri="{FF2B5EF4-FFF2-40B4-BE49-F238E27FC236}">
                <a16:creationId xmlns:a16="http://schemas.microsoft.com/office/drawing/2014/main" id="{B9BEEC82-3E6E-47C5-AE61-39ADEFD50F54}"/>
              </a:ext>
            </a:extLst>
          </p:cNvPr>
          <p:cNvSpPr/>
          <p:nvPr/>
        </p:nvSpPr>
        <p:spPr>
          <a:xfrm>
            <a:off x="7597823" y="614541"/>
            <a:ext cx="1096586" cy="313334"/>
          </a:xfrm>
          <a:prstGeom prst="rect">
            <a:avLst/>
          </a:prstGeom>
        </p:spPr>
        <p:txBody>
          <a:bodyPr wrap="square" anchor="ctr">
            <a:spAutoFit/>
          </a:bodyPr>
          <a:lstStyle/>
          <a:p>
            <a:pPr marL="0" marR="0" lvl="0" indent="0" algn="ctr" defTabSz="409575" rtl="0" eaLnBrk="0" fontAlgn="base" latinLnBrk="0" hangingPunct="0">
              <a:lnSpc>
                <a:spcPts val="1780"/>
              </a:lnSpc>
              <a:spcBef>
                <a:spcPts val="250"/>
              </a:spcBef>
              <a:spcAft>
                <a:spcPct val="0"/>
              </a:spcAft>
              <a:buClrTx/>
              <a:buSzTx/>
              <a:buFontTx/>
              <a:buNone/>
              <a:tabLst/>
              <a:defRPr/>
            </a:pPr>
            <a:r>
              <a:rPr kumimoji="0" lang="en-US" sz="1200" b="0" i="0" u="none" strike="noStrike" kern="1200" cap="none" spc="0" normalizeH="0" baseline="0" noProof="0">
                <a:ln>
                  <a:noFill/>
                </a:ln>
                <a:solidFill>
                  <a:srgbClr val="F0F0F0"/>
                </a:solidFill>
                <a:effectLst/>
                <a:uLnTx/>
                <a:uFillTx/>
                <a:latin typeface="Exo Regular"/>
                <a:cs typeface="Exo Regular"/>
                <a:sym typeface="Helvetica Light"/>
              </a:rPr>
              <a:t>Malvern, PA</a:t>
            </a:r>
          </a:p>
        </p:txBody>
      </p:sp>
      <p:sp>
        <p:nvSpPr>
          <p:cNvPr id="22" name="object 37">
            <a:extLst>
              <a:ext uri="{FF2B5EF4-FFF2-40B4-BE49-F238E27FC236}">
                <a16:creationId xmlns:a16="http://schemas.microsoft.com/office/drawing/2014/main" id="{052A8D4A-C437-4D61-97A4-693EA25CA10D}"/>
              </a:ext>
            </a:extLst>
          </p:cNvPr>
          <p:cNvSpPr/>
          <p:nvPr/>
        </p:nvSpPr>
        <p:spPr>
          <a:xfrm>
            <a:off x="6389463" y="487145"/>
            <a:ext cx="1208360" cy="637552"/>
          </a:xfrm>
          <a:prstGeom prst="rect">
            <a:avLst/>
          </a:prstGeom>
          <a:blipFill>
            <a:blip r:embed="rId4" cstate="print">
              <a:extLst>
                <a:ext uri="{28A0092B-C50C-407E-A947-70E740481C1C}">
                  <a14:useLocalDpi xmlns:a14="http://schemas.microsoft.com/office/drawing/2010/main"/>
                </a:ext>
              </a:extLst>
            </a:blip>
            <a:srcRect/>
            <a:stretch>
              <a:fillRect t="-16569" b="1417"/>
            </a:stretch>
          </a:blipFill>
          <a:ln w="28575">
            <a:noFill/>
          </a:ln>
          <a:effectLst/>
        </p:spPr>
        <p:txBody>
          <a:bodyPr wrap="square" lIns="0" tIns="0" rIns="0" bIns="0" rtlCol="0"/>
          <a:lstStyle/>
          <a:p>
            <a:pPr marL="0" marR="0" lvl="0" indent="0" algn="l" defTabSz="409575" rtl="0" eaLnBrk="0" fontAlgn="base" latinLnBrk="0" hangingPunct="0">
              <a:lnSpc>
                <a:spcPct val="100000"/>
              </a:lnSpc>
              <a:spcBef>
                <a:spcPct val="0"/>
              </a:spcBef>
              <a:spcAft>
                <a:spcPct val="0"/>
              </a:spcAft>
              <a:buClrTx/>
              <a:buSzTx/>
              <a:buFontTx/>
              <a:buNone/>
              <a:tabLst/>
              <a:defRPr/>
            </a:pPr>
            <a:endParaRPr kumimoji="0" sz="1875" b="0" i="0" u="none" strike="noStrike" kern="1200" cap="none" spc="0" normalizeH="0" baseline="0" noProof="0">
              <a:ln>
                <a:noFill/>
              </a:ln>
              <a:solidFill>
                <a:srgbClr val="000000"/>
              </a:solidFill>
              <a:effectLst/>
              <a:uLnTx/>
              <a:uFillTx/>
              <a:latin typeface="Helvetica Light"/>
              <a:sym typeface="Helvetica Light"/>
            </a:endParaRPr>
          </a:p>
        </p:txBody>
      </p:sp>
      <p:sp>
        <p:nvSpPr>
          <p:cNvPr id="23" name="Rectangle 22">
            <a:extLst>
              <a:ext uri="{FF2B5EF4-FFF2-40B4-BE49-F238E27FC236}">
                <a16:creationId xmlns:a16="http://schemas.microsoft.com/office/drawing/2014/main" id="{CEFD3463-C9B6-484A-A139-97CD508B06FB}"/>
              </a:ext>
            </a:extLst>
          </p:cNvPr>
          <p:cNvSpPr/>
          <p:nvPr/>
        </p:nvSpPr>
        <p:spPr>
          <a:xfrm>
            <a:off x="486441" y="1522246"/>
            <a:ext cx="2900225" cy="2123868"/>
          </a:xfrm>
          <a:prstGeom prst="rect">
            <a:avLst/>
          </a:prstGeom>
          <a:gradFill flip="none" rotWithShape="1">
            <a:gsLst>
              <a:gs pos="0">
                <a:schemeClr val="bg2">
                  <a:alpha val="5000"/>
                </a:schemeClr>
              </a:gs>
              <a:gs pos="100000">
                <a:srgbClr val="000000">
                  <a:alpha val="5000"/>
                </a:srgbClr>
              </a:gs>
            </a:gsLst>
            <a:lin ang="1572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24" name="Rectangle 23">
            <a:extLst>
              <a:ext uri="{FF2B5EF4-FFF2-40B4-BE49-F238E27FC236}">
                <a16:creationId xmlns:a16="http://schemas.microsoft.com/office/drawing/2014/main" id="{4BBA7067-32DD-4A57-8599-F70C76A73CCB}"/>
              </a:ext>
            </a:extLst>
          </p:cNvPr>
          <p:cNvSpPr/>
          <p:nvPr/>
        </p:nvSpPr>
        <p:spPr>
          <a:xfrm>
            <a:off x="462989" y="1788051"/>
            <a:ext cx="3076078" cy="1455270"/>
          </a:xfrm>
          <a:prstGeom prst="rect">
            <a:avLst/>
          </a:prstGeom>
        </p:spPr>
        <p:txBody>
          <a:bodyPr wrap="square">
            <a:spAutoFit/>
          </a:bodyPr>
          <a:lstStyle/>
          <a:p>
            <a:pPr marL="9525" marR="7144" lvl="0" indent="-476" algn="l" defTabSz="409575" rtl="0" eaLnBrk="0" fontAlgn="base" latinLnBrk="0" hangingPunct="0">
              <a:lnSpc>
                <a:spcPct val="100000"/>
              </a:lnSpc>
              <a:spcBef>
                <a:spcPct val="0"/>
              </a:spcBef>
              <a:spcAft>
                <a:spcPts val="200"/>
              </a:spcAft>
              <a:buClrTx/>
              <a:buSzTx/>
              <a:buFontTx/>
              <a:buNone/>
              <a:tabLst/>
              <a:defRPr/>
            </a:pPr>
            <a:r>
              <a:rPr kumimoji="0" lang="en-US" sz="900" b="1"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Universal Pure operates </a:t>
            </a:r>
            <a:r>
              <a:rPr kumimoji="0" lang="en-US" sz="900" b="1" i="0" u="none" strike="noStrike" kern="1200" cap="none" spc="-11" normalizeH="0" baseline="0" noProof="0" dirty="0">
                <a:ln>
                  <a:noFill/>
                </a:ln>
                <a:solidFill>
                  <a:srgbClr val="53585F"/>
                </a:solidFill>
                <a:effectLst/>
                <a:uLnTx/>
                <a:uFillTx/>
                <a:latin typeface="Exo light"/>
                <a:ea typeface="Open Sans" panose="020B0606030504020204" pitchFamily="34" charset="0"/>
                <a:cs typeface="Exo light"/>
                <a:sym typeface="Helvetica Light"/>
              </a:rPr>
              <a:t>two </a:t>
            </a:r>
            <a:r>
              <a:rPr kumimoji="0" lang="en-US" sz="900" b="1"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facilities in Lincoln, </a:t>
            </a:r>
            <a:r>
              <a:rPr kumimoji="0" lang="en-US" sz="900" b="1" i="0" u="none" strike="noStrike" kern="1200" cap="none" spc="-19" normalizeH="0" baseline="0" noProof="0" dirty="0">
                <a:ln>
                  <a:noFill/>
                </a:ln>
                <a:solidFill>
                  <a:srgbClr val="53585F"/>
                </a:solidFill>
                <a:effectLst/>
                <a:uLnTx/>
                <a:uFillTx/>
                <a:latin typeface="Exo light"/>
                <a:ea typeface="Open Sans" panose="020B0606030504020204" pitchFamily="34" charset="0"/>
                <a:cs typeface="Exo light"/>
                <a:sym typeface="Helvetica Light"/>
              </a:rPr>
              <a:t>Nebraska</a:t>
            </a:r>
            <a:endParaRPr kumimoji="0" lang="en-US" sz="9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85725" lvl="0" indent="-85725" algn="l" defTabSz="409575" rtl="0" eaLnBrk="0" fontAlgn="base" latinLnBrk="0" hangingPunct="0">
              <a:lnSpc>
                <a:spcPct val="110000"/>
              </a:lnSpc>
              <a:spcBef>
                <a:spcPts val="217"/>
              </a:spcBef>
              <a:spcAft>
                <a:spcPct val="0"/>
              </a:spcAft>
              <a:buClrTx/>
              <a:buSzTx/>
              <a:buFontTx/>
              <a:buChar char="•"/>
              <a:tabLst>
                <a:tab pos="95250" algn="l"/>
              </a:tabLst>
              <a:defRPr/>
            </a:pP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High Pressure Processing</a:t>
            </a:r>
            <a:r>
              <a:rPr kumimoji="0" lang="en-US" sz="800" b="0" i="0" u="none" strike="noStrike" kern="1200" cap="none" spc="-15" normalizeH="0" baseline="0" noProof="0" dirty="0">
                <a:ln>
                  <a:noFill/>
                </a:ln>
                <a:solidFill>
                  <a:srgbClr val="53585F"/>
                </a:solidFill>
                <a:effectLst/>
                <a:uLnTx/>
                <a:uFillTx/>
                <a:latin typeface="Exo light"/>
                <a:ea typeface="Open Sans" panose="020B0606030504020204" pitchFamily="34" charset="0"/>
                <a:cs typeface="Exo light"/>
                <a:sym typeface="Helvetica Light"/>
              </a:rPr>
              <a:t>, C</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old </a:t>
            </a:r>
            <a:r>
              <a:rPr lang="en-US" sz="800" spc="-4" dirty="0">
                <a:solidFill>
                  <a:srgbClr val="53585F"/>
                </a:solidFill>
                <a:latin typeface="Exo light"/>
                <a:ea typeface="Open Sans" panose="020B0606030504020204" pitchFamily="34" charset="0"/>
                <a:cs typeface="Exo light"/>
              </a:rPr>
              <a:t>S</a:t>
            </a:r>
            <a:r>
              <a:rPr kumimoji="0" lang="en-US" sz="800" b="0" i="0" u="none" strike="noStrike" kern="1200" cap="none" spc="-8" normalizeH="0" baseline="0" noProof="0" dirty="0" err="1">
                <a:ln>
                  <a:noFill/>
                </a:ln>
                <a:solidFill>
                  <a:srgbClr val="53585F"/>
                </a:solidFill>
                <a:effectLst/>
                <a:uLnTx/>
                <a:uFillTx/>
                <a:latin typeface="Exo light"/>
                <a:ea typeface="Open Sans" panose="020B0606030504020204" pitchFamily="34" charset="0"/>
                <a:cs typeface="Exo light"/>
                <a:sym typeface="Helvetica Light"/>
              </a:rPr>
              <a:t>torage</a:t>
            </a:r>
            <a:r>
              <a:rPr kumimoji="0" lang="en-US" sz="800" b="0"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and v</a:t>
            </a:r>
            <a:r>
              <a:rPr kumimoji="0" lang="en-US" sz="800" b="0" i="0" u="none" strike="noStrike" kern="1200" cap="none" spc="-23" normalizeH="0" baseline="0" noProof="0" dirty="0">
                <a:ln>
                  <a:noFill/>
                </a:ln>
                <a:solidFill>
                  <a:srgbClr val="53585F"/>
                </a:solidFill>
                <a:effectLst/>
                <a:uLnTx/>
                <a:uFillTx/>
                <a:latin typeface="Exo light"/>
                <a:ea typeface="Open Sans" panose="020B0606030504020204" pitchFamily="34" charset="0"/>
                <a:cs typeface="Exo light"/>
                <a:sym typeface="Helvetica Light"/>
              </a:rPr>
              <a:t>alue-</a:t>
            </a:r>
            <a:r>
              <a:rPr lang="en-US" sz="800" spc="-8" dirty="0">
                <a:solidFill>
                  <a:srgbClr val="53585F"/>
                </a:solidFill>
                <a:latin typeface="Exo light"/>
                <a:ea typeface="Open Sans" panose="020B0606030504020204" pitchFamily="34" charset="0"/>
                <a:cs typeface="Exo light"/>
              </a:rPr>
              <a:t>a</a:t>
            </a:r>
            <a:r>
              <a:rPr kumimoji="0" lang="en-US" sz="800" b="0" i="0" u="none" strike="noStrike" kern="1200" cap="none" spc="-8" normalizeH="0" baseline="0" noProof="0" dirty="0" err="1">
                <a:ln>
                  <a:noFill/>
                </a:ln>
                <a:solidFill>
                  <a:srgbClr val="53585F"/>
                </a:solidFill>
                <a:effectLst/>
                <a:uLnTx/>
                <a:uFillTx/>
                <a:latin typeface="Exo light"/>
                <a:ea typeface="Open Sans" panose="020B0606030504020204" pitchFamily="34" charset="0"/>
                <a:cs typeface="Exo light"/>
                <a:sym typeface="Helvetica Light"/>
              </a:rPr>
              <a:t>dded</a:t>
            </a:r>
            <a:r>
              <a:rPr kumimoji="0" lang="en-US" sz="800" b="0"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 s</a:t>
            </a:r>
            <a:r>
              <a:rPr kumimoji="0" lang="en-US" sz="800" b="0" i="0" u="none" strike="noStrike" kern="1200" cap="none" spc="-15" normalizeH="0" baseline="0" noProof="0" dirty="0">
                <a:ln>
                  <a:noFill/>
                </a:ln>
                <a:solidFill>
                  <a:srgbClr val="53585F"/>
                </a:solidFill>
                <a:effectLst/>
                <a:uLnTx/>
                <a:uFillTx/>
                <a:latin typeface="Exo light"/>
                <a:ea typeface="Open Sans" panose="020B0606030504020204" pitchFamily="34" charset="0"/>
                <a:cs typeface="Exo light"/>
                <a:sym typeface="Helvetica Light"/>
              </a:rPr>
              <a:t>ervices</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0" lvl="0" indent="-85725" algn="l" defTabSz="409575" rtl="0" eaLnBrk="0" fontAlgn="base" latinLnBrk="0" hangingPunct="0">
              <a:lnSpc>
                <a:spcPct val="110000"/>
              </a:lnSpc>
              <a:spcBef>
                <a:spcPts val="68"/>
              </a:spcBef>
              <a:spcAft>
                <a:spcPct val="0"/>
              </a:spcAft>
              <a:buClrTx/>
              <a:buSzTx/>
              <a:buFontTx/>
              <a:buChar char="•"/>
              <a:tabLst>
                <a:tab pos="95250" algn="l"/>
              </a:tabLst>
              <a:defRPr/>
            </a:pP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Four </a:t>
            </a:r>
            <a:r>
              <a:rPr kumimoji="0" lang="en-US" sz="800" b="0"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350L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HPP </a:t>
            </a:r>
            <a:r>
              <a:rPr kumimoji="0" lang="en-US" sz="800" b="0" i="0" u="none" strike="noStrike" kern="1200" cap="none" spc="-180"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19" normalizeH="0" baseline="0" noProof="0" dirty="0">
                <a:ln>
                  <a:noFill/>
                </a:ln>
                <a:solidFill>
                  <a:srgbClr val="53585F"/>
                </a:solidFill>
                <a:effectLst/>
                <a:uLnTx/>
                <a:uFillTx/>
                <a:latin typeface="Exo light"/>
                <a:ea typeface="Open Sans" panose="020B0606030504020204" pitchFamily="34" charset="0"/>
                <a:cs typeface="Exo light"/>
                <a:sym typeface="Helvetica Light"/>
              </a:rPr>
              <a:t>presses</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0" lvl="0" indent="-85725" algn="l" defTabSz="409575" rtl="0" eaLnBrk="0" fontAlgn="base" latinLnBrk="0" hangingPunct="0">
              <a:lnSpc>
                <a:spcPct val="110000"/>
              </a:lnSpc>
              <a:spcBef>
                <a:spcPts val="71"/>
              </a:spcBef>
              <a:spcAft>
                <a:spcPct val="0"/>
              </a:spcAft>
              <a:buClrTx/>
              <a:buSzTx/>
              <a:buFontTx/>
              <a:buChar char="•"/>
              <a:tabLst>
                <a:tab pos="95250" algn="l"/>
              </a:tabLst>
              <a:defRPr/>
            </a:pPr>
            <a:r>
              <a:rPr kumimoji="0" lang="en-US" sz="800" b="0"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670,000 </a:t>
            </a:r>
            <a:r>
              <a:rPr kumimoji="0" lang="en-US" sz="800" b="0" i="0" u="none" strike="noStrike" kern="1200" cap="none" spc="-11" normalizeH="0" baseline="0" noProof="0" dirty="0">
                <a:ln>
                  <a:noFill/>
                </a:ln>
                <a:solidFill>
                  <a:srgbClr val="53585F"/>
                </a:solidFill>
                <a:effectLst/>
                <a:uLnTx/>
                <a:uFillTx/>
                <a:latin typeface="Exo light"/>
                <a:ea typeface="Open Sans" panose="020B0606030504020204" pitchFamily="34" charset="0"/>
                <a:cs typeface="Exo light"/>
                <a:sym typeface="Helvetica Light"/>
              </a:rPr>
              <a:t>sq.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ft. of</a:t>
            </a:r>
            <a:r>
              <a:rPr kumimoji="0" lang="en-US" sz="800" b="0" i="0" u="none" strike="noStrike" kern="1200" cap="none" spc="-90"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19" normalizeH="0" baseline="0" noProof="0" dirty="0">
                <a:ln>
                  <a:noFill/>
                </a:ln>
                <a:solidFill>
                  <a:srgbClr val="53585F"/>
                </a:solidFill>
                <a:effectLst/>
                <a:uLnTx/>
                <a:uFillTx/>
                <a:latin typeface="Exo light"/>
                <a:ea typeface="Open Sans" panose="020B0606030504020204" pitchFamily="34" charset="0"/>
                <a:cs typeface="Exo light"/>
                <a:sym typeface="Helvetica Light"/>
              </a:rPr>
              <a:t>space on 42 acres</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3810" lvl="0" indent="-85725" algn="l" defTabSz="409575" rtl="0" eaLnBrk="0" fontAlgn="base" latinLnBrk="0" hangingPunct="0">
              <a:lnSpc>
                <a:spcPct val="110000"/>
              </a:lnSpc>
              <a:spcBef>
                <a:spcPts val="101"/>
              </a:spcBef>
              <a:spcAft>
                <a:spcPct val="0"/>
              </a:spcAft>
              <a:buClrTx/>
              <a:buSzTx/>
              <a:buFontTx/>
              <a:buChar char="•"/>
              <a:tabLst>
                <a:tab pos="95250" algn="l"/>
              </a:tabLst>
              <a:defRPr/>
            </a:pPr>
            <a:r>
              <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rPr>
              <a:t>Full time USDA inspection </a:t>
            </a:r>
          </a:p>
          <a:p>
            <a:pPr marL="95250" marR="3810" lvl="0" indent="-85725" algn="l" defTabSz="409575" rtl="0" eaLnBrk="0" fontAlgn="base" latinLnBrk="0" hangingPunct="0">
              <a:lnSpc>
                <a:spcPct val="110000"/>
              </a:lnSpc>
              <a:spcBef>
                <a:spcPts val="101"/>
              </a:spcBef>
              <a:spcAft>
                <a:spcPct val="0"/>
              </a:spcAft>
              <a:buClrTx/>
              <a:buSzTx/>
              <a:buFontTx/>
              <a:buChar char="•"/>
              <a:tabLst>
                <a:tab pos="95250" algn="l"/>
              </a:tabLst>
              <a:defRPr/>
            </a:pPr>
            <a:r>
              <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rPr>
              <a:t>Four USDA production/processing </a:t>
            </a:r>
            <a:r>
              <a:rPr lang="en-US" sz="800" dirty="0">
                <a:solidFill>
                  <a:srgbClr val="53585F"/>
                </a:solidFill>
                <a:latin typeface="Exo light"/>
                <a:ea typeface="Open Sans" panose="020B0606030504020204" pitchFamily="34" charset="0"/>
                <a:cs typeface="Exo light"/>
              </a:rPr>
              <a:t>r</a:t>
            </a:r>
            <a:r>
              <a:rPr kumimoji="0" lang="en-US" sz="800" b="0" i="0" u="none" strike="noStrike" kern="1200" cap="none" spc="0" normalizeH="0" baseline="0" noProof="0" dirty="0" err="1">
                <a:ln>
                  <a:noFill/>
                </a:ln>
                <a:solidFill>
                  <a:srgbClr val="53585F"/>
                </a:solidFill>
                <a:effectLst/>
                <a:uLnTx/>
                <a:uFillTx/>
                <a:latin typeface="Exo light"/>
                <a:ea typeface="Open Sans" panose="020B0606030504020204" pitchFamily="34" charset="0"/>
                <a:cs typeface="Exo light"/>
                <a:sym typeface="Helvetica Light"/>
              </a:rPr>
              <a:t>ooms</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3810" lvl="0" indent="-85725" algn="l" defTabSz="409575" rtl="0" eaLnBrk="0" fontAlgn="base" latinLnBrk="0" hangingPunct="0">
              <a:lnSpc>
                <a:spcPct val="110000"/>
              </a:lnSpc>
              <a:spcBef>
                <a:spcPts val="101"/>
              </a:spcBef>
              <a:spcAft>
                <a:spcPct val="0"/>
              </a:spcAft>
              <a:buClrTx/>
              <a:buSzTx/>
              <a:buFontTx/>
              <a:buChar char="•"/>
              <a:tabLst>
                <a:tab pos="95250" algn="l"/>
              </a:tabLst>
              <a:defRPr/>
            </a:pPr>
            <a:r>
              <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rPr>
              <a:t>Air &amp; water tempering services</a:t>
            </a:r>
          </a:p>
          <a:p>
            <a:pPr marL="95250" marR="3810" lvl="0" indent="-85725" algn="l" defTabSz="409575" rtl="0" eaLnBrk="0" fontAlgn="base" latinLnBrk="0" hangingPunct="0">
              <a:lnSpc>
                <a:spcPct val="110000"/>
              </a:lnSpc>
              <a:spcBef>
                <a:spcPts val="101"/>
              </a:spcBef>
              <a:spcAft>
                <a:spcPct val="0"/>
              </a:spcAft>
              <a:buClrTx/>
              <a:buSzTx/>
              <a:buFontTx/>
              <a:buChar char="•"/>
              <a:tabLst>
                <a:tab pos="95250" algn="l"/>
              </a:tabLst>
              <a:defRPr/>
            </a:pPr>
            <a:r>
              <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rPr>
              <a:t>88 dock </a:t>
            </a:r>
            <a:r>
              <a:rPr lang="en-US" sz="800" dirty="0">
                <a:solidFill>
                  <a:srgbClr val="53585F"/>
                </a:solidFill>
                <a:latin typeface="Exo light"/>
                <a:ea typeface="Open Sans" panose="020B0606030504020204" pitchFamily="34" charset="0"/>
                <a:cs typeface="Exo light"/>
              </a:rPr>
              <a:t>d</a:t>
            </a:r>
            <a:r>
              <a:rPr kumimoji="0" lang="en-US" sz="800" b="0" i="0" u="none" strike="noStrike" kern="1200" cap="none" spc="0" normalizeH="0" baseline="0" noProof="0" dirty="0" err="1">
                <a:ln>
                  <a:noFill/>
                </a:ln>
                <a:solidFill>
                  <a:srgbClr val="53585F"/>
                </a:solidFill>
                <a:effectLst/>
                <a:uLnTx/>
                <a:uFillTx/>
                <a:latin typeface="Exo light"/>
                <a:ea typeface="Open Sans" panose="020B0606030504020204" pitchFamily="34" charset="0"/>
                <a:cs typeface="Exo light"/>
                <a:sym typeface="Helvetica Light"/>
              </a:rPr>
              <a:t>oors</a:t>
            </a:r>
            <a:r>
              <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&amp; XX pallet positions</a:t>
            </a:r>
          </a:p>
          <a:p>
            <a:pPr marL="95250" marR="3810" lvl="0" indent="-85725" algn="l" defTabSz="409575" rtl="0" eaLnBrk="0" fontAlgn="base" latinLnBrk="0" hangingPunct="0">
              <a:lnSpc>
                <a:spcPct val="110000"/>
              </a:lnSpc>
              <a:spcBef>
                <a:spcPts val="101"/>
              </a:spcBef>
              <a:spcAft>
                <a:spcPct val="0"/>
              </a:spcAft>
              <a:buClrTx/>
              <a:buSzTx/>
              <a:buFontTx/>
              <a:buChar char="•"/>
              <a:tabLst>
                <a:tab pos="95250" algn="l"/>
              </a:tabLst>
              <a:defRPr/>
            </a:pPr>
            <a:r>
              <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rPr>
              <a:t>OSSID weigh-price-labelers for code dating and pre-pricing</a:t>
            </a:r>
          </a:p>
        </p:txBody>
      </p:sp>
      <p:sp>
        <p:nvSpPr>
          <p:cNvPr id="25" name="object 2">
            <a:extLst>
              <a:ext uri="{FF2B5EF4-FFF2-40B4-BE49-F238E27FC236}">
                <a16:creationId xmlns:a16="http://schemas.microsoft.com/office/drawing/2014/main" id="{84D08D89-6589-4EB2-AF75-6F099B6162B4}"/>
              </a:ext>
            </a:extLst>
          </p:cNvPr>
          <p:cNvSpPr/>
          <p:nvPr/>
        </p:nvSpPr>
        <p:spPr>
          <a:xfrm>
            <a:off x="477022" y="1149102"/>
            <a:ext cx="1029155" cy="633515"/>
          </a:xfrm>
          <a:prstGeom prst="rect">
            <a:avLst/>
          </a:prstGeom>
          <a:blipFill>
            <a:blip r:embed="rId5" cstate="print">
              <a:extLst>
                <a:ext uri="{28A0092B-C50C-407E-A947-70E740481C1C}">
                  <a14:useLocalDpi xmlns:a14="http://schemas.microsoft.com/office/drawing/2010/main"/>
                </a:ext>
              </a:extLst>
            </a:blip>
            <a:srcRect/>
            <a:stretch>
              <a:fillRect/>
            </a:stretch>
          </a:blipFill>
          <a:ln w="28575">
            <a:noFill/>
          </a:ln>
          <a:effectLst/>
        </p:spPr>
        <p:txBody>
          <a:bodyPr wrap="square" lIns="0" tIns="0" rIns="0" bIns="0" rtlCol="0"/>
          <a:lstStyle/>
          <a:p>
            <a:pPr marL="0" marR="0" lvl="0" indent="0" algn="l" defTabSz="409575" rtl="0" eaLnBrk="0" fontAlgn="base" latinLnBrk="0" hangingPunct="0">
              <a:lnSpc>
                <a:spcPct val="100000"/>
              </a:lnSpc>
              <a:spcBef>
                <a:spcPct val="0"/>
              </a:spcBef>
              <a:spcAft>
                <a:spcPct val="0"/>
              </a:spcAft>
              <a:buClrTx/>
              <a:buSzTx/>
              <a:buFontTx/>
              <a:buNone/>
              <a:tabLst/>
              <a:defRPr/>
            </a:pPr>
            <a:endParaRPr kumimoji="0" sz="1875" b="0" i="0" u="none" strike="noStrike" kern="1200" cap="none" spc="0" normalizeH="0" baseline="0" noProof="0">
              <a:ln>
                <a:noFill/>
              </a:ln>
              <a:solidFill>
                <a:srgbClr val="000000"/>
              </a:solidFill>
              <a:effectLst/>
              <a:uLnTx/>
              <a:uFillTx/>
              <a:latin typeface="Helvetica Light"/>
              <a:sym typeface="Helvetica Light"/>
            </a:endParaRPr>
          </a:p>
        </p:txBody>
      </p:sp>
      <p:sp>
        <p:nvSpPr>
          <p:cNvPr id="26" name="Rectangle 25">
            <a:extLst>
              <a:ext uri="{FF2B5EF4-FFF2-40B4-BE49-F238E27FC236}">
                <a16:creationId xmlns:a16="http://schemas.microsoft.com/office/drawing/2014/main" id="{A136CF8E-D659-40C6-8ADA-672C0EEE700A}"/>
              </a:ext>
            </a:extLst>
          </p:cNvPr>
          <p:cNvSpPr/>
          <p:nvPr/>
        </p:nvSpPr>
        <p:spPr>
          <a:xfrm>
            <a:off x="1495217" y="1149102"/>
            <a:ext cx="1891449" cy="629085"/>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27" name="Rectangle 26">
            <a:extLst>
              <a:ext uri="{FF2B5EF4-FFF2-40B4-BE49-F238E27FC236}">
                <a16:creationId xmlns:a16="http://schemas.microsoft.com/office/drawing/2014/main" id="{054ACE1C-ABA1-4632-AB85-9BD98641658D}"/>
              </a:ext>
            </a:extLst>
          </p:cNvPr>
          <p:cNvSpPr/>
          <p:nvPr/>
        </p:nvSpPr>
        <p:spPr>
          <a:xfrm>
            <a:off x="1495218" y="1296183"/>
            <a:ext cx="1891448" cy="313334"/>
          </a:xfrm>
          <a:prstGeom prst="rect">
            <a:avLst/>
          </a:prstGeom>
        </p:spPr>
        <p:txBody>
          <a:bodyPr wrap="square" anchor="ctr">
            <a:spAutoFit/>
          </a:bodyPr>
          <a:lstStyle/>
          <a:p>
            <a:pPr marL="0" marR="0" lvl="0" indent="0" algn="ctr" defTabSz="409575" rtl="0" eaLnBrk="0" fontAlgn="base" latinLnBrk="0" hangingPunct="0">
              <a:lnSpc>
                <a:spcPts val="1780"/>
              </a:lnSpc>
              <a:spcBef>
                <a:spcPts val="250"/>
              </a:spcBef>
              <a:spcAft>
                <a:spcPct val="0"/>
              </a:spcAft>
              <a:buClrTx/>
              <a:buSzTx/>
              <a:buFontTx/>
              <a:buNone/>
              <a:tabLst/>
              <a:defRPr/>
            </a:pPr>
            <a:r>
              <a:rPr kumimoji="0" lang="en-US" sz="1200" b="0" i="0" u="none" strike="noStrike" kern="1200" cap="none" spc="0" normalizeH="0" baseline="0" noProof="0">
                <a:ln>
                  <a:noFill/>
                </a:ln>
                <a:solidFill>
                  <a:srgbClr val="F0F0F0"/>
                </a:solidFill>
                <a:effectLst/>
                <a:uLnTx/>
                <a:uFillTx/>
                <a:latin typeface="Exo Regular"/>
                <a:cs typeface="Exo Regular"/>
                <a:sym typeface="Helvetica Light"/>
              </a:rPr>
              <a:t>Lincoln, NE</a:t>
            </a:r>
          </a:p>
        </p:txBody>
      </p:sp>
      <p:sp>
        <p:nvSpPr>
          <p:cNvPr id="28" name="Rectangle 27">
            <a:extLst>
              <a:ext uri="{FF2B5EF4-FFF2-40B4-BE49-F238E27FC236}">
                <a16:creationId xmlns:a16="http://schemas.microsoft.com/office/drawing/2014/main" id="{B2B40D4E-D801-401B-A6B1-7F117F270BDA}"/>
              </a:ext>
            </a:extLst>
          </p:cNvPr>
          <p:cNvSpPr/>
          <p:nvPr/>
        </p:nvSpPr>
        <p:spPr>
          <a:xfrm>
            <a:off x="6352886" y="1115647"/>
            <a:ext cx="2425353" cy="862287"/>
          </a:xfrm>
          <a:prstGeom prst="rect">
            <a:avLst/>
          </a:prstGeom>
        </p:spPr>
        <p:txBody>
          <a:bodyPr wrap="square" anchor="t">
            <a:spAutoFit/>
          </a:bodyPr>
          <a:lstStyle/>
          <a:p>
            <a:pPr marL="9525">
              <a:spcAft>
                <a:spcPts val="300"/>
              </a:spcAft>
              <a:defRPr/>
            </a:pPr>
            <a:r>
              <a:rPr kumimoji="0" lang="en-US" sz="900" b="1" i="0" u="none" strike="noStrike" kern="1200" cap="none" spc="-15" normalizeH="0" baseline="0" noProof="0" dirty="0">
                <a:ln>
                  <a:noFill/>
                </a:ln>
                <a:solidFill>
                  <a:srgbClr val="53585F"/>
                </a:solidFill>
                <a:effectLst/>
                <a:uLnTx/>
                <a:uFillTx/>
                <a:latin typeface="Exo light"/>
                <a:ea typeface="Open Sans" panose="020B0606030504020204" pitchFamily="34" charset="0"/>
                <a:cs typeface="Exo light"/>
                <a:sym typeface="Helvetica Light"/>
              </a:rPr>
              <a:t>Universal </a:t>
            </a:r>
            <a:r>
              <a:rPr kumimoji="0" lang="en-US" sz="900" b="1" i="0" u="none" strike="noStrike" kern="1200" cap="none" spc="-15" normalizeH="0" baseline="0" noProof="0" dirty="0" err="1">
                <a:ln>
                  <a:noFill/>
                </a:ln>
                <a:solidFill>
                  <a:srgbClr val="53585F"/>
                </a:solidFill>
                <a:effectLst/>
                <a:uLnTx/>
                <a:uFillTx/>
                <a:latin typeface="Exo light"/>
                <a:ea typeface="Open Sans" panose="020B0606030504020204" pitchFamily="34" charset="0"/>
                <a:cs typeface="Exo light"/>
                <a:sym typeface="Helvetica Light"/>
              </a:rPr>
              <a:t>Pure’s</a:t>
            </a:r>
            <a:r>
              <a:rPr kumimoji="0" lang="en-US" sz="900" b="1" i="0" u="none" strike="noStrike" kern="1200" cap="none" spc="-15"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900" b="1"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4</a:t>
            </a:r>
            <a:r>
              <a:rPr kumimoji="0" lang="en-US" sz="900" b="1" i="0" u="none" strike="noStrike" kern="1200" cap="none" spc="-5" normalizeH="0" baseline="22875" noProof="0" dirty="0">
                <a:ln>
                  <a:noFill/>
                </a:ln>
                <a:solidFill>
                  <a:srgbClr val="53585F"/>
                </a:solidFill>
                <a:effectLst/>
                <a:uLnTx/>
                <a:uFillTx/>
                <a:latin typeface="Exo light"/>
                <a:ea typeface="Open Sans" panose="020B0606030504020204" pitchFamily="34" charset="0"/>
                <a:cs typeface="Exo light"/>
                <a:sym typeface="Helvetica Light"/>
              </a:rPr>
              <a:t>th</a:t>
            </a:r>
            <a:r>
              <a:rPr lang="en-US" sz="900" b="1" spc="-5" baseline="22875" dirty="0">
                <a:solidFill>
                  <a:srgbClr val="53585F"/>
                </a:solidFill>
                <a:latin typeface="Exo light"/>
                <a:ea typeface="Open Sans" panose="020B0606030504020204" pitchFamily="34" charset="0"/>
                <a:cs typeface="Exo light"/>
              </a:rPr>
              <a:t> </a:t>
            </a:r>
            <a:r>
              <a:rPr kumimoji="0" lang="en-US" sz="900" b="1" i="0" u="none" strike="noStrike" kern="1200" cap="none" spc="-5" normalizeH="0" baseline="22875"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900" b="1"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facility </a:t>
            </a:r>
            <a:r>
              <a:rPr kumimoji="0" lang="en-US" sz="900" b="1"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opened </a:t>
            </a:r>
            <a:r>
              <a:rPr kumimoji="0" lang="en-US" sz="900" b="1"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in </a:t>
            </a:r>
            <a:r>
              <a:rPr kumimoji="0" lang="en-US" sz="900" b="1" i="0" u="none" strike="noStrike" kern="1200" cap="none" spc="-11" normalizeH="0" baseline="0" noProof="0" dirty="0">
                <a:ln>
                  <a:noFill/>
                </a:ln>
                <a:solidFill>
                  <a:srgbClr val="53585F"/>
                </a:solidFill>
                <a:effectLst/>
                <a:uLnTx/>
                <a:uFillTx/>
                <a:latin typeface="Exo light"/>
                <a:ea typeface="Open Sans" panose="020B0606030504020204" pitchFamily="34" charset="0"/>
                <a:cs typeface="Exo light"/>
                <a:sym typeface="Helvetica Light"/>
              </a:rPr>
              <a:t>July</a:t>
            </a:r>
            <a:r>
              <a:rPr kumimoji="0" lang="en-US" sz="900" b="1" i="0" u="none" strike="noStrike" kern="1200" cap="none" spc="-101"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900" b="1"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2015</a:t>
            </a:r>
            <a:endParaRPr kumimoji="0" lang="en-US" sz="9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0" lvl="0" indent="-85725" algn="l" defTabSz="409575" rtl="0" eaLnBrk="0" fontAlgn="base" latinLnBrk="0" hangingPunct="0">
              <a:lnSpc>
                <a:spcPct val="110000"/>
              </a:lnSpc>
              <a:spcBef>
                <a:spcPts val="71"/>
              </a:spcBef>
              <a:spcAft>
                <a:spcPct val="0"/>
              </a:spcAft>
              <a:buClrTx/>
              <a:buSzTx/>
              <a:buFontTx/>
              <a:buChar char="•"/>
              <a:tabLst>
                <a:tab pos="95250" algn="l"/>
              </a:tabLst>
              <a:defRPr/>
            </a:pPr>
            <a:r>
              <a:rPr kumimoji="0" lang="en-US" sz="800" b="0" i="0" u="none" strike="noStrike" kern="1200" cap="none" spc="-34" normalizeH="0" baseline="0" noProof="0" dirty="0">
                <a:ln>
                  <a:noFill/>
                </a:ln>
                <a:solidFill>
                  <a:srgbClr val="53585F"/>
                </a:solidFill>
                <a:effectLst/>
                <a:uLnTx/>
                <a:uFillTx/>
                <a:latin typeface="Exo light"/>
                <a:ea typeface="Open Sans" panose="020B0606030504020204" pitchFamily="34" charset="0"/>
                <a:cs typeface="Exo light"/>
                <a:sym typeface="Helvetica Light"/>
              </a:rPr>
              <a:t>Two </a:t>
            </a:r>
            <a:r>
              <a:rPr kumimoji="0" lang="en-US" sz="800" b="0"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525L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HPP </a:t>
            </a:r>
            <a:r>
              <a:rPr kumimoji="0" lang="en-US" sz="800" b="0" i="0" u="none" strike="noStrike" kern="1200" cap="none" spc="-19" normalizeH="0" baseline="0" noProof="0" dirty="0">
                <a:ln>
                  <a:noFill/>
                </a:ln>
                <a:solidFill>
                  <a:srgbClr val="53585F"/>
                </a:solidFill>
                <a:effectLst/>
                <a:uLnTx/>
                <a:uFillTx/>
                <a:latin typeface="Exo light"/>
                <a:ea typeface="Open Sans" panose="020B0606030504020204" pitchFamily="34" charset="0"/>
                <a:cs typeface="Exo light"/>
                <a:sym typeface="Helvetica Light"/>
              </a:rPr>
              <a:t>presses</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0" lvl="0" indent="-85725" algn="l" defTabSz="409575" rtl="0" eaLnBrk="0" fontAlgn="base" latinLnBrk="0" hangingPunct="0">
              <a:lnSpc>
                <a:spcPct val="110000"/>
              </a:lnSpc>
              <a:spcBef>
                <a:spcPts val="79"/>
              </a:spcBef>
              <a:spcAft>
                <a:spcPct val="0"/>
              </a:spcAft>
              <a:buClrTx/>
              <a:buSzTx/>
              <a:buFontTx/>
              <a:buChar char="•"/>
              <a:tabLst>
                <a:tab pos="95250" algn="l"/>
              </a:tabLst>
              <a:defRPr/>
            </a:pPr>
            <a:r>
              <a:rPr lang="en-US" sz="800" spc="-8" dirty="0">
                <a:solidFill>
                  <a:srgbClr val="53585F"/>
                </a:solidFill>
                <a:latin typeface="Exo light"/>
                <a:ea typeface="Open Sans" panose="020B0606030504020204" pitchFamily="34" charset="0"/>
                <a:cs typeface="Exo light"/>
              </a:rPr>
              <a:t>170,000</a:t>
            </a:r>
            <a:r>
              <a:rPr kumimoji="0" lang="en-US" sz="800" b="0"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Sq. ft.</a:t>
            </a:r>
            <a:r>
              <a:rPr kumimoji="0" lang="en-US" sz="800" b="0" i="0" u="none" strike="noStrike" kern="1200" cap="none" spc="-90"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facility</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0" lvl="0" indent="-85725" algn="l" defTabSz="409575" rtl="0" eaLnBrk="0" fontAlgn="base" latinLnBrk="0" hangingPunct="0">
              <a:lnSpc>
                <a:spcPct val="110000"/>
              </a:lnSpc>
              <a:spcBef>
                <a:spcPts val="71"/>
              </a:spcBef>
              <a:spcAft>
                <a:spcPct val="0"/>
              </a:spcAft>
              <a:buClrTx/>
              <a:buSzTx/>
              <a:buFontTx/>
              <a:buChar char="•"/>
              <a:tabLst>
                <a:tab pos="95250" algn="l"/>
              </a:tabLst>
              <a:defRPr/>
            </a:pP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2,500</a:t>
            </a:r>
            <a:r>
              <a:rPr kumimoji="0" lang="en-US" sz="800" b="0" i="0" u="none" strike="noStrike" kern="1200" cap="none" spc="-45"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refrigerated</a:t>
            </a:r>
            <a:r>
              <a:rPr kumimoji="0" lang="en-US" sz="800" b="0" i="0" u="none" strike="noStrike" kern="1200" cap="none" spc="-53"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pallet</a:t>
            </a:r>
            <a:r>
              <a:rPr kumimoji="0" lang="en-US" sz="800" b="0" i="0" u="none" strike="noStrike" kern="1200" cap="none" spc="-101"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positions</a:t>
            </a:r>
          </a:p>
          <a:p>
            <a:pPr marL="95250" indent="-85725">
              <a:lnSpc>
                <a:spcPct val="110000"/>
              </a:lnSpc>
              <a:spcBef>
                <a:spcPts val="71"/>
              </a:spcBef>
              <a:buFontTx/>
              <a:buChar char="•"/>
              <a:tabLst>
                <a:tab pos="95250" algn="l"/>
              </a:tabLst>
              <a:defRPr/>
            </a:pPr>
            <a:r>
              <a:rPr lang="en-US" sz="800" spc="-4" dirty="0">
                <a:solidFill>
                  <a:srgbClr val="53585F"/>
                </a:solidFill>
                <a:latin typeface="Exo Light"/>
                <a:ea typeface="Open Sans" panose="020B0606030504020204" pitchFamily="34" charset="0"/>
                <a:cs typeface="Exo Light"/>
              </a:rPr>
              <a:t>High Pressure Processing and value-added services</a:t>
            </a:r>
            <a:endParaRPr lang="en-US" sz="800" dirty="0">
              <a:solidFill>
                <a:srgbClr val="53585F"/>
              </a:solidFill>
              <a:latin typeface="Exo Light"/>
              <a:ea typeface="Open Sans" panose="020B0606030504020204" pitchFamily="34" charset="0"/>
              <a:cs typeface="Exo Light"/>
            </a:endParaRPr>
          </a:p>
        </p:txBody>
      </p:sp>
      <p:sp>
        <p:nvSpPr>
          <p:cNvPr id="29" name="Rectangle 28">
            <a:extLst>
              <a:ext uri="{FF2B5EF4-FFF2-40B4-BE49-F238E27FC236}">
                <a16:creationId xmlns:a16="http://schemas.microsoft.com/office/drawing/2014/main" id="{49F7A431-DDF7-47AF-A23D-83B88AF04559}"/>
              </a:ext>
            </a:extLst>
          </p:cNvPr>
          <p:cNvSpPr/>
          <p:nvPr/>
        </p:nvSpPr>
        <p:spPr>
          <a:xfrm>
            <a:off x="6709253" y="4200989"/>
            <a:ext cx="2194182" cy="925894"/>
          </a:xfrm>
          <a:prstGeom prst="rect">
            <a:avLst/>
          </a:prstGeom>
        </p:spPr>
        <p:txBody>
          <a:bodyPr wrap="square">
            <a:spAutoFit/>
          </a:bodyPr>
          <a:lstStyle/>
          <a:p>
            <a:pPr marL="9049" marR="7144" lvl="0" indent="0" algn="l" defTabSz="409575" rtl="0" eaLnBrk="0" fontAlgn="base" latinLnBrk="0" hangingPunct="0">
              <a:lnSpc>
                <a:spcPct val="100000"/>
              </a:lnSpc>
              <a:spcBef>
                <a:spcPct val="0"/>
              </a:spcBef>
              <a:spcAft>
                <a:spcPts val="300"/>
              </a:spcAft>
              <a:buClrTx/>
              <a:buSzTx/>
              <a:buFontTx/>
              <a:buNone/>
              <a:tabLst/>
              <a:defRPr/>
            </a:pPr>
            <a:r>
              <a:rPr kumimoji="0" lang="en-US" sz="900" b="1"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Universal Pure opened a dedicated HPP facility in 2013 </a:t>
            </a:r>
          </a:p>
          <a:p>
            <a:pPr marL="95250" marR="0" lvl="0" indent="-85725" algn="l" defTabSz="409575" rtl="0" eaLnBrk="0" fontAlgn="base" latinLnBrk="0" hangingPunct="0">
              <a:lnSpc>
                <a:spcPct val="100000"/>
              </a:lnSpc>
              <a:spcBef>
                <a:spcPts val="41"/>
              </a:spcBef>
              <a:spcAft>
                <a:spcPct val="0"/>
              </a:spcAft>
              <a:buClrTx/>
              <a:buSzTx/>
              <a:buFontTx/>
              <a:buChar char="•"/>
              <a:tabLst>
                <a:tab pos="95250" algn="l"/>
              </a:tabLst>
              <a:defRPr/>
            </a:pPr>
            <a:r>
              <a:rPr kumimoji="0" lang="en-US" sz="800" b="0" i="0" u="none" strike="noStrike" kern="1200" cap="none" spc="-34" normalizeH="0" baseline="0" noProof="0" dirty="0">
                <a:ln>
                  <a:noFill/>
                </a:ln>
                <a:solidFill>
                  <a:srgbClr val="53585F"/>
                </a:solidFill>
                <a:effectLst/>
                <a:uLnTx/>
                <a:uFillTx/>
                <a:latin typeface="Exo light"/>
                <a:ea typeface="Open Sans" panose="020B0606030504020204" pitchFamily="34" charset="0"/>
                <a:cs typeface="Exo light"/>
                <a:sym typeface="Helvetica Light"/>
              </a:rPr>
              <a:t>Three </a:t>
            </a:r>
            <a:r>
              <a:rPr kumimoji="0" lang="en-US" sz="800" b="0" i="0" u="none" strike="noStrike" kern="1200" cap="none" spc="-8" normalizeH="0" baseline="0" noProof="0" dirty="0">
                <a:ln>
                  <a:noFill/>
                </a:ln>
                <a:solidFill>
                  <a:srgbClr val="53585F"/>
                </a:solidFill>
                <a:effectLst/>
                <a:uLnTx/>
                <a:uFillTx/>
                <a:latin typeface="Exo light"/>
                <a:ea typeface="Open Sans" panose="020B0606030504020204" pitchFamily="34" charset="0"/>
                <a:cs typeface="Exo light"/>
                <a:sym typeface="Helvetica Light"/>
              </a:rPr>
              <a:t>350L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HPP </a:t>
            </a:r>
            <a:r>
              <a:rPr kumimoji="0" lang="en-US" sz="800" b="0" i="0" u="none" strike="noStrike" kern="1200" cap="none" spc="-150"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19" normalizeH="0" baseline="0" noProof="0" dirty="0">
                <a:ln>
                  <a:noFill/>
                </a:ln>
                <a:solidFill>
                  <a:srgbClr val="53585F"/>
                </a:solidFill>
                <a:effectLst/>
                <a:uLnTx/>
                <a:uFillTx/>
                <a:latin typeface="Exo light"/>
                <a:ea typeface="Open Sans" panose="020B0606030504020204" pitchFamily="34" charset="0"/>
                <a:cs typeface="Exo light"/>
                <a:sym typeface="Helvetica Light"/>
              </a:rPr>
              <a:t>presses</a:t>
            </a:r>
            <a:endParaRPr kumimoji="0" lang="en-US" sz="800" b="0" i="0" u="none" strike="noStrike" kern="1200" cap="none" spc="0" normalizeH="0" baseline="0" noProof="0" dirty="0">
              <a:ln>
                <a:noFill/>
              </a:ln>
              <a:solidFill>
                <a:srgbClr val="53585F"/>
              </a:solidFill>
              <a:effectLst/>
              <a:uLnTx/>
              <a:uFillTx/>
              <a:latin typeface="Exo light"/>
              <a:ea typeface="Open Sans" panose="020B0606030504020204" pitchFamily="34" charset="0"/>
              <a:cs typeface="Exo light"/>
              <a:sym typeface="Helvetica Light"/>
            </a:endParaRPr>
          </a:p>
          <a:p>
            <a:pPr marL="95250" marR="0" lvl="0" indent="-85725" algn="l" defTabSz="409575" rtl="0" eaLnBrk="0" fontAlgn="base" latinLnBrk="0" hangingPunct="0">
              <a:lnSpc>
                <a:spcPct val="100000"/>
              </a:lnSpc>
              <a:spcBef>
                <a:spcPts val="79"/>
              </a:spcBef>
              <a:spcAft>
                <a:spcPct val="0"/>
              </a:spcAft>
              <a:buClrTx/>
              <a:buSzTx/>
              <a:buFontTx/>
              <a:buChar char="•"/>
              <a:tabLst>
                <a:tab pos="95250" algn="l"/>
              </a:tabLst>
              <a:defRPr/>
            </a:pP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90,000 </a:t>
            </a:r>
            <a:r>
              <a:rPr kumimoji="0" lang="en-US" sz="800" b="0" i="0" u="none" strike="noStrike" kern="1200" cap="none" spc="-11" normalizeH="0" baseline="0" noProof="0" dirty="0">
                <a:ln>
                  <a:noFill/>
                </a:ln>
                <a:solidFill>
                  <a:srgbClr val="53585F"/>
                </a:solidFill>
                <a:effectLst/>
                <a:uLnTx/>
                <a:uFillTx/>
                <a:latin typeface="Exo light"/>
                <a:ea typeface="Open Sans" panose="020B0606030504020204" pitchFamily="34" charset="0"/>
                <a:cs typeface="Exo light"/>
                <a:sym typeface="Helvetica Light"/>
              </a:rPr>
              <a:t>sq.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ft.</a:t>
            </a:r>
            <a:r>
              <a:rPr kumimoji="0" lang="en-US" sz="800" b="0" i="0" u="none" strike="noStrike" kern="1200" cap="none" spc="-101" normalizeH="0" baseline="0" noProof="0" dirty="0">
                <a:ln>
                  <a:noFill/>
                </a:ln>
                <a:solidFill>
                  <a:srgbClr val="53585F"/>
                </a:solidFill>
                <a:effectLst/>
                <a:uLnTx/>
                <a:uFillTx/>
                <a:latin typeface="Exo light"/>
                <a:ea typeface="Open Sans" panose="020B0606030504020204" pitchFamily="34" charset="0"/>
                <a:cs typeface="Exo light"/>
                <a:sym typeface="Helvetica Light"/>
              </a:rPr>
              <a:t> </a:t>
            </a:r>
            <a:r>
              <a:rPr kumimoji="0" lang="en-US" sz="800" b="0" i="0" u="none" strike="noStrike" kern="1200" cap="none" spc="-4" normalizeH="0" baseline="0" noProof="0" dirty="0">
                <a:ln>
                  <a:noFill/>
                </a:ln>
                <a:solidFill>
                  <a:srgbClr val="53585F"/>
                </a:solidFill>
                <a:effectLst/>
                <a:uLnTx/>
                <a:uFillTx/>
                <a:latin typeface="Exo light"/>
                <a:ea typeface="Open Sans" panose="020B0606030504020204" pitchFamily="34" charset="0"/>
                <a:cs typeface="Exo light"/>
                <a:sym typeface="Helvetica Light"/>
              </a:rPr>
              <a:t>facility</a:t>
            </a:r>
          </a:p>
          <a:p>
            <a:pPr marL="95250" indent="-85725">
              <a:spcBef>
                <a:spcPts val="79"/>
              </a:spcBef>
              <a:buFontTx/>
              <a:buChar char="•"/>
              <a:tabLst>
                <a:tab pos="95250" algn="l"/>
              </a:tabLst>
              <a:defRPr/>
            </a:pPr>
            <a:r>
              <a:rPr lang="en-US" sz="800" spc="-4" dirty="0">
                <a:solidFill>
                  <a:srgbClr val="53585F"/>
                </a:solidFill>
                <a:latin typeface="Exo Light"/>
                <a:ea typeface="Open Sans" panose="020B0606030504020204" pitchFamily="34" charset="0"/>
                <a:cs typeface="Exo Light"/>
              </a:rPr>
              <a:t>High Pressure Processing and value-added services</a:t>
            </a:r>
            <a:endParaRPr lang="en-US" sz="800" dirty="0">
              <a:solidFill>
                <a:srgbClr val="53585F"/>
              </a:solidFill>
              <a:latin typeface="Exo Light"/>
              <a:ea typeface="Open Sans" panose="020B0606030504020204" pitchFamily="34" charset="0"/>
              <a:cs typeface="Exo Light"/>
            </a:endParaRPr>
          </a:p>
        </p:txBody>
      </p:sp>
      <p:sp>
        <p:nvSpPr>
          <p:cNvPr id="30" name="object 31">
            <a:extLst>
              <a:ext uri="{FF2B5EF4-FFF2-40B4-BE49-F238E27FC236}">
                <a16:creationId xmlns:a16="http://schemas.microsoft.com/office/drawing/2014/main" id="{39B338F0-B0AA-4ECB-B045-E811CB108993}"/>
              </a:ext>
            </a:extLst>
          </p:cNvPr>
          <p:cNvSpPr/>
          <p:nvPr/>
        </p:nvSpPr>
        <p:spPr>
          <a:xfrm>
            <a:off x="6718710" y="3574758"/>
            <a:ext cx="1122007" cy="629083"/>
          </a:xfrm>
          <a:prstGeom prst="rect">
            <a:avLst/>
          </a:prstGeom>
          <a:blipFill>
            <a:blip r:embed="rId6" cstate="print">
              <a:extLst>
                <a:ext uri="{28A0092B-C50C-407E-A947-70E740481C1C}">
                  <a14:useLocalDpi xmlns:a14="http://schemas.microsoft.com/office/drawing/2010/main"/>
                </a:ext>
              </a:extLst>
            </a:blip>
            <a:srcRect/>
            <a:stretch>
              <a:fillRect l="-17174" t="-16755" r="-231" b="-5107"/>
            </a:stretch>
          </a:blipFill>
          <a:ln w="28575">
            <a:noFill/>
          </a:ln>
          <a:effectLst/>
        </p:spPr>
        <p:txBody>
          <a:bodyPr wrap="square" lIns="0" tIns="0" rIns="0" bIns="0" rtlCol="0"/>
          <a:lstStyle/>
          <a:p>
            <a:pPr marL="0" marR="0" lvl="0" indent="0" algn="l" defTabSz="409575" rtl="0" eaLnBrk="0" fontAlgn="base" latinLnBrk="0" hangingPunct="0">
              <a:lnSpc>
                <a:spcPct val="100000"/>
              </a:lnSpc>
              <a:spcBef>
                <a:spcPct val="0"/>
              </a:spcBef>
              <a:spcAft>
                <a:spcPct val="0"/>
              </a:spcAft>
              <a:buClrTx/>
              <a:buSzTx/>
              <a:buFontTx/>
              <a:buNone/>
              <a:tabLst/>
              <a:defRPr/>
            </a:pPr>
            <a:endParaRPr kumimoji="0" sz="1875" b="0" i="0" u="none" strike="noStrike" kern="1200" cap="none" spc="0" normalizeH="0" baseline="0" noProof="0">
              <a:ln>
                <a:noFill/>
              </a:ln>
              <a:solidFill>
                <a:srgbClr val="000000"/>
              </a:solidFill>
              <a:effectLst/>
              <a:uLnTx/>
              <a:uFillTx/>
              <a:latin typeface="Helvetica Light"/>
              <a:sym typeface="Helvetica Light"/>
            </a:endParaRPr>
          </a:p>
        </p:txBody>
      </p:sp>
      <p:sp>
        <p:nvSpPr>
          <p:cNvPr id="31" name="Rectangle 30">
            <a:extLst>
              <a:ext uri="{FF2B5EF4-FFF2-40B4-BE49-F238E27FC236}">
                <a16:creationId xmlns:a16="http://schemas.microsoft.com/office/drawing/2014/main" id="{13C143C6-63F7-43CD-8B94-E1F5B802679F}"/>
              </a:ext>
            </a:extLst>
          </p:cNvPr>
          <p:cNvSpPr/>
          <p:nvPr/>
        </p:nvSpPr>
        <p:spPr>
          <a:xfrm>
            <a:off x="7806849" y="3574758"/>
            <a:ext cx="1096586" cy="629085"/>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32" name="Rectangle 31">
            <a:extLst>
              <a:ext uri="{FF2B5EF4-FFF2-40B4-BE49-F238E27FC236}">
                <a16:creationId xmlns:a16="http://schemas.microsoft.com/office/drawing/2014/main" id="{CE744E20-5193-41AB-B124-58BDEFEB11AB}"/>
              </a:ext>
            </a:extLst>
          </p:cNvPr>
          <p:cNvSpPr/>
          <p:nvPr/>
        </p:nvSpPr>
        <p:spPr>
          <a:xfrm>
            <a:off x="7526997" y="3712079"/>
            <a:ext cx="1624131" cy="313334"/>
          </a:xfrm>
          <a:prstGeom prst="rect">
            <a:avLst/>
          </a:prstGeom>
        </p:spPr>
        <p:txBody>
          <a:bodyPr wrap="square" anchor="ctr">
            <a:spAutoFit/>
          </a:bodyPr>
          <a:lstStyle/>
          <a:p>
            <a:pPr marL="0" marR="0" lvl="0" indent="0" algn="ctr" defTabSz="409575" rtl="0" eaLnBrk="0" fontAlgn="base" latinLnBrk="0" hangingPunct="0">
              <a:lnSpc>
                <a:spcPts val="1780"/>
              </a:lnSpc>
              <a:spcBef>
                <a:spcPts val="250"/>
              </a:spcBef>
              <a:spcAft>
                <a:spcPct val="0"/>
              </a:spcAft>
              <a:buClrTx/>
              <a:buSzTx/>
              <a:buFontTx/>
              <a:buNone/>
              <a:tabLst/>
              <a:defRPr/>
            </a:pPr>
            <a:r>
              <a:rPr kumimoji="0" lang="en-US" sz="1200" b="0" i="0" u="none" strike="noStrike" kern="1200" cap="none" spc="0" normalizeH="0" baseline="0" noProof="0">
                <a:ln>
                  <a:noFill/>
                </a:ln>
                <a:solidFill>
                  <a:srgbClr val="F0F0F0"/>
                </a:solidFill>
                <a:effectLst/>
                <a:uLnTx/>
                <a:uFillTx/>
                <a:latin typeface="Exo Regular"/>
                <a:cs typeface="Exo Regular"/>
                <a:sym typeface="Helvetica Light"/>
              </a:rPr>
              <a:t>Villa Rica, GA</a:t>
            </a:r>
          </a:p>
        </p:txBody>
      </p:sp>
      <p:sp>
        <p:nvSpPr>
          <p:cNvPr id="33" name="Freeform 2">
            <a:extLst>
              <a:ext uri="{FF2B5EF4-FFF2-40B4-BE49-F238E27FC236}">
                <a16:creationId xmlns:a16="http://schemas.microsoft.com/office/drawing/2014/main" id="{8EF33B9B-7ACE-4A29-A13D-0ED953583867}"/>
              </a:ext>
            </a:extLst>
          </p:cNvPr>
          <p:cNvSpPr/>
          <p:nvPr/>
        </p:nvSpPr>
        <p:spPr>
          <a:xfrm flipH="1">
            <a:off x="-604004" y="380015"/>
            <a:ext cx="6360776"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Title 1">
            <a:extLst>
              <a:ext uri="{FF2B5EF4-FFF2-40B4-BE49-F238E27FC236}">
                <a16:creationId xmlns:a16="http://schemas.microsoft.com/office/drawing/2014/main" id="{142D0362-D9A0-4C4C-B27E-71B341C68107}"/>
              </a:ext>
            </a:extLst>
          </p:cNvPr>
          <p:cNvSpPr txBox="1">
            <a:spLocks/>
          </p:cNvSpPr>
          <p:nvPr/>
        </p:nvSpPr>
        <p:spPr>
          <a:xfrm>
            <a:off x="149289" y="485538"/>
            <a:ext cx="4994127" cy="443567"/>
          </a:xfrm>
          <a:prstGeom prst="rect">
            <a:avLst/>
          </a:prstGeom>
        </p:spPr>
        <p:txBody>
          <a:bodyPr anchor="t"/>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pPr algn="ctr"/>
            <a:r>
              <a:rPr lang="en-US" sz="2200" dirty="0"/>
              <a:t>Universal pure facilities at a glance</a:t>
            </a:r>
          </a:p>
        </p:txBody>
      </p:sp>
      <p:pic>
        <p:nvPicPr>
          <p:cNvPr id="35" name="Picture 34">
            <a:extLst>
              <a:ext uri="{FF2B5EF4-FFF2-40B4-BE49-F238E27FC236}">
                <a16:creationId xmlns:a16="http://schemas.microsoft.com/office/drawing/2014/main" id="{0E9224EA-42F9-469D-8F19-E54480FA1F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1648" y="5522291"/>
            <a:ext cx="1604362" cy="1203271"/>
          </a:xfrm>
          <a:prstGeom prst="rect">
            <a:avLst/>
          </a:prstGeom>
          <a:ln w="19050">
            <a:solidFill>
              <a:schemeClr val="accent2">
                <a:lumMod val="20000"/>
                <a:lumOff val="80000"/>
              </a:schemeClr>
            </a:solidFill>
          </a:ln>
        </p:spPr>
      </p:pic>
      <p:pic>
        <p:nvPicPr>
          <p:cNvPr id="36" name="Picture 35">
            <a:extLst>
              <a:ext uri="{FF2B5EF4-FFF2-40B4-BE49-F238E27FC236}">
                <a16:creationId xmlns:a16="http://schemas.microsoft.com/office/drawing/2014/main" id="{3AC44225-64B4-4769-BC3D-DB5D6CBC8EC5}"/>
              </a:ext>
            </a:extLst>
          </p:cNvPr>
          <p:cNvPicPr>
            <a:picLocks noChangeAspect="1"/>
          </p:cNvPicPr>
          <p:nvPr/>
        </p:nvPicPr>
        <p:blipFill rotWithShape="1">
          <a:blip r:embed="rId8">
            <a:extLst>
              <a:ext uri="{28A0092B-C50C-407E-A947-70E740481C1C}">
                <a14:useLocalDpi xmlns:a14="http://schemas.microsoft.com/office/drawing/2010/main" val="0"/>
              </a:ext>
            </a:extLst>
          </a:blip>
          <a:srcRect t="43348"/>
          <a:stretch/>
        </p:blipFill>
        <p:spPr>
          <a:xfrm>
            <a:off x="5815188" y="5522188"/>
            <a:ext cx="1408036" cy="1196523"/>
          </a:xfrm>
          <a:prstGeom prst="rect">
            <a:avLst/>
          </a:prstGeom>
          <a:ln w="19050">
            <a:solidFill>
              <a:schemeClr val="accent2">
                <a:lumMod val="20000"/>
                <a:lumOff val="80000"/>
              </a:schemeClr>
            </a:solidFill>
          </a:ln>
        </p:spPr>
      </p:pic>
      <p:pic>
        <p:nvPicPr>
          <p:cNvPr id="37" name="Picture 36">
            <a:extLst>
              <a:ext uri="{FF2B5EF4-FFF2-40B4-BE49-F238E27FC236}">
                <a16:creationId xmlns:a16="http://schemas.microsoft.com/office/drawing/2014/main" id="{0DC527CB-FCDE-4162-B05D-4999FD82CE00}"/>
              </a:ext>
            </a:extLst>
          </p:cNvPr>
          <p:cNvPicPr>
            <a:picLocks noChangeAspect="1"/>
          </p:cNvPicPr>
          <p:nvPr/>
        </p:nvPicPr>
        <p:blipFill rotWithShape="1">
          <a:blip r:embed="rId9"/>
          <a:srcRect l="29722" r="8645"/>
          <a:stretch/>
        </p:blipFill>
        <p:spPr>
          <a:xfrm>
            <a:off x="7328033" y="5522188"/>
            <a:ext cx="1303484" cy="1196522"/>
          </a:xfrm>
          <a:prstGeom prst="rect">
            <a:avLst/>
          </a:prstGeom>
          <a:ln w="19050">
            <a:solidFill>
              <a:schemeClr val="accent2">
                <a:lumMod val="20000"/>
                <a:lumOff val="80000"/>
              </a:schemeClr>
            </a:solidFill>
          </a:ln>
        </p:spPr>
      </p:pic>
      <p:pic>
        <p:nvPicPr>
          <p:cNvPr id="38" name="Picture 37">
            <a:extLst>
              <a:ext uri="{FF2B5EF4-FFF2-40B4-BE49-F238E27FC236}">
                <a16:creationId xmlns:a16="http://schemas.microsoft.com/office/drawing/2014/main" id="{C673AB8B-93EA-49CE-8BF2-A85D28DDA0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213" y="5522188"/>
            <a:ext cx="1795221" cy="1196522"/>
          </a:xfrm>
          <a:prstGeom prst="rect">
            <a:avLst/>
          </a:prstGeom>
          <a:ln w="19050">
            <a:solidFill>
              <a:schemeClr val="accent2">
                <a:lumMod val="20000"/>
                <a:lumOff val="80000"/>
              </a:schemeClr>
            </a:solidFill>
          </a:ln>
        </p:spPr>
      </p:pic>
      <p:pic>
        <p:nvPicPr>
          <p:cNvPr id="39" name="Picture 38">
            <a:extLst>
              <a:ext uri="{FF2B5EF4-FFF2-40B4-BE49-F238E27FC236}">
                <a16:creationId xmlns:a16="http://schemas.microsoft.com/office/drawing/2014/main" id="{06397710-3979-4D98-BA24-B507893D1B7A}"/>
              </a:ext>
            </a:extLst>
          </p:cNvPr>
          <p:cNvPicPr>
            <a:picLocks noChangeAspect="1"/>
          </p:cNvPicPr>
          <p:nvPr/>
        </p:nvPicPr>
        <p:blipFill rotWithShape="1">
          <a:blip r:embed="rId11">
            <a:extLst>
              <a:ext uri="{28A0092B-C50C-407E-A947-70E740481C1C}">
                <a14:useLocalDpi xmlns:a14="http://schemas.microsoft.com/office/drawing/2010/main" val="0"/>
              </a:ext>
            </a:extLst>
          </a:blip>
          <a:srcRect r="8083"/>
          <a:stretch/>
        </p:blipFill>
        <p:spPr>
          <a:xfrm>
            <a:off x="4052026" y="5522188"/>
            <a:ext cx="1650121" cy="1196522"/>
          </a:xfrm>
          <a:prstGeom prst="rect">
            <a:avLst/>
          </a:prstGeom>
          <a:ln w="19050">
            <a:solidFill>
              <a:schemeClr val="accent2">
                <a:lumMod val="20000"/>
                <a:lumOff val="80000"/>
              </a:schemeClr>
            </a:solidFill>
          </a:ln>
        </p:spPr>
      </p:pic>
      <p:sp>
        <p:nvSpPr>
          <p:cNvPr id="40" name="Oval 39">
            <a:extLst>
              <a:ext uri="{FF2B5EF4-FFF2-40B4-BE49-F238E27FC236}">
                <a16:creationId xmlns:a16="http://schemas.microsoft.com/office/drawing/2014/main" id="{514080C3-6599-4884-BDB3-21E13B2086B0}"/>
              </a:ext>
            </a:extLst>
          </p:cNvPr>
          <p:cNvSpPr/>
          <p:nvPr/>
        </p:nvSpPr>
        <p:spPr>
          <a:xfrm>
            <a:off x="3586973" y="2534455"/>
            <a:ext cx="1494242" cy="1504320"/>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41" name="Oval 40">
            <a:extLst>
              <a:ext uri="{FF2B5EF4-FFF2-40B4-BE49-F238E27FC236}">
                <a16:creationId xmlns:a16="http://schemas.microsoft.com/office/drawing/2014/main" id="{E0796F8A-7C08-4F09-AF4D-9431E4875316}"/>
              </a:ext>
            </a:extLst>
          </p:cNvPr>
          <p:cNvSpPr/>
          <p:nvPr/>
        </p:nvSpPr>
        <p:spPr>
          <a:xfrm>
            <a:off x="3649175" y="3636541"/>
            <a:ext cx="1494242" cy="1504320"/>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42" name="Oval 41">
            <a:extLst>
              <a:ext uri="{FF2B5EF4-FFF2-40B4-BE49-F238E27FC236}">
                <a16:creationId xmlns:a16="http://schemas.microsoft.com/office/drawing/2014/main" id="{AE75F8FA-BBC4-4FBE-A272-10B7EE644CB6}"/>
              </a:ext>
            </a:extLst>
          </p:cNvPr>
          <p:cNvSpPr/>
          <p:nvPr/>
        </p:nvSpPr>
        <p:spPr>
          <a:xfrm>
            <a:off x="4962309" y="3382455"/>
            <a:ext cx="1494242" cy="1504320"/>
          </a:xfrm>
          <a:prstGeom prst="ellipse">
            <a:avLst/>
          </a:prstGeom>
          <a:solidFill>
            <a:srgbClr val="1168AD">
              <a:alpha val="18000"/>
            </a:srgbClr>
          </a:solidFill>
          <a:ln w="12700" cap="flat">
            <a:solidFill>
              <a:srgbClr val="1168AD">
                <a:alpha val="40000"/>
              </a:srgb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pic>
        <p:nvPicPr>
          <p:cNvPr id="43" name="Picture 42">
            <a:extLst>
              <a:ext uri="{FF2B5EF4-FFF2-40B4-BE49-F238E27FC236}">
                <a16:creationId xmlns:a16="http://schemas.microsoft.com/office/drawing/2014/main" id="{2C97656C-2244-42F2-AC88-2DB204A5A8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29441" y="2941856"/>
            <a:ext cx="448393" cy="400684"/>
          </a:xfrm>
          <a:prstGeom prst="rect">
            <a:avLst/>
          </a:prstGeom>
        </p:spPr>
      </p:pic>
      <p:pic>
        <p:nvPicPr>
          <p:cNvPr id="44" name="Picture 43">
            <a:extLst>
              <a:ext uri="{FF2B5EF4-FFF2-40B4-BE49-F238E27FC236}">
                <a16:creationId xmlns:a16="http://schemas.microsoft.com/office/drawing/2014/main" id="{2838046D-825E-4ACA-A7C7-B2BE73B7C0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2575" y="3934273"/>
            <a:ext cx="448393" cy="400684"/>
          </a:xfrm>
          <a:prstGeom prst="rect">
            <a:avLst/>
          </a:prstGeom>
        </p:spPr>
      </p:pic>
      <p:pic>
        <p:nvPicPr>
          <p:cNvPr id="45" name="Picture 44">
            <a:extLst>
              <a:ext uri="{FF2B5EF4-FFF2-40B4-BE49-F238E27FC236}">
                <a16:creationId xmlns:a16="http://schemas.microsoft.com/office/drawing/2014/main" id="{9D89B4A8-6359-4E3C-A711-AD74608D1E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5657" y="4176112"/>
            <a:ext cx="448393" cy="400684"/>
          </a:xfrm>
          <a:prstGeom prst="rect">
            <a:avLst/>
          </a:prstGeom>
        </p:spPr>
      </p:pic>
      <p:pic>
        <p:nvPicPr>
          <p:cNvPr id="46" name="Picture 45">
            <a:extLst>
              <a:ext uri="{FF2B5EF4-FFF2-40B4-BE49-F238E27FC236}">
                <a16:creationId xmlns:a16="http://schemas.microsoft.com/office/drawing/2014/main" id="{53D7D4AD-8FB4-4586-B4C1-036ADBAD18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7743" y="3105526"/>
            <a:ext cx="448393" cy="400684"/>
          </a:xfrm>
          <a:prstGeom prst="rect">
            <a:avLst/>
          </a:prstGeom>
        </p:spPr>
      </p:pic>
    </p:spTree>
    <p:extLst>
      <p:ext uri="{BB962C8B-B14F-4D97-AF65-F5344CB8AC3E}">
        <p14:creationId xmlns:p14="http://schemas.microsoft.com/office/powerpoint/2010/main" val="218456534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Freeform 6">
            <a:extLst>
              <a:ext uri="{FF2B5EF4-FFF2-40B4-BE49-F238E27FC236}">
                <a16:creationId xmlns:a16="http://schemas.microsoft.com/office/drawing/2014/main" id="{479382AB-F22F-4353-A69F-107AEBE4C25B}"/>
              </a:ext>
            </a:extLst>
          </p:cNvPr>
          <p:cNvSpPr/>
          <p:nvPr/>
        </p:nvSpPr>
        <p:spPr>
          <a:xfrm flipH="1">
            <a:off x="-1332444" y="380015"/>
            <a:ext cx="3275593"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12" name="Title 1">
            <a:extLst>
              <a:ext uri="{FF2B5EF4-FFF2-40B4-BE49-F238E27FC236}">
                <a16:creationId xmlns:a16="http://schemas.microsoft.com/office/drawing/2014/main" id="{D98AD3DD-E51D-41B5-9479-18A088BB5F40}"/>
              </a:ext>
            </a:extLst>
          </p:cNvPr>
          <p:cNvSpPr txBox="1">
            <a:spLocks/>
          </p:cNvSpPr>
          <p:nvPr/>
        </p:nvSpPr>
        <p:spPr>
          <a:xfrm>
            <a:off x="219784" y="485538"/>
            <a:ext cx="3943684"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facilities</a:t>
            </a:r>
          </a:p>
        </p:txBody>
      </p:sp>
      <p:sp>
        <p:nvSpPr>
          <p:cNvPr id="213" name="Rectangle 212">
            <a:extLst>
              <a:ext uri="{FF2B5EF4-FFF2-40B4-BE49-F238E27FC236}">
                <a16:creationId xmlns:a16="http://schemas.microsoft.com/office/drawing/2014/main" id="{FB7F6F18-3C41-4665-A85F-767B51FC8387}"/>
              </a:ext>
            </a:extLst>
          </p:cNvPr>
          <p:cNvSpPr/>
          <p:nvPr/>
        </p:nvSpPr>
        <p:spPr>
          <a:xfrm>
            <a:off x="621189" y="4546123"/>
            <a:ext cx="7885893" cy="1879297"/>
          </a:xfrm>
          <a:prstGeom prst="rect">
            <a:avLst/>
          </a:prstGeom>
        </p:spPr>
        <p:txBody>
          <a:bodyPr wrap="square" anchor="ctr">
            <a:spAutoFit/>
          </a:bodyPr>
          <a:lstStyle/>
          <a:p>
            <a:pPr marL="274320" lvl="1" indent="-274320" defTabSz="914400" eaLnBrk="1" fontAlgn="auto" hangingPunct="1">
              <a:lnSpc>
                <a:spcPct val="107000"/>
              </a:lnSpc>
              <a:spcBef>
                <a:spcPts val="0"/>
              </a:spcBef>
              <a:spcAft>
                <a:spcPts val="600"/>
              </a:spcAft>
              <a:buSzPct val="110000"/>
              <a:buFontTx/>
              <a:buBlip>
                <a:blip r:embed="rId2">
                  <a:extLst/>
                </a:blip>
              </a:buBlip>
            </a:pPr>
            <a:r>
              <a:rPr lang="en-US" sz="1350" b="1" dirty="0">
                <a:solidFill>
                  <a:srgbClr val="4E4038"/>
                </a:solidFill>
                <a:latin typeface="Arial" panose="020B0604020202020204"/>
                <a:ea typeface="+mn-ea"/>
                <a:cs typeface="Arial" panose="020B0604020202020204" pitchFamily="34" charset="0"/>
              </a:rPr>
              <a:t>Employment:</a:t>
            </a:r>
            <a:r>
              <a:rPr lang="en-US" sz="1350" dirty="0">
                <a:solidFill>
                  <a:srgbClr val="4E4038"/>
                </a:solidFill>
                <a:latin typeface="Arial" panose="020B0604020202020204"/>
                <a:ea typeface="+mn-ea"/>
                <a:cs typeface="Arial" panose="020B0604020202020204" pitchFamily="34" charset="0"/>
              </a:rPr>
              <a:t> Universal Pure employs approximately 75 non-union, salaried employees and approximately 350 hourly/temp employees across all locations</a:t>
            </a:r>
          </a:p>
          <a:p>
            <a:pPr marL="274320" lvl="1" indent="-274320" defTabSz="914400" eaLnBrk="1" fontAlgn="auto" hangingPunct="1">
              <a:lnSpc>
                <a:spcPct val="107000"/>
              </a:lnSpc>
              <a:spcBef>
                <a:spcPts val="0"/>
              </a:spcBef>
              <a:spcAft>
                <a:spcPts val="600"/>
              </a:spcAft>
              <a:buSzPct val="110000"/>
              <a:buFontTx/>
              <a:buBlip>
                <a:blip r:embed="rId2">
                  <a:extLst/>
                </a:blip>
              </a:buBlip>
            </a:pPr>
            <a:r>
              <a:rPr lang="en-US" sz="1350" b="1" dirty="0">
                <a:solidFill>
                  <a:srgbClr val="4E4038"/>
                </a:solidFill>
                <a:latin typeface="Arial" panose="020B0604020202020204"/>
                <a:ea typeface="+mn-ea"/>
                <a:cs typeface="Arial" panose="020B0604020202020204" pitchFamily="34" charset="0"/>
              </a:rPr>
              <a:t>Redundancy: </a:t>
            </a:r>
            <a:r>
              <a:rPr lang="en-US" sz="1350" dirty="0">
                <a:solidFill>
                  <a:srgbClr val="4E4038"/>
                </a:solidFill>
                <a:latin typeface="Arial" panose="020B0604020202020204"/>
                <a:ea typeface="+mn-ea"/>
                <a:cs typeface="Arial" panose="020B0604020202020204" pitchFamily="34" charset="0"/>
              </a:rPr>
              <a:t>The company operates and services 11 HPP machines across 4 locations</a:t>
            </a:r>
          </a:p>
          <a:p>
            <a:pPr marL="274320" lvl="1" indent="-274320" defTabSz="914400" eaLnBrk="1" fontAlgn="auto" hangingPunct="1">
              <a:lnSpc>
                <a:spcPct val="107000"/>
              </a:lnSpc>
              <a:spcBef>
                <a:spcPts val="0"/>
              </a:spcBef>
              <a:spcAft>
                <a:spcPts val="600"/>
              </a:spcAft>
              <a:buSzPct val="110000"/>
              <a:buFontTx/>
              <a:buBlip>
                <a:blip r:embed="rId2">
                  <a:extLst/>
                </a:blip>
              </a:buBlip>
            </a:pPr>
            <a:r>
              <a:rPr lang="en-US" sz="1350" b="1" dirty="0">
                <a:solidFill>
                  <a:srgbClr val="4E4038"/>
                </a:solidFill>
                <a:latin typeface="Arial" panose="020B0604020202020204"/>
                <a:ea typeface="+mn-ea"/>
                <a:cs typeface="Arial" panose="020B0604020202020204" pitchFamily="34" charset="0"/>
              </a:rPr>
              <a:t>Facilities: </a:t>
            </a:r>
            <a:r>
              <a:rPr lang="en-US" sz="1350" dirty="0">
                <a:solidFill>
                  <a:srgbClr val="4E4038"/>
                </a:solidFill>
                <a:latin typeface="Arial" panose="020B0604020202020204"/>
                <a:ea typeface="+mn-ea"/>
                <a:cs typeface="Arial" panose="020B0604020202020204" pitchFamily="34" charset="0"/>
              </a:rPr>
              <a:t>Over </a:t>
            </a:r>
            <a:r>
              <a:rPr lang="en-US" sz="1350" dirty="0">
                <a:solidFill>
                  <a:srgbClr val="FF0000"/>
                </a:solidFill>
                <a:latin typeface="Arial" panose="020B0604020202020204"/>
                <a:ea typeface="+mn-ea"/>
                <a:cs typeface="Arial" panose="020B0604020202020204" pitchFamily="34" charset="0"/>
              </a:rPr>
              <a:t>1 million square feet </a:t>
            </a:r>
            <a:r>
              <a:rPr lang="en-US" sz="1350" dirty="0">
                <a:solidFill>
                  <a:srgbClr val="4E4038"/>
                </a:solidFill>
                <a:latin typeface="Arial" panose="020B0604020202020204"/>
                <a:ea typeface="+mn-ea"/>
                <a:cs typeface="Arial" panose="020B0604020202020204" pitchFamily="34" charset="0"/>
              </a:rPr>
              <a:t>of HPP, cold storage, value added service and administrative space, with 12 million cubic feet of cold storage and freezer space</a:t>
            </a:r>
          </a:p>
          <a:p>
            <a:pPr marL="274320" lvl="1" indent="-274320" defTabSz="914400" eaLnBrk="1" fontAlgn="auto" hangingPunct="1">
              <a:lnSpc>
                <a:spcPct val="107000"/>
              </a:lnSpc>
              <a:spcBef>
                <a:spcPts val="0"/>
              </a:spcBef>
              <a:spcAft>
                <a:spcPts val="600"/>
              </a:spcAft>
              <a:buSzPct val="110000"/>
              <a:buFontTx/>
              <a:buBlip>
                <a:blip r:embed="rId2">
                  <a:extLst/>
                </a:blip>
              </a:buBlip>
            </a:pPr>
            <a:r>
              <a:rPr lang="en-US" sz="1350" b="1" dirty="0">
                <a:solidFill>
                  <a:srgbClr val="4E4038"/>
                </a:solidFill>
                <a:latin typeface="Arial" panose="020B0604020202020204"/>
                <a:ea typeface="+mn-ea"/>
                <a:cs typeface="Arial" panose="020B0604020202020204" pitchFamily="34" charset="0"/>
              </a:rPr>
              <a:t>Capacity: </a:t>
            </a:r>
            <a:r>
              <a:rPr lang="en-US" sz="1350" dirty="0">
                <a:solidFill>
                  <a:srgbClr val="4E4038"/>
                </a:solidFill>
                <a:latin typeface="Arial" panose="020B0604020202020204"/>
                <a:ea typeface="+mn-ea"/>
                <a:cs typeface="Arial" panose="020B0604020202020204" pitchFamily="34" charset="0"/>
              </a:rPr>
              <a:t>Available space across all locations for an additional </a:t>
            </a:r>
            <a:r>
              <a:rPr lang="en-US" sz="1350" dirty="0">
                <a:solidFill>
                  <a:srgbClr val="FF0000"/>
                </a:solidFill>
                <a:latin typeface="Arial" panose="020B0604020202020204"/>
                <a:ea typeface="+mn-ea"/>
                <a:cs typeface="Arial" panose="020B0604020202020204" pitchFamily="34" charset="0"/>
              </a:rPr>
              <a:t>8 </a:t>
            </a:r>
            <a:r>
              <a:rPr lang="en-US" sz="1350" dirty="0">
                <a:solidFill>
                  <a:srgbClr val="4E4038"/>
                </a:solidFill>
                <a:latin typeface="Arial" panose="020B0604020202020204"/>
                <a:ea typeface="+mn-ea"/>
                <a:cs typeface="Arial" panose="020B0604020202020204" pitchFamily="34" charset="0"/>
              </a:rPr>
              <a:t>HPP machines, with 4 pads already poured</a:t>
            </a:r>
          </a:p>
        </p:txBody>
      </p:sp>
      <p:sp>
        <p:nvSpPr>
          <p:cNvPr id="214" name="Round Same Side Corner Rectangle 15">
            <a:extLst>
              <a:ext uri="{FF2B5EF4-FFF2-40B4-BE49-F238E27FC236}">
                <a16:creationId xmlns:a16="http://schemas.microsoft.com/office/drawing/2014/main" id="{D8202E3D-0F45-46D0-AA08-0C2FE7CB1CF8}"/>
              </a:ext>
            </a:extLst>
          </p:cNvPr>
          <p:cNvSpPr/>
          <p:nvPr/>
        </p:nvSpPr>
        <p:spPr>
          <a:xfrm>
            <a:off x="580575" y="4359773"/>
            <a:ext cx="7901768" cy="2044293"/>
          </a:xfrm>
          <a:prstGeom prst="round2SameRect">
            <a:avLst>
              <a:gd name="adj1" fmla="val 2825"/>
              <a:gd name="adj2" fmla="val 0"/>
            </a:avLst>
          </a:prstGeom>
          <a:noFill/>
          <a:ln w="12700" cap="flat" cmpd="sng" algn="ctr">
            <a:solidFill>
              <a:srgbClr val="B2B2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15" name="Rectangle 214">
            <a:extLst>
              <a:ext uri="{FF2B5EF4-FFF2-40B4-BE49-F238E27FC236}">
                <a16:creationId xmlns:a16="http://schemas.microsoft.com/office/drawing/2014/main" id="{0B4987E0-11A0-43E7-AB82-E94D661AEEB9}"/>
              </a:ext>
            </a:extLst>
          </p:cNvPr>
          <p:cNvSpPr/>
          <p:nvPr/>
        </p:nvSpPr>
        <p:spPr>
          <a:xfrm>
            <a:off x="825325" y="4209663"/>
            <a:ext cx="3005166" cy="335285"/>
          </a:xfrm>
          <a:prstGeom prst="rect">
            <a:avLst/>
          </a:prstGeom>
          <a:solidFill>
            <a:srgbClr val="FFFFFF"/>
          </a:solidFill>
        </p:spPr>
        <p:txBody>
          <a:bodyPr wrap="square" anchor="ctr">
            <a:spAutoFit/>
          </a:bodyPr>
          <a:lstStyle/>
          <a:p>
            <a:pPr marL="0" lvl="1" indent="0" defTabSz="914400" eaLnBrk="1" fontAlgn="auto" hangingPunct="1">
              <a:lnSpc>
                <a:spcPct val="107000"/>
              </a:lnSpc>
              <a:spcBef>
                <a:spcPts val="0"/>
              </a:spcBef>
              <a:spcAft>
                <a:spcPts val="600"/>
              </a:spcAft>
              <a:buSzPct val="110000"/>
            </a:pPr>
            <a:r>
              <a:rPr lang="en-US" sz="1600" b="1" dirty="0">
                <a:solidFill>
                  <a:srgbClr val="00538A"/>
                </a:solidFill>
                <a:latin typeface="Arial Narrow" panose="020B0606020202030204" pitchFamily="34" charset="0"/>
                <a:ea typeface="+mn-ea"/>
                <a:cs typeface="Arial" panose="020B0604020202020204" pitchFamily="34" charset="0"/>
              </a:rPr>
              <a:t>Facility Highlights</a:t>
            </a:r>
          </a:p>
        </p:txBody>
      </p:sp>
      <p:sp>
        <p:nvSpPr>
          <p:cNvPr id="216" name="Rectangle 215">
            <a:extLst>
              <a:ext uri="{FF2B5EF4-FFF2-40B4-BE49-F238E27FC236}">
                <a16:creationId xmlns:a16="http://schemas.microsoft.com/office/drawing/2014/main" id="{4477D9BE-6928-44DB-AA74-3348CDEA98F2}"/>
              </a:ext>
            </a:extLst>
          </p:cNvPr>
          <p:cNvSpPr/>
          <p:nvPr/>
        </p:nvSpPr>
        <p:spPr>
          <a:xfrm>
            <a:off x="6206745" y="1769984"/>
            <a:ext cx="2300337" cy="1187697"/>
          </a:xfrm>
          <a:prstGeom prst="rect">
            <a:avLst/>
          </a:prstGeom>
        </p:spPr>
        <p:txBody>
          <a:bodyPr wrap="square">
            <a:spAutoFit/>
          </a:bodyPr>
          <a:lstStyle/>
          <a:p>
            <a:pPr marL="0" lvl="1" indent="0" algn="ctr" defTabSz="914400" eaLnBrk="1" fontAlgn="auto" hangingPunct="1">
              <a:lnSpc>
                <a:spcPct val="107000"/>
              </a:lnSpc>
              <a:spcBef>
                <a:spcPts val="0"/>
              </a:spcBef>
              <a:spcAft>
                <a:spcPts val="600"/>
              </a:spcAft>
              <a:buSzPct val="110000"/>
            </a:pPr>
            <a:r>
              <a:rPr lang="en-US" sz="1350" dirty="0">
                <a:solidFill>
                  <a:srgbClr val="4E4038"/>
                </a:solidFill>
                <a:latin typeface="Arial" panose="020B0604020202020204"/>
                <a:ea typeface="+mn-ea"/>
                <a:cs typeface="Arial" panose="020B0604020202020204" pitchFamily="34" charset="0"/>
              </a:rPr>
              <a:t>With </a:t>
            </a:r>
            <a:r>
              <a:rPr lang="en-US" sz="1350" b="1" dirty="0">
                <a:solidFill>
                  <a:srgbClr val="0A7CBA"/>
                </a:solidFill>
                <a:latin typeface="Arial" panose="020B0604020202020204"/>
                <a:ea typeface="+mn-ea"/>
                <a:cs typeface="Arial" panose="020B0604020202020204" pitchFamily="34" charset="0"/>
              </a:rPr>
              <a:t>four strategically placed facilities</a:t>
            </a:r>
            <a:r>
              <a:rPr lang="en-US" sz="1350" dirty="0">
                <a:solidFill>
                  <a:srgbClr val="4E4038"/>
                </a:solidFill>
                <a:latin typeface="Arial" panose="020B0604020202020204"/>
                <a:ea typeface="+mn-ea"/>
                <a:cs typeface="Arial" panose="020B0604020202020204" pitchFamily="34" charset="0"/>
              </a:rPr>
              <a:t>, Universal Pure is able to serve a majority of the U.S. population</a:t>
            </a:r>
          </a:p>
        </p:txBody>
      </p:sp>
      <p:sp>
        <p:nvSpPr>
          <p:cNvPr id="217" name="Rectangle 216">
            <a:extLst>
              <a:ext uri="{FF2B5EF4-FFF2-40B4-BE49-F238E27FC236}">
                <a16:creationId xmlns:a16="http://schemas.microsoft.com/office/drawing/2014/main" id="{A8155543-AD6F-4694-9A54-DF476D278F15}"/>
              </a:ext>
            </a:extLst>
          </p:cNvPr>
          <p:cNvSpPr/>
          <p:nvPr/>
        </p:nvSpPr>
        <p:spPr>
          <a:xfrm>
            <a:off x="6349982" y="1380488"/>
            <a:ext cx="1806905" cy="338554"/>
          </a:xfrm>
          <a:prstGeom prst="rect">
            <a:avLst/>
          </a:prstGeom>
        </p:spPr>
        <p:txBody>
          <a:bodyPr wrap="none">
            <a:spAutoFit/>
          </a:bodyPr>
          <a:lstStyle/>
          <a:p>
            <a:pPr defTabSz="914400" eaLnBrk="1" fontAlgn="auto" hangingPunct="1">
              <a:spcBef>
                <a:spcPts val="0"/>
              </a:spcBef>
              <a:spcAft>
                <a:spcPts val="0"/>
              </a:spcAft>
            </a:pPr>
            <a:r>
              <a:rPr lang="en-US" sz="1600" b="1" dirty="0">
                <a:solidFill>
                  <a:srgbClr val="00538A"/>
                </a:solidFill>
                <a:latin typeface="Arial Narrow" panose="020B0606020202030204" pitchFamily="34" charset="0"/>
                <a:ea typeface="+mn-ea"/>
                <a:cs typeface="Arial" panose="020B0604020202020204" pitchFamily="34" charset="0"/>
              </a:rPr>
              <a:t>Geographical Reach</a:t>
            </a:r>
            <a:endParaRPr lang="en-US" sz="1600" b="1" dirty="0">
              <a:solidFill>
                <a:srgbClr val="00538A"/>
              </a:solidFill>
              <a:latin typeface="Arial Narrow" panose="020B0606020202030204" pitchFamily="34" charset="0"/>
              <a:ea typeface="+mn-ea"/>
              <a:cs typeface="+mn-cs"/>
            </a:endParaRPr>
          </a:p>
        </p:txBody>
      </p:sp>
      <p:sp>
        <p:nvSpPr>
          <p:cNvPr id="218" name="Isosceles Triangle 217">
            <a:extLst>
              <a:ext uri="{FF2B5EF4-FFF2-40B4-BE49-F238E27FC236}">
                <a16:creationId xmlns:a16="http://schemas.microsoft.com/office/drawing/2014/main" id="{D158AF75-DFB0-49FD-9CC4-F5C40D36E993}"/>
              </a:ext>
            </a:extLst>
          </p:cNvPr>
          <p:cNvSpPr/>
          <p:nvPr/>
        </p:nvSpPr>
        <p:spPr>
          <a:xfrm rot="5400000">
            <a:off x="4950187" y="2616706"/>
            <a:ext cx="2067011" cy="175810"/>
          </a:xfrm>
          <a:prstGeom prst="triangle">
            <a:avLst/>
          </a:prstGeom>
          <a:solidFill>
            <a:srgbClr val="0A7CBA">
              <a:lumMod val="20000"/>
              <a:lumOff val="80000"/>
            </a:srgbClr>
          </a:solidFill>
          <a:ln>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cxnSp>
        <p:nvCxnSpPr>
          <p:cNvPr id="219" name="Straight Connector 218">
            <a:extLst>
              <a:ext uri="{FF2B5EF4-FFF2-40B4-BE49-F238E27FC236}">
                <a16:creationId xmlns:a16="http://schemas.microsoft.com/office/drawing/2014/main" id="{020C4984-B15F-49D7-8398-8AFB9839355A}"/>
              </a:ext>
            </a:extLst>
          </p:cNvPr>
          <p:cNvCxnSpPr>
            <a:cxnSpLocks/>
          </p:cNvCxnSpPr>
          <p:nvPr/>
        </p:nvCxnSpPr>
        <p:spPr>
          <a:xfrm>
            <a:off x="6376957" y="1709468"/>
            <a:ext cx="1752954" cy="0"/>
          </a:xfrm>
          <a:prstGeom prst="line">
            <a:avLst/>
          </a:prstGeom>
          <a:noFill/>
          <a:ln w="12700" cap="flat" cmpd="sng" algn="ctr">
            <a:solidFill>
              <a:srgbClr val="B2B2B2"/>
            </a:solidFill>
            <a:prstDash val="solid"/>
            <a:miter lim="800000"/>
          </a:ln>
          <a:effectLst/>
        </p:spPr>
      </p:cxnSp>
      <p:grpSp>
        <p:nvGrpSpPr>
          <p:cNvPr id="220" name="Group 219">
            <a:extLst>
              <a:ext uri="{FF2B5EF4-FFF2-40B4-BE49-F238E27FC236}">
                <a16:creationId xmlns:a16="http://schemas.microsoft.com/office/drawing/2014/main" id="{7D973D08-1A83-4707-96BB-1CBDE68D43D2}"/>
              </a:ext>
            </a:extLst>
          </p:cNvPr>
          <p:cNvGrpSpPr/>
          <p:nvPr/>
        </p:nvGrpSpPr>
        <p:grpSpPr>
          <a:xfrm>
            <a:off x="737130" y="1119079"/>
            <a:ext cx="4864378" cy="2946456"/>
            <a:chOff x="737130" y="1119079"/>
            <a:chExt cx="4864378" cy="2946456"/>
          </a:xfrm>
        </p:grpSpPr>
        <p:sp>
          <p:nvSpPr>
            <p:cNvPr id="221" name="Shape 2556">
              <a:extLst>
                <a:ext uri="{FF2B5EF4-FFF2-40B4-BE49-F238E27FC236}">
                  <a16:creationId xmlns:a16="http://schemas.microsoft.com/office/drawing/2014/main" id="{ACBC037C-9E30-4235-98AA-AC5DDBEAAFF0}"/>
                </a:ext>
              </a:extLst>
            </p:cNvPr>
            <p:cNvSpPr/>
            <p:nvPr/>
          </p:nvSpPr>
          <p:spPr>
            <a:xfrm>
              <a:off x="931904" y="1697382"/>
              <a:ext cx="5012" cy="55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2" name="Shape 2557">
              <a:extLst>
                <a:ext uri="{FF2B5EF4-FFF2-40B4-BE49-F238E27FC236}">
                  <a16:creationId xmlns:a16="http://schemas.microsoft.com/office/drawing/2014/main" id="{7D3FF198-1179-4B9F-9E30-C790061D56B5}"/>
                </a:ext>
              </a:extLst>
            </p:cNvPr>
            <p:cNvSpPr/>
            <p:nvPr/>
          </p:nvSpPr>
          <p:spPr>
            <a:xfrm>
              <a:off x="883076" y="1397860"/>
              <a:ext cx="730437" cy="608831"/>
            </a:xfrm>
            <a:custGeom>
              <a:avLst/>
              <a:gdLst/>
              <a:ahLst/>
              <a:cxnLst>
                <a:cxn ang="0">
                  <a:pos x="wd2" y="hd2"/>
                </a:cxn>
                <a:cxn ang="5400000">
                  <a:pos x="wd2" y="hd2"/>
                </a:cxn>
                <a:cxn ang="10800000">
                  <a:pos x="wd2" y="hd2"/>
                </a:cxn>
                <a:cxn ang="16200000">
                  <a:pos x="wd2" y="hd2"/>
                </a:cxn>
              </a:cxnLst>
              <a:rect l="0" t="0" r="r" b="b"/>
              <a:pathLst>
                <a:path w="21600" h="21600" extrusionOk="0">
                  <a:moveTo>
                    <a:pt x="5819" y="18189"/>
                  </a:moveTo>
                  <a:lnTo>
                    <a:pt x="10405" y="19592"/>
                  </a:lnTo>
                  <a:lnTo>
                    <a:pt x="14706" y="20804"/>
                  </a:lnTo>
                  <a:lnTo>
                    <a:pt x="17710" y="21600"/>
                  </a:lnTo>
                  <a:lnTo>
                    <a:pt x="18975" y="14324"/>
                  </a:lnTo>
                  <a:lnTo>
                    <a:pt x="19102" y="14173"/>
                  </a:lnTo>
                  <a:lnTo>
                    <a:pt x="19165" y="14059"/>
                  </a:lnTo>
                  <a:lnTo>
                    <a:pt x="19386" y="13528"/>
                  </a:lnTo>
                  <a:lnTo>
                    <a:pt x="19386" y="13187"/>
                  </a:lnTo>
                  <a:lnTo>
                    <a:pt x="19576" y="12884"/>
                  </a:lnTo>
                  <a:lnTo>
                    <a:pt x="19449" y="12695"/>
                  </a:lnTo>
                  <a:lnTo>
                    <a:pt x="19196" y="12467"/>
                  </a:lnTo>
                  <a:lnTo>
                    <a:pt x="19038" y="12392"/>
                  </a:lnTo>
                  <a:lnTo>
                    <a:pt x="18912" y="12278"/>
                  </a:lnTo>
                  <a:lnTo>
                    <a:pt x="19102" y="11482"/>
                  </a:lnTo>
                  <a:lnTo>
                    <a:pt x="19260" y="11179"/>
                  </a:lnTo>
                  <a:lnTo>
                    <a:pt x="19576" y="10686"/>
                  </a:lnTo>
                  <a:lnTo>
                    <a:pt x="19924" y="10421"/>
                  </a:lnTo>
                  <a:lnTo>
                    <a:pt x="20114" y="10194"/>
                  </a:lnTo>
                  <a:lnTo>
                    <a:pt x="20208" y="9928"/>
                  </a:lnTo>
                  <a:lnTo>
                    <a:pt x="20208" y="9701"/>
                  </a:lnTo>
                  <a:lnTo>
                    <a:pt x="20651" y="9208"/>
                  </a:lnTo>
                  <a:lnTo>
                    <a:pt x="20936" y="8337"/>
                  </a:lnTo>
                  <a:lnTo>
                    <a:pt x="21473" y="7693"/>
                  </a:lnTo>
                  <a:lnTo>
                    <a:pt x="21600" y="7427"/>
                  </a:lnTo>
                  <a:lnTo>
                    <a:pt x="21537" y="6935"/>
                  </a:lnTo>
                  <a:lnTo>
                    <a:pt x="21062" y="6404"/>
                  </a:lnTo>
                  <a:lnTo>
                    <a:pt x="20999" y="6291"/>
                  </a:lnTo>
                  <a:lnTo>
                    <a:pt x="20873" y="5987"/>
                  </a:lnTo>
                  <a:lnTo>
                    <a:pt x="20873" y="5646"/>
                  </a:lnTo>
                  <a:lnTo>
                    <a:pt x="18090" y="5002"/>
                  </a:lnTo>
                  <a:lnTo>
                    <a:pt x="15939" y="4358"/>
                  </a:lnTo>
                  <a:lnTo>
                    <a:pt x="15749" y="4585"/>
                  </a:lnTo>
                  <a:lnTo>
                    <a:pt x="15528" y="4509"/>
                  </a:lnTo>
                  <a:lnTo>
                    <a:pt x="15275" y="4434"/>
                  </a:lnTo>
                  <a:lnTo>
                    <a:pt x="14737" y="4358"/>
                  </a:lnTo>
                  <a:lnTo>
                    <a:pt x="14642" y="4282"/>
                  </a:lnTo>
                  <a:lnTo>
                    <a:pt x="14389" y="4434"/>
                  </a:lnTo>
                  <a:lnTo>
                    <a:pt x="13694" y="4434"/>
                  </a:lnTo>
                  <a:lnTo>
                    <a:pt x="13251" y="4509"/>
                  </a:lnTo>
                  <a:lnTo>
                    <a:pt x="12840" y="4623"/>
                  </a:lnTo>
                  <a:lnTo>
                    <a:pt x="12618" y="4623"/>
                  </a:lnTo>
                  <a:lnTo>
                    <a:pt x="12429" y="4585"/>
                  </a:lnTo>
                  <a:lnTo>
                    <a:pt x="12207" y="4358"/>
                  </a:lnTo>
                  <a:lnTo>
                    <a:pt x="11954" y="4282"/>
                  </a:lnTo>
                  <a:lnTo>
                    <a:pt x="11290" y="4434"/>
                  </a:lnTo>
                  <a:lnTo>
                    <a:pt x="11069" y="4358"/>
                  </a:lnTo>
                  <a:lnTo>
                    <a:pt x="10658" y="4358"/>
                  </a:lnTo>
                  <a:lnTo>
                    <a:pt x="10594" y="4131"/>
                  </a:lnTo>
                  <a:lnTo>
                    <a:pt x="10341" y="3941"/>
                  </a:lnTo>
                  <a:lnTo>
                    <a:pt x="10183" y="3865"/>
                  </a:lnTo>
                  <a:lnTo>
                    <a:pt x="9930" y="3714"/>
                  </a:lnTo>
                  <a:lnTo>
                    <a:pt x="9582" y="3714"/>
                  </a:lnTo>
                  <a:lnTo>
                    <a:pt x="9329" y="3562"/>
                  </a:lnTo>
                  <a:lnTo>
                    <a:pt x="9171" y="3562"/>
                  </a:lnTo>
                  <a:lnTo>
                    <a:pt x="8918" y="3789"/>
                  </a:lnTo>
                  <a:lnTo>
                    <a:pt x="8697" y="3789"/>
                  </a:lnTo>
                  <a:lnTo>
                    <a:pt x="8286" y="3865"/>
                  </a:lnTo>
                  <a:lnTo>
                    <a:pt x="8033" y="3865"/>
                  </a:lnTo>
                  <a:lnTo>
                    <a:pt x="7811" y="3638"/>
                  </a:lnTo>
                  <a:lnTo>
                    <a:pt x="7748" y="3638"/>
                  </a:lnTo>
                  <a:lnTo>
                    <a:pt x="7495" y="3411"/>
                  </a:lnTo>
                  <a:lnTo>
                    <a:pt x="7147" y="3297"/>
                  </a:lnTo>
                  <a:lnTo>
                    <a:pt x="7084" y="3145"/>
                  </a:lnTo>
                  <a:lnTo>
                    <a:pt x="7211" y="1781"/>
                  </a:lnTo>
                  <a:lnTo>
                    <a:pt x="7084" y="1288"/>
                  </a:lnTo>
                  <a:lnTo>
                    <a:pt x="6831" y="1023"/>
                  </a:lnTo>
                  <a:lnTo>
                    <a:pt x="6736" y="796"/>
                  </a:lnTo>
                  <a:lnTo>
                    <a:pt x="6546" y="720"/>
                  </a:lnTo>
                  <a:lnTo>
                    <a:pt x="6357" y="796"/>
                  </a:lnTo>
                  <a:lnTo>
                    <a:pt x="6135" y="720"/>
                  </a:lnTo>
                  <a:lnTo>
                    <a:pt x="6135" y="644"/>
                  </a:lnTo>
                  <a:lnTo>
                    <a:pt x="5787" y="227"/>
                  </a:lnTo>
                  <a:lnTo>
                    <a:pt x="5534" y="303"/>
                  </a:lnTo>
                  <a:lnTo>
                    <a:pt x="5313" y="303"/>
                  </a:lnTo>
                  <a:lnTo>
                    <a:pt x="5250" y="152"/>
                  </a:lnTo>
                  <a:lnTo>
                    <a:pt x="5123" y="152"/>
                  </a:lnTo>
                  <a:lnTo>
                    <a:pt x="5060" y="227"/>
                  </a:lnTo>
                  <a:lnTo>
                    <a:pt x="5187" y="379"/>
                  </a:lnTo>
                  <a:lnTo>
                    <a:pt x="5123" y="379"/>
                  </a:lnTo>
                  <a:lnTo>
                    <a:pt x="5060" y="303"/>
                  </a:lnTo>
                  <a:lnTo>
                    <a:pt x="4870" y="0"/>
                  </a:lnTo>
                  <a:lnTo>
                    <a:pt x="4775" y="303"/>
                  </a:lnTo>
                  <a:lnTo>
                    <a:pt x="4712" y="872"/>
                  </a:lnTo>
                  <a:lnTo>
                    <a:pt x="4522" y="1061"/>
                  </a:lnTo>
                  <a:lnTo>
                    <a:pt x="4522" y="1137"/>
                  </a:lnTo>
                  <a:lnTo>
                    <a:pt x="4459" y="1364"/>
                  </a:lnTo>
                  <a:lnTo>
                    <a:pt x="4396" y="1629"/>
                  </a:lnTo>
                  <a:lnTo>
                    <a:pt x="4396" y="1933"/>
                  </a:lnTo>
                  <a:lnTo>
                    <a:pt x="4459" y="2084"/>
                  </a:lnTo>
                  <a:lnTo>
                    <a:pt x="4301" y="2349"/>
                  </a:lnTo>
                  <a:lnTo>
                    <a:pt x="4175" y="2653"/>
                  </a:lnTo>
                  <a:lnTo>
                    <a:pt x="4333" y="2842"/>
                  </a:lnTo>
                  <a:lnTo>
                    <a:pt x="4111" y="2804"/>
                  </a:lnTo>
                  <a:lnTo>
                    <a:pt x="4111" y="2994"/>
                  </a:lnTo>
                  <a:lnTo>
                    <a:pt x="3985" y="3297"/>
                  </a:lnTo>
                  <a:lnTo>
                    <a:pt x="3985" y="3486"/>
                  </a:lnTo>
                  <a:lnTo>
                    <a:pt x="3858" y="3789"/>
                  </a:lnTo>
                  <a:lnTo>
                    <a:pt x="3827" y="4055"/>
                  </a:lnTo>
                  <a:lnTo>
                    <a:pt x="3637" y="4509"/>
                  </a:lnTo>
                  <a:lnTo>
                    <a:pt x="3574" y="4775"/>
                  </a:lnTo>
                  <a:lnTo>
                    <a:pt x="3226" y="5495"/>
                  </a:lnTo>
                  <a:lnTo>
                    <a:pt x="3099" y="5987"/>
                  </a:lnTo>
                  <a:lnTo>
                    <a:pt x="2910" y="6556"/>
                  </a:lnTo>
                  <a:lnTo>
                    <a:pt x="2973" y="6859"/>
                  </a:lnTo>
                  <a:lnTo>
                    <a:pt x="2973" y="6935"/>
                  </a:lnTo>
                  <a:lnTo>
                    <a:pt x="2815" y="7048"/>
                  </a:lnTo>
                  <a:lnTo>
                    <a:pt x="2688" y="7276"/>
                  </a:lnTo>
                  <a:lnTo>
                    <a:pt x="2562" y="7844"/>
                  </a:lnTo>
                  <a:lnTo>
                    <a:pt x="2151" y="9133"/>
                  </a:lnTo>
                  <a:lnTo>
                    <a:pt x="1961" y="9398"/>
                  </a:lnTo>
                  <a:lnTo>
                    <a:pt x="1898" y="9701"/>
                  </a:lnTo>
                  <a:lnTo>
                    <a:pt x="2151" y="9549"/>
                  </a:lnTo>
                  <a:lnTo>
                    <a:pt x="2214" y="9701"/>
                  </a:lnTo>
                  <a:lnTo>
                    <a:pt x="1961" y="9701"/>
                  </a:lnTo>
                  <a:lnTo>
                    <a:pt x="1803" y="9928"/>
                  </a:lnTo>
                  <a:lnTo>
                    <a:pt x="1486" y="10421"/>
                  </a:lnTo>
                  <a:lnTo>
                    <a:pt x="1423" y="10686"/>
                  </a:lnTo>
                  <a:lnTo>
                    <a:pt x="1486" y="10762"/>
                  </a:lnTo>
                  <a:lnTo>
                    <a:pt x="1550" y="10686"/>
                  </a:lnTo>
                  <a:lnTo>
                    <a:pt x="1550" y="10762"/>
                  </a:lnTo>
                  <a:lnTo>
                    <a:pt x="1613" y="10762"/>
                  </a:lnTo>
                  <a:lnTo>
                    <a:pt x="1550" y="10914"/>
                  </a:lnTo>
                  <a:lnTo>
                    <a:pt x="1550" y="10762"/>
                  </a:lnTo>
                  <a:lnTo>
                    <a:pt x="1486" y="10762"/>
                  </a:lnTo>
                  <a:lnTo>
                    <a:pt x="1328" y="10914"/>
                  </a:lnTo>
                  <a:lnTo>
                    <a:pt x="1202" y="11179"/>
                  </a:lnTo>
                  <a:lnTo>
                    <a:pt x="1139" y="10914"/>
                  </a:lnTo>
                  <a:lnTo>
                    <a:pt x="727" y="11975"/>
                  </a:lnTo>
                  <a:lnTo>
                    <a:pt x="316" y="12619"/>
                  </a:lnTo>
                  <a:lnTo>
                    <a:pt x="316" y="13112"/>
                  </a:lnTo>
                  <a:lnTo>
                    <a:pt x="411" y="13680"/>
                  </a:lnTo>
                  <a:lnTo>
                    <a:pt x="380" y="13983"/>
                  </a:lnTo>
                  <a:lnTo>
                    <a:pt x="190" y="14248"/>
                  </a:lnTo>
                  <a:lnTo>
                    <a:pt x="127" y="14476"/>
                  </a:lnTo>
                  <a:lnTo>
                    <a:pt x="0" y="14817"/>
                  </a:lnTo>
                  <a:lnTo>
                    <a:pt x="63" y="15840"/>
                  </a:lnTo>
                  <a:lnTo>
                    <a:pt x="253" y="16408"/>
                  </a:lnTo>
                  <a:lnTo>
                    <a:pt x="380" y="16408"/>
                  </a:lnTo>
                  <a:lnTo>
                    <a:pt x="5819" y="1818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3" name="Shape 2558">
              <a:extLst>
                <a:ext uri="{FF2B5EF4-FFF2-40B4-BE49-F238E27FC236}">
                  <a16:creationId xmlns:a16="http://schemas.microsoft.com/office/drawing/2014/main" id="{029E6BDD-069E-4C77-A148-9D9C3E559D6A}"/>
                </a:ext>
              </a:extLst>
            </p:cNvPr>
            <p:cNvSpPr/>
            <p:nvPr/>
          </p:nvSpPr>
          <p:spPr>
            <a:xfrm>
              <a:off x="934042" y="1700587"/>
              <a:ext cx="5012" cy="55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4" name="Shape 2559">
              <a:extLst>
                <a:ext uri="{FF2B5EF4-FFF2-40B4-BE49-F238E27FC236}">
                  <a16:creationId xmlns:a16="http://schemas.microsoft.com/office/drawing/2014/main" id="{9ACCB025-8AC9-45ED-AA94-016FDB8F62DC}"/>
                </a:ext>
              </a:extLst>
            </p:cNvPr>
            <p:cNvSpPr/>
            <p:nvPr/>
          </p:nvSpPr>
          <p:spPr>
            <a:xfrm>
              <a:off x="934042" y="1700587"/>
              <a:ext cx="5012" cy="55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5" name="Shape 2560">
              <a:extLst>
                <a:ext uri="{FF2B5EF4-FFF2-40B4-BE49-F238E27FC236}">
                  <a16:creationId xmlns:a16="http://schemas.microsoft.com/office/drawing/2014/main" id="{49123492-26DA-4C8D-9F68-1A3802D628E8}"/>
                </a:ext>
              </a:extLst>
            </p:cNvPr>
            <p:cNvSpPr/>
            <p:nvPr/>
          </p:nvSpPr>
          <p:spPr>
            <a:xfrm>
              <a:off x="992161" y="2351694"/>
              <a:ext cx="9626" cy="16023"/>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lnTo>
                    <a:pt x="12000" y="11520"/>
                  </a:lnTo>
                  <a:lnTo>
                    <a:pt x="0" y="0"/>
                  </a:lnTo>
                  <a:lnTo>
                    <a:pt x="21600" y="21600"/>
                  </a:lnTo>
                  <a:lnTo>
                    <a:pt x="21600" y="1872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6" name="Shape 2561">
              <a:extLst>
                <a:ext uri="{FF2B5EF4-FFF2-40B4-BE49-F238E27FC236}">
                  <a16:creationId xmlns:a16="http://schemas.microsoft.com/office/drawing/2014/main" id="{CDE7830F-744E-417B-8BE3-A9B49A6FBC2E}"/>
                </a:ext>
              </a:extLst>
            </p:cNvPr>
            <p:cNvSpPr/>
            <p:nvPr/>
          </p:nvSpPr>
          <p:spPr>
            <a:xfrm>
              <a:off x="992161" y="2351694"/>
              <a:ext cx="9626" cy="16023"/>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lnTo>
                    <a:pt x="12000" y="11520"/>
                  </a:lnTo>
                  <a:lnTo>
                    <a:pt x="0" y="0"/>
                  </a:lnTo>
                  <a:lnTo>
                    <a:pt x="21600" y="21600"/>
                  </a:lnTo>
                  <a:lnTo>
                    <a:pt x="21600" y="1872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27" name="Group 2569">
              <a:extLst>
                <a:ext uri="{FF2B5EF4-FFF2-40B4-BE49-F238E27FC236}">
                  <a16:creationId xmlns:a16="http://schemas.microsoft.com/office/drawing/2014/main" id="{D5E7F9A1-9711-44EC-8C76-74B9608D5CFF}"/>
                </a:ext>
              </a:extLst>
            </p:cNvPr>
            <p:cNvGrpSpPr/>
            <p:nvPr/>
          </p:nvGrpSpPr>
          <p:grpSpPr>
            <a:xfrm>
              <a:off x="1042426" y="1119079"/>
              <a:ext cx="605313" cy="437932"/>
              <a:chOff x="0" y="-1"/>
              <a:chExt cx="1533848" cy="1008829"/>
            </a:xfrm>
            <a:solidFill>
              <a:srgbClr val="DCDEE0"/>
            </a:solidFill>
          </p:grpSpPr>
          <p:sp>
            <p:nvSpPr>
              <p:cNvPr id="408" name="Shape 2562">
                <a:extLst>
                  <a:ext uri="{FF2B5EF4-FFF2-40B4-BE49-F238E27FC236}">
                    <a16:creationId xmlns:a16="http://schemas.microsoft.com/office/drawing/2014/main" id="{67CB539D-4E0A-4DEA-994B-1F096890090F}"/>
                  </a:ext>
                </a:extLst>
              </p:cNvPr>
              <p:cNvSpPr/>
              <p:nvPr/>
            </p:nvSpPr>
            <p:spPr>
              <a:xfrm>
                <a:off x="341454" y="73815"/>
                <a:ext cx="29812" cy="41832"/>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21600" y="11435"/>
                    </a:lnTo>
                    <a:lnTo>
                      <a:pt x="9818" y="5082"/>
                    </a:lnTo>
                    <a:lnTo>
                      <a:pt x="3927" y="0"/>
                    </a:lnTo>
                    <a:lnTo>
                      <a:pt x="0" y="11435"/>
                    </a:lnTo>
                    <a:lnTo>
                      <a:pt x="5891" y="21600"/>
                    </a:lnTo>
                    <a:lnTo>
                      <a:pt x="17673"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9" name="Shape 2563">
                <a:extLst>
                  <a:ext uri="{FF2B5EF4-FFF2-40B4-BE49-F238E27FC236}">
                    <a16:creationId xmlns:a16="http://schemas.microsoft.com/office/drawing/2014/main" id="{0F12EC96-B328-4151-9551-133021416B92}"/>
                  </a:ext>
                </a:extLst>
              </p:cNvPr>
              <p:cNvSpPr/>
              <p:nvPr/>
            </p:nvSpPr>
            <p:spPr>
              <a:xfrm>
                <a:off x="341454" y="73815"/>
                <a:ext cx="29812" cy="41832"/>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21600" y="11435"/>
                    </a:lnTo>
                    <a:lnTo>
                      <a:pt x="9818" y="5082"/>
                    </a:lnTo>
                    <a:lnTo>
                      <a:pt x="3927" y="0"/>
                    </a:lnTo>
                    <a:lnTo>
                      <a:pt x="0" y="11435"/>
                    </a:lnTo>
                    <a:lnTo>
                      <a:pt x="5891" y="21600"/>
                    </a:lnTo>
                    <a:lnTo>
                      <a:pt x="17673"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0" name="Shape 2564">
                <a:extLst>
                  <a:ext uri="{FF2B5EF4-FFF2-40B4-BE49-F238E27FC236}">
                    <a16:creationId xmlns:a16="http://schemas.microsoft.com/office/drawing/2014/main" id="{05AAAEF2-8F31-4C33-87FC-E1F13A920060}"/>
                  </a:ext>
                </a:extLst>
              </p:cNvPr>
              <p:cNvSpPr/>
              <p:nvPr/>
            </p:nvSpPr>
            <p:spPr>
              <a:xfrm>
                <a:off x="387525" y="63974"/>
                <a:ext cx="35231" cy="29526"/>
              </a:xfrm>
              <a:custGeom>
                <a:avLst/>
                <a:gdLst/>
                <a:ahLst/>
                <a:cxnLst>
                  <a:cxn ang="0">
                    <a:pos x="wd2" y="hd2"/>
                  </a:cxn>
                  <a:cxn ang="5400000">
                    <a:pos x="wd2" y="hd2"/>
                  </a:cxn>
                  <a:cxn ang="10800000">
                    <a:pos x="wd2" y="hd2"/>
                  </a:cxn>
                  <a:cxn ang="16200000">
                    <a:pos x="wd2" y="hd2"/>
                  </a:cxn>
                </a:cxnLst>
                <a:rect l="0" t="0" r="r" b="b"/>
                <a:pathLst>
                  <a:path w="21600" h="21600" extrusionOk="0">
                    <a:moveTo>
                      <a:pt x="11631" y="10800"/>
                    </a:moveTo>
                    <a:lnTo>
                      <a:pt x="14954" y="21600"/>
                    </a:lnTo>
                    <a:lnTo>
                      <a:pt x="21600" y="10800"/>
                    </a:lnTo>
                    <a:lnTo>
                      <a:pt x="11631" y="0"/>
                    </a:lnTo>
                    <a:lnTo>
                      <a:pt x="4985" y="0"/>
                    </a:lnTo>
                    <a:lnTo>
                      <a:pt x="0" y="14400"/>
                    </a:lnTo>
                    <a:lnTo>
                      <a:pt x="8308" y="21600"/>
                    </a:lnTo>
                    <a:lnTo>
                      <a:pt x="11631" y="108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1" name="Shape 2565">
                <a:extLst>
                  <a:ext uri="{FF2B5EF4-FFF2-40B4-BE49-F238E27FC236}">
                    <a16:creationId xmlns:a16="http://schemas.microsoft.com/office/drawing/2014/main" id="{D8107F73-C814-4B73-ACA4-5F01CCB0D956}"/>
                  </a:ext>
                </a:extLst>
              </p:cNvPr>
              <p:cNvSpPr/>
              <p:nvPr/>
            </p:nvSpPr>
            <p:spPr>
              <a:xfrm>
                <a:off x="387525" y="63974"/>
                <a:ext cx="35231" cy="29526"/>
              </a:xfrm>
              <a:custGeom>
                <a:avLst/>
                <a:gdLst/>
                <a:ahLst/>
                <a:cxnLst>
                  <a:cxn ang="0">
                    <a:pos x="wd2" y="hd2"/>
                  </a:cxn>
                  <a:cxn ang="5400000">
                    <a:pos x="wd2" y="hd2"/>
                  </a:cxn>
                  <a:cxn ang="10800000">
                    <a:pos x="wd2" y="hd2"/>
                  </a:cxn>
                  <a:cxn ang="16200000">
                    <a:pos x="wd2" y="hd2"/>
                  </a:cxn>
                </a:cxnLst>
                <a:rect l="0" t="0" r="r" b="b"/>
                <a:pathLst>
                  <a:path w="21600" h="21600" extrusionOk="0">
                    <a:moveTo>
                      <a:pt x="11631" y="10800"/>
                    </a:moveTo>
                    <a:lnTo>
                      <a:pt x="14954" y="21600"/>
                    </a:lnTo>
                    <a:lnTo>
                      <a:pt x="21600" y="10800"/>
                    </a:lnTo>
                    <a:lnTo>
                      <a:pt x="11631" y="0"/>
                    </a:lnTo>
                    <a:lnTo>
                      <a:pt x="4985" y="0"/>
                    </a:lnTo>
                    <a:lnTo>
                      <a:pt x="0" y="14400"/>
                    </a:lnTo>
                    <a:lnTo>
                      <a:pt x="8308" y="21600"/>
                    </a:lnTo>
                    <a:lnTo>
                      <a:pt x="11631" y="108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2" name="Shape 2566">
                <a:extLst>
                  <a:ext uri="{FF2B5EF4-FFF2-40B4-BE49-F238E27FC236}">
                    <a16:creationId xmlns:a16="http://schemas.microsoft.com/office/drawing/2014/main" id="{F11E56CD-488E-4612-B1E6-E21403BE6FEE}"/>
                  </a:ext>
                </a:extLst>
              </p:cNvPr>
              <p:cNvSpPr/>
              <p:nvPr/>
            </p:nvSpPr>
            <p:spPr>
              <a:xfrm>
                <a:off x="392944" y="157476"/>
                <a:ext cx="59620" cy="127950"/>
              </a:xfrm>
              <a:custGeom>
                <a:avLst/>
                <a:gdLst/>
                <a:ahLst/>
                <a:cxnLst>
                  <a:cxn ang="0">
                    <a:pos x="wd2" y="hd2"/>
                  </a:cxn>
                  <a:cxn ang="5400000">
                    <a:pos x="wd2" y="hd2"/>
                  </a:cxn>
                  <a:cxn ang="10800000">
                    <a:pos x="wd2" y="hd2"/>
                  </a:cxn>
                  <a:cxn ang="16200000">
                    <a:pos x="wd2" y="hd2"/>
                  </a:cxn>
                </a:cxnLst>
                <a:rect l="0" t="0" r="r" b="b"/>
                <a:pathLst>
                  <a:path w="21600" h="21600" extrusionOk="0">
                    <a:moveTo>
                      <a:pt x="19636" y="2908"/>
                    </a:moveTo>
                    <a:lnTo>
                      <a:pt x="15709" y="0"/>
                    </a:lnTo>
                    <a:lnTo>
                      <a:pt x="14727" y="0"/>
                    </a:lnTo>
                    <a:lnTo>
                      <a:pt x="6873" y="2077"/>
                    </a:lnTo>
                    <a:lnTo>
                      <a:pt x="0" y="5400"/>
                    </a:lnTo>
                    <a:lnTo>
                      <a:pt x="2945" y="8723"/>
                    </a:lnTo>
                    <a:lnTo>
                      <a:pt x="8836" y="11631"/>
                    </a:lnTo>
                    <a:lnTo>
                      <a:pt x="6873" y="14123"/>
                    </a:lnTo>
                    <a:lnTo>
                      <a:pt x="8836" y="17031"/>
                    </a:lnTo>
                    <a:lnTo>
                      <a:pt x="15709" y="20354"/>
                    </a:lnTo>
                    <a:lnTo>
                      <a:pt x="15709" y="21600"/>
                    </a:lnTo>
                    <a:lnTo>
                      <a:pt x="21600" y="20354"/>
                    </a:lnTo>
                    <a:lnTo>
                      <a:pt x="21600" y="17862"/>
                    </a:lnTo>
                    <a:lnTo>
                      <a:pt x="17673" y="14954"/>
                    </a:lnTo>
                    <a:lnTo>
                      <a:pt x="10800" y="14954"/>
                    </a:lnTo>
                    <a:lnTo>
                      <a:pt x="10800" y="8723"/>
                    </a:lnTo>
                    <a:lnTo>
                      <a:pt x="4909" y="5400"/>
                    </a:lnTo>
                    <a:lnTo>
                      <a:pt x="12764" y="3738"/>
                    </a:lnTo>
                    <a:lnTo>
                      <a:pt x="19636" y="290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3" name="Shape 2567">
                <a:extLst>
                  <a:ext uri="{FF2B5EF4-FFF2-40B4-BE49-F238E27FC236}">
                    <a16:creationId xmlns:a16="http://schemas.microsoft.com/office/drawing/2014/main" id="{74C4FD55-00E1-488A-904D-75676406772E}"/>
                  </a:ext>
                </a:extLst>
              </p:cNvPr>
              <p:cNvSpPr/>
              <p:nvPr/>
            </p:nvSpPr>
            <p:spPr>
              <a:xfrm>
                <a:off x="392944" y="157476"/>
                <a:ext cx="59620" cy="127950"/>
              </a:xfrm>
              <a:custGeom>
                <a:avLst/>
                <a:gdLst/>
                <a:ahLst/>
                <a:cxnLst>
                  <a:cxn ang="0">
                    <a:pos x="wd2" y="hd2"/>
                  </a:cxn>
                  <a:cxn ang="5400000">
                    <a:pos x="wd2" y="hd2"/>
                  </a:cxn>
                  <a:cxn ang="10800000">
                    <a:pos x="wd2" y="hd2"/>
                  </a:cxn>
                  <a:cxn ang="16200000">
                    <a:pos x="wd2" y="hd2"/>
                  </a:cxn>
                </a:cxnLst>
                <a:rect l="0" t="0" r="r" b="b"/>
                <a:pathLst>
                  <a:path w="21600" h="21600" extrusionOk="0">
                    <a:moveTo>
                      <a:pt x="19636" y="2908"/>
                    </a:moveTo>
                    <a:lnTo>
                      <a:pt x="15709" y="0"/>
                    </a:lnTo>
                    <a:lnTo>
                      <a:pt x="14727" y="0"/>
                    </a:lnTo>
                    <a:lnTo>
                      <a:pt x="6873" y="2077"/>
                    </a:lnTo>
                    <a:lnTo>
                      <a:pt x="0" y="5400"/>
                    </a:lnTo>
                    <a:lnTo>
                      <a:pt x="2945" y="8723"/>
                    </a:lnTo>
                    <a:lnTo>
                      <a:pt x="8836" y="11631"/>
                    </a:lnTo>
                    <a:lnTo>
                      <a:pt x="6873" y="14123"/>
                    </a:lnTo>
                    <a:lnTo>
                      <a:pt x="8836" y="17031"/>
                    </a:lnTo>
                    <a:lnTo>
                      <a:pt x="15709" y="20354"/>
                    </a:lnTo>
                    <a:lnTo>
                      <a:pt x="15709" y="21600"/>
                    </a:lnTo>
                    <a:lnTo>
                      <a:pt x="21600" y="20354"/>
                    </a:lnTo>
                    <a:lnTo>
                      <a:pt x="21600" y="17862"/>
                    </a:lnTo>
                    <a:lnTo>
                      <a:pt x="17673" y="14954"/>
                    </a:lnTo>
                    <a:lnTo>
                      <a:pt x="10800" y="14954"/>
                    </a:lnTo>
                    <a:lnTo>
                      <a:pt x="10800" y="8723"/>
                    </a:lnTo>
                    <a:lnTo>
                      <a:pt x="4909" y="5400"/>
                    </a:lnTo>
                    <a:lnTo>
                      <a:pt x="12764" y="3738"/>
                    </a:lnTo>
                    <a:lnTo>
                      <a:pt x="19636" y="290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4" name="Shape 2568">
                <a:extLst>
                  <a:ext uri="{FF2B5EF4-FFF2-40B4-BE49-F238E27FC236}">
                    <a16:creationId xmlns:a16="http://schemas.microsoft.com/office/drawing/2014/main" id="{53914BB2-0A76-4E5D-9092-49AA7A011466}"/>
                  </a:ext>
                </a:extLst>
              </p:cNvPr>
              <p:cNvSpPr/>
              <p:nvPr/>
            </p:nvSpPr>
            <p:spPr>
              <a:xfrm>
                <a:off x="0" y="-1"/>
                <a:ext cx="1533848" cy="1008829"/>
              </a:xfrm>
              <a:custGeom>
                <a:avLst/>
                <a:gdLst/>
                <a:ahLst/>
                <a:cxnLst>
                  <a:cxn ang="0">
                    <a:pos x="wd2" y="hd2"/>
                  </a:cxn>
                  <a:cxn ang="5400000">
                    <a:pos x="wd2" y="hd2"/>
                  </a:cxn>
                  <a:cxn ang="10800000">
                    <a:pos x="wd2" y="hd2"/>
                  </a:cxn>
                  <a:cxn ang="16200000">
                    <a:pos x="wd2" y="hd2"/>
                  </a:cxn>
                </a:cxnLst>
                <a:rect l="0" t="0" r="r" b="b"/>
                <a:pathLst>
                  <a:path w="21600" h="21600" extrusionOk="0">
                    <a:moveTo>
                      <a:pt x="2557" y="15173"/>
                    </a:moveTo>
                    <a:lnTo>
                      <a:pt x="2862" y="15541"/>
                    </a:lnTo>
                    <a:lnTo>
                      <a:pt x="3015" y="16226"/>
                    </a:lnTo>
                    <a:lnTo>
                      <a:pt x="2862" y="18123"/>
                    </a:lnTo>
                    <a:lnTo>
                      <a:pt x="2939" y="18334"/>
                    </a:lnTo>
                    <a:lnTo>
                      <a:pt x="3358" y="18492"/>
                    </a:lnTo>
                    <a:lnTo>
                      <a:pt x="3664" y="18808"/>
                    </a:lnTo>
                    <a:lnTo>
                      <a:pt x="3740" y="18808"/>
                    </a:lnTo>
                    <a:lnTo>
                      <a:pt x="4007" y="19124"/>
                    </a:lnTo>
                    <a:lnTo>
                      <a:pt x="4312" y="19124"/>
                    </a:lnTo>
                    <a:lnTo>
                      <a:pt x="4808" y="19019"/>
                    </a:lnTo>
                    <a:lnTo>
                      <a:pt x="5076" y="19019"/>
                    </a:lnTo>
                    <a:lnTo>
                      <a:pt x="5381" y="18702"/>
                    </a:lnTo>
                    <a:lnTo>
                      <a:pt x="5572" y="18702"/>
                    </a:lnTo>
                    <a:lnTo>
                      <a:pt x="5877" y="18913"/>
                    </a:lnTo>
                    <a:lnTo>
                      <a:pt x="6297" y="18913"/>
                    </a:lnTo>
                    <a:lnTo>
                      <a:pt x="6602" y="19124"/>
                    </a:lnTo>
                    <a:lnTo>
                      <a:pt x="6793" y="19229"/>
                    </a:lnTo>
                    <a:lnTo>
                      <a:pt x="7098" y="19493"/>
                    </a:lnTo>
                    <a:lnTo>
                      <a:pt x="7175" y="19809"/>
                    </a:lnTo>
                    <a:lnTo>
                      <a:pt x="7671" y="19809"/>
                    </a:lnTo>
                    <a:lnTo>
                      <a:pt x="7938" y="19914"/>
                    </a:lnTo>
                    <a:lnTo>
                      <a:pt x="8739" y="19703"/>
                    </a:lnTo>
                    <a:lnTo>
                      <a:pt x="9045" y="19809"/>
                    </a:lnTo>
                    <a:lnTo>
                      <a:pt x="9312" y="20125"/>
                    </a:lnTo>
                    <a:lnTo>
                      <a:pt x="9541" y="20178"/>
                    </a:lnTo>
                    <a:lnTo>
                      <a:pt x="9808" y="20178"/>
                    </a:lnTo>
                    <a:lnTo>
                      <a:pt x="10304" y="20020"/>
                    </a:lnTo>
                    <a:lnTo>
                      <a:pt x="10838" y="19914"/>
                    </a:lnTo>
                    <a:lnTo>
                      <a:pt x="11678" y="19914"/>
                    </a:lnTo>
                    <a:lnTo>
                      <a:pt x="11983" y="19703"/>
                    </a:lnTo>
                    <a:lnTo>
                      <a:pt x="12098" y="19809"/>
                    </a:lnTo>
                    <a:lnTo>
                      <a:pt x="12746" y="19914"/>
                    </a:lnTo>
                    <a:lnTo>
                      <a:pt x="13052" y="20020"/>
                    </a:lnTo>
                    <a:lnTo>
                      <a:pt x="13319" y="20125"/>
                    </a:lnTo>
                    <a:lnTo>
                      <a:pt x="13548" y="19809"/>
                    </a:lnTo>
                    <a:lnTo>
                      <a:pt x="16143" y="20704"/>
                    </a:lnTo>
                    <a:lnTo>
                      <a:pt x="19501" y="21600"/>
                    </a:lnTo>
                    <a:lnTo>
                      <a:pt x="19425" y="21284"/>
                    </a:lnTo>
                    <a:lnTo>
                      <a:pt x="19501" y="20178"/>
                    </a:lnTo>
                    <a:lnTo>
                      <a:pt x="19348" y="19387"/>
                    </a:lnTo>
                    <a:lnTo>
                      <a:pt x="19501" y="19124"/>
                    </a:lnTo>
                    <a:lnTo>
                      <a:pt x="19577" y="17912"/>
                    </a:lnTo>
                    <a:lnTo>
                      <a:pt x="21524" y="5268"/>
                    </a:lnTo>
                    <a:lnTo>
                      <a:pt x="21600" y="5058"/>
                    </a:lnTo>
                    <a:lnTo>
                      <a:pt x="19005" y="4267"/>
                    </a:lnTo>
                    <a:lnTo>
                      <a:pt x="14196" y="2792"/>
                    </a:lnTo>
                    <a:lnTo>
                      <a:pt x="10037" y="1264"/>
                    </a:lnTo>
                    <a:lnTo>
                      <a:pt x="6373" y="0"/>
                    </a:lnTo>
                    <a:lnTo>
                      <a:pt x="6144" y="211"/>
                    </a:lnTo>
                    <a:lnTo>
                      <a:pt x="6220" y="580"/>
                    </a:lnTo>
                    <a:lnTo>
                      <a:pt x="6297" y="896"/>
                    </a:lnTo>
                    <a:lnTo>
                      <a:pt x="6297" y="1001"/>
                    </a:lnTo>
                    <a:lnTo>
                      <a:pt x="6526" y="1370"/>
                    </a:lnTo>
                    <a:lnTo>
                      <a:pt x="6793" y="1580"/>
                    </a:lnTo>
                    <a:lnTo>
                      <a:pt x="6717" y="2002"/>
                    </a:lnTo>
                    <a:lnTo>
                      <a:pt x="6717" y="2687"/>
                    </a:lnTo>
                    <a:lnTo>
                      <a:pt x="6449" y="2476"/>
                    </a:lnTo>
                    <a:lnTo>
                      <a:pt x="6602" y="2792"/>
                    </a:lnTo>
                    <a:lnTo>
                      <a:pt x="6526" y="3161"/>
                    </a:lnTo>
                    <a:lnTo>
                      <a:pt x="6220" y="2950"/>
                    </a:lnTo>
                    <a:lnTo>
                      <a:pt x="6030" y="2950"/>
                    </a:lnTo>
                    <a:lnTo>
                      <a:pt x="6030" y="3266"/>
                    </a:lnTo>
                    <a:lnTo>
                      <a:pt x="6297" y="3266"/>
                    </a:lnTo>
                    <a:lnTo>
                      <a:pt x="6373" y="3635"/>
                    </a:lnTo>
                    <a:lnTo>
                      <a:pt x="6602" y="4057"/>
                    </a:lnTo>
                    <a:lnTo>
                      <a:pt x="6526" y="4373"/>
                    </a:lnTo>
                    <a:lnTo>
                      <a:pt x="6602" y="4531"/>
                    </a:lnTo>
                    <a:lnTo>
                      <a:pt x="6526" y="5268"/>
                    </a:lnTo>
                    <a:lnTo>
                      <a:pt x="6678" y="5637"/>
                    </a:lnTo>
                    <a:lnTo>
                      <a:pt x="6678" y="6059"/>
                    </a:lnTo>
                    <a:lnTo>
                      <a:pt x="6373" y="6322"/>
                    </a:lnTo>
                    <a:lnTo>
                      <a:pt x="6106" y="6849"/>
                    </a:lnTo>
                    <a:lnTo>
                      <a:pt x="6144" y="7218"/>
                    </a:lnTo>
                    <a:lnTo>
                      <a:pt x="5877" y="7428"/>
                    </a:lnTo>
                    <a:lnTo>
                      <a:pt x="6030" y="7797"/>
                    </a:lnTo>
                    <a:lnTo>
                      <a:pt x="5801" y="8113"/>
                    </a:lnTo>
                    <a:lnTo>
                      <a:pt x="5877" y="8903"/>
                    </a:lnTo>
                    <a:lnTo>
                      <a:pt x="5572" y="9325"/>
                    </a:lnTo>
                    <a:lnTo>
                      <a:pt x="5076" y="9483"/>
                    </a:lnTo>
                    <a:lnTo>
                      <a:pt x="4923" y="9799"/>
                    </a:lnTo>
                    <a:lnTo>
                      <a:pt x="4732" y="10115"/>
                    </a:lnTo>
                    <a:lnTo>
                      <a:pt x="4427" y="10115"/>
                    </a:lnTo>
                    <a:lnTo>
                      <a:pt x="4312" y="9694"/>
                    </a:lnTo>
                    <a:lnTo>
                      <a:pt x="4007" y="9904"/>
                    </a:lnTo>
                    <a:lnTo>
                      <a:pt x="4007" y="10273"/>
                    </a:lnTo>
                    <a:lnTo>
                      <a:pt x="3778" y="10010"/>
                    </a:lnTo>
                    <a:lnTo>
                      <a:pt x="3854" y="9694"/>
                    </a:lnTo>
                    <a:lnTo>
                      <a:pt x="3587" y="9588"/>
                    </a:lnTo>
                    <a:lnTo>
                      <a:pt x="3854" y="9483"/>
                    </a:lnTo>
                    <a:lnTo>
                      <a:pt x="4083" y="9220"/>
                    </a:lnTo>
                    <a:lnTo>
                      <a:pt x="4580" y="8693"/>
                    </a:lnTo>
                    <a:lnTo>
                      <a:pt x="4503" y="9114"/>
                    </a:lnTo>
                    <a:lnTo>
                      <a:pt x="4427" y="9430"/>
                    </a:lnTo>
                    <a:lnTo>
                      <a:pt x="4427" y="9799"/>
                    </a:lnTo>
                    <a:lnTo>
                      <a:pt x="4503" y="9588"/>
                    </a:lnTo>
                    <a:lnTo>
                      <a:pt x="4580" y="9220"/>
                    </a:lnTo>
                    <a:lnTo>
                      <a:pt x="4808" y="8903"/>
                    </a:lnTo>
                    <a:lnTo>
                      <a:pt x="4999" y="8798"/>
                    </a:lnTo>
                    <a:lnTo>
                      <a:pt x="4808" y="9220"/>
                    </a:lnTo>
                    <a:lnTo>
                      <a:pt x="5076" y="9430"/>
                    </a:lnTo>
                    <a:lnTo>
                      <a:pt x="5534" y="8113"/>
                    </a:lnTo>
                    <a:lnTo>
                      <a:pt x="5381" y="7744"/>
                    </a:lnTo>
                    <a:lnTo>
                      <a:pt x="5076" y="7797"/>
                    </a:lnTo>
                    <a:lnTo>
                      <a:pt x="5076" y="7428"/>
                    </a:lnTo>
                    <a:lnTo>
                      <a:pt x="5381" y="7534"/>
                    </a:lnTo>
                    <a:lnTo>
                      <a:pt x="5381" y="6849"/>
                    </a:lnTo>
                    <a:lnTo>
                      <a:pt x="5572" y="6954"/>
                    </a:lnTo>
                    <a:lnTo>
                      <a:pt x="5801" y="6743"/>
                    </a:lnTo>
                    <a:lnTo>
                      <a:pt x="5877" y="6322"/>
                    </a:lnTo>
                    <a:lnTo>
                      <a:pt x="5724" y="5953"/>
                    </a:lnTo>
                    <a:lnTo>
                      <a:pt x="5076" y="6743"/>
                    </a:lnTo>
                    <a:lnTo>
                      <a:pt x="4885" y="7112"/>
                    </a:lnTo>
                    <a:lnTo>
                      <a:pt x="4351" y="7323"/>
                    </a:lnTo>
                    <a:lnTo>
                      <a:pt x="3778" y="8008"/>
                    </a:lnTo>
                    <a:lnTo>
                      <a:pt x="3854" y="8429"/>
                    </a:lnTo>
                    <a:lnTo>
                      <a:pt x="4160" y="8324"/>
                    </a:lnTo>
                    <a:lnTo>
                      <a:pt x="4427" y="8324"/>
                    </a:lnTo>
                    <a:lnTo>
                      <a:pt x="3854" y="8535"/>
                    </a:lnTo>
                    <a:lnTo>
                      <a:pt x="3664" y="8219"/>
                    </a:lnTo>
                    <a:lnTo>
                      <a:pt x="3778" y="7797"/>
                    </a:lnTo>
                    <a:lnTo>
                      <a:pt x="4351" y="7218"/>
                    </a:lnTo>
                    <a:lnTo>
                      <a:pt x="4580" y="7007"/>
                    </a:lnTo>
                    <a:lnTo>
                      <a:pt x="5076" y="6217"/>
                    </a:lnTo>
                    <a:lnTo>
                      <a:pt x="4999" y="6533"/>
                    </a:lnTo>
                    <a:lnTo>
                      <a:pt x="4999" y="6954"/>
                    </a:lnTo>
                    <a:lnTo>
                      <a:pt x="5076" y="6533"/>
                    </a:lnTo>
                    <a:lnTo>
                      <a:pt x="5381" y="6217"/>
                    </a:lnTo>
                    <a:lnTo>
                      <a:pt x="5534" y="5742"/>
                    </a:lnTo>
                    <a:lnTo>
                      <a:pt x="5381" y="4847"/>
                    </a:lnTo>
                    <a:lnTo>
                      <a:pt x="5457" y="4478"/>
                    </a:lnTo>
                    <a:lnTo>
                      <a:pt x="5152" y="4741"/>
                    </a:lnTo>
                    <a:lnTo>
                      <a:pt x="5076" y="5163"/>
                    </a:lnTo>
                    <a:lnTo>
                      <a:pt x="4923" y="4531"/>
                    </a:lnTo>
                    <a:lnTo>
                      <a:pt x="4656" y="4636"/>
                    </a:lnTo>
                    <a:lnTo>
                      <a:pt x="4656" y="4373"/>
                    </a:lnTo>
                    <a:lnTo>
                      <a:pt x="4580" y="3951"/>
                    </a:lnTo>
                    <a:lnTo>
                      <a:pt x="4312" y="4057"/>
                    </a:lnTo>
                    <a:lnTo>
                      <a:pt x="4007" y="4057"/>
                    </a:lnTo>
                    <a:lnTo>
                      <a:pt x="3740" y="3846"/>
                    </a:lnTo>
                    <a:lnTo>
                      <a:pt x="3206" y="3635"/>
                    </a:lnTo>
                    <a:lnTo>
                      <a:pt x="2939" y="3372"/>
                    </a:lnTo>
                    <a:lnTo>
                      <a:pt x="2442" y="3161"/>
                    </a:lnTo>
                    <a:lnTo>
                      <a:pt x="1984" y="2845"/>
                    </a:lnTo>
                    <a:lnTo>
                      <a:pt x="1870" y="2581"/>
                    </a:lnTo>
                    <a:lnTo>
                      <a:pt x="1565" y="2371"/>
                    </a:lnTo>
                    <a:lnTo>
                      <a:pt x="840" y="1370"/>
                    </a:lnTo>
                    <a:lnTo>
                      <a:pt x="572" y="1159"/>
                    </a:lnTo>
                    <a:lnTo>
                      <a:pt x="649" y="1580"/>
                    </a:lnTo>
                    <a:lnTo>
                      <a:pt x="572" y="1686"/>
                    </a:lnTo>
                    <a:lnTo>
                      <a:pt x="496" y="2055"/>
                    </a:lnTo>
                    <a:lnTo>
                      <a:pt x="267" y="2476"/>
                    </a:lnTo>
                    <a:lnTo>
                      <a:pt x="267" y="2792"/>
                    </a:lnTo>
                    <a:lnTo>
                      <a:pt x="191" y="3161"/>
                    </a:lnTo>
                    <a:lnTo>
                      <a:pt x="191" y="3582"/>
                    </a:lnTo>
                    <a:lnTo>
                      <a:pt x="267" y="3846"/>
                    </a:lnTo>
                    <a:lnTo>
                      <a:pt x="496" y="4373"/>
                    </a:lnTo>
                    <a:lnTo>
                      <a:pt x="649" y="5058"/>
                    </a:lnTo>
                    <a:lnTo>
                      <a:pt x="649" y="5426"/>
                    </a:lnTo>
                    <a:lnTo>
                      <a:pt x="496" y="6954"/>
                    </a:lnTo>
                    <a:lnTo>
                      <a:pt x="649" y="7797"/>
                    </a:lnTo>
                    <a:lnTo>
                      <a:pt x="572" y="8903"/>
                    </a:lnTo>
                    <a:lnTo>
                      <a:pt x="420" y="9325"/>
                    </a:lnTo>
                    <a:lnTo>
                      <a:pt x="572" y="9430"/>
                    </a:lnTo>
                    <a:lnTo>
                      <a:pt x="649" y="9009"/>
                    </a:lnTo>
                    <a:lnTo>
                      <a:pt x="840" y="9325"/>
                    </a:lnTo>
                    <a:lnTo>
                      <a:pt x="1145" y="9694"/>
                    </a:lnTo>
                    <a:lnTo>
                      <a:pt x="1336" y="9799"/>
                    </a:lnTo>
                    <a:lnTo>
                      <a:pt x="916" y="9904"/>
                    </a:lnTo>
                    <a:lnTo>
                      <a:pt x="572" y="10115"/>
                    </a:lnTo>
                    <a:lnTo>
                      <a:pt x="496" y="9799"/>
                    </a:lnTo>
                    <a:lnTo>
                      <a:pt x="420" y="10484"/>
                    </a:lnTo>
                    <a:lnTo>
                      <a:pt x="496" y="10905"/>
                    </a:lnTo>
                    <a:lnTo>
                      <a:pt x="1069" y="11063"/>
                    </a:lnTo>
                    <a:lnTo>
                      <a:pt x="1145" y="11380"/>
                    </a:lnTo>
                    <a:lnTo>
                      <a:pt x="1069" y="11380"/>
                    </a:lnTo>
                    <a:lnTo>
                      <a:pt x="763" y="11169"/>
                    </a:lnTo>
                    <a:lnTo>
                      <a:pt x="649" y="11590"/>
                    </a:lnTo>
                    <a:lnTo>
                      <a:pt x="725" y="11906"/>
                    </a:lnTo>
                    <a:lnTo>
                      <a:pt x="496" y="12275"/>
                    </a:lnTo>
                    <a:lnTo>
                      <a:pt x="649" y="12697"/>
                    </a:lnTo>
                    <a:lnTo>
                      <a:pt x="649" y="12749"/>
                    </a:lnTo>
                    <a:lnTo>
                      <a:pt x="496" y="12486"/>
                    </a:lnTo>
                    <a:lnTo>
                      <a:pt x="191" y="12486"/>
                    </a:lnTo>
                    <a:lnTo>
                      <a:pt x="343" y="11801"/>
                    </a:lnTo>
                    <a:lnTo>
                      <a:pt x="267" y="11380"/>
                    </a:lnTo>
                    <a:lnTo>
                      <a:pt x="0" y="13276"/>
                    </a:lnTo>
                    <a:lnTo>
                      <a:pt x="191" y="13276"/>
                    </a:lnTo>
                    <a:lnTo>
                      <a:pt x="420" y="13645"/>
                    </a:lnTo>
                    <a:lnTo>
                      <a:pt x="992" y="13487"/>
                    </a:lnTo>
                    <a:lnTo>
                      <a:pt x="1145" y="13750"/>
                    </a:lnTo>
                    <a:lnTo>
                      <a:pt x="1336" y="13856"/>
                    </a:lnTo>
                    <a:lnTo>
                      <a:pt x="1412" y="13961"/>
                    </a:lnTo>
                    <a:lnTo>
                      <a:pt x="1565" y="14066"/>
                    </a:lnTo>
                    <a:lnTo>
                      <a:pt x="1641" y="14066"/>
                    </a:lnTo>
                    <a:lnTo>
                      <a:pt x="1717" y="14330"/>
                    </a:lnTo>
                    <a:lnTo>
                      <a:pt x="1984" y="14751"/>
                    </a:lnTo>
                    <a:lnTo>
                      <a:pt x="2213" y="14751"/>
                    </a:lnTo>
                    <a:lnTo>
                      <a:pt x="2442" y="14857"/>
                    </a:lnTo>
                    <a:lnTo>
                      <a:pt x="2557" y="1517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28" name="Shape 2570">
              <a:extLst>
                <a:ext uri="{FF2B5EF4-FFF2-40B4-BE49-F238E27FC236}">
                  <a16:creationId xmlns:a16="http://schemas.microsoft.com/office/drawing/2014/main" id="{12EA83DC-3A80-44E7-8851-3B94A1616EA6}"/>
                </a:ext>
              </a:extLst>
            </p:cNvPr>
            <p:cNvSpPr/>
            <p:nvPr/>
          </p:nvSpPr>
          <p:spPr>
            <a:xfrm>
              <a:off x="1152578" y="1950080"/>
              <a:ext cx="577506" cy="894020"/>
            </a:xfrm>
            <a:custGeom>
              <a:avLst/>
              <a:gdLst/>
              <a:ahLst/>
              <a:cxnLst>
                <a:cxn ang="0">
                  <a:pos x="wd2" y="hd2"/>
                </a:cxn>
                <a:cxn ang="5400000">
                  <a:pos x="wd2" y="hd2"/>
                </a:cxn>
                <a:cxn ang="10800000">
                  <a:pos x="wd2" y="hd2"/>
                </a:cxn>
                <a:cxn ang="16200000">
                  <a:pos x="wd2" y="hd2"/>
                </a:cxn>
              </a:cxnLst>
              <a:rect l="0" t="0" r="r" b="b"/>
              <a:pathLst>
                <a:path w="21600" h="21600" extrusionOk="0">
                  <a:moveTo>
                    <a:pt x="17360" y="2039"/>
                  </a:moveTo>
                  <a:lnTo>
                    <a:pt x="12320" y="1368"/>
                  </a:lnTo>
                  <a:lnTo>
                    <a:pt x="8520" y="826"/>
                  </a:lnTo>
                  <a:lnTo>
                    <a:pt x="3080" y="0"/>
                  </a:lnTo>
                  <a:lnTo>
                    <a:pt x="760" y="6271"/>
                  </a:lnTo>
                  <a:lnTo>
                    <a:pt x="0" y="8103"/>
                  </a:lnTo>
                  <a:lnTo>
                    <a:pt x="10000" y="17574"/>
                  </a:lnTo>
                  <a:lnTo>
                    <a:pt x="14280" y="21600"/>
                  </a:lnTo>
                  <a:lnTo>
                    <a:pt x="14360" y="21213"/>
                  </a:lnTo>
                  <a:lnTo>
                    <a:pt x="14600" y="21006"/>
                  </a:lnTo>
                  <a:lnTo>
                    <a:pt x="14680" y="20619"/>
                  </a:lnTo>
                  <a:lnTo>
                    <a:pt x="14600" y="20284"/>
                  </a:lnTo>
                  <a:lnTo>
                    <a:pt x="14600" y="20077"/>
                  </a:lnTo>
                  <a:lnTo>
                    <a:pt x="14680" y="19845"/>
                  </a:lnTo>
                  <a:lnTo>
                    <a:pt x="14680" y="19303"/>
                  </a:lnTo>
                  <a:lnTo>
                    <a:pt x="14800" y="19123"/>
                  </a:lnTo>
                  <a:lnTo>
                    <a:pt x="14680" y="18787"/>
                  </a:lnTo>
                  <a:lnTo>
                    <a:pt x="14800" y="18529"/>
                  </a:lnTo>
                  <a:lnTo>
                    <a:pt x="15120" y="18452"/>
                  </a:lnTo>
                  <a:lnTo>
                    <a:pt x="15440" y="18400"/>
                  </a:lnTo>
                  <a:lnTo>
                    <a:pt x="15640" y="18477"/>
                  </a:lnTo>
                  <a:lnTo>
                    <a:pt x="15960" y="18477"/>
                  </a:lnTo>
                  <a:lnTo>
                    <a:pt x="16240" y="18684"/>
                  </a:lnTo>
                  <a:lnTo>
                    <a:pt x="16320" y="18865"/>
                  </a:lnTo>
                  <a:lnTo>
                    <a:pt x="16640" y="18916"/>
                  </a:lnTo>
                  <a:lnTo>
                    <a:pt x="16920" y="18684"/>
                  </a:lnTo>
                  <a:lnTo>
                    <a:pt x="17240" y="18452"/>
                  </a:lnTo>
                  <a:lnTo>
                    <a:pt x="17840" y="16258"/>
                  </a:lnTo>
                  <a:lnTo>
                    <a:pt x="21600" y="2529"/>
                  </a:lnTo>
                  <a:lnTo>
                    <a:pt x="17360" y="203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9" name="Shape 2571">
              <a:extLst>
                <a:ext uri="{FF2B5EF4-FFF2-40B4-BE49-F238E27FC236}">
                  <a16:creationId xmlns:a16="http://schemas.microsoft.com/office/drawing/2014/main" id="{CF4D7FA5-C9D8-4ACB-8A86-CC25ED5DD194}"/>
                </a:ext>
              </a:extLst>
            </p:cNvPr>
            <p:cNvSpPr/>
            <p:nvPr/>
          </p:nvSpPr>
          <p:spPr>
            <a:xfrm>
              <a:off x="1464860" y="2622997"/>
              <a:ext cx="612797" cy="718847"/>
            </a:xfrm>
            <a:custGeom>
              <a:avLst/>
              <a:gdLst/>
              <a:ahLst/>
              <a:cxnLst>
                <a:cxn ang="0">
                  <a:pos x="wd2" y="hd2"/>
                </a:cxn>
                <a:cxn ang="5400000">
                  <a:pos x="wd2" y="hd2"/>
                </a:cxn>
                <a:cxn ang="10800000">
                  <a:pos x="wd2" y="hd2"/>
                </a:cxn>
                <a:cxn ang="16200000">
                  <a:pos x="wd2" y="hd2"/>
                </a:cxn>
              </a:cxnLst>
              <a:rect l="0" t="0" r="r" b="b"/>
              <a:pathLst>
                <a:path w="21600" h="21600" extrusionOk="0">
                  <a:moveTo>
                    <a:pt x="21600" y="2118"/>
                  </a:moveTo>
                  <a:lnTo>
                    <a:pt x="17190" y="1637"/>
                  </a:lnTo>
                  <a:lnTo>
                    <a:pt x="13005" y="1091"/>
                  </a:lnTo>
                  <a:lnTo>
                    <a:pt x="8708" y="481"/>
                  </a:lnTo>
                  <a:lnTo>
                    <a:pt x="5805" y="0"/>
                  </a:lnTo>
                  <a:lnTo>
                    <a:pt x="5240" y="2728"/>
                  </a:lnTo>
                  <a:lnTo>
                    <a:pt x="4938" y="3017"/>
                  </a:lnTo>
                  <a:lnTo>
                    <a:pt x="4674" y="3306"/>
                  </a:lnTo>
                  <a:lnTo>
                    <a:pt x="4373" y="3242"/>
                  </a:lnTo>
                  <a:lnTo>
                    <a:pt x="4297" y="3017"/>
                  </a:lnTo>
                  <a:lnTo>
                    <a:pt x="4034" y="2760"/>
                  </a:lnTo>
                  <a:lnTo>
                    <a:pt x="3732" y="2760"/>
                  </a:lnTo>
                  <a:lnTo>
                    <a:pt x="3543" y="2664"/>
                  </a:lnTo>
                  <a:lnTo>
                    <a:pt x="3242" y="2728"/>
                  </a:lnTo>
                  <a:lnTo>
                    <a:pt x="2940" y="2824"/>
                  </a:lnTo>
                  <a:lnTo>
                    <a:pt x="2827" y="3145"/>
                  </a:lnTo>
                  <a:lnTo>
                    <a:pt x="2940" y="3563"/>
                  </a:lnTo>
                  <a:lnTo>
                    <a:pt x="2827" y="3787"/>
                  </a:lnTo>
                  <a:lnTo>
                    <a:pt x="2827" y="4461"/>
                  </a:lnTo>
                  <a:lnTo>
                    <a:pt x="2752" y="4750"/>
                  </a:lnTo>
                  <a:lnTo>
                    <a:pt x="2752" y="5007"/>
                  </a:lnTo>
                  <a:lnTo>
                    <a:pt x="2827" y="5424"/>
                  </a:lnTo>
                  <a:lnTo>
                    <a:pt x="2752" y="5905"/>
                  </a:lnTo>
                  <a:lnTo>
                    <a:pt x="2526" y="6162"/>
                  </a:lnTo>
                  <a:lnTo>
                    <a:pt x="2450" y="6644"/>
                  </a:lnTo>
                  <a:lnTo>
                    <a:pt x="2375" y="6804"/>
                  </a:lnTo>
                  <a:lnTo>
                    <a:pt x="2375" y="7061"/>
                  </a:lnTo>
                  <a:lnTo>
                    <a:pt x="2676" y="7542"/>
                  </a:lnTo>
                  <a:lnTo>
                    <a:pt x="2827" y="7831"/>
                  </a:lnTo>
                  <a:lnTo>
                    <a:pt x="2827" y="8024"/>
                  </a:lnTo>
                  <a:lnTo>
                    <a:pt x="2940" y="8281"/>
                  </a:lnTo>
                  <a:lnTo>
                    <a:pt x="2903" y="8505"/>
                  </a:lnTo>
                  <a:lnTo>
                    <a:pt x="3393" y="8987"/>
                  </a:lnTo>
                  <a:lnTo>
                    <a:pt x="3581" y="9179"/>
                  </a:lnTo>
                  <a:lnTo>
                    <a:pt x="3317" y="9404"/>
                  </a:lnTo>
                  <a:lnTo>
                    <a:pt x="2450" y="9821"/>
                  </a:lnTo>
                  <a:lnTo>
                    <a:pt x="2337" y="10014"/>
                  </a:lnTo>
                  <a:lnTo>
                    <a:pt x="2111" y="10142"/>
                  </a:lnTo>
                  <a:lnTo>
                    <a:pt x="1960" y="10559"/>
                  </a:lnTo>
                  <a:lnTo>
                    <a:pt x="1960" y="10977"/>
                  </a:lnTo>
                  <a:lnTo>
                    <a:pt x="1809" y="11169"/>
                  </a:lnTo>
                  <a:lnTo>
                    <a:pt x="1696" y="11458"/>
                  </a:lnTo>
                  <a:lnTo>
                    <a:pt x="1244" y="11939"/>
                  </a:lnTo>
                  <a:lnTo>
                    <a:pt x="980" y="12132"/>
                  </a:lnTo>
                  <a:lnTo>
                    <a:pt x="829" y="12292"/>
                  </a:lnTo>
                  <a:lnTo>
                    <a:pt x="980" y="12549"/>
                  </a:lnTo>
                  <a:lnTo>
                    <a:pt x="905" y="12806"/>
                  </a:lnTo>
                  <a:lnTo>
                    <a:pt x="829" y="13031"/>
                  </a:lnTo>
                  <a:lnTo>
                    <a:pt x="829" y="13223"/>
                  </a:lnTo>
                  <a:lnTo>
                    <a:pt x="1131" y="13319"/>
                  </a:lnTo>
                  <a:lnTo>
                    <a:pt x="1395" y="13448"/>
                  </a:lnTo>
                  <a:lnTo>
                    <a:pt x="1395" y="13993"/>
                  </a:lnTo>
                  <a:lnTo>
                    <a:pt x="1131" y="14186"/>
                  </a:lnTo>
                  <a:lnTo>
                    <a:pt x="1055" y="14347"/>
                  </a:lnTo>
                  <a:lnTo>
                    <a:pt x="829" y="14347"/>
                  </a:lnTo>
                  <a:lnTo>
                    <a:pt x="679" y="14314"/>
                  </a:lnTo>
                  <a:lnTo>
                    <a:pt x="490" y="14314"/>
                  </a:lnTo>
                  <a:lnTo>
                    <a:pt x="38" y="14796"/>
                  </a:lnTo>
                  <a:lnTo>
                    <a:pt x="0" y="15021"/>
                  </a:lnTo>
                  <a:lnTo>
                    <a:pt x="754" y="15374"/>
                  </a:lnTo>
                  <a:lnTo>
                    <a:pt x="7502" y="18711"/>
                  </a:lnTo>
                  <a:lnTo>
                    <a:pt x="11874" y="20830"/>
                  </a:lnTo>
                  <a:lnTo>
                    <a:pt x="17001" y="21407"/>
                  </a:lnTo>
                  <a:lnTo>
                    <a:pt x="18697" y="21600"/>
                  </a:lnTo>
                  <a:lnTo>
                    <a:pt x="18773" y="21472"/>
                  </a:lnTo>
                  <a:lnTo>
                    <a:pt x="21600" y="2118"/>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0" name="Shape 2572">
              <a:extLst>
                <a:ext uri="{FF2B5EF4-FFF2-40B4-BE49-F238E27FC236}">
                  <a16:creationId xmlns:a16="http://schemas.microsoft.com/office/drawing/2014/main" id="{6046BA01-E184-472A-AB3B-EFE444316D72}"/>
                </a:ext>
              </a:extLst>
            </p:cNvPr>
            <p:cNvSpPr/>
            <p:nvPr/>
          </p:nvSpPr>
          <p:spPr>
            <a:xfrm>
              <a:off x="1481971" y="1221619"/>
              <a:ext cx="541144" cy="873725"/>
            </a:xfrm>
            <a:custGeom>
              <a:avLst/>
              <a:gdLst/>
              <a:ahLst/>
              <a:cxnLst>
                <a:cxn ang="0">
                  <a:pos x="wd2" y="hd2"/>
                </a:cxn>
                <a:cxn ang="5400000">
                  <a:pos x="wd2" y="hd2"/>
                </a:cxn>
                <a:cxn ang="10800000">
                  <a:pos x="wd2" y="hd2"/>
                </a:cxn>
                <a:cxn ang="16200000">
                  <a:pos x="wd2" y="hd2"/>
                </a:cxn>
              </a:cxnLst>
              <a:rect l="0" t="0" r="r" b="b"/>
              <a:pathLst>
                <a:path w="21600" h="21600" extrusionOk="0">
                  <a:moveTo>
                    <a:pt x="4354" y="6443"/>
                  </a:moveTo>
                  <a:lnTo>
                    <a:pt x="4269" y="7050"/>
                  </a:lnTo>
                  <a:lnTo>
                    <a:pt x="4098" y="7182"/>
                  </a:lnTo>
                  <a:lnTo>
                    <a:pt x="4269" y="7578"/>
                  </a:lnTo>
                  <a:lnTo>
                    <a:pt x="4183" y="8133"/>
                  </a:lnTo>
                  <a:lnTo>
                    <a:pt x="4269" y="8291"/>
                  </a:lnTo>
                  <a:lnTo>
                    <a:pt x="4269" y="8529"/>
                  </a:lnTo>
                  <a:lnTo>
                    <a:pt x="4440" y="8740"/>
                  </a:lnTo>
                  <a:lnTo>
                    <a:pt x="4525" y="8820"/>
                  </a:lnTo>
                  <a:lnTo>
                    <a:pt x="5165" y="9189"/>
                  </a:lnTo>
                  <a:lnTo>
                    <a:pt x="5251" y="9533"/>
                  </a:lnTo>
                  <a:lnTo>
                    <a:pt x="5080" y="9717"/>
                  </a:lnTo>
                  <a:lnTo>
                    <a:pt x="4354" y="10166"/>
                  </a:lnTo>
                  <a:lnTo>
                    <a:pt x="3970" y="10774"/>
                  </a:lnTo>
                  <a:lnTo>
                    <a:pt x="3372" y="11117"/>
                  </a:lnTo>
                  <a:lnTo>
                    <a:pt x="3372" y="11275"/>
                  </a:lnTo>
                  <a:lnTo>
                    <a:pt x="3244" y="11460"/>
                  </a:lnTo>
                  <a:lnTo>
                    <a:pt x="2988" y="11619"/>
                  </a:lnTo>
                  <a:lnTo>
                    <a:pt x="2519" y="11803"/>
                  </a:lnTo>
                  <a:lnTo>
                    <a:pt x="2092" y="12147"/>
                  </a:lnTo>
                  <a:lnTo>
                    <a:pt x="1878" y="12358"/>
                  </a:lnTo>
                  <a:lnTo>
                    <a:pt x="1622" y="12912"/>
                  </a:lnTo>
                  <a:lnTo>
                    <a:pt x="1793" y="12992"/>
                  </a:lnTo>
                  <a:lnTo>
                    <a:pt x="2006" y="13044"/>
                  </a:lnTo>
                  <a:lnTo>
                    <a:pt x="2348" y="13203"/>
                  </a:lnTo>
                  <a:lnTo>
                    <a:pt x="2519" y="13335"/>
                  </a:lnTo>
                  <a:lnTo>
                    <a:pt x="2262" y="13546"/>
                  </a:lnTo>
                  <a:lnTo>
                    <a:pt x="2262" y="13784"/>
                  </a:lnTo>
                  <a:lnTo>
                    <a:pt x="1964" y="14154"/>
                  </a:lnTo>
                  <a:lnTo>
                    <a:pt x="1878" y="14233"/>
                  </a:lnTo>
                  <a:lnTo>
                    <a:pt x="1708" y="14338"/>
                  </a:lnTo>
                  <a:lnTo>
                    <a:pt x="0" y="19408"/>
                  </a:lnTo>
                  <a:lnTo>
                    <a:pt x="5379" y="20095"/>
                  </a:lnTo>
                  <a:lnTo>
                    <a:pt x="9904" y="20597"/>
                  </a:lnTo>
                  <a:lnTo>
                    <a:pt x="11270" y="20755"/>
                  </a:lnTo>
                  <a:lnTo>
                    <a:pt x="16008" y="21230"/>
                  </a:lnTo>
                  <a:lnTo>
                    <a:pt x="19935" y="21600"/>
                  </a:lnTo>
                  <a:lnTo>
                    <a:pt x="21600" y="14550"/>
                  </a:lnTo>
                  <a:lnTo>
                    <a:pt x="21301" y="14391"/>
                  </a:lnTo>
                  <a:lnTo>
                    <a:pt x="21130" y="14180"/>
                  </a:lnTo>
                  <a:lnTo>
                    <a:pt x="20960" y="13837"/>
                  </a:lnTo>
                  <a:lnTo>
                    <a:pt x="20661" y="13784"/>
                  </a:lnTo>
                  <a:lnTo>
                    <a:pt x="20149" y="14154"/>
                  </a:lnTo>
                  <a:lnTo>
                    <a:pt x="20149" y="14286"/>
                  </a:lnTo>
                  <a:lnTo>
                    <a:pt x="19594" y="14180"/>
                  </a:lnTo>
                  <a:lnTo>
                    <a:pt x="19338" y="14233"/>
                  </a:lnTo>
                  <a:lnTo>
                    <a:pt x="19039" y="14154"/>
                  </a:lnTo>
                  <a:lnTo>
                    <a:pt x="18484" y="14154"/>
                  </a:lnTo>
                  <a:lnTo>
                    <a:pt x="17843" y="13995"/>
                  </a:lnTo>
                  <a:lnTo>
                    <a:pt x="17673" y="14048"/>
                  </a:lnTo>
                  <a:lnTo>
                    <a:pt x="17331" y="14180"/>
                  </a:lnTo>
                  <a:lnTo>
                    <a:pt x="17118" y="14180"/>
                  </a:lnTo>
                  <a:lnTo>
                    <a:pt x="16776" y="14101"/>
                  </a:lnTo>
                  <a:lnTo>
                    <a:pt x="16221" y="14048"/>
                  </a:lnTo>
                  <a:lnTo>
                    <a:pt x="15923" y="14154"/>
                  </a:lnTo>
                  <a:lnTo>
                    <a:pt x="15837" y="14338"/>
                  </a:lnTo>
                  <a:lnTo>
                    <a:pt x="15752" y="14338"/>
                  </a:lnTo>
                  <a:lnTo>
                    <a:pt x="15410" y="14180"/>
                  </a:lnTo>
                  <a:lnTo>
                    <a:pt x="15282" y="13995"/>
                  </a:lnTo>
                  <a:lnTo>
                    <a:pt x="15325" y="13784"/>
                  </a:lnTo>
                  <a:lnTo>
                    <a:pt x="15197" y="13652"/>
                  </a:lnTo>
                  <a:lnTo>
                    <a:pt x="15282" y="13441"/>
                  </a:lnTo>
                  <a:lnTo>
                    <a:pt x="15111" y="13150"/>
                  </a:lnTo>
                  <a:lnTo>
                    <a:pt x="14770" y="12939"/>
                  </a:lnTo>
                  <a:lnTo>
                    <a:pt x="14471" y="12992"/>
                  </a:lnTo>
                  <a:lnTo>
                    <a:pt x="14215" y="12860"/>
                  </a:lnTo>
                  <a:lnTo>
                    <a:pt x="14130" y="12648"/>
                  </a:lnTo>
                  <a:lnTo>
                    <a:pt x="14300" y="12411"/>
                  </a:lnTo>
                  <a:lnTo>
                    <a:pt x="14300" y="12200"/>
                  </a:lnTo>
                  <a:lnTo>
                    <a:pt x="14215" y="12015"/>
                  </a:lnTo>
                  <a:lnTo>
                    <a:pt x="14002" y="11856"/>
                  </a:lnTo>
                  <a:lnTo>
                    <a:pt x="13745" y="11513"/>
                  </a:lnTo>
                  <a:lnTo>
                    <a:pt x="13660" y="11011"/>
                  </a:lnTo>
                  <a:lnTo>
                    <a:pt x="13660" y="10615"/>
                  </a:lnTo>
                  <a:lnTo>
                    <a:pt x="13319" y="10457"/>
                  </a:lnTo>
                  <a:lnTo>
                    <a:pt x="13276" y="10325"/>
                  </a:lnTo>
                  <a:lnTo>
                    <a:pt x="12123" y="10721"/>
                  </a:lnTo>
                  <a:lnTo>
                    <a:pt x="11825" y="10721"/>
                  </a:lnTo>
                  <a:lnTo>
                    <a:pt x="11568" y="10457"/>
                  </a:lnTo>
                  <a:lnTo>
                    <a:pt x="11184" y="10430"/>
                  </a:lnTo>
                  <a:lnTo>
                    <a:pt x="11270" y="10219"/>
                  </a:lnTo>
                  <a:lnTo>
                    <a:pt x="11483" y="10061"/>
                  </a:lnTo>
                  <a:lnTo>
                    <a:pt x="11398" y="9876"/>
                  </a:lnTo>
                  <a:lnTo>
                    <a:pt x="11568" y="9665"/>
                  </a:lnTo>
                  <a:lnTo>
                    <a:pt x="11910" y="9665"/>
                  </a:lnTo>
                  <a:lnTo>
                    <a:pt x="11995" y="9268"/>
                  </a:lnTo>
                  <a:lnTo>
                    <a:pt x="11825" y="9136"/>
                  </a:lnTo>
                  <a:lnTo>
                    <a:pt x="11995" y="8925"/>
                  </a:lnTo>
                  <a:lnTo>
                    <a:pt x="11910" y="8740"/>
                  </a:lnTo>
                  <a:lnTo>
                    <a:pt x="12123" y="8582"/>
                  </a:lnTo>
                  <a:lnTo>
                    <a:pt x="12209" y="8371"/>
                  </a:lnTo>
                  <a:lnTo>
                    <a:pt x="12465" y="7975"/>
                  </a:lnTo>
                  <a:lnTo>
                    <a:pt x="12764" y="7446"/>
                  </a:lnTo>
                  <a:lnTo>
                    <a:pt x="12550" y="7394"/>
                  </a:lnTo>
                  <a:lnTo>
                    <a:pt x="12123" y="7394"/>
                  </a:lnTo>
                  <a:lnTo>
                    <a:pt x="11825" y="7288"/>
                  </a:lnTo>
                  <a:lnTo>
                    <a:pt x="11910" y="7130"/>
                  </a:lnTo>
                  <a:lnTo>
                    <a:pt x="11654" y="7130"/>
                  </a:lnTo>
                  <a:lnTo>
                    <a:pt x="11483" y="6945"/>
                  </a:lnTo>
                  <a:lnTo>
                    <a:pt x="11184" y="6786"/>
                  </a:lnTo>
                  <a:lnTo>
                    <a:pt x="11184" y="6496"/>
                  </a:lnTo>
                  <a:lnTo>
                    <a:pt x="10928" y="6337"/>
                  </a:lnTo>
                  <a:lnTo>
                    <a:pt x="10629" y="5941"/>
                  </a:lnTo>
                  <a:lnTo>
                    <a:pt x="10458" y="5756"/>
                  </a:lnTo>
                  <a:lnTo>
                    <a:pt x="10288" y="5598"/>
                  </a:lnTo>
                  <a:lnTo>
                    <a:pt x="10202" y="5413"/>
                  </a:lnTo>
                  <a:lnTo>
                    <a:pt x="9733" y="5255"/>
                  </a:lnTo>
                  <a:lnTo>
                    <a:pt x="9647" y="5096"/>
                  </a:lnTo>
                  <a:lnTo>
                    <a:pt x="9178" y="4753"/>
                  </a:lnTo>
                  <a:lnTo>
                    <a:pt x="9477" y="4700"/>
                  </a:lnTo>
                  <a:lnTo>
                    <a:pt x="9306" y="4515"/>
                  </a:lnTo>
                  <a:lnTo>
                    <a:pt x="9391" y="4304"/>
                  </a:lnTo>
                  <a:lnTo>
                    <a:pt x="9391" y="4172"/>
                  </a:lnTo>
                  <a:lnTo>
                    <a:pt x="9178" y="3776"/>
                  </a:lnTo>
                  <a:lnTo>
                    <a:pt x="9178" y="3670"/>
                  </a:lnTo>
                  <a:lnTo>
                    <a:pt x="8666" y="3116"/>
                  </a:lnTo>
                  <a:lnTo>
                    <a:pt x="9477" y="449"/>
                  </a:lnTo>
                  <a:lnTo>
                    <a:pt x="9562" y="343"/>
                  </a:lnTo>
                  <a:lnTo>
                    <a:pt x="8836" y="290"/>
                  </a:lnTo>
                  <a:lnTo>
                    <a:pt x="6617" y="0"/>
                  </a:lnTo>
                  <a:lnTo>
                    <a:pt x="6531" y="106"/>
                  </a:lnTo>
                  <a:lnTo>
                    <a:pt x="4354" y="644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1" name="Shape 2573">
              <a:extLst>
                <a:ext uri="{FF2B5EF4-FFF2-40B4-BE49-F238E27FC236}">
                  <a16:creationId xmlns:a16="http://schemas.microsoft.com/office/drawing/2014/main" id="{7AC72F61-0907-4B20-AFD1-243F72ED6433}"/>
                </a:ext>
              </a:extLst>
            </p:cNvPr>
            <p:cNvSpPr/>
            <p:nvPr/>
          </p:nvSpPr>
          <p:spPr>
            <a:xfrm>
              <a:off x="1629555" y="2054756"/>
              <a:ext cx="505852" cy="638739"/>
            </a:xfrm>
            <a:custGeom>
              <a:avLst/>
              <a:gdLst/>
              <a:ahLst/>
              <a:cxnLst>
                <a:cxn ang="0">
                  <a:pos x="wd2" y="hd2"/>
                </a:cxn>
                <a:cxn ang="5400000">
                  <a:pos x="wd2" y="hd2"/>
                </a:cxn>
                <a:cxn ang="10800000">
                  <a:pos x="wd2" y="hd2"/>
                </a:cxn>
                <a:cxn ang="16200000">
                  <a:pos x="wd2" y="hd2"/>
                </a:cxn>
              </a:cxnLst>
              <a:rect l="0" t="0" r="r" b="b"/>
              <a:pathLst>
                <a:path w="21600" h="21600" extrusionOk="0">
                  <a:moveTo>
                    <a:pt x="14339" y="5237"/>
                  </a:moveTo>
                  <a:lnTo>
                    <a:pt x="15024" y="1373"/>
                  </a:lnTo>
                  <a:lnTo>
                    <a:pt x="10823" y="867"/>
                  </a:lnTo>
                  <a:lnTo>
                    <a:pt x="5754" y="217"/>
                  </a:lnTo>
                  <a:lnTo>
                    <a:pt x="4293" y="0"/>
                  </a:lnTo>
                  <a:lnTo>
                    <a:pt x="0" y="19216"/>
                  </a:lnTo>
                  <a:lnTo>
                    <a:pt x="3516" y="19758"/>
                  </a:lnTo>
                  <a:lnTo>
                    <a:pt x="8722" y="20444"/>
                  </a:lnTo>
                  <a:lnTo>
                    <a:pt x="13791" y="21058"/>
                  </a:lnTo>
                  <a:lnTo>
                    <a:pt x="19134" y="21600"/>
                  </a:lnTo>
                  <a:lnTo>
                    <a:pt x="21600" y="6032"/>
                  </a:lnTo>
                  <a:lnTo>
                    <a:pt x="14339" y="523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2" name="Shape 2574">
              <a:extLst>
                <a:ext uri="{FF2B5EF4-FFF2-40B4-BE49-F238E27FC236}">
                  <a16:creationId xmlns:a16="http://schemas.microsoft.com/office/drawing/2014/main" id="{D297D947-ED81-4A8F-9C59-1080A6EFEAF0}"/>
                </a:ext>
              </a:extLst>
            </p:cNvPr>
            <p:cNvSpPr/>
            <p:nvPr/>
          </p:nvSpPr>
          <p:spPr>
            <a:xfrm>
              <a:off x="1699070" y="1235505"/>
              <a:ext cx="933634" cy="579992"/>
            </a:xfrm>
            <a:custGeom>
              <a:avLst/>
              <a:gdLst/>
              <a:ahLst/>
              <a:cxnLst>
                <a:cxn ang="0">
                  <a:pos x="wd2" y="hd2"/>
                </a:cxn>
                <a:cxn ang="5400000">
                  <a:pos x="wd2" y="hd2"/>
                </a:cxn>
                <a:cxn ang="10800000">
                  <a:pos x="wd2" y="hd2"/>
                </a:cxn>
                <a:cxn ang="16200000">
                  <a:pos x="wd2" y="hd2"/>
                </a:cxn>
              </a:cxnLst>
              <a:rect l="0" t="0" r="r" b="b"/>
              <a:pathLst>
                <a:path w="21600" h="21600" extrusionOk="0">
                  <a:moveTo>
                    <a:pt x="0" y="4177"/>
                  </a:moveTo>
                  <a:lnTo>
                    <a:pt x="297" y="5012"/>
                  </a:lnTo>
                  <a:lnTo>
                    <a:pt x="297" y="5171"/>
                  </a:lnTo>
                  <a:lnTo>
                    <a:pt x="421" y="5768"/>
                  </a:lnTo>
                  <a:lnTo>
                    <a:pt x="421" y="5967"/>
                  </a:lnTo>
                  <a:lnTo>
                    <a:pt x="371" y="6285"/>
                  </a:lnTo>
                  <a:lnTo>
                    <a:pt x="470" y="6564"/>
                  </a:lnTo>
                  <a:lnTo>
                    <a:pt x="297" y="6643"/>
                  </a:lnTo>
                  <a:lnTo>
                    <a:pt x="569" y="7160"/>
                  </a:lnTo>
                  <a:lnTo>
                    <a:pt x="619" y="7399"/>
                  </a:lnTo>
                  <a:lnTo>
                    <a:pt x="891" y="7638"/>
                  </a:lnTo>
                  <a:lnTo>
                    <a:pt x="940" y="7916"/>
                  </a:lnTo>
                  <a:lnTo>
                    <a:pt x="1039" y="8155"/>
                  </a:lnTo>
                  <a:lnTo>
                    <a:pt x="1138" y="8433"/>
                  </a:lnTo>
                  <a:lnTo>
                    <a:pt x="1311" y="9030"/>
                  </a:lnTo>
                  <a:lnTo>
                    <a:pt x="1460" y="9269"/>
                  </a:lnTo>
                  <a:lnTo>
                    <a:pt x="1460" y="9706"/>
                  </a:lnTo>
                  <a:lnTo>
                    <a:pt x="1633" y="9945"/>
                  </a:lnTo>
                  <a:lnTo>
                    <a:pt x="1732" y="10223"/>
                  </a:lnTo>
                  <a:lnTo>
                    <a:pt x="1880" y="10223"/>
                  </a:lnTo>
                  <a:lnTo>
                    <a:pt x="1831" y="10462"/>
                  </a:lnTo>
                  <a:lnTo>
                    <a:pt x="2004" y="10621"/>
                  </a:lnTo>
                  <a:lnTo>
                    <a:pt x="2252" y="10621"/>
                  </a:lnTo>
                  <a:lnTo>
                    <a:pt x="2375" y="10701"/>
                  </a:lnTo>
                  <a:lnTo>
                    <a:pt x="2202" y="11496"/>
                  </a:lnTo>
                  <a:lnTo>
                    <a:pt x="2054" y="12093"/>
                  </a:lnTo>
                  <a:lnTo>
                    <a:pt x="2004" y="12411"/>
                  </a:lnTo>
                  <a:lnTo>
                    <a:pt x="1880" y="12650"/>
                  </a:lnTo>
                  <a:lnTo>
                    <a:pt x="1930" y="12928"/>
                  </a:lnTo>
                  <a:lnTo>
                    <a:pt x="1831" y="13246"/>
                  </a:lnTo>
                  <a:lnTo>
                    <a:pt x="1930" y="13445"/>
                  </a:lnTo>
                  <a:lnTo>
                    <a:pt x="1880" y="14042"/>
                  </a:lnTo>
                  <a:lnTo>
                    <a:pt x="1682" y="14042"/>
                  </a:lnTo>
                  <a:lnTo>
                    <a:pt x="1584" y="14360"/>
                  </a:lnTo>
                  <a:lnTo>
                    <a:pt x="1633" y="14639"/>
                  </a:lnTo>
                  <a:lnTo>
                    <a:pt x="1509" y="14877"/>
                  </a:lnTo>
                  <a:lnTo>
                    <a:pt x="1460" y="15196"/>
                  </a:lnTo>
                  <a:lnTo>
                    <a:pt x="1682" y="15235"/>
                  </a:lnTo>
                  <a:lnTo>
                    <a:pt x="1831" y="15633"/>
                  </a:lnTo>
                  <a:lnTo>
                    <a:pt x="2004" y="15633"/>
                  </a:lnTo>
                  <a:lnTo>
                    <a:pt x="2672" y="15036"/>
                  </a:lnTo>
                  <a:lnTo>
                    <a:pt x="2697" y="15235"/>
                  </a:lnTo>
                  <a:lnTo>
                    <a:pt x="2895" y="15474"/>
                  </a:lnTo>
                  <a:lnTo>
                    <a:pt x="2895" y="16071"/>
                  </a:lnTo>
                  <a:lnTo>
                    <a:pt x="2944" y="16827"/>
                  </a:lnTo>
                  <a:lnTo>
                    <a:pt x="3093" y="17344"/>
                  </a:lnTo>
                  <a:lnTo>
                    <a:pt x="3216" y="17582"/>
                  </a:lnTo>
                  <a:lnTo>
                    <a:pt x="3266" y="17861"/>
                  </a:lnTo>
                  <a:lnTo>
                    <a:pt x="3266" y="18179"/>
                  </a:lnTo>
                  <a:lnTo>
                    <a:pt x="3167" y="18537"/>
                  </a:lnTo>
                  <a:lnTo>
                    <a:pt x="3216" y="18855"/>
                  </a:lnTo>
                  <a:lnTo>
                    <a:pt x="3365" y="19054"/>
                  </a:lnTo>
                  <a:lnTo>
                    <a:pt x="3538" y="18975"/>
                  </a:lnTo>
                  <a:lnTo>
                    <a:pt x="3736" y="19293"/>
                  </a:lnTo>
                  <a:lnTo>
                    <a:pt x="3835" y="19730"/>
                  </a:lnTo>
                  <a:lnTo>
                    <a:pt x="3786" y="20049"/>
                  </a:lnTo>
                  <a:lnTo>
                    <a:pt x="3860" y="20248"/>
                  </a:lnTo>
                  <a:lnTo>
                    <a:pt x="3835" y="20566"/>
                  </a:lnTo>
                  <a:lnTo>
                    <a:pt x="3909" y="20844"/>
                  </a:lnTo>
                  <a:lnTo>
                    <a:pt x="4107" y="21083"/>
                  </a:lnTo>
                  <a:lnTo>
                    <a:pt x="4157" y="21083"/>
                  </a:lnTo>
                  <a:lnTo>
                    <a:pt x="4206" y="20804"/>
                  </a:lnTo>
                  <a:lnTo>
                    <a:pt x="4379" y="20645"/>
                  </a:lnTo>
                  <a:lnTo>
                    <a:pt x="4701" y="20725"/>
                  </a:lnTo>
                  <a:lnTo>
                    <a:pt x="4899" y="20844"/>
                  </a:lnTo>
                  <a:lnTo>
                    <a:pt x="5023" y="20844"/>
                  </a:lnTo>
                  <a:lnTo>
                    <a:pt x="5221" y="20645"/>
                  </a:lnTo>
                  <a:lnTo>
                    <a:pt x="5320" y="20566"/>
                  </a:lnTo>
                  <a:lnTo>
                    <a:pt x="5691" y="20804"/>
                  </a:lnTo>
                  <a:lnTo>
                    <a:pt x="6012" y="20804"/>
                  </a:lnTo>
                  <a:lnTo>
                    <a:pt x="6186" y="20924"/>
                  </a:lnTo>
                  <a:lnTo>
                    <a:pt x="6334" y="20844"/>
                  </a:lnTo>
                  <a:lnTo>
                    <a:pt x="6656" y="21003"/>
                  </a:lnTo>
                  <a:lnTo>
                    <a:pt x="6656" y="20804"/>
                  </a:lnTo>
                  <a:lnTo>
                    <a:pt x="6953" y="20248"/>
                  </a:lnTo>
                  <a:lnTo>
                    <a:pt x="7126" y="20327"/>
                  </a:lnTo>
                  <a:lnTo>
                    <a:pt x="7225" y="20844"/>
                  </a:lnTo>
                  <a:lnTo>
                    <a:pt x="7324" y="21162"/>
                  </a:lnTo>
                  <a:lnTo>
                    <a:pt x="7497" y="21401"/>
                  </a:lnTo>
                  <a:lnTo>
                    <a:pt x="7695" y="19531"/>
                  </a:lnTo>
                  <a:lnTo>
                    <a:pt x="7819" y="19293"/>
                  </a:lnTo>
                  <a:lnTo>
                    <a:pt x="11258" y="20128"/>
                  </a:lnTo>
                  <a:lnTo>
                    <a:pt x="14623" y="20725"/>
                  </a:lnTo>
                  <a:lnTo>
                    <a:pt x="18285" y="21322"/>
                  </a:lnTo>
                  <a:lnTo>
                    <a:pt x="20808" y="21600"/>
                  </a:lnTo>
                  <a:lnTo>
                    <a:pt x="20882" y="21322"/>
                  </a:lnTo>
                  <a:lnTo>
                    <a:pt x="21031" y="17582"/>
                  </a:lnTo>
                  <a:lnTo>
                    <a:pt x="21600" y="4773"/>
                  </a:lnTo>
                  <a:lnTo>
                    <a:pt x="21600" y="4654"/>
                  </a:lnTo>
                  <a:lnTo>
                    <a:pt x="20338" y="4495"/>
                  </a:lnTo>
                  <a:lnTo>
                    <a:pt x="16899" y="4018"/>
                  </a:lnTo>
                  <a:lnTo>
                    <a:pt x="14153" y="3501"/>
                  </a:lnTo>
                  <a:lnTo>
                    <a:pt x="11604" y="2983"/>
                  </a:lnTo>
                  <a:lnTo>
                    <a:pt x="7596" y="2108"/>
                  </a:lnTo>
                  <a:lnTo>
                    <a:pt x="3093" y="835"/>
                  </a:lnTo>
                  <a:lnTo>
                    <a:pt x="520" y="0"/>
                  </a:lnTo>
                  <a:lnTo>
                    <a:pt x="470" y="159"/>
                  </a:lnTo>
                  <a:lnTo>
                    <a:pt x="0" y="417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3" name="Shape 2575">
              <a:extLst>
                <a:ext uri="{FF2B5EF4-FFF2-40B4-BE49-F238E27FC236}">
                  <a16:creationId xmlns:a16="http://schemas.microsoft.com/office/drawing/2014/main" id="{CA34D649-2763-4047-8291-3B5691827BA4}"/>
                </a:ext>
              </a:extLst>
            </p:cNvPr>
            <p:cNvSpPr/>
            <p:nvPr/>
          </p:nvSpPr>
          <p:spPr>
            <a:xfrm>
              <a:off x="1965363" y="1753545"/>
              <a:ext cx="633117" cy="522313"/>
            </a:xfrm>
            <a:custGeom>
              <a:avLst/>
              <a:gdLst/>
              <a:ahLst/>
              <a:cxnLst>
                <a:cxn ang="0">
                  <a:pos x="wd2" y="hd2"/>
                </a:cxn>
                <a:cxn ang="5400000">
                  <a:pos x="wd2" y="hd2"/>
                </a:cxn>
                <a:cxn ang="10800000">
                  <a:pos x="wd2" y="hd2"/>
                </a:cxn>
                <a:cxn ang="16200000">
                  <a:pos x="wd2" y="hd2"/>
                </a:cxn>
              </a:cxnLst>
              <a:rect l="0" t="0" r="r" b="b"/>
              <a:pathLst>
                <a:path w="21600" h="21600" extrusionOk="0">
                  <a:moveTo>
                    <a:pt x="5801" y="19833"/>
                  </a:moveTo>
                  <a:lnTo>
                    <a:pt x="8611" y="20275"/>
                  </a:lnTo>
                  <a:lnTo>
                    <a:pt x="15908" y="21158"/>
                  </a:lnTo>
                  <a:lnTo>
                    <a:pt x="20505" y="21600"/>
                  </a:lnTo>
                  <a:lnTo>
                    <a:pt x="21053" y="12059"/>
                  </a:lnTo>
                  <a:lnTo>
                    <a:pt x="21600" y="2562"/>
                  </a:lnTo>
                  <a:lnTo>
                    <a:pt x="17878" y="2253"/>
                  </a:lnTo>
                  <a:lnTo>
                    <a:pt x="12478" y="1590"/>
                  </a:lnTo>
                  <a:lnTo>
                    <a:pt x="7516" y="928"/>
                  </a:lnTo>
                  <a:lnTo>
                    <a:pt x="2445" y="0"/>
                  </a:lnTo>
                  <a:lnTo>
                    <a:pt x="2262" y="265"/>
                  </a:lnTo>
                  <a:lnTo>
                    <a:pt x="1970" y="2341"/>
                  </a:lnTo>
                  <a:lnTo>
                    <a:pt x="547" y="14135"/>
                  </a:lnTo>
                  <a:lnTo>
                    <a:pt x="0" y="18861"/>
                  </a:lnTo>
                  <a:lnTo>
                    <a:pt x="5801" y="1983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4" name="Shape 2576">
              <a:extLst>
                <a:ext uri="{FF2B5EF4-FFF2-40B4-BE49-F238E27FC236}">
                  <a16:creationId xmlns:a16="http://schemas.microsoft.com/office/drawing/2014/main" id="{834F691B-06C8-4175-BB0F-9A246DCA01A6}"/>
                </a:ext>
              </a:extLst>
            </p:cNvPr>
            <p:cNvSpPr/>
            <p:nvPr/>
          </p:nvSpPr>
          <p:spPr>
            <a:xfrm>
              <a:off x="1995309" y="2693494"/>
              <a:ext cx="628840" cy="656896"/>
            </a:xfrm>
            <a:custGeom>
              <a:avLst/>
              <a:gdLst/>
              <a:ahLst/>
              <a:cxnLst>
                <a:cxn ang="0">
                  <a:pos x="wd2" y="hd2"/>
                </a:cxn>
                <a:cxn ang="5400000">
                  <a:pos x="wd2" y="hd2"/>
                </a:cxn>
                <a:cxn ang="10800000">
                  <a:pos x="wd2" y="hd2"/>
                </a:cxn>
                <a:cxn ang="16200000">
                  <a:pos x="wd2" y="hd2"/>
                </a:cxn>
              </a:cxnLst>
              <a:rect l="0" t="0" r="r" b="b"/>
              <a:pathLst>
                <a:path w="21600" h="21600" extrusionOk="0">
                  <a:moveTo>
                    <a:pt x="8339" y="20265"/>
                  </a:moveTo>
                  <a:lnTo>
                    <a:pt x="8192" y="19809"/>
                  </a:lnTo>
                  <a:lnTo>
                    <a:pt x="8192" y="19668"/>
                  </a:lnTo>
                  <a:lnTo>
                    <a:pt x="10763" y="19949"/>
                  </a:lnTo>
                  <a:lnTo>
                    <a:pt x="13996" y="20195"/>
                  </a:lnTo>
                  <a:lnTo>
                    <a:pt x="16898" y="20406"/>
                  </a:lnTo>
                  <a:lnTo>
                    <a:pt x="19800" y="20581"/>
                  </a:lnTo>
                  <a:lnTo>
                    <a:pt x="19947" y="20581"/>
                  </a:lnTo>
                  <a:lnTo>
                    <a:pt x="20167" y="20336"/>
                  </a:lnTo>
                  <a:lnTo>
                    <a:pt x="20424" y="16437"/>
                  </a:lnTo>
                  <a:lnTo>
                    <a:pt x="20792" y="12995"/>
                  </a:lnTo>
                  <a:lnTo>
                    <a:pt x="21343" y="3828"/>
                  </a:lnTo>
                  <a:lnTo>
                    <a:pt x="21416" y="3618"/>
                  </a:lnTo>
                  <a:lnTo>
                    <a:pt x="21527" y="3547"/>
                  </a:lnTo>
                  <a:lnTo>
                    <a:pt x="21600" y="1651"/>
                  </a:lnTo>
                  <a:lnTo>
                    <a:pt x="18147" y="1440"/>
                  </a:lnTo>
                  <a:lnTo>
                    <a:pt x="12563" y="983"/>
                  </a:lnTo>
                  <a:lnTo>
                    <a:pt x="8008" y="527"/>
                  </a:lnTo>
                  <a:lnTo>
                    <a:pt x="2829" y="0"/>
                  </a:lnTo>
                  <a:lnTo>
                    <a:pt x="73" y="21179"/>
                  </a:lnTo>
                  <a:lnTo>
                    <a:pt x="0" y="21319"/>
                  </a:lnTo>
                  <a:lnTo>
                    <a:pt x="2608" y="21600"/>
                  </a:lnTo>
                  <a:lnTo>
                    <a:pt x="2829" y="21530"/>
                  </a:lnTo>
                  <a:lnTo>
                    <a:pt x="2976" y="20265"/>
                  </a:lnTo>
                  <a:lnTo>
                    <a:pt x="3086" y="19949"/>
                  </a:lnTo>
                  <a:lnTo>
                    <a:pt x="8486" y="20511"/>
                  </a:lnTo>
                  <a:lnTo>
                    <a:pt x="8559" y="20511"/>
                  </a:lnTo>
                  <a:lnTo>
                    <a:pt x="8559" y="20406"/>
                  </a:lnTo>
                  <a:lnTo>
                    <a:pt x="8339" y="20265"/>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5" name="Shape 2577">
              <a:extLst>
                <a:ext uri="{FF2B5EF4-FFF2-40B4-BE49-F238E27FC236}">
                  <a16:creationId xmlns:a16="http://schemas.microsoft.com/office/drawing/2014/main" id="{8DCCE2EF-8838-4B81-BEB7-F855C7252B31}"/>
                </a:ext>
              </a:extLst>
            </p:cNvPr>
            <p:cNvSpPr/>
            <p:nvPr/>
          </p:nvSpPr>
          <p:spPr>
            <a:xfrm>
              <a:off x="2077656" y="2233132"/>
              <a:ext cx="658784" cy="515905"/>
            </a:xfrm>
            <a:custGeom>
              <a:avLst/>
              <a:gdLst/>
              <a:ahLst/>
              <a:cxnLst>
                <a:cxn ang="0">
                  <a:pos x="wd2" y="hd2"/>
                </a:cxn>
                <a:cxn ang="5400000">
                  <a:pos x="wd2" y="hd2"/>
                </a:cxn>
                <a:cxn ang="10800000">
                  <a:pos x="wd2" y="hd2"/>
                </a:cxn>
                <a:cxn ang="16200000">
                  <a:pos x="wd2" y="hd2"/>
                </a:cxn>
              </a:cxnLst>
              <a:rect l="0" t="0" r="r" b="b"/>
              <a:pathLst>
                <a:path w="21600" h="21600" extrusionOk="0">
                  <a:moveTo>
                    <a:pt x="21425" y="7066"/>
                  </a:moveTo>
                  <a:lnTo>
                    <a:pt x="21600" y="2370"/>
                  </a:lnTo>
                  <a:lnTo>
                    <a:pt x="21355" y="2191"/>
                  </a:lnTo>
                  <a:lnTo>
                    <a:pt x="18584" y="2012"/>
                  </a:lnTo>
                  <a:lnTo>
                    <a:pt x="16025" y="1789"/>
                  </a:lnTo>
                  <a:lnTo>
                    <a:pt x="11606" y="1342"/>
                  </a:lnTo>
                  <a:lnTo>
                    <a:pt x="4594" y="447"/>
                  </a:lnTo>
                  <a:lnTo>
                    <a:pt x="1894" y="0"/>
                  </a:lnTo>
                  <a:lnTo>
                    <a:pt x="0" y="19275"/>
                  </a:lnTo>
                  <a:lnTo>
                    <a:pt x="4944" y="19945"/>
                  </a:lnTo>
                  <a:lnTo>
                    <a:pt x="9292" y="20527"/>
                  </a:lnTo>
                  <a:lnTo>
                    <a:pt x="14622" y="21108"/>
                  </a:lnTo>
                  <a:lnTo>
                    <a:pt x="17918" y="21376"/>
                  </a:lnTo>
                  <a:lnTo>
                    <a:pt x="20899" y="21600"/>
                  </a:lnTo>
                  <a:lnTo>
                    <a:pt x="21425" y="7066"/>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6" name="Shape 2578">
              <a:extLst>
                <a:ext uri="{FF2B5EF4-FFF2-40B4-BE49-F238E27FC236}">
                  <a16:creationId xmlns:a16="http://schemas.microsoft.com/office/drawing/2014/main" id="{09A019AD-32FF-4755-A9CF-288155435B42}"/>
                </a:ext>
              </a:extLst>
            </p:cNvPr>
            <p:cNvSpPr/>
            <p:nvPr/>
          </p:nvSpPr>
          <p:spPr>
            <a:xfrm>
              <a:off x="2566396" y="2045143"/>
              <a:ext cx="751826" cy="368503"/>
            </a:xfrm>
            <a:custGeom>
              <a:avLst/>
              <a:gdLst/>
              <a:ahLst/>
              <a:cxnLst>
                <a:cxn ang="0">
                  <a:pos x="wd2" y="hd2"/>
                </a:cxn>
                <a:cxn ang="5400000">
                  <a:pos x="wd2" y="hd2"/>
                </a:cxn>
                <a:cxn ang="10800000">
                  <a:pos x="wd2" y="hd2"/>
                </a:cxn>
                <a:cxn ang="16200000">
                  <a:pos x="wd2" y="hd2"/>
                </a:cxn>
              </a:cxnLst>
              <a:rect l="0" t="0" r="r" b="b"/>
              <a:pathLst>
                <a:path w="21600" h="21600" extrusionOk="0">
                  <a:moveTo>
                    <a:pt x="14134" y="21537"/>
                  </a:moveTo>
                  <a:lnTo>
                    <a:pt x="17360" y="21600"/>
                  </a:lnTo>
                  <a:lnTo>
                    <a:pt x="21600" y="21537"/>
                  </a:lnTo>
                  <a:lnTo>
                    <a:pt x="21354" y="21162"/>
                  </a:lnTo>
                  <a:lnTo>
                    <a:pt x="21354" y="20661"/>
                  </a:lnTo>
                  <a:lnTo>
                    <a:pt x="21201" y="20348"/>
                  </a:lnTo>
                  <a:lnTo>
                    <a:pt x="21139" y="19847"/>
                  </a:lnTo>
                  <a:lnTo>
                    <a:pt x="20955" y="19659"/>
                  </a:lnTo>
                  <a:lnTo>
                    <a:pt x="20770" y="19158"/>
                  </a:lnTo>
                  <a:lnTo>
                    <a:pt x="20617" y="18344"/>
                  </a:lnTo>
                  <a:lnTo>
                    <a:pt x="20432" y="17843"/>
                  </a:lnTo>
                  <a:lnTo>
                    <a:pt x="20432" y="17530"/>
                  </a:lnTo>
                  <a:lnTo>
                    <a:pt x="20371" y="17030"/>
                  </a:lnTo>
                  <a:lnTo>
                    <a:pt x="20156" y="16779"/>
                  </a:lnTo>
                  <a:lnTo>
                    <a:pt x="20248" y="15527"/>
                  </a:lnTo>
                  <a:lnTo>
                    <a:pt x="20156" y="14588"/>
                  </a:lnTo>
                  <a:lnTo>
                    <a:pt x="20156" y="13962"/>
                  </a:lnTo>
                  <a:lnTo>
                    <a:pt x="20217" y="13523"/>
                  </a:lnTo>
                  <a:lnTo>
                    <a:pt x="20033" y="13148"/>
                  </a:lnTo>
                  <a:lnTo>
                    <a:pt x="20094" y="12584"/>
                  </a:lnTo>
                  <a:lnTo>
                    <a:pt x="19972" y="12209"/>
                  </a:lnTo>
                  <a:lnTo>
                    <a:pt x="20033" y="11770"/>
                  </a:lnTo>
                  <a:lnTo>
                    <a:pt x="19787" y="11520"/>
                  </a:lnTo>
                  <a:lnTo>
                    <a:pt x="19787" y="11019"/>
                  </a:lnTo>
                  <a:lnTo>
                    <a:pt x="19634" y="11019"/>
                  </a:lnTo>
                  <a:lnTo>
                    <a:pt x="19634" y="10894"/>
                  </a:lnTo>
                  <a:lnTo>
                    <a:pt x="19572" y="10456"/>
                  </a:lnTo>
                  <a:lnTo>
                    <a:pt x="19572" y="9955"/>
                  </a:lnTo>
                  <a:lnTo>
                    <a:pt x="19634" y="9642"/>
                  </a:lnTo>
                  <a:lnTo>
                    <a:pt x="19572" y="9141"/>
                  </a:lnTo>
                  <a:lnTo>
                    <a:pt x="19449" y="8828"/>
                  </a:lnTo>
                  <a:lnTo>
                    <a:pt x="19449" y="8327"/>
                  </a:lnTo>
                  <a:lnTo>
                    <a:pt x="19173" y="7638"/>
                  </a:lnTo>
                  <a:lnTo>
                    <a:pt x="19173" y="7137"/>
                  </a:lnTo>
                  <a:lnTo>
                    <a:pt x="18927" y="6699"/>
                  </a:lnTo>
                  <a:lnTo>
                    <a:pt x="18988" y="6323"/>
                  </a:lnTo>
                  <a:lnTo>
                    <a:pt x="18927" y="5885"/>
                  </a:lnTo>
                  <a:lnTo>
                    <a:pt x="18804" y="5384"/>
                  </a:lnTo>
                  <a:lnTo>
                    <a:pt x="18804" y="4696"/>
                  </a:lnTo>
                  <a:lnTo>
                    <a:pt x="18589" y="4570"/>
                  </a:lnTo>
                  <a:lnTo>
                    <a:pt x="18405" y="4445"/>
                  </a:lnTo>
                  <a:lnTo>
                    <a:pt x="18189" y="4070"/>
                  </a:lnTo>
                  <a:lnTo>
                    <a:pt x="18128" y="3631"/>
                  </a:lnTo>
                  <a:lnTo>
                    <a:pt x="17882" y="3381"/>
                  </a:lnTo>
                  <a:lnTo>
                    <a:pt x="17667" y="3005"/>
                  </a:lnTo>
                  <a:lnTo>
                    <a:pt x="17483" y="3005"/>
                  </a:lnTo>
                  <a:lnTo>
                    <a:pt x="17421" y="2943"/>
                  </a:lnTo>
                  <a:lnTo>
                    <a:pt x="17206" y="2692"/>
                  </a:lnTo>
                  <a:lnTo>
                    <a:pt x="17022" y="2692"/>
                  </a:lnTo>
                  <a:lnTo>
                    <a:pt x="16684" y="2066"/>
                  </a:lnTo>
                  <a:lnTo>
                    <a:pt x="15762" y="2317"/>
                  </a:lnTo>
                  <a:lnTo>
                    <a:pt x="15301" y="2191"/>
                  </a:lnTo>
                  <a:lnTo>
                    <a:pt x="15117" y="2567"/>
                  </a:lnTo>
                  <a:lnTo>
                    <a:pt x="14963" y="2692"/>
                  </a:lnTo>
                  <a:lnTo>
                    <a:pt x="14011" y="1753"/>
                  </a:lnTo>
                  <a:lnTo>
                    <a:pt x="13734" y="1127"/>
                  </a:lnTo>
                  <a:lnTo>
                    <a:pt x="11092" y="1127"/>
                  </a:lnTo>
                  <a:lnTo>
                    <a:pt x="7098" y="814"/>
                  </a:lnTo>
                  <a:lnTo>
                    <a:pt x="2950" y="313"/>
                  </a:lnTo>
                  <a:lnTo>
                    <a:pt x="461" y="0"/>
                  </a:lnTo>
                  <a:lnTo>
                    <a:pt x="0" y="13523"/>
                  </a:lnTo>
                  <a:lnTo>
                    <a:pt x="2243" y="13837"/>
                  </a:lnTo>
                  <a:lnTo>
                    <a:pt x="4670" y="14087"/>
                  </a:lnTo>
                  <a:lnTo>
                    <a:pt x="4885" y="14337"/>
                  </a:lnTo>
                  <a:lnTo>
                    <a:pt x="4732" y="20911"/>
                  </a:lnTo>
                  <a:lnTo>
                    <a:pt x="7958" y="21287"/>
                  </a:lnTo>
                  <a:lnTo>
                    <a:pt x="14134" y="21537"/>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7" name="Shape 2579">
              <a:extLst>
                <a:ext uri="{FF2B5EF4-FFF2-40B4-BE49-F238E27FC236}">
                  <a16:creationId xmlns:a16="http://schemas.microsoft.com/office/drawing/2014/main" id="{F384F9F7-5A38-4788-8C3A-C3F2B3C8D514}"/>
                </a:ext>
              </a:extLst>
            </p:cNvPr>
            <p:cNvSpPr/>
            <p:nvPr/>
          </p:nvSpPr>
          <p:spPr>
            <a:xfrm>
              <a:off x="2582439" y="1707615"/>
              <a:ext cx="633117" cy="415501"/>
            </a:xfrm>
            <a:custGeom>
              <a:avLst/>
              <a:gdLst/>
              <a:ahLst/>
              <a:cxnLst>
                <a:cxn ang="0">
                  <a:pos x="wd2" y="hd2"/>
                </a:cxn>
                <a:cxn ang="5400000">
                  <a:pos x="wd2" y="hd2"/>
                </a:cxn>
                <a:cxn ang="10800000">
                  <a:pos x="wd2" y="hd2"/>
                </a:cxn>
                <a:cxn ang="16200000">
                  <a:pos x="wd2" y="hd2"/>
                </a:cxn>
              </a:cxnLst>
              <a:rect l="0" t="0" r="r" b="b"/>
              <a:pathLst>
                <a:path w="21600" h="21600" extrusionOk="0">
                  <a:moveTo>
                    <a:pt x="2955" y="17824"/>
                  </a:moveTo>
                  <a:lnTo>
                    <a:pt x="7881" y="18268"/>
                  </a:lnTo>
                  <a:lnTo>
                    <a:pt x="12624" y="18546"/>
                  </a:lnTo>
                  <a:lnTo>
                    <a:pt x="15762" y="18546"/>
                  </a:lnTo>
                  <a:lnTo>
                    <a:pt x="16091" y="19101"/>
                  </a:lnTo>
                  <a:lnTo>
                    <a:pt x="17222" y="19934"/>
                  </a:lnTo>
                  <a:lnTo>
                    <a:pt x="17404" y="19823"/>
                  </a:lnTo>
                  <a:lnTo>
                    <a:pt x="17623" y="19490"/>
                  </a:lnTo>
                  <a:lnTo>
                    <a:pt x="18170" y="19601"/>
                  </a:lnTo>
                  <a:lnTo>
                    <a:pt x="19265" y="19379"/>
                  </a:lnTo>
                  <a:lnTo>
                    <a:pt x="19666" y="19934"/>
                  </a:lnTo>
                  <a:lnTo>
                    <a:pt x="19885" y="19934"/>
                  </a:lnTo>
                  <a:lnTo>
                    <a:pt x="20141" y="20156"/>
                  </a:lnTo>
                  <a:lnTo>
                    <a:pt x="20214" y="20212"/>
                  </a:lnTo>
                  <a:lnTo>
                    <a:pt x="20432" y="20212"/>
                  </a:lnTo>
                  <a:lnTo>
                    <a:pt x="20688" y="20545"/>
                  </a:lnTo>
                  <a:lnTo>
                    <a:pt x="20980" y="20767"/>
                  </a:lnTo>
                  <a:lnTo>
                    <a:pt x="21053" y="21156"/>
                  </a:lnTo>
                  <a:lnTo>
                    <a:pt x="21308" y="21489"/>
                  </a:lnTo>
                  <a:lnTo>
                    <a:pt x="21527" y="21600"/>
                  </a:lnTo>
                  <a:lnTo>
                    <a:pt x="21454" y="20767"/>
                  </a:lnTo>
                  <a:lnTo>
                    <a:pt x="21199" y="20434"/>
                  </a:lnTo>
                  <a:lnTo>
                    <a:pt x="21126" y="20045"/>
                  </a:lnTo>
                  <a:lnTo>
                    <a:pt x="21235" y="19712"/>
                  </a:lnTo>
                  <a:lnTo>
                    <a:pt x="21308" y="19601"/>
                  </a:lnTo>
                  <a:lnTo>
                    <a:pt x="21454" y="18879"/>
                  </a:lnTo>
                  <a:lnTo>
                    <a:pt x="21454" y="18435"/>
                  </a:lnTo>
                  <a:lnTo>
                    <a:pt x="21600" y="18046"/>
                  </a:lnTo>
                  <a:lnTo>
                    <a:pt x="21600" y="17713"/>
                  </a:lnTo>
                  <a:lnTo>
                    <a:pt x="21308" y="17324"/>
                  </a:lnTo>
                  <a:lnTo>
                    <a:pt x="21235" y="16991"/>
                  </a:lnTo>
                  <a:lnTo>
                    <a:pt x="21381" y="16880"/>
                  </a:lnTo>
                  <a:lnTo>
                    <a:pt x="21381" y="16492"/>
                  </a:lnTo>
                  <a:lnTo>
                    <a:pt x="21235" y="16047"/>
                  </a:lnTo>
                  <a:lnTo>
                    <a:pt x="21199" y="15659"/>
                  </a:lnTo>
                  <a:lnTo>
                    <a:pt x="21600" y="15659"/>
                  </a:lnTo>
                  <a:lnTo>
                    <a:pt x="21600" y="4886"/>
                  </a:lnTo>
                  <a:lnTo>
                    <a:pt x="21381" y="4553"/>
                  </a:lnTo>
                  <a:lnTo>
                    <a:pt x="21199" y="4387"/>
                  </a:lnTo>
                  <a:lnTo>
                    <a:pt x="20907" y="4276"/>
                  </a:lnTo>
                  <a:lnTo>
                    <a:pt x="20651" y="3554"/>
                  </a:lnTo>
                  <a:lnTo>
                    <a:pt x="20432" y="3110"/>
                  </a:lnTo>
                  <a:lnTo>
                    <a:pt x="20505" y="2887"/>
                  </a:lnTo>
                  <a:lnTo>
                    <a:pt x="20761" y="2499"/>
                  </a:lnTo>
                  <a:lnTo>
                    <a:pt x="20980" y="2277"/>
                  </a:lnTo>
                  <a:lnTo>
                    <a:pt x="21126" y="1888"/>
                  </a:lnTo>
                  <a:lnTo>
                    <a:pt x="21235" y="1111"/>
                  </a:lnTo>
                  <a:lnTo>
                    <a:pt x="16164" y="1055"/>
                  </a:lnTo>
                  <a:lnTo>
                    <a:pt x="11165" y="944"/>
                  </a:lnTo>
                  <a:lnTo>
                    <a:pt x="5765" y="500"/>
                  </a:lnTo>
                  <a:lnTo>
                    <a:pt x="876" y="0"/>
                  </a:lnTo>
                  <a:lnTo>
                    <a:pt x="657" y="5220"/>
                  </a:lnTo>
                  <a:lnTo>
                    <a:pt x="547" y="5608"/>
                  </a:lnTo>
                  <a:lnTo>
                    <a:pt x="0" y="17547"/>
                  </a:lnTo>
                  <a:lnTo>
                    <a:pt x="2955" y="17824"/>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8" name="Shape 2580">
              <a:extLst>
                <a:ext uri="{FF2B5EF4-FFF2-40B4-BE49-F238E27FC236}">
                  <a16:creationId xmlns:a16="http://schemas.microsoft.com/office/drawing/2014/main" id="{A3453F2F-C036-4725-9DE1-98B2CE51811E}"/>
                </a:ext>
              </a:extLst>
            </p:cNvPr>
            <p:cNvSpPr/>
            <p:nvPr/>
          </p:nvSpPr>
          <p:spPr>
            <a:xfrm>
              <a:off x="2608105" y="1360475"/>
              <a:ext cx="596756" cy="368503"/>
            </a:xfrm>
            <a:custGeom>
              <a:avLst/>
              <a:gdLst/>
              <a:ahLst/>
              <a:cxnLst>
                <a:cxn ang="0">
                  <a:pos x="wd2" y="hd2"/>
                </a:cxn>
                <a:cxn ang="5400000">
                  <a:pos x="wd2" y="hd2"/>
                </a:cxn>
                <a:cxn ang="10800000">
                  <a:pos x="wd2" y="hd2"/>
                </a:cxn>
                <a:cxn ang="16200000">
                  <a:pos x="wd2" y="hd2"/>
                </a:cxn>
              </a:cxnLst>
              <a:rect l="0" t="0" r="r" b="b"/>
              <a:pathLst>
                <a:path w="21600" h="21600" extrusionOk="0">
                  <a:moveTo>
                    <a:pt x="0" y="20348"/>
                  </a:moveTo>
                  <a:lnTo>
                    <a:pt x="5187" y="20911"/>
                  </a:lnTo>
                  <a:lnTo>
                    <a:pt x="10916" y="21412"/>
                  </a:lnTo>
                  <a:lnTo>
                    <a:pt x="16219" y="21537"/>
                  </a:lnTo>
                  <a:lnTo>
                    <a:pt x="21600" y="21600"/>
                  </a:lnTo>
                  <a:lnTo>
                    <a:pt x="21600" y="20661"/>
                  </a:lnTo>
                  <a:lnTo>
                    <a:pt x="21561" y="19847"/>
                  </a:lnTo>
                  <a:lnTo>
                    <a:pt x="21561" y="19409"/>
                  </a:lnTo>
                  <a:lnTo>
                    <a:pt x="21484" y="18908"/>
                  </a:lnTo>
                  <a:lnTo>
                    <a:pt x="21174" y="18219"/>
                  </a:lnTo>
                  <a:lnTo>
                    <a:pt x="21097" y="17843"/>
                  </a:lnTo>
                  <a:lnTo>
                    <a:pt x="21097" y="17405"/>
                  </a:lnTo>
                  <a:lnTo>
                    <a:pt x="20981" y="17030"/>
                  </a:lnTo>
                  <a:lnTo>
                    <a:pt x="20981" y="15402"/>
                  </a:lnTo>
                  <a:lnTo>
                    <a:pt x="21019" y="14901"/>
                  </a:lnTo>
                  <a:lnTo>
                    <a:pt x="20903" y="14463"/>
                  </a:lnTo>
                  <a:lnTo>
                    <a:pt x="20903" y="13837"/>
                  </a:lnTo>
                  <a:lnTo>
                    <a:pt x="20826" y="12897"/>
                  </a:lnTo>
                  <a:lnTo>
                    <a:pt x="20826" y="12083"/>
                  </a:lnTo>
                  <a:lnTo>
                    <a:pt x="20748" y="11645"/>
                  </a:lnTo>
                  <a:lnTo>
                    <a:pt x="20748" y="10769"/>
                  </a:lnTo>
                  <a:lnTo>
                    <a:pt x="20671" y="9830"/>
                  </a:lnTo>
                  <a:lnTo>
                    <a:pt x="20323" y="8577"/>
                  </a:lnTo>
                  <a:lnTo>
                    <a:pt x="20323" y="8327"/>
                  </a:lnTo>
                  <a:lnTo>
                    <a:pt x="20013" y="6887"/>
                  </a:lnTo>
                  <a:lnTo>
                    <a:pt x="20013" y="5635"/>
                  </a:lnTo>
                  <a:lnTo>
                    <a:pt x="19935" y="5384"/>
                  </a:lnTo>
                  <a:lnTo>
                    <a:pt x="20013" y="5009"/>
                  </a:lnTo>
                  <a:lnTo>
                    <a:pt x="19935" y="4195"/>
                  </a:lnTo>
                  <a:lnTo>
                    <a:pt x="20090" y="3381"/>
                  </a:lnTo>
                  <a:lnTo>
                    <a:pt x="20013" y="2880"/>
                  </a:lnTo>
                  <a:lnTo>
                    <a:pt x="19781" y="1753"/>
                  </a:lnTo>
                  <a:lnTo>
                    <a:pt x="19742" y="1377"/>
                  </a:lnTo>
                  <a:lnTo>
                    <a:pt x="19742" y="1127"/>
                  </a:lnTo>
                  <a:lnTo>
                    <a:pt x="17342" y="1127"/>
                  </a:lnTo>
                  <a:lnTo>
                    <a:pt x="11729" y="939"/>
                  </a:lnTo>
                  <a:lnTo>
                    <a:pt x="5226" y="438"/>
                  </a:lnTo>
                  <a:lnTo>
                    <a:pt x="890" y="0"/>
                  </a:lnTo>
                  <a:lnTo>
                    <a:pt x="890" y="188"/>
                  </a:lnTo>
                  <a:lnTo>
                    <a:pt x="0" y="20348"/>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9" name="Shape 2581">
              <a:extLst>
                <a:ext uri="{FF2B5EF4-FFF2-40B4-BE49-F238E27FC236}">
                  <a16:creationId xmlns:a16="http://schemas.microsoft.com/office/drawing/2014/main" id="{2AE66822-5943-4510-B1E6-1482B7F5C940}"/>
                </a:ext>
              </a:extLst>
            </p:cNvPr>
            <p:cNvSpPr/>
            <p:nvPr/>
          </p:nvSpPr>
          <p:spPr>
            <a:xfrm>
              <a:off x="2622008" y="2743696"/>
              <a:ext cx="788187" cy="401615"/>
            </a:xfrm>
            <a:custGeom>
              <a:avLst/>
              <a:gdLst/>
              <a:ahLst/>
              <a:cxnLst>
                <a:cxn ang="0">
                  <a:pos x="wd2" y="hd2"/>
                </a:cxn>
                <a:cxn ang="5400000">
                  <a:pos x="wd2" y="hd2"/>
                </a:cxn>
                <a:cxn ang="10800000">
                  <a:pos x="wd2" y="hd2"/>
                </a:cxn>
                <a:cxn ang="16200000">
                  <a:pos x="wd2" y="hd2"/>
                </a:cxn>
              </a:cxnLst>
              <a:rect l="0" t="0" r="r" b="b"/>
              <a:pathLst>
                <a:path w="21600" h="21600" extrusionOk="0">
                  <a:moveTo>
                    <a:pt x="21453" y="9077"/>
                  </a:moveTo>
                  <a:lnTo>
                    <a:pt x="20985" y="3849"/>
                  </a:lnTo>
                  <a:lnTo>
                    <a:pt x="20955" y="747"/>
                  </a:lnTo>
                  <a:lnTo>
                    <a:pt x="17849" y="862"/>
                  </a:lnTo>
                  <a:lnTo>
                    <a:pt x="12192" y="862"/>
                  </a:lnTo>
                  <a:lnTo>
                    <a:pt x="6506" y="632"/>
                  </a:lnTo>
                  <a:lnTo>
                    <a:pt x="2550" y="287"/>
                  </a:lnTo>
                  <a:lnTo>
                    <a:pt x="59" y="0"/>
                  </a:lnTo>
                  <a:lnTo>
                    <a:pt x="0" y="3102"/>
                  </a:lnTo>
                  <a:lnTo>
                    <a:pt x="3429" y="3447"/>
                  </a:lnTo>
                  <a:lnTo>
                    <a:pt x="6008" y="3791"/>
                  </a:lnTo>
                  <a:lnTo>
                    <a:pt x="7268" y="3791"/>
                  </a:lnTo>
                  <a:lnTo>
                    <a:pt x="7503" y="3964"/>
                  </a:lnTo>
                  <a:lnTo>
                    <a:pt x="7327" y="15109"/>
                  </a:lnTo>
                  <a:lnTo>
                    <a:pt x="7327" y="15740"/>
                  </a:lnTo>
                  <a:lnTo>
                    <a:pt x="7503" y="15740"/>
                  </a:lnTo>
                  <a:lnTo>
                    <a:pt x="7708" y="16085"/>
                  </a:lnTo>
                  <a:lnTo>
                    <a:pt x="8060" y="16832"/>
                  </a:lnTo>
                  <a:lnTo>
                    <a:pt x="8265" y="17062"/>
                  </a:lnTo>
                  <a:lnTo>
                    <a:pt x="8441" y="16832"/>
                  </a:lnTo>
                  <a:lnTo>
                    <a:pt x="8646" y="17062"/>
                  </a:lnTo>
                  <a:lnTo>
                    <a:pt x="8880" y="16947"/>
                  </a:lnTo>
                  <a:lnTo>
                    <a:pt x="8998" y="16487"/>
                  </a:lnTo>
                  <a:lnTo>
                    <a:pt x="9056" y="16717"/>
                  </a:lnTo>
                  <a:lnTo>
                    <a:pt x="9203" y="16947"/>
                  </a:lnTo>
                  <a:lnTo>
                    <a:pt x="9379" y="17349"/>
                  </a:lnTo>
                  <a:lnTo>
                    <a:pt x="9379" y="17694"/>
                  </a:lnTo>
                  <a:lnTo>
                    <a:pt x="9437" y="18153"/>
                  </a:lnTo>
                  <a:lnTo>
                    <a:pt x="9642" y="18153"/>
                  </a:lnTo>
                  <a:lnTo>
                    <a:pt x="9701" y="18211"/>
                  </a:lnTo>
                  <a:lnTo>
                    <a:pt x="9935" y="18153"/>
                  </a:lnTo>
                  <a:lnTo>
                    <a:pt x="10141" y="18326"/>
                  </a:lnTo>
                  <a:lnTo>
                    <a:pt x="10522" y="18670"/>
                  </a:lnTo>
                  <a:lnTo>
                    <a:pt x="10756" y="18555"/>
                  </a:lnTo>
                  <a:lnTo>
                    <a:pt x="10903" y="18555"/>
                  </a:lnTo>
                  <a:lnTo>
                    <a:pt x="11196" y="19130"/>
                  </a:lnTo>
                  <a:lnTo>
                    <a:pt x="11401" y="19015"/>
                  </a:lnTo>
                  <a:lnTo>
                    <a:pt x="11577" y="18670"/>
                  </a:lnTo>
                  <a:lnTo>
                    <a:pt x="12016" y="18785"/>
                  </a:lnTo>
                  <a:lnTo>
                    <a:pt x="12251" y="18670"/>
                  </a:lnTo>
                  <a:lnTo>
                    <a:pt x="12192" y="19130"/>
                  </a:lnTo>
                  <a:lnTo>
                    <a:pt x="12339" y="19532"/>
                  </a:lnTo>
                  <a:lnTo>
                    <a:pt x="12515" y="19532"/>
                  </a:lnTo>
                  <a:lnTo>
                    <a:pt x="12573" y="19877"/>
                  </a:lnTo>
                  <a:lnTo>
                    <a:pt x="12573" y="20394"/>
                  </a:lnTo>
                  <a:lnTo>
                    <a:pt x="12778" y="20394"/>
                  </a:lnTo>
                  <a:lnTo>
                    <a:pt x="12954" y="20279"/>
                  </a:lnTo>
                  <a:lnTo>
                    <a:pt x="13277" y="19647"/>
                  </a:lnTo>
                  <a:lnTo>
                    <a:pt x="13511" y="19877"/>
                  </a:lnTo>
                  <a:lnTo>
                    <a:pt x="13570" y="20164"/>
                  </a:lnTo>
                  <a:lnTo>
                    <a:pt x="13775" y="20164"/>
                  </a:lnTo>
                  <a:lnTo>
                    <a:pt x="13833" y="20623"/>
                  </a:lnTo>
                  <a:lnTo>
                    <a:pt x="14068" y="20623"/>
                  </a:lnTo>
                  <a:lnTo>
                    <a:pt x="14390" y="20394"/>
                  </a:lnTo>
                  <a:lnTo>
                    <a:pt x="14566" y="20394"/>
                  </a:lnTo>
                  <a:lnTo>
                    <a:pt x="14507" y="20738"/>
                  </a:lnTo>
                  <a:lnTo>
                    <a:pt x="14566" y="21140"/>
                  </a:lnTo>
                  <a:lnTo>
                    <a:pt x="14595" y="21255"/>
                  </a:lnTo>
                  <a:lnTo>
                    <a:pt x="14771" y="21255"/>
                  </a:lnTo>
                  <a:lnTo>
                    <a:pt x="14830" y="20509"/>
                  </a:lnTo>
                  <a:lnTo>
                    <a:pt x="15035" y="20164"/>
                  </a:lnTo>
                  <a:lnTo>
                    <a:pt x="15094" y="19991"/>
                  </a:lnTo>
                  <a:lnTo>
                    <a:pt x="15152" y="19877"/>
                  </a:lnTo>
                  <a:lnTo>
                    <a:pt x="15328" y="19991"/>
                  </a:lnTo>
                  <a:lnTo>
                    <a:pt x="15504" y="20394"/>
                  </a:lnTo>
                  <a:lnTo>
                    <a:pt x="15709" y="20509"/>
                  </a:lnTo>
                  <a:lnTo>
                    <a:pt x="15885" y="20164"/>
                  </a:lnTo>
                  <a:lnTo>
                    <a:pt x="16090" y="20279"/>
                  </a:lnTo>
                  <a:lnTo>
                    <a:pt x="16207" y="20738"/>
                  </a:lnTo>
                  <a:lnTo>
                    <a:pt x="16412" y="20911"/>
                  </a:lnTo>
                  <a:lnTo>
                    <a:pt x="16647" y="21026"/>
                  </a:lnTo>
                  <a:lnTo>
                    <a:pt x="16823" y="21370"/>
                  </a:lnTo>
                  <a:lnTo>
                    <a:pt x="16911" y="21026"/>
                  </a:lnTo>
                  <a:lnTo>
                    <a:pt x="17145" y="21026"/>
                  </a:lnTo>
                  <a:lnTo>
                    <a:pt x="17350" y="20509"/>
                  </a:lnTo>
                  <a:lnTo>
                    <a:pt x="17585" y="20509"/>
                  </a:lnTo>
                  <a:lnTo>
                    <a:pt x="17790" y="20164"/>
                  </a:lnTo>
                  <a:lnTo>
                    <a:pt x="17966" y="20509"/>
                  </a:lnTo>
                  <a:lnTo>
                    <a:pt x="18200" y="20509"/>
                  </a:lnTo>
                  <a:lnTo>
                    <a:pt x="18347" y="20164"/>
                  </a:lnTo>
                  <a:lnTo>
                    <a:pt x="18728" y="19877"/>
                  </a:lnTo>
                  <a:lnTo>
                    <a:pt x="18962" y="20279"/>
                  </a:lnTo>
                  <a:lnTo>
                    <a:pt x="19138" y="20394"/>
                  </a:lnTo>
                  <a:lnTo>
                    <a:pt x="19285" y="20394"/>
                  </a:lnTo>
                  <a:lnTo>
                    <a:pt x="19461" y="20164"/>
                  </a:lnTo>
                  <a:lnTo>
                    <a:pt x="19578" y="19877"/>
                  </a:lnTo>
                  <a:lnTo>
                    <a:pt x="19724" y="19877"/>
                  </a:lnTo>
                  <a:lnTo>
                    <a:pt x="20223" y="20394"/>
                  </a:lnTo>
                  <a:lnTo>
                    <a:pt x="20604" y="21026"/>
                  </a:lnTo>
                  <a:lnTo>
                    <a:pt x="20838" y="21140"/>
                  </a:lnTo>
                  <a:lnTo>
                    <a:pt x="20985" y="21370"/>
                  </a:lnTo>
                  <a:lnTo>
                    <a:pt x="21600" y="21600"/>
                  </a:lnTo>
                  <a:lnTo>
                    <a:pt x="21541" y="10800"/>
                  </a:lnTo>
                  <a:lnTo>
                    <a:pt x="21453" y="907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0" name="Shape 2582">
              <a:extLst>
                <a:ext uri="{FF2B5EF4-FFF2-40B4-BE49-F238E27FC236}">
                  <a16:creationId xmlns:a16="http://schemas.microsoft.com/office/drawing/2014/main" id="{BE56FE7C-00C6-4ABA-B77F-E2CE89299F9D}"/>
                </a:ext>
              </a:extLst>
            </p:cNvPr>
            <p:cNvSpPr/>
            <p:nvPr/>
          </p:nvSpPr>
          <p:spPr>
            <a:xfrm>
              <a:off x="2715050" y="2401896"/>
              <a:ext cx="671617" cy="357822"/>
            </a:xfrm>
            <a:custGeom>
              <a:avLst/>
              <a:gdLst/>
              <a:ahLst/>
              <a:cxnLst>
                <a:cxn ang="0">
                  <a:pos x="wd2" y="hd2"/>
                </a:cxn>
                <a:cxn ang="5400000">
                  <a:pos x="wd2" y="hd2"/>
                </a:cxn>
                <a:cxn ang="10800000">
                  <a:pos x="wd2" y="hd2"/>
                </a:cxn>
                <a:cxn ang="16200000">
                  <a:pos x="wd2" y="hd2"/>
                </a:cxn>
              </a:cxnLst>
              <a:rect l="0" t="0" r="r" b="b"/>
              <a:pathLst>
                <a:path w="21600" h="21600" extrusionOk="0">
                  <a:moveTo>
                    <a:pt x="21187" y="6319"/>
                  </a:moveTo>
                  <a:lnTo>
                    <a:pt x="20946" y="6190"/>
                  </a:lnTo>
                  <a:lnTo>
                    <a:pt x="20603" y="5352"/>
                  </a:lnTo>
                  <a:lnTo>
                    <a:pt x="20603" y="4836"/>
                  </a:lnTo>
                  <a:lnTo>
                    <a:pt x="20362" y="4642"/>
                  </a:lnTo>
                  <a:lnTo>
                    <a:pt x="20087" y="3998"/>
                  </a:lnTo>
                  <a:lnTo>
                    <a:pt x="20018" y="3546"/>
                  </a:lnTo>
                  <a:lnTo>
                    <a:pt x="20293" y="2773"/>
                  </a:lnTo>
                  <a:lnTo>
                    <a:pt x="20362" y="2450"/>
                  </a:lnTo>
                  <a:lnTo>
                    <a:pt x="20603" y="2450"/>
                  </a:lnTo>
                  <a:lnTo>
                    <a:pt x="20671" y="2321"/>
                  </a:lnTo>
                  <a:lnTo>
                    <a:pt x="20603" y="1805"/>
                  </a:lnTo>
                  <a:lnTo>
                    <a:pt x="20431" y="1354"/>
                  </a:lnTo>
                  <a:lnTo>
                    <a:pt x="20293" y="1225"/>
                  </a:lnTo>
                  <a:lnTo>
                    <a:pt x="20018" y="1612"/>
                  </a:lnTo>
                  <a:lnTo>
                    <a:pt x="19399" y="645"/>
                  </a:lnTo>
                  <a:lnTo>
                    <a:pt x="14652" y="709"/>
                  </a:lnTo>
                  <a:lnTo>
                    <a:pt x="11041" y="645"/>
                  </a:lnTo>
                  <a:lnTo>
                    <a:pt x="4127" y="387"/>
                  </a:lnTo>
                  <a:lnTo>
                    <a:pt x="516" y="0"/>
                  </a:lnTo>
                  <a:lnTo>
                    <a:pt x="0" y="20955"/>
                  </a:lnTo>
                  <a:lnTo>
                    <a:pt x="4643" y="21342"/>
                  </a:lnTo>
                  <a:lnTo>
                    <a:pt x="11316" y="21600"/>
                  </a:lnTo>
                  <a:lnTo>
                    <a:pt x="17954" y="21600"/>
                  </a:lnTo>
                  <a:lnTo>
                    <a:pt x="21600" y="21471"/>
                  </a:lnTo>
                  <a:lnTo>
                    <a:pt x="21462" y="6706"/>
                  </a:lnTo>
                  <a:lnTo>
                    <a:pt x="21187" y="631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1" name="Shape 2585">
              <a:extLst>
                <a:ext uri="{FF2B5EF4-FFF2-40B4-BE49-F238E27FC236}">
                  <a16:creationId xmlns:a16="http://schemas.microsoft.com/office/drawing/2014/main" id="{46A896BA-309E-462C-BC72-372515D16732}"/>
                </a:ext>
              </a:extLst>
            </p:cNvPr>
            <p:cNvSpPr/>
            <p:nvPr/>
          </p:nvSpPr>
          <p:spPr>
            <a:xfrm>
              <a:off x="2233796" y="2801374"/>
              <a:ext cx="1276930" cy="1241159"/>
            </a:xfrm>
            <a:custGeom>
              <a:avLst/>
              <a:gdLst/>
              <a:ahLst/>
              <a:cxnLst>
                <a:cxn ang="0">
                  <a:pos x="wd2" y="hd2"/>
                </a:cxn>
                <a:cxn ang="5400000">
                  <a:pos x="wd2" y="hd2"/>
                </a:cxn>
                <a:cxn ang="10800000">
                  <a:pos x="wd2" y="hd2"/>
                </a:cxn>
                <a:cxn ang="16200000">
                  <a:pos x="wd2" y="hd2"/>
                </a:cxn>
              </a:cxnLst>
              <a:rect l="0" t="0" r="r" b="b"/>
              <a:pathLst>
                <a:path w="21600" h="21600" extrusionOk="0">
                  <a:moveTo>
                    <a:pt x="21365" y="13105"/>
                  </a:moveTo>
                  <a:lnTo>
                    <a:pt x="21401" y="12975"/>
                  </a:lnTo>
                  <a:lnTo>
                    <a:pt x="21329" y="12659"/>
                  </a:lnTo>
                  <a:lnTo>
                    <a:pt x="21256" y="12510"/>
                  </a:lnTo>
                  <a:lnTo>
                    <a:pt x="21365" y="12380"/>
                  </a:lnTo>
                  <a:lnTo>
                    <a:pt x="21329" y="12138"/>
                  </a:lnTo>
                  <a:lnTo>
                    <a:pt x="21365" y="11990"/>
                  </a:lnTo>
                  <a:lnTo>
                    <a:pt x="21473" y="11860"/>
                  </a:lnTo>
                  <a:lnTo>
                    <a:pt x="21510" y="11711"/>
                  </a:lnTo>
                  <a:lnTo>
                    <a:pt x="21564" y="11599"/>
                  </a:lnTo>
                  <a:lnTo>
                    <a:pt x="21528" y="11469"/>
                  </a:lnTo>
                  <a:lnTo>
                    <a:pt x="21600" y="11320"/>
                  </a:lnTo>
                  <a:lnTo>
                    <a:pt x="21528" y="11228"/>
                  </a:lnTo>
                  <a:lnTo>
                    <a:pt x="21600" y="11116"/>
                  </a:lnTo>
                  <a:lnTo>
                    <a:pt x="21564" y="10986"/>
                  </a:lnTo>
                  <a:lnTo>
                    <a:pt x="21564" y="10874"/>
                  </a:lnTo>
                  <a:lnTo>
                    <a:pt x="21528" y="10837"/>
                  </a:lnTo>
                  <a:lnTo>
                    <a:pt x="21329" y="10596"/>
                  </a:lnTo>
                  <a:lnTo>
                    <a:pt x="21329" y="10447"/>
                  </a:lnTo>
                  <a:lnTo>
                    <a:pt x="21256" y="10354"/>
                  </a:lnTo>
                  <a:lnTo>
                    <a:pt x="21220" y="10317"/>
                  </a:lnTo>
                  <a:lnTo>
                    <a:pt x="21166" y="10168"/>
                  </a:lnTo>
                  <a:lnTo>
                    <a:pt x="21057" y="10038"/>
                  </a:lnTo>
                  <a:lnTo>
                    <a:pt x="21093" y="9852"/>
                  </a:lnTo>
                  <a:lnTo>
                    <a:pt x="20985" y="9573"/>
                  </a:lnTo>
                  <a:lnTo>
                    <a:pt x="20931" y="9480"/>
                  </a:lnTo>
                  <a:lnTo>
                    <a:pt x="20677" y="9257"/>
                  </a:lnTo>
                  <a:lnTo>
                    <a:pt x="20623" y="7231"/>
                  </a:lnTo>
                  <a:lnTo>
                    <a:pt x="20587" y="6153"/>
                  </a:lnTo>
                  <a:lnTo>
                    <a:pt x="20207" y="6078"/>
                  </a:lnTo>
                  <a:lnTo>
                    <a:pt x="20080" y="6153"/>
                  </a:lnTo>
                  <a:lnTo>
                    <a:pt x="19936" y="6078"/>
                  </a:lnTo>
                  <a:lnTo>
                    <a:pt x="19936" y="6023"/>
                  </a:lnTo>
                  <a:lnTo>
                    <a:pt x="19899" y="5986"/>
                  </a:lnTo>
                  <a:lnTo>
                    <a:pt x="19520" y="5911"/>
                  </a:lnTo>
                  <a:lnTo>
                    <a:pt x="19429" y="5837"/>
                  </a:lnTo>
                  <a:lnTo>
                    <a:pt x="19284" y="5800"/>
                  </a:lnTo>
                  <a:lnTo>
                    <a:pt x="19049" y="5595"/>
                  </a:lnTo>
                  <a:lnTo>
                    <a:pt x="18742" y="5428"/>
                  </a:lnTo>
                  <a:lnTo>
                    <a:pt x="18651" y="5428"/>
                  </a:lnTo>
                  <a:lnTo>
                    <a:pt x="18579" y="5521"/>
                  </a:lnTo>
                  <a:lnTo>
                    <a:pt x="18470" y="5595"/>
                  </a:lnTo>
                  <a:lnTo>
                    <a:pt x="18380" y="5595"/>
                  </a:lnTo>
                  <a:lnTo>
                    <a:pt x="18271" y="5558"/>
                  </a:lnTo>
                  <a:lnTo>
                    <a:pt x="18127" y="5428"/>
                  </a:lnTo>
                  <a:lnTo>
                    <a:pt x="17891" y="5521"/>
                  </a:lnTo>
                  <a:lnTo>
                    <a:pt x="17801" y="5632"/>
                  </a:lnTo>
                  <a:lnTo>
                    <a:pt x="17656" y="5632"/>
                  </a:lnTo>
                  <a:lnTo>
                    <a:pt x="17548" y="5521"/>
                  </a:lnTo>
                  <a:lnTo>
                    <a:pt x="17421" y="5632"/>
                  </a:lnTo>
                  <a:lnTo>
                    <a:pt x="17276" y="5632"/>
                  </a:lnTo>
                  <a:lnTo>
                    <a:pt x="17150" y="5800"/>
                  </a:lnTo>
                  <a:lnTo>
                    <a:pt x="17005" y="5800"/>
                  </a:lnTo>
                  <a:lnTo>
                    <a:pt x="16951" y="5911"/>
                  </a:lnTo>
                  <a:lnTo>
                    <a:pt x="16842" y="5800"/>
                  </a:lnTo>
                  <a:lnTo>
                    <a:pt x="16697" y="5762"/>
                  </a:lnTo>
                  <a:lnTo>
                    <a:pt x="16571" y="5707"/>
                  </a:lnTo>
                  <a:lnTo>
                    <a:pt x="16498" y="5558"/>
                  </a:lnTo>
                  <a:lnTo>
                    <a:pt x="16372" y="5521"/>
                  </a:lnTo>
                  <a:lnTo>
                    <a:pt x="16263" y="5632"/>
                  </a:lnTo>
                  <a:lnTo>
                    <a:pt x="16137" y="5595"/>
                  </a:lnTo>
                  <a:lnTo>
                    <a:pt x="16028" y="5465"/>
                  </a:lnTo>
                  <a:lnTo>
                    <a:pt x="15920" y="5428"/>
                  </a:lnTo>
                  <a:lnTo>
                    <a:pt x="15883" y="5465"/>
                  </a:lnTo>
                  <a:lnTo>
                    <a:pt x="15847" y="5521"/>
                  </a:lnTo>
                  <a:lnTo>
                    <a:pt x="15721" y="5632"/>
                  </a:lnTo>
                  <a:lnTo>
                    <a:pt x="15684" y="5874"/>
                  </a:lnTo>
                  <a:lnTo>
                    <a:pt x="15576" y="5874"/>
                  </a:lnTo>
                  <a:lnTo>
                    <a:pt x="15558" y="5837"/>
                  </a:lnTo>
                  <a:lnTo>
                    <a:pt x="15522" y="5707"/>
                  </a:lnTo>
                  <a:lnTo>
                    <a:pt x="15558" y="5595"/>
                  </a:lnTo>
                  <a:lnTo>
                    <a:pt x="15449" y="5595"/>
                  </a:lnTo>
                  <a:lnTo>
                    <a:pt x="15250" y="5670"/>
                  </a:lnTo>
                  <a:lnTo>
                    <a:pt x="15106" y="5670"/>
                  </a:lnTo>
                  <a:lnTo>
                    <a:pt x="15069" y="5521"/>
                  </a:lnTo>
                  <a:lnTo>
                    <a:pt x="14943" y="5521"/>
                  </a:lnTo>
                  <a:lnTo>
                    <a:pt x="14907" y="5428"/>
                  </a:lnTo>
                  <a:lnTo>
                    <a:pt x="14762" y="5354"/>
                  </a:lnTo>
                  <a:lnTo>
                    <a:pt x="14563" y="5558"/>
                  </a:lnTo>
                  <a:lnTo>
                    <a:pt x="14454" y="5595"/>
                  </a:lnTo>
                  <a:lnTo>
                    <a:pt x="14328" y="5595"/>
                  </a:lnTo>
                  <a:lnTo>
                    <a:pt x="14328" y="5428"/>
                  </a:lnTo>
                  <a:lnTo>
                    <a:pt x="14291" y="5316"/>
                  </a:lnTo>
                  <a:lnTo>
                    <a:pt x="14183" y="5316"/>
                  </a:lnTo>
                  <a:lnTo>
                    <a:pt x="14092" y="5186"/>
                  </a:lnTo>
                  <a:lnTo>
                    <a:pt x="14129" y="5038"/>
                  </a:lnTo>
                  <a:lnTo>
                    <a:pt x="13984" y="5075"/>
                  </a:lnTo>
                  <a:lnTo>
                    <a:pt x="13713" y="5038"/>
                  </a:lnTo>
                  <a:lnTo>
                    <a:pt x="13604" y="5149"/>
                  </a:lnTo>
                  <a:lnTo>
                    <a:pt x="13477" y="5186"/>
                  </a:lnTo>
                  <a:lnTo>
                    <a:pt x="13296" y="5000"/>
                  </a:lnTo>
                  <a:lnTo>
                    <a:pt x="13206" y="5000"/>
                  </a:lnTo>
                  <a:lnTo>
                    <a:pt x="13061" y="5038"/>
                  </a:lnTo>
                  <a:lnTo>
                    <a:pt x="12826" y="4926"/>
                  </a:lnTo>
                  <a:lnTo>
                    <a:pt x="12699" y="4870"/>
                  </a:lnTo>
                  <a:lnTo>
                    <a:pt x="12555" y="4889"/>
                  </a:lnTo>
                  <a:lnTo>
                    <a:pt x="12519" y="4870"/>
                  </a:lnTo>
                  <a:lnTo>
                    <a:pt x="12392" y="4870"/>
                  </a:lnTo>
                  <a:lnTo>
                    <a:pt x="12356" y="4722"/>
                  </a:lnTo>
                  <a:lnTo>
                    <a:pt x="12356" y="4610"/>
                  </a:lnTo>
                  <a:lnTo>
                    <a:pt x="12247" y="4480"/>
                  </a:lnTo>
                  <a:lnTo>
                    <a:pt x="12157" y="4406"/>
                  </a:lnTo>
                  <a:lnTo>
                    <a:pt x="12121" y="4331"/>
                  </a:lnTo>
                  <a:lnTo>
                    <a:pt x="12048" y="4480"/>
                  </a:lnTo>
                  <a:lnTo>
                    <a:pt x="11904" y="4517"/>
                  </a:lnTo>
                  <a:lnTo>
                    <a:pt x="11777" y="4443"/>
                  </a:lnTo>
                  <a:lnTo>
                    <a:pt x="11668" y="4517"/>
                  </a:lnTo>
                  <a:lnTo>
                    <a:pt x="11542" y="4443"/>
                  </a:lnTo>
                  <a:lnTo>
                    <a:pt x="11325" y="4201"/>
                  </a:lnTo>
                  <a:lnTo>
                    <a:pt x="11198" y="4090"/>
                  </a:lnTo>
                  <a:lnTo>
                    <a:pt x="11089" y="4090"/>
                  </a:lnTo>
                  <a:lnTo>
                    <a:pt x="11089" y="3885"/>
                  </a:lnTo>
                  <a:lnTo>
                    <a:pt x="11198" y="279"/>
                  </a:lnTo>
                  <a:lnTo>
                    <a:pt x="11053" y="223"/>
                  </a:lnTo>
                  <a:lnTo>
                    <a:pt x="10275" y="223"/>
                  </a:lnTo>
                  <a:lnTo>
                    <a:pt x="8683" y="112"/>
                  </a:lnTo>
                  <a:lnTo>
                    <a:pt x="6567" y="0"/>
                  </a:lnTo>
                  <a:lnTo>
                    <a:pt x="6513" y="37"/>
                  </a:lnTo>
                  <a:lnTo>
                    <a:pt x="6476" y="149"/>
                  </a:lnTo>
                  <a:lnTo>
                    <a:pt x="6205" y="5000"/>
                  </a:lnTo>
                  <a:lnTo>
                    <a:pt x="6024" y="6822"/>
                  </a:lnTo>
                  <a:lnTo>
                    <a:pt x="5897" y="8885"/>
                  </a:lnTo>
                  <a:lnTo>
                    <a:pt x="5789" y="9015"/>
                  </a:lnTo>
                  <a:lnTo>
                    <a:pt x="5717" y="9015"/>
                  </a:lnTo>
                  <a:lnTo>
                    <a:pt x="4287" y="8923"/>
                  </a:lnTo>
                  <a:lnTo>
                    <a:pt x="2858" y="8811"/>
                  </a:lnTo>
                  <a:lnTo>
                    <a:pt x="1266" y="8681"/>
                  </a:lnTo>
                  <a:lnTo>
                    <a:pt x="0" y="8532"/>
                  </a:lnTo>
                  <a:lnTo>
                    <a:pt x="0" y="8607"/>
                  </a:lnTo>
                  <a:lnTo>
                    <a:pt x="72" y="8848"/>
                  </a:lnTo>
                  <a:lnTo>
                    <a:pt x="181" y="8923"/>
                  </a:lnTo>
                  <a:lnTo>
                    <a:pt x="181" y="8978"/>
                  </a:lnTo>
                  <a:lnTo>
                    <a:pt x="289" y="9053"/>
                  </a:lnTo>
                  <a:lnTo>
                    <a:pt x="344" y="9053"/>
                  </a:lnTo>
                  <a:lnTo>
                    <a:pt x="452" y="9164"/>
                  </a:lnTo>
                  <a:lnTo>
                    <a:pt x="525" y="9294"/>
                  </a:lnTo>
                  <a:lnTo>
                    <a:pt x="561" y="9406"/>
                  </a:lnTo>
                  <a:lnTo>
                    <a:pt x="651" y="9648"/>
                  </a:lnTo>
                  <a:lnTo>
                    <a:pt x="796" y="9759"/>
                  </a:lnTo>
                  <a:lnTo>
                    <a:pt x="1031" y="9889"/>
                  </a:lnTo>
                  <a:lnTo>
                    <a:pt x="1140" y="10001"/>
                  </a:lnTo>
                  <a:lnTo>
                    <a:pt x="1411" y="10354"/>
                  </a:lnTo>
                  <a:lnTo>
                    <a:pt x="1646" y="10596"/>
                  </a:lnTo>
                  <a:lnTo>
                    <a:pt x="1682" y="10726"/>
                  </a:lnTo>
                  <a:lnTo>
                    <a:pt x="1918" y="10986"/>
                  </a:lnTo>
                  <a:lnTo>
                    <a:pt x="2044" y="11079"/>
                  </a:lnTo>
                  <a:lnTo>
                    <a:pt x="2153" y="11116"/>
                  </a:lnTo>
                  <a:lnTo>
                    <a:pt x="2388" y="11358"/>
                  </a:lnTo>
                  <a:lnTo>
                    <a:pt x="2533" y="11432"/>
                  </a:lnTo>
                  <a:lnTo>
                    <a:pt x="2551" y="11544"/>
                  </a:lnTo>
                  <a:lnTo>
                    <a:pt x="2659" y="11599"/>
                  </a:lnTo>
                  <a:lnTo>
                    <a:pt x="2695" y="11748"/>
                  </a:lnTo>
                  <a:lnTo>
                    <a:pt x="2732" y="11990"/>
                  </a:lnTo>
                  <a:lnTo>
                    <a:pt x="2804" y="12064"/>
                  </a:lnTo>
                  <a:lnTo>
                    <a:pt x="2894" y="12306"/>
                  </a:lnTo>
                  <a:lnTo>
                    <a:pt x="2967" y="12417"/>
                  </a:lnTo>
                  <a:lnTo>
                    <a:pt x="2967" y="12547"/>
                  </a:lnTo>
                  <a:lnTo>
                    <a:pt x="2931" y="12696"/>
                  </a:lnTo>
                  <a:lnTo>
                    <a:pt x="2931" y="12938"/>
                  </a:lnTo>
                  <a:lnTo>
                    <a:pt x="3202" y="13570"/>
                  </a:lnTo>
                  <a:lnTo>
                    <a:pt x="3383" y="13737"/>
                  </a:lnTo>
                  <a:lnTo>
                    <a:pt x="3510" y="13811"/>
                  </a:lnTo>
                  <a:lnTo>
                    <a:pt x="3618" y="13886"/>
                  </a:lnTo>
                  <a:lnTo>
                    <a:pt x="3709" y="14016"/>
                  </a:lnTo>
                  <a:lnTo>
                    <a:pt x="3980" y="14257"/>
                  </a:lnTo>
                  <a:lnTo>
                    <a:pt x="4088" y="14332"/>
                  </a:lnTo>
                  <a:lnTo>
                    <a:pt x="4360" y="14369"/>
                  </a:lnTo>
                  <a:lnTo>
                    <a:pt x="4432" y="14499"/>
                  </a:lnTo>
                  <a:lnTo>
                    <a:pt x="4776" y="14685"/>
                  </a:lnTo>
                  <a:lnTo>
                    <a:pt x="4866" y="14815"/>
                  </a:lnTo>
                  <a:lnTo>
                    <a:pt x="5011" y="14927"/>
                  </a:lnTo>
                  <a:lnTo>
                    <a:pt x="5102" y="14927"/>
                  </a:lnTo>
                  <a:lnTo>
                    <a:pt x="5102" y="14964"/>
                  </a:lnTo>
                  <a:lnTo>
                    <a:pt x="5246" y="15001"/>
                  </a:lnTo>
                  <a:lnTo>
                    <a:pt x="5445" y="15001"/>
                  </a:lnTo>
                  <a:lnTo>
                    <a:pt x="5481" y="14890"/>
                  </a:lnTo>
                  <a:lnTo>
                    <a:pt x="5626" y="14797"/>
                  </a:lnTo>
                  <a:lnTo>
                    <a:pt x="5680" y="14685"/>
                  </a:lnTo>
                  <a:lnTo>
                    <a:pt x="5825" y="14648"/>
                  </a:lnTo>
                  <a:lnTo>
                    <a:pt x="5861" y="14499"/>
                  </a:lnTo>
                  <a:lnTo>
                    <a:pt x="5897" y="14369"/>
                  </a:lnTo>
                  <a:lnTo>
                    <a:pt x="5952" y="14332"/>
                  </a:lnTo>
                  <a:lnTo>
                    <a:pt x="6169" y="13811"/>
                  </a:lnTo>
                  <a:lnTo>
                    <a:pt x="6259" y="13625"/>
                  </a:lnTo>
                  <a:lnTo>
                    <a:pt x="6332" y="13607"/>
                  </a:lnTo>
                  <a:lnTo>
                    <a:pt x="6440" y="13570"/>
                  </a:lnTo>
                  <a:lnTo>
                    <a:pt x="6567" y="13495"/>
                  </a:lnTo>
                  <a:lnTo>
                    <a:pt x="6712" y="13533"/>
                  </a:lnTo>
                  <a:lnTo>
                    <a:pt x="6802" y="13495"/>
                  </a:lnTo>
                  <a:lnTo>
                    <a:pt x="6874" y="13347"/>
                  </a:lnTo>
                  <a:lnTo>
                    <a:pt x="7019" y="13347"/>
                  </a:lnTo>
                  <a:lnTo>
                    <a:pt x="7218" y="13495"/>
                  </a:lnTo>
                  <a:lnTo>
                    <a:pt x="7363" y="13533"/>
                  </a:lnTo>
                  <a:lnTo>
                    <a:pt x="7489" y="13495"/>
                  </a:lnTo>
                  <a:lnTo>
                    <a:pt x="7598" y="13533"/>
                  </a:lnTo>
                  <a:lnTo>
                    <a:pt x="7725" y="13533"/>
                  </a:lnTo>
                  <a:lnTo>
                    <a:pt x="8068" y="13625"/>
                  </a:lnTo>
                  <a:lnTo>
                    <a:pt x="8213" y="13533"/>
                  </a:lnTo>
                  <a:lnTo>
                    <a:pt x="8304" y="13607"/>
                  </a:lnTo>
                  <a:lnTo>
                    <a:pt x="8448" y="13663"/>
                  </a:lnTo>
                  <a:lnTo>
                    <a:pt x="8484" y="13811"/>
                  </a:lnTo>
                  <a:lnTo>
                    <a:pt x="8575" y="13923"/>
                  </a:lnTo>
                  <a:lnTo>
                    <a:pt x="8611" y="14016"/>
                  </a:lnTo>
                  <a:lnTo>
                    <a:pt x="8720" y="13979"/>
                  </a:lnTo>
                  <a:lnTo>
                    <a:pt x="8774" y="14127"/>
                  </a:lnTo>
                  <a:lnTo>
                    <a:pt x="8882" y="14220"/>
                  </a:lnTo>
                  <a:lnTo>
                    <a:pt x="9027" y="14295"/>
                  </a:lnTo>
                  <a:lnTo>
                    <a:pt x="9027" y="14406"/>
                  </a:lnTo>
                  <a:lnTo>
                    <a:pt x="9389" y="14685"/>
                  </a:lnTo>
                  <a:lnTo>
                    <a:pt x="9534" y="14927"/>
                  </a:lnTo>
                  <a:lnTo>
                    <a:pt x="9624" y="15075"/>
                  </a:lnTo>
                  <a:lnTo>
                    <a:pt x="9696" y="15373"/>
                  </a:lnTo>
                  <a:lnTo>
                    <a:pt x="9841" y="15670"/>
                  </a:lnTo>
                  <a:lnTo>
                    <a:pt x="9914" y="15800"/>
                  </a:lnTo>
                  <a:lnTo>
                    <a:pt x="9914" y="15838"/>
                  </a:lnTo>
                  <a:lnTo>
                    <a:pt x="9968" y="15949"/>
                  </a:lnTo>
                  <a:lnTo>
                    <a:pt x="10040" y="16079"/>
                  </a:lnTo>
                  <a:lnTo>
                    <a:pt x="10149" y="16228"/>
                  </a:lnTo>
                  <a:lnTo>
                    <a:pt x="10113" y="16246"/>
                  </a:lnTo>
                  <a:lnTo>
                    <a:pt x="10185" y="16507"/>
                  </a:lnTo>
                  <a:lnTo>
                    <a:pt x="10275" y="16786"/>
                  </a:lnTo>
                  <a:lnTo>
                    <a:pt x="10420" y="16878"/>
                  </a:lnTo>
                  <a:lnTo>
                    <a:pt x="10547" y="16916"/>
                  </a:lnTo>
                  <a:lnTo>
                    <a:pt x="10655" y="17102"/>
                  </a:lnTo>
                  <a:lnTo>
                    <a:pt x="10691" y="17232"/>
                  </a:lnTo>
                  <a:lnTo>
                    <a:pt x="10782" y="17306"/>
                  </a:lnTo>
                  <a:lnTo>
                    <a:pt x="10890" y="17436"/>
                  </a:lnTo>
                  <a:lnTo>
                    <a:pt x="10927" y="17585"/>
                  </a:lnTo>
                  <a:lnTo>
                    <a:pt x="11162" y="17938"/>
                  </a:lnTo>
                  <a:lnTo>
                    <a:pt x="11361" y="17975"/>
                  </a:lnTo>
                  <a:lnTo>
                    <a:pt x="11469" y="18068"/>
                  </a:lnTo>
                  <a:lnTo>
                    <a:pt x="11506" y="18143"/>
                  </a:lnTo>
                  <a:lnTo>
                    <a:pt x="11506" y="18291"/>
                  </a:lnTo>
                  <a:lnTo>
                    <a:pt x="11542" y="18384"/>
                  </a:lnTo>
                  <a:lnTo>
                    <a:pt x="11542" y="18533"/>
                  </a:lnTo>
                  <a:lnTo>
                    <a:pt x="11469" y="18663"/>
                  </a:lnTo>
                  <a:lnTo>
                    <a:pt x="11596" y="18775"/>
                  </a:lnTo>
                  <a:lnTo>
                    <a:pt x="11596" y="18867"/>
                  </a:lnTo>
                  <a:lnTo>
                    <a:pt x="11578" y="19016"/>
                  </a:lnTo>
                  <a:lnTo>
                    <a:pt x="11596" y="19146"/>
                  </a:lnTo>
                  <a:lnTo>
                    <a:pt x="11705" y="19258"/>
                  </a:lnTo>
                  <a:lnTo>
                    <a:pt x="11813" y="19499"/>
                  </a:lnTo>
                  <a:lnTo>
                    <a:pt x="11904" y="19648"/>
                  </a:lnTo>
                  <a:lnTo>
                    <a:pt x="12012" y="19927"/>
                  </a:lnTo>
                  <a:lnTo>
                    <a:pt x="12048" y="20169"/>
                  </a:lnTo>
                  <a:lnTo>
                    <a:pt x="12175" y="20317"/>
                  </a:lnTo>
                  <a:lnTo>
                    <a:pt x="12157" y="20448"/>
                  </a:lnTo>
                  <a:lnTo>
                    <a:pt x="12211" y="20485"/>
                  </a:lnTo>
                  <a:lnTo>
                    <a:pt x="12482" y="20485"/>
                  </a:lnTo>
                  <a:lnTo>
                    <a:pt x="12591" y="20559"/>
                  </a:lnTo>
                  <a:lnTo>
                    <a:pt x="12663" y="20559"/>
                  </a:lnTo>
                  <a:lnTo>
                    <a:pt x="12790" y="20615"/>
                  </a:lnTo>
                  <a:lnTo>
                    <a:pt x="12862" y="20764"/>
                  </a:lnTo>
                  <a:lnTo>
                    <a:pt x="12971" y="20801"/>
                  </a:lnTo>
                  <a:lnTo>
                    <a:pt x="13061" y="20764"/>
                  </a:lnTo>
                  <a:lnTo>
                    <a:pt x="13206" y="20838"/>
                  </a:lnTo>
                  <a:lnTo>
                    <a:pt x="13333" y="20875"/>
                  </a:lnTo>
                  <a:lnTo>
                    <a:pt x="13586" y="21080"/>
                  </a:lnTo>
                  <a:lnTo>
                    <a:pt x="13676" y="21154"/>
                  </a:lnTo>
                  <a:lnTo>
                    <a:pt x="14183" y="21191"/>
                  </a:lnTo>
                  <a:lnTo>
                    <a:pt x="14454" y="21191"/>
                  </a:lnTo>
                  <a:lnTo>
                    <a:pt x="14599" y="21210"/>
                  </a:lnTo>
                  <a:lnTo>
                    <a:pt x="14708" y="21247"/>
                  </a:lnTo>
                  <a:lnTo>
                    <a:pt x="14943" y="21488"/>
                  </a:lnTo>
                  <a:lnTo>
                    <a:pt x="14979" y="21488"/>
                  </a:lnTo>
                  <a:lnTo>
                    <a:pt x="15106" y="21600"/>
                  </a:lnTo>
                  <a:lnTo>
                    <a:pt x="15250" y="21600"/>
                  </a:lnTo>
                  <a:lnTo>
                    <a:pt x="15250" y="21470"/>
                  </a:lnTo>
                  <a:lnTo>
                    <a:pt x="15558" y="21396"/>
                  </a:lnTo>
                  <a:lnTo>
                    <a:pt x="15576" y="21358"/>
                  </a:lnTo>
                  <a:lnTo>
                    <a:pt x="15576" y="21210"/>
                  </a:lnTo>
                  <a:lnTo>
                    <a:pt x="15449" y="21358"/>
                  </a:lnTo>
                  <a:lnTo>
                    <a:pt x="15485" y="21210"/>
                  </a:lnTo>
                  <a:lnTo>
                    <a:pt x="15377" y="21358"/>
                  </a:lnTo>
                  <a:lnTo>
                    <a:pt x="15286" y="21191"/>
                  </a:lnTo>
                  <a:lnTo>
                    <a:pt x="15413" y="21191"/>
                  </a:lnTo>
                  <a:lnTo>
                    <a:pt x="15305" y="21042"/>
                  </a:lnTo>
                  <a:lnTo>
                    <a:pt x="15286" y="20801"/>
                  </a:lnTo>
                  <a:lnTo>
                    <a:pt x="15069" y="20336"/>
                  </a:lnTo>
                  <a:lnTo>
                    <a:pt x="15106" y="20243"/>
                  </a:lnTo>
                  <a:lnTo>
                    <a:pt x="14997" y="19778"/>
                  </a:lnTo>
                  <a:lnTo>
                    <a:pt x="14870" y="19648"/>
                  </a:lnTo>
                  <a:lnTo>
                    <a:pt x="14870" y="19537"/>
                  </a:lnTo>
                  <a:lnTo>
                    <a:pt x="14997" y="19574"/>
                  </a:lnTo>
                  <a:lnTo>
                    <a:pt x="14870" y="19444"/>
                  </a:lnTo>
                  <a:lnTo>
                    <a:pt x="14870" y="19295"/>
                  </a:lnTo>
                  <a:lnTo>
                    <a:pt x="14997" y="19295"/>
                  </a:lnTo>
                  <a:lnTo>
                    <a:pt x="14997" y="19146"/>
                  </a:lnTo>
                  <a:lnTo>
                    <a:pt x="15069" y="19053"/>
                  </a:lnTo>
                  <a:lnTo>
                    <a:pt x="15069" y="18905"/>
                  </a:lnTo>
                  <a:lnTo>
                    <a:pt x="15106" y="18775"/>
                  </a:lnTo>
                  <a:lnTo>
                    <a:pt x="14870" y="18849"/>
                  </a:lnTo>
                  <a:lnTo>
                    <a:pt x="14635" y="18775"/>
                  </a:lnTo>
                  <a:lnTo>
                    <a:pt x="14635" y="18626"/>
                  </a:lnTo>
                  <a:lnTo>
                    <a:pt x="14563" y="18570"/>
                  </a:lnTo>
                  <a:lnTo>
                    <a:pt x="14490" y="18421"/>
                  </a:lnTo>
                  <a:lnTo>
                    <a:pt x="14635" y="18533"/>
                  </a:lnTo>
                  <a:lnTo>
                    <a:pt x="14726" y="18626"/>
                  </a:lnTo>
                  <a:lnTo>
                    <a:pt x="14834" y="18626"/>
                  </a:lnTo>
                  <a:lnTo>
                    <a:pt x="14943" y="18589"/>
                  </a:lnTo>
                  <a:lnTo>
                    <a:pt x="15033" y="18626"/>
                  </a:lnTo>
                  <a:lnTo>
                    <a:pt x="14943" y="18737"/>
                  </a:lnTo>
                  <a:lnTo>
                    <a:pt x="15106" y="18663"/>
                  </a:lnTo>
                  <a:lnTo>
                    <a:pt x="15341" y="18031"/>
                  </a:lnTo>
                  <a:lnTo>
                    <a:pt x="15305" y="17901"/>
                  </a:lnTo>
                  <a:lnTo>
                    <a:pt x="15286" y="17864"/>
                  </a:lnTo>
                  <a:lnTo>
                    <a:pt x="15178" y="17752"/>
                  </a:lnTo>
                  <a:lnTo>
                    <a:pt x="15178" y="17659"/>
                  </a:lnTo>
                  <a:lnTo>
                    <a:pt x="15033" y="17696"/>
                  </a:lnTo>
                  <a:lnTo>
                    <a:pt x="14979" y="17659"/>
                  </a:lnTo>
                  <a:lnTo>
                    <a:pt x="15106" y="17585"/>
                  </a:lnTo>
                  <a:lnTo>
                    <a:pt x="15377" y="17585"/>
                  </a:lnTo>
                  <a:lnTo>
                    <a:pt x="15485" y="17696"/>
                  </a:lnTo>
                  <a:lnTo>
                    <a:pt x="15721" y="17343"/>
                  </a:lnTo>
                  <a:lnTo>
                    <a:pt x="15793" y="17232"/>
                  </a:lnTo>
                  <a:lnTo>
                    <a:pt x="15793" y="17102"/>
                  </a:lnTo>
                  <a:lnTo>
                    <a:pt x="15684" y="17194"/>
                  </a:lnTo>
                  <a:lnTo>
                    <a:pt x="15612" y="17306"/>
                  </a:lnTo>
                  <a:lnTo>
                    <a:pt x="15522" y="17194"/>
                  </a:lnTo>
                  <a:lnTo>
                    <a:pt x="15576" y="17102"/>
                  </a:lnTo>
                  <a:lnTo>
                    <a:pt x="15558" y="17027"/>
                  </a:lnTo>
                  <a:lnTo>
                    <a:pt x="15684" y="17027"/>
                  </a:lnTo>
                  <a:lnTo>
                    <a:pt x="15793" y="16953"/>
                  </a:lnTo>
                  <a:lnTo>
                    <a:pt x="15829" y="17064"/>
                  </a:lnTo>
                  <a:lnTo>
                    <a:pt x="15956" y="16953"/>
                  </a:lnTo>
                  <a:lnTo>
                    <a:pt x="15992" y="16823"/>
                  </a:lnTo>
                  <a:lnTo>
                    <a:pt x="15992" y="16953"/>
                  </a:lnTo>
                  <a:lnTo>
                    <a:pt x="15956" y="17064"/>
                  </a:lnTo>
                  <a:lnTo>
                    <a:pt x="16064" y="17027"/>
                  </a:lnTo>
                  <a:lnTo>
                    <a:pt x="16191" y="16841"/>
                  </a:lnTo>
                  <a:lnTo>
                    <a:pt x="16191" y="16711"/>
                  </a:lnTo>
                  <a:lnTo>
                    <a:pt x="16155" y="16562"/>
                  </a:lnTo>
                  <a:lnTo>
                    <a:pt x="16191" y="16432"/>
                  </a:lnTo>
                  <a:lnTo>
                    <a:pt x="16191" y="16395"/>
                  </a:lnTo>
                  <a:lnTo>
                    <a:pt x="16372" y="16637"/>
                  </a:lnTo>
                  <a:lnTo>
                    <a:pt x="16462" y="16674"/>
                  </a:lnTo>
                  <a:lnTo>
                    <a:pt x="16842" y="16470"/>
                  </a:lnTo>
                  <a:lnTo>
                    <a:pt x="16878" y="16432"/>
                  </a:lnTo>
                  <a:lnTo>
                    <a:pt x="16734" y="16358"/>
                  </a:lnTo>
                  <a:lnTo>
                    <a:pt x="16607" y="16395"/>
                  </a:lnTo>
                  <a:lnTo>
                    <a:pt x="16697" y="16246"/>
                  </a:lnTo>
                  <a:lnTo>
                    <a:pt x="16571" y="16191"/>
                  </a:lnTo>
                  <a:lnTo>
                    <a:pt x="16426" y="15949"/>
                  </a:lnTo>
                  <a:lnTo>
                    <a:pt x="16571" y="15912"/>
                  </a:lnTo>
                  <a:lnTo>
                    <a:pt x="16607" y="16005"/>
                  </a:lnTo>
                  <a:lnTo>
                    <a:pt x="16770" y="16154"/>
                  </a:lnTo>
                  <a:lnTo>
                    <a:pt x="16915" y="16116"/>
                  </a:lnTo>
                  <a:lnTo>
                    <a:pt x="16806" y="15875"/>
                  </a:lnTo>
                  <a:lnTo>
                    <a:pt x="16806" y="15838"/>
                  </a:lnTo>
                  <a:lnTo>
                    <a:pt x="16915" y="15968"/>
                  </a:lnTo>
                  <a:lnTo>
                    <a:pt x="17005" y="16042"/>
                  </a:lnTo>
                  <a:lnTo>
                    <a:pt x="17150" y="15968"/>
                  </a:lnTo>
                  <a:lnTo>
                    <a:pt x="17186" y="16079"/>
                  </a:lnTo>
                  <a:lnTo>
                    <a:pt x="17313" y="16079"/>
                  </a:lnTo>
                  <a:lnTo>
                    <a:pt x="17258" y="16154"/>
                  </a:lnTo>
                  <a:lnTo>
                    <a:pt x="17493" y="16042"/>
                  </a:lnTo>
                  <a:lnTo>
                    <a:pt x="17457" y="16191"/>
                  </a:lnTo>
                  <a:lnTo>
                    <a:pt x="17222" y="16321"/>
                  </a:lnTo>
                  <a:lnTo>
                    <a:pt x="17186" y="16358"/>
                  </a:lnTo>
                  <a:lnTo>
                    <a:pt x="17548" y="16154"/>
                  </a:lnTo>
                  <a:lnTo>
                    <a:pt x="17819" y="16042"/>
                  </a:lnTo>
                  <a:lnTo>
                    <a:pt x="17964" y="15949"/>
                  </a:lnTo>
                  <a:lnTo>
                    <a:pt x="17819" y="15968"/>
                  </a:lnTo>
                  <a:lnTo>
                    <a:pt x="17692" y="16042"/>
                  </a:lnTo>
                  <a:lnTo>
                    <a:pt x="17692" y="15949"/>
                  </a:lnTo>
                  <a:lnTo>
                    <a:pt x="17928" y="15838"/>
                  </a:lnTo>
                  <a:lnTo>
                    <a:pt x="18163" y="15838"/>
                  </a:lnTo>
                  <a:lnTo>
                    <a:pt x="18398" y="15670"/>
                  </a:lnTo>
                  <a:lnTo>
                    <a:pt x="18615" y="15559"/>
                  </a:lnTo>
                  <a:lnTo>
                    <a:pt x="18706" y="15484"/>
                  </a:lnTo>
                  <a:lnTo>
                    <a:pt x="18959" y="15243"/>
                  </a:lnTo>
                  <a:lnTo>
                    <a:pt x="18977" y="15001"/>
                  </a:lnTo>
                  <a:lnTo>
                    <a:pt x="19194" y="14852"/>
                  </a:lnTo>
                  <a:lnTo>
                    <a:pt x="19248" y="14759"/>
                  </a:lnTo>
                  <a:lnTo>
                    <a:pt x="19393" y="14685"/>
                  </a:lnTo>
                  <a:lnTo>
                    <a:pt x="19465" y="14499"/>
                  </a:lnTo>
                  <a:lnTo>
                    <a:pt x="19321" y="14481"/>
                  </a:lnTo>
                  <a:lnTo>
                    <a:pt x="19321" y="14295"/>
                  </a:lnTo>
                  <a:lnTo>
                    <a:pt x="19194" y="14202"/>
                  </a:lnTo>
                  <a:lnTo>
                    <a:pt x="19230" y="14053"/>
                  </a:lnTo>
                  <a:lnTo>
                    <a:pt x="19158" y="13923"/>
                  </a:lnTo>
                  <a:lnTo>
                    <a:pt x="19230" y="13886"/>
                  </a:lnTo>
                  <a:lnTo>
                    <a:pt x="19393" y="13979"/>
                  </a:lnTo>
                  <a:lnTo>
                    <a:pt x="19465" y="13849"/>
                  </a:lnTo>
                  <a:lnTo>
                    <a:pt x="19556" y="13774"/>
                  </a:lnTo>
                  <a:lnTo>
                    <a:pt x="19701" y="13774"/>
                  </a:lnTo>
                  <a:lnTo>
                    <a:pt x="19701" y="13979"/>
                  </a:lnTo>
                  <a:lnTo>
                    <a:pt x="19592" y="14257"/>
                  </a:lnTo>
                  <a:lnTo>
                    <a:pt x="19863" y="14165"/>
                  </a:lnTo>
                  <a:lnTo>
                    <a:pt x="20098" y="14165"/>
                  </a:lnTo>
                  <a:lnTo>
                    <a:pt x="20080" y="14220"/>
                  </a:lnTo>
                  <a:lnTo>
                    <a:pt x="19936" y="14220"/>
                  </a:lnTo>
                  <a:lnTo>
                    <a:pt x="19664" y="14443"/>
                  </a:lnTo>
                  <a:lnTo>
                    <a:pt x="19592" y="14573"/>
                  </a:lnTo>
                  <a:lnTo>
                    <a:pt x="19628" y="14573"/>
                  </a:lnTo>
                  <a:lnTo>
                    <a:pt x="19773" y="14443"/>
                  </a:lnTo>
                  <a:lnTo>
                    <a:pt x="19899" y="14369"/>
                  </a:lnTo>
                  <a:lnTo>
                    <a:pt x="20008" y="14295"/>
                  </a:lnTo>
                  <a:lnTo>
                    <a:pt x="20370" y="14127"/>
                  </a:lnTo>
                  <a:lnTo>
                    <a:pt x="20786" y="13923"/>
                  </a:lnTo>
                  <a:lnTo>
                    <a:pt x="21166" y="13886"/>
                  </a:lnTo>
                  <a:lnTo>
                    <a:pt x="20949" y="13625"/>
                  </a:lnTo>
                  <a:lnTo>
                    <a:pt x="21130" y="13347"/>
                  </a:lnTo>
                  <a:lnTo>
                    <a:pt x="21365" y="13105"/>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2" name="Shape 2597">
              <a:extLst>
                <a:ext uri="{FF2B5EF4-FFF2-40B4-BE49-F238E27FC236}">
                  <a16:creationId xmlns:a16="http://schemas.microsoft.com/office/drawing/2014/main" id="{0BDEC242-2F0F-4BAF-BB46-C6264AD80176}"/>
                </a:ext>
              </a:extLst>
            </p:cNvPr>
            <p:cNvSpPr/>
            <p:nvPr/>
          </p:nvSpPr>
          <p:spPr>
            <a:xfrm>
              <a:off x="3153526" y="1335908"/>
              <a:ext cx="592477" cy="672919"/>
            </a:xfrm>
            <a:custGeom>
              <a:avLst/>
              <a:gdLst/>
              <a:ahLst/>
              <a:cxnLst>
                <a:cxn ang="0">
                  <a:pos x="wd2" y="hd2"/>
                </a:cxn>
                <a:cxn ang="5400000">
                  <a:pos x="wd2" y="hd2"/>
                </a:cxn>
                <a:cxn ang="10800000">
                  <a:pos x="wd2" y="hd2"/>
                </a:cxn>
                <a:cxn ang="16200000">
                  <a:pos x="wd2" y="hd2"/>
                </a:cxn>
              </a:cxnLst>
              <a:rect l="0" t="0" r="r" b="b"/>
              <a:pathLst>
                <a:path w="21600" h="21600" extrusionOk="0">
                  <a:moveTo>
                    <a:pt x="0" y="1543"/>
                  </a:moveTo>
                  <a:lnTo>
                    <a:pt x="39" y="1749"/>
                  </a:lnTo>
                  <a:lnTo>
                    <a:pt x="273" y="2366"/>
                  </a:lnTo>
                  <a:lnTo>
                    <a:pt x="351" y="2640"/>
                  </a:lnTo>
                  <a:lnTo>
                    <a:pt x="195" y="3086"/>
                  </a:lnTo>
                  <a:lnTo>
                    <a:pt x="273" y="3531"/>
                  </a:lnTo>
                  <a:lnTo>
                    <a:pt x="195" y="3737"/>
                  </a:lnTo>
                  <a:lnTo>
                    <a:pt x="273" y="3874"/>
                  </a:lnTo>
                  <a:lnTo>
                    <a:pt x="273" y="4560"/>
                  </a:lnTo>
                  <a:lnTo>
                    <a:pt x="585" y="5349"/>
                  </a:lnTo>
                  <a:lnTo>
                    <a:pt x="585" y="5486"/>
                  </a:lnTo>
                  <a:lnTo>
                    <a:pt x="936" y="6171"/>
                  </a:lnTo>
                  <a:lnTo>
                    <a:pt x="1014" y="6686"/>
                  </a:lnTo>
                  <a:lnTo>
                    <a:pt x="1014" y="7166"/>
                  </a:lnTo>
                  <a:lnTo>
                    <a:pt x="1092" y="7406"/>
                  </a:lnTo>
                  <a:lnTo>
                    <a:pt x="1092" y="7851"/>
                  </a:lnTo>
                  <a:lnTo>
                    <a:pt x="1170" y="8366"/>
                  </a:lnTo>
                  <a:lnTo>
                    <a:pt x="1170" y="8709"/>
                  </a:lnTo>
                  <a:lnTo>
                    <a:pt x="1287" y="8949"/>
                  </a:lnTo>
                  <a:lnTo>
                    <a:pt x="1248" y="9223"/>
                  </a:lnTo>
                  <a:lnTo>
                    <a:pt x="1248" y="10114"/>
                  </a:lnTo>
                  <a:lnTo>
                    <a:pt x="1365" y="10320"/>
                  </a:lnTo>
                  <a:lnTo>
                    <a:pt x="1365" y="10560"/>
                  </a:lnTo>
                  <a:lnTo>
                    <a:pt x="1443" y="10766"/>
                  </a:lnTo>
                  <a:lnTo>
                    <a:pt x="1755" y="11143"/>
                  </a:lnTo>
                  <a:lnTo>
                    <a:pt x="1832" y="11417"/>
                  </a:lnTo>
                  <a:lnTo>
                    <a:pt x="1832" y="11657"/>
                  </a:lnTo>
                  <a:lnTo>
                    <a:pt x="1871" y="12103"/>
                  </a:lnTo>
                  <a:lnTo>
                    <a:pt x="1871" y="12617"/>
                  </a:lnTo>
                  <a:lnTo>
                    <a:pt x="1755" y="13097"/>
                  </a:lnTo>
                  <a:lnTo>
                    <a:pt x="1599" y="13337"/>
                  </a:lnTo>
                  <a:lnTo>
                    <a:pt x="1365" y="13474"/>
                  </a:lnTo>
                  <a:lnTo>
                    <a:pt x="1092" y="13714"/>
                  </a:lnTo>
                  <a:lnTo>
                    <a:pt x="1014" y="13851"/>
                  </a:lnTo>
                  <a:lnTo>
                    <a:pt x="1248" y="14126"/>
                  </a:lnTo>
                  <a:lnTo>
                    <a:pt x="1521" y="14571"/>
                  </a:lnTo>
                  <a:lnTo>
                    <a:pt x="1832" y="14640"/>
                  </a:lnTo>
                  <a:lnTo>
                    <a:pt x="2027" y="14743"/>
                  </a:lnTo>
                  <a:lnTo>
                    <a:pt x="2261" y="14949"/>
                  </a:lnTo>
                  <a:lnTo>
                    <a:pt x="2261" y="21600"/>
                  </a:lnTo>
                  <a:lnTo>
                    <a:pt x="5419" y="21600"/>
                  </a:lnTo>
                  <a:lnTo>
                    <a:pt x="10605" y="21463"/>
                  </a:lnTo>
                  <a:lnTo>
                    <a:pt x="14933" y="21326"/>
                  </a:lnTo>
                  <a:lnTo>
                    <a:pt x="18091" y="21154"/>
                  </a:lnTo>
                  <a:lnTo>
                    <a:pt x="18013" y="20880"/>
                  </a:lnTo>
                  <a:lnTo>
                    <a:pt x="18013" y="20811"/>
                  </a:lnTo>
                  <a:lnTo>
                    <a:pt x="17935" y="20571"/>
                  </a:lnTo>
                  <a:lnTo>
                    <a:pt x="17857" y="19920"/>
                  </a:lnTo>
                  <a:lnTo>
                    <a:pt x="17662" y="19646"/>
                  </a:lnTo>
                  <a:lnTo>
                    <a:pt x="17350" y="19406"/>
                  </a:lnTo>
                  <a:lnTo>
                    <a:pt x="17116" y="19269"/>
                  </a:lnTo>
                  <a:lnTo>
                    <a:pt x="16843" y="19200"/>
                  </a:lnTo>
                  <a:lnTo>
                    <a:pt x="16531" y="19063"/>
                  </a:lnTo>
                  <a:lnTo>
                    <a:pt x="16025" y="18617"/>
                  </a:lnTo>
                  <a:lnTo>
                    <a:pt x="15674" y="18171"/>
                  </a:lnTo>
                  <a:lnTo>
                    <a:pt x="15284" y="17931"/>
                  </a:lnTo>
                  <a:lnTo>
                    <a:pt x="14933" y="17794"/>
                  </a:lnTo>
                  <a:lnTo>
                    <a:pt x="14699" y="17657"/>
                  </a:lnTo>
                  <a:lnTo>
                    <a:pt x="14504" y="17417"/>
                  </a:lnTo>
                  <a:lnTo>
                    <a:pt x="14036" y="17349"/>
                  </a:lnTo>
                  <a:lnTo>
                    <a:pt x="13763" y="17280"/>
                  </a:lnTo>
                  <a:lnTo>
                    <a:pt x="13451" y="17006"/>
                  </a:lnTo>
                  <a:lnTo>
                    <a:pt x="13022" y="16766"/>
                  </a:lnTo>
                  <a:lnTo>
                    <a:pt x="13178" y="16491"/>
                  </a:lnTo>
                  <a:lnTo>
                    <a:pt x="13178" y="16114"/>
                  </a:lnTo>
                  <a:lnTo>
                    <a:pt x="13022" y="15600"/>
                  </a:lnTo>
                  <a:lnTo>
                    <a:pt x="13178" y="15326"/>
                  </a:lnTo>
                  <a:lnTo>
                    <a:pt x="13100" y="14880"/>
                  </a:lnTo>
                  <a:lnTo>
                    <a:pt x="13412" y="14229"/>
                  </a:lnTo>
                  <a:lnTo>
                    <a:pt x="13100" y="13783"/>
                  </a:lnTo>
                  <a:lnTo>
                    <a:pt x="12866" y="13783"/>
                  </a:lnTo>
                  <a:lnTo>
                    <a:pt x="12671" y="13543"/>
                  </a:lnTo>
                  <a:lnTo>
                    <a:pt x="12671" y="13269"/>
                  </a:lnTo>
                  <a:lnTo>
                    <a:pt x="12866" y="13097"/>
                  </a:lnTo>
                  <a:lnTo>
                    <a:pt x="13022" y="12823"/>
                  </a:lnTo>
                  <a:lnTo>
                    <a:pt x="13100" y="12583"/>
                  </a:lnTo>
                  <a:lnTo>
                    <a:pt x="13607" y="12240"/>
                  </a:lnTo>
                  <a:lnTo>
                    <a:pt x="14114" y="12034"/>
                  </a:lnTo>
                  <a:lnTo>
                    <a:pt x="14270" y="11794"/>
                  </a:lnTo>
                  <a:lnTo>
                    <a:pt x="14348" y="11520"/>
                  </a:lnTo>
                  <a:lnTo>
                    <a:pt x="14270" y="9669"/>
                  </a:lnTo>
                  <a:lnTo>
                    <a:pt x="14504" y="9669"/>
                  </a:lnTo>
                  <a:lnTo>
                    <a:pt x="14582" y="9394"/>
                  </a:lnTo>
                  <a:lnTo>
                    <a:pt x="14660" y="9360"/>
                  </a:lnTo>
                  <a:lnTo>
                    <a:pt x="14699" y="9291"/>
                  </a:lnTo>
                  <a:lnTo>
                    <a:pt x="14855" y="9086"/>
                  </a:lnTo>
                  <a:lnTo>
                    <a:pt x="15674" y="8503"/>
                  </a:lnTo>
                  <a:lnTo>
                    <a:pt x="15869" y="8297"/>
                  </a:lnTo>
                  <a:lnTo>
                    <a:pt x="16103" y="8126"/>
                  </a:lnTo>
                  <a:lnTo>
                    <a:pt x="16336" y="7920"/>
                  </a:lnTo>
                  <a:lnTo>
                    <a:pt x="17077" y="7200"/>
                  </a:lnTo>
                  <a:lnTo>
                    <a:pt x="17350" y="6823"/>
                  </a:lnTo>
                  <a:lnTo>
                    <a:pt x="18364" y="5931"/>
                  </a:lnTo>
                  <a:lnTo>
                    <a:pt x="19183" y="5554"/>
                  </a:lnTo>
                  <a:lnTo>
                    <a:pt x="19690" y="5349"/>
                  </a:lnTo>
                  <a:lnTo>
                    <a:pt x="20859" y="4834"/>
                  </a:lnTo>
                  <a:lnTo>
                    <a:pt x="21093" y="4697"/>
                  </a:lnTo>
                  <a:lnTo>
                    <a:pt x="21366" y="4526"/>
                  </a:lnTo>
                  <a:lnTo>
                    <a:pt x="21600" y="4320"/>
                  </a:lnTo>
                  <a:lnTo>
                    <a:pt x="21015" y="4320"/>
                  </a:lnTo>
                  <a:lnTo>
                    <a:pt x="20742" y="4457"/>
                  </a:lnTo>
                  <a:lnTo>
                    <a:pt x="20430" y="4320"/>
                  </a:lnTo>
                  <a:lnTo>
                    <a:pt x="20430" y="4251"/>
                  </a:lnTo>
                  <a:lnTo>
                    <a:pt x="20118" y="3977"/>
                  </a:lnTo>
                  <a:lnTo>
                    <a:pt x="19612" y="4046"/>
                  </a:lnTo>
                  <a:lnTo>
                    <a:pt x="19339" y="4114"/>
                  </a:lnTo>
                  <a:lnTo>
                    <a:pt x="18832" y="4114"/>
                  </a:lnTo>
                  <a:lnTo>
                    <a:pt x="18520" y="4183"/>
                  </a:lnTo>
                  <a:lnTo>
                    <a:pt x="18247" y="4183"/>
                  </a:lnTo>
                  <a:lnTo>
                    <a:pt x="18169" y="3943"/>
                  </a:lnTo>
                  <a:lnTo>
                    <a:pt x="18013" y="3874"/>
                  </a:lnTo>
                  <a:lnTo>
                    <a:pt x="18013" y="3737"/>
                  </a:lnTo>
                  <a:lnTo>
                    <a:pt x="17701" y="3737"/>
                  </a:lnTo>
                  <a:lnTo>
                    <a:pt x="17194" y="4046"/>
                  </a:lnTo>
                  <a:lnTo>
                    <a:pt x="16999" y="4320"/>
                  </a:lnTo>
                  <a:lnTo>
                    <a:pt x="16414" y="4526"/>
                  </a:lnTo>
                  <a:lnTo>
                    <a:pt x="16103" y="4526"/>
                  </a:lnTo>
                  <a:lnTo>
                    <a:pt x="15596" y="4251"/>
                  </a:lnTo>
                  <a:lnTo>
                    <a:pt x="15518" y="4046"/>
                  </a:lnTo>
                  <a:lnTo>
                    <a:pt x="14777" y="3806"/>
                  </a:lnTo>
                  <a:lnTo>
                    <a:pt x="14660" y="3531"/>
                  </a:lnTo>
                  <a:lnTo>
                    <a:pt x="14348" y="3463"/>
                  </a:lnTo>
                  <a:lnTo>
                    <a:pt x="13997" y="3531"/>
                  </a:lnTo>
                  <a:lnTo>
                    <a:pt x="13919" y="3874"/>
                  </a:lnTo>
                  <a:lnTo>
                    <a:pt x="13607" y="3806"/>
                  </a:lnTo>
                  <a:lnTo>
                    <a:pt x="13451" y="3600"/>
                  </a:lnTo>
                  <a:lnTo>
                    <a:pt x="13412" y="3429"/>
                  </a:lnTo>
                  <a:lnTo>
                    <a:pt x="13178" y="3154"/>
                  </a:lnTo>
                  <a:lnTo>
                    <a:pt x="12866" y="3223"/>
                  </a:lnTo>
                  <a:lnTo>
                    <a:pt x="12944" y="2949"/>
                  </a:lnTo>
                  <a:lnTo>
                    <a:pt x="11853" y="2571"/>
                  </a:lnTo>
                  <a:lnTo>
                    <a:pt x="11034" y="2571"/>
                  </a:lnTo>
                  <a:lnTo>
                    <a:pt x="10917" y="2640"/>
                  </a:lnTo>
                  <a:lnTo>
                    <a:pt x="10839" y="2640"/>
                  </a:lnTo>
                  <a:lnTo>
                    <a:pt x="10683" y="2709"/>
                  </a:lnTo>
                  <a:lnTo>
                    <a:pt x="10527" y="2914"/>
                  </a:lnTo>
                  <a:lnTo>
                    <a:pt x="9864" y="3017"/>
                  </a:lnTo>
                  <a:lnTo>
                    <a:pt x="9591" y="2914"/>
                  </a:lnTo>
                  <a:lnTo>
                    <a:pt x="9513" y="2709"/>
                  </a:lnTo>
                  <a:lnTo>
                    <a:pt x="8344" y="2571"/>
                  </a:lnTo>
                  <a:lnTo>
                    <a:pt x="8032" y="2366"/>
                  </a:lnTo>
                  <a:lnTo>
                    <a:pt x="7525" y="2366"/>
                  </a:lnTo>
                  <a:lnTo>
                    <a:pt x="7252" y="2331"/>
                  </a:lnTo>
                  <a:lnTo>
                    <a:pt x="7018" y="2126"/>
                  </a:lnTo>
                  <a:lnTo>
                    <a:pt x="7096" y="1749"/>
                  </a:lnTo>
                  <a:lnTo>
                    <a:pt x="6784" y="1097"/>
                  </a:lnTo>
                  <a:lnTo>
                    <a:pt x="6667" y="309"/>
                  </a:lnTo>
                  <a:lnTo>
                    <a:pt x="6433" y="137"/>
                  </a:lnTo>
                  <a:lnTo>
                    <a:pt x="5926" y="69"/>
                  </a:lnTo>
                  <a:lnTo>
                    <a:pt x="5770" y="0"/>
                  </a:lnTo>
                  <a:lnTo>
                    <a:pt x="5770" y="1166"/>
                  </a:lnTo>
                  <a:lnTo>
                    <a:pt x="5692" y="1337"/>
                  </a:lnTo>
                  <a:lnTo>
                    <a:pt x="3587" y="1406"/>
                  </a:lnTo>
                  <a:lnTo>
                    <a:pt x="0" y="1406"/>
                  </a:lnTo>
                  <a:lnTo>
                    <a:pt x="0" y="154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3" name="Shape 2598">
              <a:extLst>
                <a:ext uri="{FF2B5EF4-FFF2-40B4-BE49-F238E27FC236}">
                  <a16:creationId xmlns:a16="http://schemas.microsoft.com/office/drawing/2014/main" id="{7ACDA42F-C81E-435C-9885-72B5E0CACF53}"/>
                </a:ext>
              </a:extLst>
            </p:cNvPr>
            <p:cNvSpPr/>
            <p:nvPr/>
          </p:nvSpPr>
          <p:spPr>
            <a:xfrm>
              <a:off x="3201652" y="1994941"/>
              <a:ext cx="550769" cy="361026"/>
            </a:xfrm>
            <a:custGeom>
              <a:avLst/>
              <a:gdLst/>
              <a:ahLst/>
              <a:cxnLst>
                <a:cxn ang="0">
                  <a:pos x="wd2" y="hd2"/>
                </a:cxn>
                <a:cxn ang="5400000">
                  <a:pos x="wd2" y="hd2"/>
                </a:cxn>
                <a:cxn ang="10800000">
                  <a:pos x="wd2" y="hd2"/>
                </a:cxn>
                <a:cxn ang="16200000">
                  <a:pos x="wd2" y="hd2"/>
                </a:cxn>
              </a:cxnLst>
              <a:rect l="0" t="0" r="r" b="b"/>
              <a:pathLst>
                <a:path w="21600" h="21600" extrusionOk="0">
                  <a:moveTo>
                    <a:pt x="126" y="1278"/>
                  </a:moveTo>
                  <a:lnTo>
                    <a:pt x="294" y="1789"/>
                  </a:lnTo>
                  <a:lnTo>
                    <a:pt x="294" y="2237"/>
                  </a:lnTo>
                  <a:lnTo>
                    <a:pt x="126" y="2364"/>
                  </a:lnTo>
                  <a:lnTo>
                    <a:pt x="210" y="2748"/>
                  </a:lnTo>
                  <a:lnTo>
                    <a:pt x="545" y="3195"/>
                  </a:lnTo>
                  <a:lnTo>
                    <a:pt x="545" y="3579"/>
                  </a:lnTo>
                  <a:lnTo>
                    <a:pt x="377" y="4026"/>
                  </a:lnTo>
                  <a:lnTo>
                    <a:pt x="377" y="4537"/>
                  </a:lnTo>
                  <a:lnTo>
                    <a:pt x="210" y="5368"/>
                  </a:lnTo>
                  <a:lnTo>
                    <a:pt x="126" y="5496"/>
                  </a:lnTo>
                  <a:lnTo>
                    <a:pt x="0" y="5879"/>
                  </a:lnTo>
                  <a:lnTo>
                    <a:pt x="84" y="6327"/>
                  </a:lnTo>
                  <a:lnTo>
                    <a:pt x="377" y="6710"/>
                  </a:lnTo>
                  <a:lnTo>
                    <a:pt x="461" y="7669"/>
                  </a:lnTo>
                  <a:lnTo>
                    <a:pt x="755" y="7796"/>
                  </a:lnTo>
                  <a:lnTo>
                    <a:pt x="755" y="8499"/>
                  </a:lnTo>
                  <a:lnTo>
                    <a:pt x="923" y="9011"/>
                  </a:lnTo>
                  <a:lnTo>
                    <a:pt x="1007" y="9458"/>
                  </a:lnTo>
                  <a:lnTo>
                    <a:pt x="923" y="9841"/>
                  </a:lnTo>
                  <a:lnTo>
                    <a:pt x="1258" y="10289"/>
                  </a:lnTo>
                  <a:lnTo>
                    <a:pt x="1258" y="10800"/>
                  </a:lnTo>
                  <a:lnTo>
                    <a:pt x="1636" y="11503"/>
                  </a:lnTo>
                  <a:lnTo>
                    <a:pt x="1636" y="12014"/>
                  </a:lnTo>
                  <a:lnTo>
                    <a:pt x="1803" y="12334"/>
                  </a:lnTo>
                  <a:lnTo>
                    <a:pt x="1887" y="12845"/>
                  </a:lnTo>
                  <a:lnTo>
                    <a:pt x="1803" y="13164"/>
                  </a:lnTo>
                  <a:lnTo>
                    <a:pt x="1803" y="13676"/>
                  </a:lnTo>
                  <a:lnTo>
                    <a:pt x="1887" y="14123"/>
                  </a:lnTo>
                  <a:lnTo>
                    <a:pt x="1887" y="14251"/>
                  </a:lnTo>
                  <a:lnTo>
                    <a:pt x="2097" y="14251"/>
                  </a:lnTo>
                  <a:lnTo>
                    <a:pt x="2097" y="14762"/>
                  </a:lnTo>
                  <a:lnTo>
                    <a:pt x="2433" y="15018"/>
                  </a:lnTo>
                  <a:lnTo>
                    <a:pt x="2349" y="15465"/>
                  </a:lnTo>
                  <a:lnTo>
                    <a:pt x="2517" y="15849"/>
                  </a:lnTo>
                  <a:lnTo>
                    <a:pt x="2433" y="16424"/>
                  </a:lnTo>
                  <a:lnTo>
                    <a:pt x="2684" y="16807"/>
                  </a:lnTo>
                  <a:lnTo>
                    <a:pt x="2600" y="17254"/>
                  </a:lnTo>
                  <a:lnTo>
                    <a:pt x="2600" y="17893"/>
                  </a:lnTo>
                  <a:lnTo>
                    <a:pt x="2726" y="18852"/>
                  </a:lnTo>
                  <a:lnTo>
                    <a:pt x="2600" y="20130"/>
                  </a:lnTo>
                  <a:lnTo>
                    <a:pt x="2894" y="20386"/>
                  </a:lnTo>
                  <a:lnTo>
                    <a:pt x="2978" y="20897"/>
                  </a:lnTo>
                  <a:lnTo>
                    <a:pt x="6753" y="20897"/>
                  </a:lnTo>
                  <a:lnTo>
                    <a:pt x="9143" y="20769"/>
                  </a:lnTo>
                  <a:lnTo>
                    <a:pt x="14428" y="20258"/>
                  </a:lnTo>
                  <a:lnTo>
                    <a:pt x="16609" y="19938"/>
                  </a:lnTo>
                  <a:lnTo>
                    <a:pt x="16777" y="20386"/>
                  </a:lnTo>
                  <a:lnTo>
                    <a:pt x="17322" y="21025"/>
                  </a:lnTo>
                  <a:lnTo>
                    <a:pt x="17574" y="21472"/>
                  </a:lnTo>
                  <a:lnTo>
                    <a:pt x="17741" y="21600"/>
                  </a:lnTo>
                  <a:lnTo>
                    <a:pt x="17867" y="21217"/>
                  </a:lnTo>
                  <a:lnTo>
                    <a:pt x="17951" y="20897"/>
                  </a:lnTo>
                  <a:lnTo>
                    <a:pt x="17741" y="20386"/>
                  </a:lnTo>
                  <a:lnTo>
                    <a:pt x="17951" y="19938"/>
                  </a:lnTo>
                  <a:lnTo>
                    <a:pt x="18664" y="19427"/>
                  </a:lnTo>
                  <a:lnTo>
                    <a:pt x="18748" y="18980"/>
                  </a:lnTo>
                  <a:lnTo>
                    <a:pt x="18748" y="18596"/>
                  </a:lnTo>
                  <a:lnTo>
                    <a:pt x="18832" y="18213"/>
                  </a:lnTo>
                  <a:lnTo>
                    <a:pt x="19209" y="17382"/>
                  </a:lnTo>
                  <a:lnTo>
                    <a:pt x="19125" y="16424"/>
                  </a:lnTo>
                  <a:lnTo>
                    <a:pt x="18580" y="15593"/>
                  </a:lnTo>
                  <a:lnTo>
                    <a:pt x="18748" y="14762"/>
                  </a:lnTo>
                  <a:lnTo>
                    <a:pt x="18832" y="14251"/>
                  </a:lnTo>
                  <a:lnTo>
                    <a:pt x="19922" y="13931"/>
                  </a:lnTo>
                  <a:lnTo>
                    <a:pt x="20174" y="13548"/>
                  </a:lnTo>
                  <a:lnTo>
                    <a:pt x="20803" y="13164"/>
                  </a:lnTo>
                  <a:lnTo>
                    <a:pt x="21055" y="12845"/>
                  </a:lnTo>
                  <a:lnTo>
                    <a:pt x="21097" y="12014"/>
                  </a:lnTo>
                  <a:lnTo>
                    <a:pt x="21516" y="11120"/>
                  </a:lnTo>
                  <a:lnTo>
                    <a:pt x="21600" y="9841"/>
                  </a:lnTo>
                  <a:lnTo>
                    <a:pt x="21516" y="9330"/>
                  </a:lnTo>
                  <a:lnTo>
                    <a:pt x="21181" y="8883"/>
                  </a:lnTo>
                  <a:lnTo>
                    <a:pt x="20887" y="8627"/>
                  </a:lnTo>
                  <a:lnTo>
                    <a:pt x="20635" y="8244"/>
                  </a:lnTo>
                  <a:lnTo>
                    <a:pt x="20551" y="7796"/>
                  </a:lnTo>
                  <a:lnTo>
                    <a:pt x="20006" y="7030"/>
                  </a:lnTo>
                  <a:lnTo>
                    <a:pt x="19755" y="6710"/>
                  </a:lnTo>
                  <a:lnTo>
                    <a:pt x="19755" y="6582"/>
                  </a:lnTo>
                  <a:lnTo>
                    <a:pt x="19545" y="5751"/>
                  </a:lnTo>
                  <a:lnTo>
                    <a:pt x="18748" y="5496"/>
                  </a:lnTo>
                  <a:lnTo>
                    <a:pt x="18454" y="5240"/>
                  </a:lnTo>
                  <a:lnTo>
                    <a:pt x="18287" y="4793"/>
                  </a:lnTo>
                  <a:lnTo>
                    <a:pt x="18203" y="4282"/>
                  </a:lnTo>
                  <a:lnTo>
                    <a:pt x="18035" y="3834"/>
                  </a:lnTo>
                  <a:lnTo>
                    <a:pt x="17951" y="3067"/>
                  </a:lnTo>
                  <a:lnTo>
                    <a:pt x="17867" y="2364"/>
                  </a:lnTo>
                  <a:lnTo>
                    <a:pt x="18119" y="1534"/>
                  </a:lnTo>
                  <a:lnTo>
                    <a:pt x="17951" y="1022"/>
                  </a:lnTo>
                  <a:lnTo>
                    <a:pt x="17783" y="959"/>
                  </a:lnTo>
                  <a:lnTo>
                    <a:pt x="17657" y="447"/>
                  </a:lnTo>
                  <a:lnTo>
                    <a:pt x="17574" y="320"/>
                  </a:lnTo>
                  <a:lnTo>
                    <a:pt x="17574" y="0"/>
                  </a:lnTo>
                  <a:lnTo>
                    <a:pt x="14176" y="320"/>
                  </a:lnTo>
                  <a:lnTo>
                    <a:pt x="9521" y="575"/>
                  </a:lnTo>
                  <a:lnTo>
                    <a:pt x="3943" y="831"/>
                  </a:lnTo>
                  <a:lnTo>
                    <a:pt x="84" y="831"/>
                  </a:lnTo>
                  <a:lnTo>
                    <a:pt x="126" y="1278"/>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4" name="Shape 2599">
              <a:extLst>
                <a:ext uri="{FF2B5EF4-FFF2-40B4-BE49-F238E27FC236}">
                  <a16:creationId xmlns:a16="http://schemas.microsoft.com/office/drawing/2014/main" id="{4CF88DB7-F218-4A60-A691-706BEDB3FAFA}"/>
                </a:ext>
              </a:extLst>
            </p:cNvPr>
            <p:cNvSpPr/>
            <p:nvPr/>
          </p:nvSpPr>
          <p:spPr>
            <a:xfrm>
              <a:off x="3277584" y="2328195"/>
              <a:ext cx="609589" cy="527654"/>
            </a:xfrm>
            <a:custGeom>
              <a:avLst/>
              <a:gdLst/>
              <a:ahLst/>
              <a:cxnLst>
                <a:cxn ang="0">
                  <a:pos x="wd2" y="hd2"/>
                </a:cxn>
                <a:cxn ang="5400000">
                  <a:pos x="wd2" y="hd2"/>
                </a:cxn>
                <a:cxn ang="10800000">
                  <a:pos x="wd2" y="hd2"/>
                </a:cxn>
                <a:cxn ang="16200000">
                  <a:pos x="wd2" y="hd2"/>
                </a:cxn>
              </a:cxnLst>
              <a:rect l="0" t="0" r="r" b="b"/>
              <a:pathLst>
                <a:path w="21600" h="21600" extrusionOk="0">
                  <a:moveTo>
                    <a:pt x="12960" y="743"/>
                  </a:moveTo>
                  <a:lnTo>
                    <a:pt x="12467" y="306"/>
                  </a:lnTo>
                  <a:lnTo>
                    <a:pt x="12316" y="0"/>
                  </a:lnTo>
                  <a:lnTo>
                    <a:pt x="10345" y="219"/>
                  </a:lnTo>
                  <a:lnTo>
                    <a:pt x="5571" y="568"/>
                  </a:lnTo>
                  <a:lnTo>
                    <a:pt x="3411" y="656"/>
                  </a:lnTo>
                  <a:lnTo>
                    <a:pt x="0" y="656"/>
                  </a:lnTo>
                  <a:lnTo>
                    <a:pt x="0" y="874"/>
                  </a:lnTo>
                  <a:lnTo>
                    <a:pt x="227" y="1224"/>
                  </a:lnTo>
                  <a:lnTo>
                    <a:pt x="417" y="1793"/>
                  </a:lnTo>
                  <a:lnTo>
                    <a:pt x="644" y="2143"/>
                  </a:lnTo>
                  <a:lnTo>
                    <a:pt x="872" y="2274"/>
                  </a:lnTo>
                  <a:lnTo>
                    <a:pt x="947" y="2623"/>
                  </a:lnTo>
                  <a:lnTo>
                    <a:pt x="1137" y="2842"/>
                  </a:lnTo>
                  <a:lnTo>
                    <a:pt x="1137" y="3192"/>
                  </a:lnTo>
                  <a:lnTo>
                    <a:pt x="1440" y="3454"/>
                  </a:lnTo>
                  <a:lnTo>
                    <a:pt x="2122" y="4110"/>
                  </a:lnTo>
                  <a:lnTo>
                    <a:pt x="2425" y="3848"/>
                  </a:lnTo>
                  <a:lnTo>
                    <a:pt x="2577" y="3935"/>
                  </a:lnTo>
                  <a:lnTo>
                    <a:pt x="2766" y="4241"/>
                  </a:lnTo>
                  <a:lnTo>
                    <a:pt x="2842" y="4591"/>
                  </a:lnTo>
                  <a:lnTo>
                    <a:pt x="2766" y="4679"/>
                  </a:lnTo>
                  <a:lnTo>
                    <a:pt x="2501" y="4679"/>
                  </a:lnTo>
                  <a:lnTo>
                    <a:pt x="2425" y="4897"/>
                  </a:lnTo>
                  <a:lnTo>
                    <a:pt x="2122" y="5422"/>
                  </a:lnTo>
                  <a:lnTo>
                    <a:pt x="2198" y="5728"/>
                  </a:lnTo>
                  <a:lnTo>
                    <a:pt x="2501" y="6165"/>
                  </a:lnTo>
                  <a:lnTo>
                    <a:pt x="2766" y="6296"/>
                  </a:lnTo>
                  <a:lnTo>
                    <a:pt x="2766" y="6646"/>
                  </a:lnTo>
                  <a:lnTo>
                    <a:pt x="3145" y="7215"/>
                  </a:lnTo>
                  <a:lnTo>
                    <a:pt x="3411" y="7302"/>
                  </a:lnTo>
                  <a:lnTo>
                    <a:pt x="3714" y="7564"/>
                  </a:lnTo>
                  <a:lnTo>
                    <a:pt x="3865" y="17577"/>
                  </a:lnTo>
                  <a:lnTo>
                    <a:pt x="3903" y="19938"/>
                  </a:lnTo>
                  <a:lnTo>
                    <a:pt x="7124" y="19895"/>
                  </a:lnTo>
                  <a:lnTo>
                    <a:pt x="12316" y="19632"/>
                  </a:lnTo>
                  <a:lnTo>
                    <a:pt x="18152" y="19151"/>
                  </a:lnTo>
                  <a:lnTo>
                    <a:pt x="18455" y="19370"/>
                  </a:lnTo>
                  <a:lnTo>
                    <a:pt x="18682" y="19632"/>
                  </a:lnTo>
                  <a:lnTo>
                    <a:pt x="18720" y="19938"/>
                  </a:lnTo>
                  <a:lnTo>
                    <a:pt x="18720" y="20201"/>
                  </a:lnTo>
                  <a:lnTo>
                    <a:pt x="18531" y="20551"/>
                  </a:lnTo>
                  <a:lnTo>
                    <a:pt x="18227" y="20682"/>
                  </a:lnTo>
                  <a:lnTo>
                    <a:pt x="18038" y="21032"/>
                  </a:lnTo>
                  <a:lnTo>
                    <a:pt x="17886" y="21338"/>
                  </a:lnTo>
                  <a:lnTo>
                    <a:pt x="18038" y="21600"/>
                  </a:lnTo>
                  <a:lnTo>
                    <a:pt x="19933" y="21425"/>
                  </a:lnTo>
                  <a:lnTo>
                    <a:pt x="20084" y="20944"/>
                  </a:lnTo>
                  <a:lnTo>
                    <a:pt x="20236" y="20594"/>
                  </a:lnTo>
                  <a:lnTo>
                    <a:pt x="20008" y="20376"/>
                  </a:lnTo>
                  <a:lnTo>
                    <a:pt x="20312" y="20026"/>
                  </a:lnTo>
                  <a:lnTo>
                    <a:pt x="20160" y="19720"/>
                  </a:lnTo>
                  <a:lnTo>
                    <a:pt x="20463" y="19632"/>
                  </a:lnTo>
                  <a:lnTo>
                    <a:pt x="20387" y="19283"/>
                  </a:lnTo>
                  <a:lnTo>
                    <a:pt x="20312" y="18977"/>
                  </a:lnTo>
                  <a:lnTo>
                    <a:pt x="20463" y="18627"/>
                  </a:lnTo>
                  <a:lnTo>
                    <a:pt x="20501" y="18977"/>
                  </a:lnTo>
                  <a:lnTo>
                    <a:pt x="20501" y="19239"/>
                  </a:lnTo>
                  <a:lnTo>
                    <a:pt x="20728" y="18977"/>
                  </a:lnTo>
                  <a:lnTo>
                    <a:pt x="20804" y="18539"/>
                  </a:lnTo>
                  <a:lnTo>
                    <a:pt x="21107" y="18496"/>
                  </a:lnTo>
                  <a:lnTo>
                    <a:pt x="21373" y="18539"/>
                  </a:lnTo>
                  <a:lnTo>
                    <a:pt x="21524" y="18146"/>
                  </a:lnTo>
                  <a:lnTo>
                    <a:pt x="21373" y="17840"/>
                  </a:lnTo>
                  <a:lnTo>
                    <a:pt x="21600" y="17577"/>
                  </a:lnTo>
                  <a:lnTo>
                    <a:pt x="21524" y="17184"/>
                  </a:lnTo>
                  <a:lnTo>
                    <a:pt x="21600" y="16834"/>
                  </a:lnTo>
                  <a:lnTo>
                    <a:pt x="21524" y="16572"/>
                  </a:lnTo>
                  <a:lnTo>
                    <a:pt x="21145" y="16353"/>
                  </a:lnTo>
                  <a:lnTo>
                    <a:pt x="20956" y="16484"/>
                  </a:lnTo>
                  <a:lnTo>
                    <a:pt x="20501" y="15916"/>
                  </a:lnTo>
                  <a:lnTo>
                    <a:pt x="20160" y="15260"/>
                  </a:lnTo>
                  <a:lnTo>
                    <a:pt x="20387" y="14954"/>
                  </a:lnTo>
                  <a:lnTo>
                    <a:pt x="20463" y="14604"/>
                  </a:lnTo>
                  <a:lnTo>
                    <a:pt x="20084" y="14036"/>
                  </a:lnTo>
                  <a:lnTo>
                    <a:pt x="20084" y="13380"/>
                  </a:lnTo>
                  <a:lnTo>
                    <a:pt x="19819" y="13292"/>
                  </a:lnTo>
                  <a:lnTo>
                    <a:pt x="19516" y="13074"/>
                  </a:lnTo>
                  <a:lnTo>
                    <a:pt x="19364" y="12811"/>
                  </a:lnTo>
                  <a:lnTo>
                    <a:pt x="18947" y="12462"/>
                  </a:lnTo>
                  <a:lnTo>
                    <a:pt x="18682" y="12549"/>
                  </a:lnTo>
                  <a:lnTo>
                    <a:pt x="18606" y="12243"/>
                  </a:lnTo>
                  <a:lnTo>
                    <a:pt x="18455" y="12243"/>
                  </a:lnTo>
                  <a:lnTo>
                    <a:pt x="17659" y="11587"/>
                  </a:lnTo>
                  <a:lnTo>
                    <a:pt x="17166" y="11019"/>
                  </a:lnTo>
                  <a:lnTo>
                    <a:pt x="17166" y="10406"/>
                  </a:lnTo>
                  <a:lnTo>
                    <a:pt x="17318" y="10100"/>
                  </a:lnTo>
                  <a:lnTo>
                    <a:pt x="17469" y="9619"/>
                  </a:lnTo>
                  <a:lnTo>
                    <a:pt x="17659" y="9095"/>
                  </a:lnTo>
                  <a:lnTo>
                    <a:pt x="17583" y="8614"/>
                  </a:lnTo>
                  <a:lnTo>
                    <a:pt x="17811" y="8220"/>
                  </a:lnTo>
                  <a:lnTo>
                    <a:pt x="17811" y="8133"/>
                  </a:lnTo>
                  <a:lnTo>
                    <a:pt x="17318" y="7696"/>
                  </a:lnTo>
                  <a:lnTo>
                    <a:pt x="17015" y="7696"/>
                  </a:lnTo>
                  <a:lnTo>
                    <a:pt x="16749" y="7564"/>
                  </a:lnTo>
                  <a:lnTo>
                    <a:pt x="16674" y="7608"/>
                  </a:lnTo>
                  <a:lnTo>
                    <a:pt x="16522" y="7870"/>
                  </a:lnTo>
                  <a:lnTo>
                    <a:pt x="16257" y="7958"/>
                  </a:lnTo>
                  <a:lnTo>
                    <a:pt x="16029" y="7696"/>
                  </a:lnTo>
                  <a:lnTo>
                    <a:pt x="15764" y="6384"/>
                  </a:lnTo>
                  <a:lnTo>
                    <a:pt x="15613" y="6078"/>
                  </a:lnTo>
                  <a:lnTo>
                    <a:pt x="15309" y="5815"/>
                  </a:lnTo>
                  <a:lnTo>
                    <a:pt x="14665" y="5422"/>
                  </a:lnTo>
                  <a:lnTo>
                    <a:pt x="14589" y="5072"/>
                  </a:lnTo>
                  <a:lnTo>
                    <a:pt x="14324" y="4897"/>
                  </a:lnTo>
                  <a:lnTo>
                    <a:pt x="14021" y="4591"/>
                  </a:lnTo>
                  <a:lnTo>
                    <a:pt x="13680" y="4241"/>
                  </a:lnTo>
                  <a:lnTo>
                    <a:pt x="13604" y="4023"/>
                  </a:lnTo>
                  <a:lnTo>
                    <a:pt x="13453" y="3673"/>
                  </a:lnTo>
                  <a:lnTo>
                    <a:pt x="13339" y="3017"/>
                  </a:lnTo>
                  <a:lnTo>
                    <a:pt x="13263" y="2930"/>
                  </a:lnTo>
                  <a:lnTo>
                    <a:pt x="13112" y="2274"/>
                  </a:lnTo>
                  <a:lnTo>
                    <a:pt x="13112" y="1705"/>
                  </a:lnTo>
                  <a:lnTo>
                    <a:pt x="13187" y="1399"/>
                  </a:lnTo>
                  <a:lnTo>
                    <a:pt x="13339" y="1137"/>
                  </a:lnTo>
                  <a:lnTo>
                    <a:pt x="13187" y="1049"/>
                  </a:lnTo>
                  <a:lnTo>
                    <a:pt x="12960" y="74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5" name="Shape 2600">
              <a:extLst>
                <a:ext uri="{FF2B5EF4-FFF2-40B4-BE49-F238E27FC236}">
                  <a16:creationId xmlns:a16="http://schemas.microsoft.com/office/drawing/2014/main" id="{C35C7787-2BED-4E03-B4AC-B2494319EA85}"/>
                </a:ext>
              </a:extLst>
            </p:cNvPr>
            <p:cNvSpPr/>
            <p:nvPr/>
          </p:nvSpPr>
          <p:spPr>
            <a:xfrm>
              <a:off x="3387737" y="2796034"/>
              <a:ext cx="456658" cy="420841"/>
            </a:xfrm>
            <a:custGeom>
              <a:avLst/>
              <a:gdLst/>
              <a:ahLst/>
              <a:cxnLst>
                <a:cxn ang="0">
                  <a:pos x="wd2" y="hd2"/>
                </a:cxn>
                <a:cxn ang="5400000">
                  <a:pos x="wd2" y="hd2"/>
                </a:cxn>
                <a:cxn ang="10800000">
                  <a:pos x="wd2" y="hd2"/>
                </a:cxn>
                <a:cxn ang="16200000">
                  <a:pos x="wd2" y="hd2"/>
                </a:cxn>
              </a:cxnLst>
              <a:rect l="0" t="0" r="r" b="b"/>
              <a:pathLst>
                <a:path w="21600" h="21600" extrusionOk="0">
                  <a:moveTo>
                    <a:pt x="19627" y="8662"/>
                  </a:moveTo>
                  <a:lnTo>
                    <a:pt x="19779" y="8223"/>
                  </a:lnTo>
                  <a:lnTo>
                    <a:pt x="20082" y="8114"/>
                  </a:lnTo>
                  <a:lnTo>
                    <a:pt x="20184" y="8004"/>
                  </a:lnTo>
                  <a:lnTo>
                    <a:pt x="19981" y="6962"/>
                  </a:lnTo>
                  <a:lnTo>
                    <a:pt x="19981" y="6579"/>
                  </a:lnTo>
                  <a:lnTo>
                    <a:pt x="19728" y="6688"/>
                  </a:lnTo>
                  <a:lnTo>
                    <a:pt x="19779" y="6250"/>
                  </a:lnTo>
                  <a:lnTo>
                    <a:pt x="20082" y="6140"/>
                  </a:lnTo>
                  <a:lnTo>
                    <a:pt x="20285" y="6359"/>
                  </a:lnTo>
                  <a:lnTo>
                    <a:pt x="20386" y="6085"/>
                  </a:lnTo>
                  <a:lnTo>
                    <a:pt x="20184" y="5647"/>
                  </a:lnTo>
                  <a:lnTo>
                    <a:pt x="20386" y="5537"/>
                  </a:lnTo>
                  <a:lnTo>
                    <a:pt x="20841" y="5044"/>
                  </a:lnTo>
                  <a:lnTo>
                    <a:pt x="20588" y="4715"/>
                  </a:lnTo>
                  <a:lnTo>
                    <a:pt x="20588" y="4605"/>
                  </a:lnTo>
                  <a:lnTo>
                    <a:pt x="20740" y="4386"/>
                  </a:lnTo>
                  <a:lnTo>
                    <a:pt x="21044" y="4221"/>
                  </a:lnTo>
                  <a:lnTo>
                    <a:pt x="21398" y="3892"/>
                  </a:lnTo>
                  <a:lnTo>
                    <a:pt x="21246" y="3563"/>
                  </a:lnTo>
                  <a:lnTo>
                    <a:pt x="21600" y="3399"/>
                  </a:lnTo>
                  <a:lnTo>
                    <a:pt x="21499" y="3070"/>
                  </a:lnTo>
                  <a:lnTo>
                    <a:pt x="21398" y="2851"/>
                  </a:lnTo>
                  <a:lnTo>
                    <a:pt x="18868" y="3070"/>
                  </a:lnTo>
                  <a:lnTo>
                    <a:pt x="18666" y="2741"/>
                  </a:lnTo>
                  <a:lnTo>
                    <a:pt x="18868" y="2357"/>
                  </a:lnTo>
                  <a:lnTo>
                    <a:pt x="19121" y="1919"/>
                  </a:lnTo>
                  <a:lnTo>
                    <a:pt x="19526" y="1754"/>
                  </a:lnTo>
                  <a:lnTo>
                    <a:pt x="19779" y="1316"/>
                  </a:lnTo>
                  <a:lnTo>
                    <a:pt x="19779" y="987"/>
                  </a:lnTo>
                  <a:lnTo>
                    <a:pt x="19728" y="603"/>
                  </a:lnTo>
                  <a:lnTo>
                    <a:pt x="19425" y="274"/>
                  </a:lnTo>
                  <a:lnTo>
                    <a:pt x="19020" y="0"/>
                  </a:lnTo>
                  <a:lnTo>
                    <a:pt x="11230" y="603"/>
                  </a:lnTo>
                  <a:lnTo>
                    <a:pt x="4300" y="932"/>
                  </a:lnTo>
                  <a:lnTo>
                    <a:pt x="0" y="987"/>
                  </a:lnTo>
                  <a:lnTo>
                    <a:pt x="809" y="5976"/>
                  </a:lnTo>
                  <a:lnTo>
                    <a:pt x="961" y="7620"/>
                  </a:lnTo>
                  <a:lnTo>
                    <a:pt x="1062" y="17927"/>
                  </a:lnTo>
                  <a:lnTo>
                    <a:pt x="1163" y="18037"/>
                  </a:lnTo>
                  <a:lnTo>
                    <a:pt x="1163" y="18201"/>
                  </a:lnTo>
                  <a:lnTo>
                    <a:pt x="1568" y="18420"/>
                  </a:lnTo>
                  <a:lnTo>
                    <a:pt x="1922" y="18201"/>
                  </a:lnTo>
                  <a:lnTo>
                    <a:pt x="2985" y="18420"/>
                  </a:lnTo>
                  <a:lnTo>
                    <a:pt x="3086" y="21600"/>
                  </a:lnTo>
                  <a:lnTo>
                    <a:pt x="8701" y="21436"/>
                  </a:lnTo>
                  <a:lnTo>
                    <a:pt x="16086" y="20997"/>
                  </a:lnTo>
                  <a:lnTo>
                    <a:pt x="16086" y="20504"/>
                  </a:lnTo>
                  <a:lnTo>
                    <a:pt x="15985" y="20175"/>
                  </a:lnTo>
                  <a:lnTo>
                    <a:pt x="16390" y="20175"/>
                  </a:lnTo>
                  <a:lnTo>
                    <a:pt x="16390" y="20065"/>
                  </a:lnTo>
                  <a:lnTo>
                    <a:pt x="16289" y="19462"/>
                  </a:lnTo>
                  <a:lnTo>
                    <a:pt x="16187" y="19352"/>
                  </a:lnTo>
                  <a:lnTo>
                    <a:pt x="16086" y="18969"/>
                  </a:lnTo>
                  <a:lnTo>
                    <a:pt x="16187" y="18640"/>
                  </a:lnTo>
                  <a:lnTo>
                    <a:pt x="15833" y="18530"/>
                  </a:lnTo>
                  <a:lnTo>
                    <a:pt x="16187" y="18311"/>
                  </a:lnTo>
                  <a:lnTo>
                    <a:pt x="15884" y="18037"/>
                  </a:lnTo>
                  <a:lnTo>
                    <a:pt x="15631" y="18311"/>
                  </a:lnTo>
                  <a:lnTo>
                    <a:pt x="15833" y="18037"/>
                  </a:lnTo>
                  <a:lnTo>
                    <a:pt x="15631" y="17598"/>
                  </a:lnTo>
                  <a:lnTo>
                    <a:pt x="15884" y="17379"/>
                  </a:lnTo>
                  <a:lnTo>
                    <a:pt x="15631" y="16995"/>
                  </a:lnTo>
                  <a:lnTo>
                    <a:pt x="15884" y="16776"/>
                  </a:lnTo>
                  <a:lnTo>
                    <a:pt x="15985" y="16995"/>
                  </a:lnTo>
                  <a:lnTo>
                    <a:pt x="16289" y="16776"/>
                  </a:lnTo>
                  <a:lnTo>
                    <a:pt x="15884" y="16556"/>
                  </a:lnTo>
                  <a:lnTo>
                    <a:pt x="15884" y="16392"/>
                  </a:lnTo>
                  <a:lnTo>
                    <a:pt x="16289" y="16392"/>
                  </a:lnTo>
                  <a:lnTo>
                    <a:pt x="16390" y="16173"/>
                  </a:lnTo>
                  <a:lnTo>
                    <a:pt x="16289" y="15734"/>
                  </a:lnTo>
                  <a:lnTo>
                    <a:pt x="16390" y="15350"/>
                  </a:lnTo>
                  <a:lnTo>
                    <a:pt x="16187" y="15131"/>
                  </a:lnTo>
                  <a:lnTo>
                    <a:pt x="17047" y="14802"/>
                  </a:lnTo>
                  <a:lnTo>
                    <a:pt x="16845" y="14418"/>
                  </a:lnTo>
                  <a:lnTo>
                    <a:pt x="16845" y="13980"/>
                  </a:lnTo>
                  <a:lnTo>
                    <a:pt x="16946" y="13870"/>
                  </a:lnTo>
                  <a:lnTo>
                    <a:pt x="16744" y="13706"/>
                  </a:lnTo>
                  <a:lnTo>
                    <a:pt x="17148" y="13815"/>
                  </a:lnTo>
                  <a:lnTo>
                    <a:pt x="17148" y="13596"/>
                  </a:lnTo>
                  <a:lnTo>
                    <a:pt x="17503" y="13157"/>
                  </a:lnTo>
                  <a:lnTo>
                    <a:pt x="17401" y="12774"/>
                  </a:lnTo>
                  <a:lnTo>
                    <a:pt x="17806" y="12774"/>
                  </a:lnTo>
                  <a:lnTo>
                    <a:pt x="18008" y="12664"/>
                  </a:lnTo>
                  <a:lnTo>
                    <a:pt x="18261" y="12335"/>
                  </a:lnTo>
                  <a:lnTo>
                    <a:pt x="18211" y="12061"/>
                  </a:lnTo>
                  <a:lnTo>
                    <a:pt x="18363" y="11513"/>
                  </a:lnTo>
                  <a:lnTo>
                    <a:pt x="18211" y="11293"/>
                  </a:lnTo>
                  <a:lnTo>
                    <a:pt x="18211" y="10800"/>
                  </a:lnTo>
                  <a:lnTo>
                    <a:pt x="18261" y="11129"/>
                  </a:lnTo>
                  <a:lnTo>
                    <a:pt x="18666" y="11019"/>
                  </a:lnTo>
                  <a:lnTo>
                    <a:pt x="18261" y="10690"/>
                  </a:lnTo>
                  <a:lnTo>
                    <a:pt x="18261" y="10197"/>
                  </a:lnTo>
                  <a:lnTo>
                    <a:pt x="18363" y="10581"/>
                  </a:lnTo>
                  <a:lnTo>
                    <a:pt x="18666" y="10581"/>
                  </a:lnTo>
                  <a:lnTo>
                    <a:pt x="18565" y="9758"/>
                  </a:lnTo>
                  <a:lnTo>
                    <a:pt x="18767" y="9978"/>
                  </a:lnTo>
                  <a:lnTo>
                    <a:pt x="19121" y="9758"/>
                  </a:lnTo>
                  <a:lnTo>
                    <a:pt x="19425" y="9484"/>
                  </a:lnTo>
                  <a:lnTo>
                    <a:pt x="19324" y="9046"/>
                  </a:lnTo>
                  <a:lnTo>
                    <a:pt x="19222" y="8936"/>
                  </a:lnTo>
                  <a:lnTo>
                    <a:pt x="19222" y="8826"/>
                  </a:lnTo>
                  <a:lnTo>
                    <a:pt x="19627" y="8662"/>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46" name="Group 2606">
              <a:extLst>
                <a:ext uri="{FF2B5EF4-FFF2-40B4-BE49-F238E27FC236}">
                  <a16:creationId xmlns:a16="http://schemas.microsoft.com/office/drawing/2014/main" id="{C1E87973-4465-46BD-8BA0-F22516DCF8D2}"/>
                </a:ext>
              </a:extLst>
            </p:cNvPr>
            <p:cNvGrpSpPr/>
            <p:nvPr/>
          </p:nvGrpSpPr>
          <p:grpSpPr>
            <a:xfrm>
              <a:off x="3452971" y="3205126"/>
              <a:ext cx="516552" cy="456089"/>
              <a:chOff x="0" y="0"/>
              <a:chExt cx="1308920" cy="1050656"/>
            </a:xfrm>
            <a:solidFill>
              <a:srgbClr val="DCDEE0"/>
            </a:solidFill>
          </p:grpSpPr>
          <p:sp>
            <p:nvSpPr>
              <p:cNvPr id="403" name="Shape 2601">
                <a:extLst>
                  <a:ext uri="{FF2B5EF4-FFF2-40B4-BE49-F238E27FC236}">
                    <a16:creationId xmlns:a16="http://schemas.microsoft.com/office/drawing/2014/main" id="{FFE6E30F-FAB6-47CB-A572-B85C084F69B2}"/>
                  </a:ext>
                </a:extLst>
              </p:cNvPr>
              <p:cNvSpPr/>
              <p:nvPr/>
            </p:nvSpPr>
            <p:spPr>
              <a:xfrm>
                <a:off x="539285" y="903023"/>
                <a:ext cx="81301" cy="36910"/>
              </a:xfrm>
              <a:custGeom>
                <a:avLst/>
                <a:gdLst/>
                <a:ahLst/>
                <a:cxnLst>
                  <a:cxn ang="0">
                    <a:pos x="wd2" y="hd2"/>
                  </a:cxn>
                  <a:cxn ang="5400000">
                    <a:pos x="wd2" y="hd2"/>
                  </a:cxn>
                  <a:cxn ang="10800000">
                    <a:pos x="wd2" y="hd2"/>
                  </a:cxn>
                  <a:cxn ang="16200000">
                    <a:pos x="wd2" y="hd2"/>
                  </a:cxn>
                </a:cxnLst>
                <a:rect l="0" t="0" r="r" b="b"/>
                <a:pathLst>
                  <a:path w="21600" h="21600" extrusionOk="0">
                    <a:moveTo>
                      <a:pt x="13680" y="21600"/>
                    </a:moveTo>
                    <a:lnTo>
                      <a:pt x="18720" y="18720"/>
                    </a:lnTo>
                    <a:lnTo>
                      <a:pt x="21600" y="10080"/>
                    </a:lnTo>
                    <a:lnTo>
                      <a:pt x="20160" y="7200"/>
                    </a:lnTo>
                    <a:lnTo>
                      <a:pt x="10800" y="0"/>
                    </a:lnTo>
                    <a:lnTo>
                      <a:pt x="0" y="5760"/>
                    </a:lnTo>
                    <a:lnTo>
                      <a:pt x="2880" y="12960"/>
                    </a:lnTo>
                    <a:lnTo>
                      <a:pt x="7920" y="15840"/>
                    </a:lnTo>
                    <a:lnTo>
                      <a:pt x="1368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4" name="Shape 2602">
                <a:extLst>
                  <a:ext uri="{FF2B5EF4-FFF2-40B4-BE49-F238E27FC236}">
                    <a16:creationId xmlns:a16="http://schemas.microsoft.com/office/drawing/2014/main" id="{4D2E80D4-A36C-4650-BB5D-D697D2C77F1E}"/>
                  </a:ext>
                </a:extLst>
              </p:cNvPr>
              <p:cNvSpPr/>
              <p:nvPr/>
            </p:nvSpPr>
            <p:spPr>
              <a:xfrm>
                <a:off x="539285" y="903023"/>
                <a:ext cx="81301" cy="36910"/>
              </a:xfrm>
              <a:custGeom>
                <a:avLst/>
                <a:gdLst/>
                <a:ahLst/>
                <a:cxnLst>
                  <a:cxn ang="0">
                    <a:pos x="wd2" y="hd2"/>
                  </a:cxn>
                  <a:cxn ang="5400000">
                    <a:pos x="wd2" y="hd2"/>
                  </a:cxn>
                  <a:cxn ang="10800000">
                    <a:pos x="wd2" y="hd2"/>
                  </a:cxn>
                  <a:cxn ang="16200000">
                    <a:pos x="wd2" y="hd2"/>
                  </a:cxn>
                </a:cxnLst>
                <a:rect l="0" t="0" r="r" b="b"/>
                <a:pathLst>
                  <a:path w="21600" h="21600" extrusionOk="0">
                    <a:moveTo>
                      <a:pt x="13680" y="21600"/>
                    </a:moveTo>
                    <a:lnTo>
                      <a:pt x="18720" y="18720"/>
                    </a:lnTo>
                    <a:lnTo>
                      <a:pt x="21600" y="10080"/>
                    </a:lnTo>
                    <a:lnTo>
                      <a:pt x="20160" y="7200"/>
                    </a:lnTo>
                    <a:lnTo>
                      <a:pt x="10800" y="0"/>
                    </a:lnTo>
                    <a:lnTo>
                      <a:pt x="0" y="5760"/>
                    </a:lnTo>
                    <a:lnTo>
                      <a:pt x="2880" y="12960"/>
                    </a:lnTo>
                    <a:lnTo>
                      <a:pt x="7920" y="15840"/>
                    </a:lnTo>
                    <a:lnTo>
                      <a:pt x="1368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5" name="Shape 2603">
                <a:extLst>
                  <a:ext uri="{FF2B5EF4-FFF2-40B4-BE49-F238E27FC236}">
                    <a16:creationId xmlns:a16="http://schemas.microsoft.com/office/drawing/2014/main" id="{EFF016F2-7D26-41C6-B509-530383022F4E}"/>
                  </a:ext>
                </a:extLst>
              </p:cNvPr>
              <p:cNvSpPr/>
              <p:nvPr/>
            </p:nvSpPr>
            <p:spPr>
              <a:xfrm>
                <a:off x="726274" y="962073"/>
                <a:ext cx="40650" cy="36911"/>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1600" y="18720"/>
                    </a:lnTo>
                    <a:lnTo>
                      <a:pt x="20160" y="11520"/>
                    </a:lnTo>
                    <a:lnTo>
                      <a:pt x="11520" y="0"/>
                    </a:lnTo>
                    <a:lnTo>
                      <a:pt x="2880" y="11520"/>
                    </a:lnTo>
                    <a:lnTo>
                      <a:pt x="0" y="14400"/>
                    </a:lnTo>
                    <a:lnTo>
                      <a:pt x="11520" y="21600"/>
                    </a:lnTo>
                    <a:lnTo>
                      <a:pt x="2016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6" name="Shape 2604">
                <a:extLst>
                  <a:ext uri="{FF2B5EF4-FFF2-40B4-BE49-F238E27FC236}">
                    <a16:creationId xmlns:a16="http://schemas.microsoft.com/office/drawing/2014/main" id="{853248DD-1CC9-4A5B-A739-00B3CF7ADF37}"/>
                  </a:ext>
                </a:extLst>
              </p:cNvPr>
              <p:cNvSpPr/>
              <p:nvPr/>
            </p:nvSpPr>
            <p:spPr>
              <a:xfrm>
                <a:off x="726274" y="962073"/>
                <a:ext cx="40650" cy="36911"/>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1600" y="18720"/>
                    </a:lnTo>
                    <a:lnTo>
                      <a:pt x="20160" y="11520"/>
                    </a:lnTo>
                    <a:lnTo>
                      <a:pt x="11520" y="0"/>
                    </a:lnTo>
                    <a:lnTo>
                      <a:pt x="2880" y="11520"/>
                    </a:lnTo>
                    <a:lnTo>
                      <a:pt x="0" y="14400"/>
                    </a:lnTo>
                    <a:lnTo>
                      <a:pt x="11520" y="21600"/>
                    </a:lnTo>
                    <a:lnTo>
                      <a:pt x="2016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7" name="Shape 2605">
                <a:extLst>
                  <a:ext uri="{FF2B5EF4-FFF2-40B4-BE49-F238E27FC236}">
                    <a16:creationId xmlns:a16="http://schemas.microsoft.com/office/drawing/2014/main" id="{F40CFD7A-2815-40B0-8BF5-215005742545}"/>
                  </a:ext>
                </a:extLst>
              </p:cNvPr>
              <p:cNvSpPr/>
              <p:nvPr/>
            </p:nvSpPr>
            <p:spPr>
              <a:xfrm>
                <a:off x="0" y="0"/>
                <a:ext cx="1308920" cy="1050656"/>
              </a:xfrm>
              <a:custGeom>
                <a:avLst/>
                <a:gdLst/>
                <a:ahLst/>
                <a:cxnLst>
                  <a:cxn ang="0">
                    <a:pos x="wd2" y="hd2"/>
                  </a:cxn>
                  <a:cxn ang="5400000">
                    <a:pos x="wd2" y="hd2"/>
                  </a:cxn>
                  <a:cxn ang="10800000">
                    <a:pos x="wd2" y="hd2"/>
                  </a:cxn>
                  <a:cxn ang="16200000">
                    <a:pos x="wd2" y="hd2"/>
                  </a:cxn>
                </a:cxnLst>
                <a:rect l="0" t="0" r="r" b="b"/>
                <a:pathLst>
                  <a:path w="21600" h="21600" extrusionOk="0">
                    <a:moveTo>
                      <a:pt x="18827" y="14569"/>
                    </a:moveTo>
                    <a:lnTo>
                      <a:pt x="18648" y="14265"/>
                    </a:lnTo>
                    <a:lnTo>
                      <a:pt x="18648" y="14063"/>
                    </a:lnTo>
                    <a:lnTo>
                      <a:pt x="18470" y="13709"/>
                    </a:lnTo>
                    <a:lnTo>
                      <a:pt x="18380" y="13304"/>
                    </a:lnTo>
                    <a:lnTo>
                      <a:pt x="17978" y="12950"/>
                    </a:lnTo>
                    <a:lnTo>
                      <a:pt x="17799" y="12545"/>
                    </a:lnTo>
                    <a:lnTo>
                      <a:pt x="17620" y="12191"/>
                    </a:lnTo>
                    <a:lnTo>
                      <a:pt x="17799" y="11635"/>
                    </a:lnTo>
                    <a:lnTo>
                      <a:pt x="18067" y="10572"/>
                    </a:lnTo>
                    <a:lnTo>
                      <a:pt x="17978" y="10471"/>
                    </a:lnTo>
                    <a:lnTo>
                      <a:pt x="14176" y="10825"/>
                    </a:lnTo>
                    <a:lnTo>
                      <a:pt x="10152" y="11028"/>
                    </a:lnTo>
                    <a:lnTo>
                      <a:pt x="10420" y="10775"/>
                    </a:lnTo>
                    <a:lnTo>
                      <a:pt x="10241" y="10370"/>
                    </a:lnTo>
                    <a:lnTo>
                      <a:pt x="10241" y="10016"/>
                    </a:lnTo>
                    <a:lnTo>
                      <a:pt x="10062" y="9611"/>
                    </a:lnTo>
                    <a:lnTo>
                      <a:pt x="10509" y="9510"/>
                    </a:lnTo>
                    <a:lnTo>
                      <a:pt x="10554" y="9257"/>
                    </a:lnTo>
                    <a:lnTo>
                      <a:pt x="10330" y="8954"/>
                    </a:lnTo>
                    <a:lnTo>
                      <a:pt x="10643" y="8954"/>
                    </a:lnTo>
                    <a:lnTo>
                      <a:pt x="10554" y="8195"/>
                    </a:lnTo>
                    <a:lnTo>
                      <a:pt x="10912" y="7790"/>
                    </a:lnTo>
                    <a:lnTo>
                      <a:pt x="10554" y="7790"/>
                    </a:lnTo>
                    <a:lnTo>
                      <a:pt x="10912" y="7537"/>
                    </a:lnTo>
                    <a:lnTo>
                      <a:pt x="11001" y="7234"/>
                    </a:lnTo>
                    <a:lnTo>
                      <a:pt x="11270" y="6880"/>
                    </a:lnTo>
                    <a:lnTo>
                      <a:pt x="11091" y="6677"/>
                    </a:lnTo>
                    <a:lnTo>
                      <a:pt x="11180" y="6374"/>
                    </a:lnTo>
                    <a:lnTo>
                      <a:pt x="11404" y="6171"/>
                    </a:lnTo>
                    <a:lnTo>
                      <a:pt x="12164" y="5311"/>
                    </a:lnTo>
                    <a:lnTo>
                      <a:pt x="12164" y="5261"/>
                    </a:lnTo>
                    <a:lnTo>
                      <a:pt x="11851" y="5160"/>
                    </a:lnTo>
                    <a:lnTo>
                      <a:pt x="12164" y="5160"/>
                    </a:lnTo>
                    <a:lnTo>
                      <a:pt x="12164" y="4957"/>
                    </a:lnTo>
                    <a:lnTo>
                      <a:pt x="12432" y="4553"/>
                    </a:lnTo>
                    <a:lnTo>
                      <a:pt x="12075" y="4654"/>
                    </a:lnTo>
                    <a:lnTo>
                      <a:pt x="11761" y="4553"/>
                    </a:lnTo>
                    <a:lnTo>
                      <a:pt x="11940" y="4300"/>
                    </a:lnTo>
                    <a:lnTo>
                      <a:pt x="12253" y="4097"/>
                    </a:lnTo>
                    <a:lnTo>
                      <a:pt x="12522" y="3794"/>
                    </a:lnTo>
                    <a:lnTo>
                      <a:pt x="12745" y="3794"/>
                    </a:lnTo>
                    <a:lnTo>
                      <a:pt x="12745" y="3642"/>
                    </a:lnTo>
                    <a:lnTo>
                      <a:pt x="12432" y="3541"/>
                    </a:lnTo>
                    <a:lnTo>
                      <a:pt x="12343" y="3237"/>
                    </a:lnTo>
                    <a:lnTo>
                      <a:pt x="12075" y="3035"/>
                    </a:lnTo>
                    <a:lnTo>
                      <a:pt x="11940" y="2782"/>
                    </a:lnTo>
                    <a:lnTo>
                      <a:pt x="11940" y="2681"/>
                    </a:lnTo>
                    <a:lnTo>
                      <a:pt x="12253" y="2782"/>
                    </a:lnTo>
                    <a:lnTo>
                      <a:pt x="11985" y="2378"/>
                    </a:lnTo>
                    <a:lnTo>
                      <a:pt x="12253" y="2125"/>
                    </a:lnTo>
                    <a:lnTo>
                      <a:pt x="11761" y="2175"/>
                    </a:lnTo>
                    <a:lnTo>
                      <a:pt x="11672" y="2023"/>
                    </a:lnTo>
                    <a:lnTo>
                      <a:pt x="11985" y="1518"/>
                    </a:lnTo>
                    <a:lnTo>
                      <a:pt x="11672" y="1315"/>
                    </a:lnTo>
                    <a:lnTo>
                      <a:pt x="11583" y="961"/>
                    </a:lnTo>
                    <a:lnTo>
                      <a:pt x="11851" y="658"/>
                    </a:lnTo>
                    <a:lnTo>
                      <a:pt x="11851" y="304"/>
                    </a:lnTo>
                    <a:lnTo>
                      <a:pt x="11583" y="304"/>
                    </a:lnTo>
                    <a:lnTo>
                      <a:pt x="11314" y="506"/>
                    </a:lnTo>
                    <a:lnTo>
                      <a:pt x="11314" y="202"/>
                    </a:lnTo>
                    <a:lnTo>
                      <a:pt x="11493" y="0"/>
                    </a:lnTo>
                    <a:lnTo>
                      <a:pt x="4964" y="405"/>
                    </a:lnTo>
                    <a:lnTo>
                      <a:pt x="0" y="556"/>
                    </a:lnTo>
                    <a:lnTo>
                      <a:pt x="134" y="6070"/>
                    </a:lnTo>
                    <a:lnTo>
                      <a:pt x="760" y="6677"/>
                    </a:lnTo>
                    <a:lnTo>
                      <a:pt x="894" y="6930"/>
                    </a:lnTo>
                    <a:lnTo>
                      <a:pt x="1163" y="7689"/>
                    </a:lnTo>
                    <a:lnTo>
                      <a:pt x="1073" y="8195"/>
                    </a:lnTo>
                    <a:lnTo>
                      <a:pt x="1342" y="8549"/>
                    </a:lnTo>
                    <a:lnTo>
                      <a:pt x="1476" y="8954"/>
                    </a:lnTo>
                    <a:lnTo>
                      <a:pt x="1565" y="9055"/>
                    </a:lnTo>
                    <a:lnTo>
                      <a:pt x="1744" y="9308"/>
                    </a:lnTo>
                    <a:lnTo>
                      <a:pt x="1744" y="9712"/>
                    </a:lnTo>
                    <a:lnTo>
                      <a:pt x="2236" y="10370"/>
                    </a:lnTo>
                    <a:lnTo>
                      <a:pt x="2325" y="10471"/>
                    </a:lnTo>
                    <a:lnTo>
                      <a:pt x="2325" y="10775"/>
                    </a:lnTo>
                    <a:lnTo>
                      <a:pt x="2415" y="11129"/>
                    </a:lnTo>
                    <a:lnTo>
                      <a:pt x="2236" y="11432"/>
                    </a:lnTo>
                    <a:lnTo>
                      <a:pt x="2415" y="11685"/>
                    </a:lnTo>
                    <a:lnTo>
                      <a:pt x="2236" y="12090"/>
                    </a:lnTo>
                    <a:lnTo>
                      <a:pt x="2325" y="12444"/>
                    </a:lnTo>
                    <a:lnTo>
                      <a:pt x="2191" y="12748"/>
                    </a:lnTo>
                    <a:lnTo>
                      <a:pt x="2102" y="13152"/>
                    </a:lnTo>
                    <a:lnTo>
                      <a:pt x="1834" y="13506"/>
                    </a:lnTo>
                    <a:lnTo>
                      <a:pt x="1744" y="13911"/>
                    </a:lnTo>
                    <a:lnTo>
                      <a:pt x="1834" y="14569"/>
                    </a:lnTo>
                    <a:lnTo>
                      <a:pt x="1565" y="14923"/>
                    </a:lnTo>
                    <a:lnTo>
                      <a:pt x="1744" y="15327"/>
                    </a:lnTo>
                    <a:lnTo>
                      <a:pt x="1923" y="16187"/>
                    </a:lnTo>
                    <a:lnTo>
                      <a:pt x="1834" y="16541"/>
                    </a:lnTo>
                    <a:lnTo>
                      <a:pt x="1476" y="16946"/>
                    </a:lnTo>
                    <a:lnTo>
                      <a:pt x="1565" y="17300"/>
                    </a:lnTo>
                    <a:lnTo>
                      <a:pt x="1476" y="17705"/>
                    </a:lnTo>
                    <a:lnTo>
                      <a:pt x="1252" y="17907"/>
                    </a:lnTo>
                    <a:lnTo>
                      <a:pt x="1163" y="18261"/>
                    </a:lnTo>
                    <a:lnTo>
                      <a:pt x="1476" y="18565"/>
                    </a:lnTo>
                    <a:lnTo>
                      <a:pt x="1744" y="18261"/>
                    </a:lnTo>
                    <a:lnTo>
                      <a:pt x="3265" y="18059"/>
                    </a:lnTo>
                    <a:lnTo>
                      <a:pt x="3354" y="17907"/>
                    </a:lnTo>
                    <a:lnTo>
                      <a:pt x="2996" y="17705"/>
                    </a:lnTo>
                    <a:lnTo>
                      <a:pt x="3354" y="17401"/>
                    </a:lnTo>
                    <a:lnTo>
                      <a:pt x="3443" y="16541"/>
                    </a:lnTo>
                    <a:lnTo>
                      <a:pt x="3667" y="16845"/>
                    </a:lnTo>
                    <a:lnTo>
                      <a:pt x="3757" y="17199"/>
                    </a:lnTo>
                    <a:lnTo>
                      <a:pt x="3757" y="17503"/>
                    </a:lnTo>
                    <a:lnTo>
                      <a:pt x="3533" y="17705"/>
                    </a:lnTo>
                    <a:lnTo>
                      <a:pt x="3443" y="17907"/>
                    </a:lnTo>
                    <a:lnTo>
                      <a:pt x="3667" y="17958"/>
                    </a:lnTo>
                    <a:lnTo>
                      <a:pt x="4025" y="18059"/>
                    </a:lnTo>
                    <a:lnTo>
                      <a:pt x="4606" y="18160"/>
                    </a:lnTo>
                    <a:lnTo>
                      <a:pt x="5277" y="18464"/>
                    </a:lnTo>
                    <a:lnTo>
                      <a:pt x="5635" y="18666"/>
                    </a:lnTo>
                    <a:lnTo>
                      <a:pt x="6127" y="18919"/>
                    </a:lnTo>
                    <a:lnTo>
                      <a:pt x="7647" y="19121"/>
                    </a:lnTo>
                    <a:lnTo>
                      <a:pt x="7960" y="19121"/>
                    </a:lnTo>
                    <a:lnTo>
                      <a:pt x="8407" y="18818"/>
                    </a:lnTo>
                    <a:lnTo>
                      <a:pt x="8720" y="18818"/>
                    </a:lnTo>
                    <a:lnTo>
                      <a:pt x="8452" y="18363"/>
                    </a:lnTo>
                    <a:lnTo>
                      <a:pt x="8229" y="18059"/>
                    </a:lnTo>
                    <a:lnTo>
                      <a:pt x="8542" y="17958"/>
                    </a:lnTo>
                    <a:lnTo>
                      <a:pt x="8989" y="17705"/>
                    </a:lnTo>
                    <a:lnTo>
                      <a:pt x="9570" y="17503"/>
                    </a:lnTo>
                    <a:lnTo>
                      <a:pt x="9570" y="18059"/>
                    </a:lnTo>
                    <a:lnTo>
                      <a:pt x="9839" y="17958"/>
                    </a:lnTo>
                    <a:lnTo>
                      <a:pt x="10509" y="17907"/>
                    </a:lnTo>
                    <a:lnTo>
                      <a:pt x="10554" y="18261"/>
                    </a:lnTo>
                    <a:lnTo>
                      <a:pt x="10822" y="18464"/>
                    </a:lnTo>
                    <a:lnTo>
                      <a:pt x="11001" y="18919"/>
                    </a:lnTo>
                    <a:lnTo>
                      <a:pt x="11314" y="18919"/>
                    </a:lnTo>
                    <a:lnTo>
                      <a:pt x="11940" y="19121"/>
                    </a:lnTo>
                    <a:lnTo>
                      <a:pt x="12075" y="18818"/>
                    </a:lnTo>
                    <a:lnTo>
                      <a:pt x="12164" y="18767"/>
                    </a:lnTo>
                    <a:lnTo>
                      <a:pt x="12164" y="18565"/>
                    </a:lnTo>
                    <a:lnTo>
                      <a:pt x="12253" y="18818"/>
                    </a:lnTo>
                    <a:lnTo>
                      <a:pt x="12164" y="18919"/>
                    </a:lnTo>
                    <a:lnTo>
                      <a:pt x="12164" y="19222"/>
                    </a:lnTo>
                    <a:lnTo>
                      <a:pt x="12343" y="19577"/>
                    </a:lnTo>
                    <a:lnTo>
                      <a:pt x="12656" y="19779"/>
                    </a:lnTo>
                    <a:lnTo>
                      <a:pt x="12835" y="20184"/>
                    </a:lnTo>
                    <a:lnTo>
                      <a:pt x="12745" y="20538"/>
                    </a:lnTo>
                    <a:lnTo>
                      <a:pt x="12924" y="20740"/>
                    </a:lnTo>
                    <a:lnTo>
                      <a:pt x="13282" y="20538"/>
                    </a:lnTo>
                    <a:lnTo>
                      <a:pt x="13863" y="21044"/>
                    </a:lnTo>
                    <a:lnTo>
                      <a:pt x="14176" y="20841"/>
                    </a:lnTo>
                    <a:lnTo>
                      <a:pt x="14266" y="20841"/>
                    </a:lnTo>
                    <a:lnTo>
                      <a:pt x="14624" y="21044"/>
                    </a:lnTo>
                    <a:lnTo>
                      <a:pt x="14847" y="20841"/>
                    </a:lnTo>
                    <a:lnTo>
                      <a:pt x="14847" y="20335"/>
                    </a:lnTo>
                    <a:lnTo>
                      <a:pt x="14937" y="19981"/>
                    </a:lnTo>
                    <a:lnTo>
                      <a:pt x="15294" y="19981"/>
                    </a:lnTo>
                    <a:lnTo>
                      <a:pt x="15518" y="19880"/>
                    </a:lnTo>
                    <a:lnTo>
                      <a:pt x="15697" y="19779"/>
                    </a:lnTo>
                    <a:lnTo>
                      <a:pt x="15876" y="20184"/>
                    </a:lnTo>
                    <a:lnTo>
                      <a:pt x="16144" y="19981"/>
                    </a:lnTo>
                    <a:lnTo>
                      <a:pt x="16457" y="20184"/>
                    </a:lnTo>
                    <a:lnTo>
                      <a:pt x="16457" y="20639"/>
                    </a:lnTo>
                    <a:lnTo>
                      <a:pt x="16547" y="21044"/>
                    </a:lnTo>
                    <a:lnTo>
                      <a:pt x="16860" y="20841"/>
                    </a:lnTo>
                    <a:lnTo>
                      <a:pt x="17128" y="20538"/>
                    </a:lnTo>
                    <a:lnTo>
                      <a:pt x="17307" y="20285"/>
                    </a:lnTo>
                    <a:lnTo>
                      <a:pt x="17039" y="19880"/>
                    </a:lnTo>
                    <a:lnTo>
                      <a:pt x="17396" y="19779"/>
                    </a:lnTo>
                    <a:lnTo>
                      <a:pt x="17307" y="19121"/>
                    </a:lnTo>
                    <a:lnTo>
                      <a:pt x="16636" y="18767"/>
                    </a:lnTo>
                    <a:lnTo>
                      <a:pt x="16636" y="18363"/>
                    </a:lnTo>
                    <a:lnTo>
                      <a:pt x="17709" y="18919"/>
                    </a:lnTo>
                    <a:lnTo>
                      <a:pt x="18067" y="18919"/>
                    </a:lnTo>
                    <a:lnTo>
                      <a:pt x="18291" y="19121"/>
                    </a:lnTo>
                    <a:lnTo>
                      <a:pt x="18470" y="19222"/>
                    </a:lnTo>
                    <a:lnTo>
                      <a:pt x="18291" y="19577"/>
                    </a:lnTo>
                    <a:lnTo>
                      <a:pt x="18559" y="19577"/>
                    </a:lnTo>
                    <a:lnTo>
                      <a:pt x="18917" y="19526"/>
                    </a:lnTo>
                    <a:lnTo>
                      <a:pt x="19051" y="19880"/>
                    </a:lnTo>
                    <a:lnTo>
                      <a:pt x="19498" y="19981"/>
                    </a:lnTo>
                    <a:lnTo>
                      <a:pt x="19722" y="19880"/>
                    </a:lnTo>
                    <a:lnTo>
                      <a:pt x="19811" y="20184"/>
                    </a:lnTo>
                    <a:lnTo>
                      <a:pt x="20080" y="20538"/>
                    </a:lnTo>
                    <a:lnTo>
                      <a:pt x="20348" y="20639"/>
                    </a:lnTo>
                    <a:lnTo>
                      <a:pt x="20393" y="20184"/>
                    </a:lnTo>
                    <a:lnTo>
                      <a:pt x="20482" y="20538"/>
                    </a:lnTo>
                    <a:lnTo>
                      <a:pt x="20348" y="20942"/>
                    </a:lnTo>
                    <a:lnTo>
                      <a:pt x="20080" y="21600"/>
                    </a:lnTo>
                    <a:lnTo>
                      <a:pt x="20393" y="21296"/>
                    </a:lnTo>
                    <a:lnTo>
                      <a:pt x="20482" y="20942"/>
                    </a:lnTo>
                    <a:lnTo>
                      <a:pt x="20750" y="20538"/>
                    </a:lnTo>
                    <a:lnTo>
                      <a:pt x="21153" y="21145"/>
                    </a:lnTo>
                    <a:lnTo>
                      <a:pt x="21153" y="20841"/>
                    </a:lnTo>
                    <a:lnTo>
                      <a:pt x="21332" y="20437"/>
                    </a:lnTo>
                    <a:lnTo>
                      <a:pt x="21332" y="20285"/>
                    </a:lnTo>
                    <a:lnTo>
                      <a:pt x="21600" y="20184"/>
                    </a:lnTo>
                    <a:lnTo>
                      <a:pt x="21600" y="19981"/>
                    </a:lnTo>
                    <a:lnTo>
                      <a:pt x="21242" y="19880"/>
                    </a:lnTo>
                    <a:lnTo>
                      <a:pt x="21153" y="19577"/>
                    </a:lnTo>
                    <a:lnTo>
                      <a:pt x="20929" y="19425"/>
                    </a:lnTo>
                    <a:lnTo>
                      <a:pt x="20258" y="19324"/>
                    </a:lnTo>
                    <a:lnTo>
                      <a:pt x="19990" y="19121"/>
                    </a:lnTo>
                    <a:lnTo>
                      <a:pt x="19588" y="19121"/>
                    </a:lnTo>
                    <a:lnTo>
                      <a:pt x="19409" y="18767"/>
                    </a:lnTo>
                    <a:lnTo>
                      <a:pt x="19051" y="18565"/>
                    </a:lnTo>
                    <a:lnTo>
                      <a:pt x="18738" y="18464"/>
                    </a:lnTo>
                    <a:lnTo>
                      <a:pt x="18648" y="18059"/>
                    </a:lnTo>
                    <a:lnTo>
                      <a:pt x="18917" y="17958"/>
                    </a:lnTo>
                    <a:lnTo>
                      <a:pt x="18827" y="17806"/>
                    </a:lnTo>
                    <a:lnTo>
                      <a:pt x="19140" y="17705"/>
                    </a:lnTo>
                    <a:lnTo>
                      <a:pt x="19498" y="17907"/>
                    </a:lnTo>
                    <a:lnTo>
                      <a:pt x="19230" y="17604"/>
                    </a:lnTo>
                    <a:lnTo>
                      <a:pt x="19051" y="17199"/>
                    </a:lnTo>
                    <a:lnTo>
                      <a:pt x="19409" y="16946"/>
                    </a:lnTo>
                    <a:lnTo>
                      <a:pt x="19722" y="16946"/>
                    </a:lnTo>
                    <a:lnTo>
                      <a:pt x="19811" y="17047"/>
                    </a:lnTo>
                    <a:lnTo>
                      <a:pt x="19901" y="16744"/>
                    </a:lnTo>
                    <a:lnTo>
                      <a:pt x="19901" y="16390"/>
                    </a:lnTo>
                    <a:lnTo>
                      <a:pt x="19677" y="16187"/>
                    </a:lnTo>
                    <a:lnTo>
                      <a:pt x="19588" y="15783"/>
                    </a:lnTo>
                    <a:lnTo>
                      <a:pt x="19498" y="15530"/>
                    </a:lnTo>
                    <a:lnTo>
                      <a:pt x="19051" y="15783"/>
                    </a:lnTo>
                    <a:lnTo>
                      <a:pt x="18961" y="16187"/>
                    </a:lnTo>
                    <a:lnTo>
                      <a:pt x="18917" y="16541"/>
                    </a:lnTo>
                    <a:lnTo>
                      <a:pt x="18559" y="16541"/>
                    </a:lnTo>
                    <a:lnTo>
                      <a:pt x="18470" y="16187"/>
                    </a:lnTo>
                    <a:lnTo>
                      <a:pt x="18157" y="16289"/>
                    </a:lnTo>
                    <a:lnTo>
                      <a:pt x="17888" y="16086"/>
                    </a:lnTo>
                    <a:lnTo>
                      <a:pt x="17888" y="15985"/>
                    </a:lnTo>
                    <a:lnTo>
                      <a:pt x="18559" y="15530"/>
                    </a:lnTo>
                    <a:lnTo>
                      <a:pt x="18648" y="15125"/>
                    </a:lnTo>
                    <a:lnTo>
                      <a:pt x="18291" y="15327"/>
                    </a:lnTo>
                    <a:lnTo>
                      <a:pt x="18291" y="15024"/>
                    </a:lnTo>
                    <a:lnTo>
                      <a:pt x="18067" y="15327"/>
                    </a:lnTo>
                    <a:lnTo>
                      <a:pt x="17799" y="15125"/>
                    </a:lnTo>
                    <a:lnTo>
                      <a:pt x="17486" y="15530"/>
                    </a:lnTo>
                    <a:lnTo>
                      <a:pt x="17217" y="15580"/>
                    </a:lnTo>
                    <a:lnTo>
                      <a:pt x="16278" y="15681"/>
                    </a:lnTo>
                    <a:lnTo>
                      <a:pt x="15876" y="15681"/>
                    </a:lnTo>
                    <a:lnTo>
                      <a:pt x="15473" y="15530"/>
                    </a:lnTo>
                    <a:lnTo>
                      <a:pt x="15473" y="15125"/>
                    </a:lnTo>
                    <a:lnTo>
                      <a:pt x="15697" y="14822"/>
                    </a:lnTo>
                    <a:lnTo>
                      <a:pt x="16144" y="14063"/>
                    </a:lnTo>
                    <a:lnTo>
                      <a:pt x="16368" y="14012"/>
                    </a:lnTo>
                    <a:lnTo>
                      <a:pt x="16815" y="14063"/>
                    </a:lnTo>
                    <a:lnTo>
                      <a:pt x="17128" y="14265"/>
                    </a:lnTo>
                    <a:lnTo>
                      <a:pt x="17486" y="14569"/>
                    </a:lnTo>
                    <a:lnTo>
                      <a:pt x="17709" y="14569"/>
                    </a:lnTo>
                    <a:lnTo>
                      <a:pt x="17978" y="14771"/>
                    </a:lnTo>
                    <a:lnTo>
                      <a:pt x="18067" y="14670"/>
                    </a:lnTo>
                    <a:lnTo>
                      <a:pt x="18380" y="14923"/>
                    </a:lnTo>
                    <a:lnTo>
                      <a:pt x="18827" y="14923"/>
                    </a:lnTo>
                    <a:lnTo>
                      <a:pt x="18827" y="15024"/>
                    </a:lnTo>
                    <a:lnTo>
                      <a:pt x="19140" y="14822"/>
                    </a:lnTo>
                    <a:lnTo>
                      <a:pt x="18961" y="14771"/>
                    </a:lnTo>
                    <a:lnTo>
                      <a:pt x="18827" y="1456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47" name="Shape 2607">
              <a:extLst>
                <a:ext uri="{FF2B5EF4-FFF2-40B4-BE49-F238E27FC236}">
                  <a16:creationId xmlns:a16="http://schemas.microsoft.com/office/drawing/2014/main" id="{26F0D16B-1193-4CFB-9D52-CBFE98E9E6C9}"/>
                </a:ext>
              </a:extLst>
            </p:cNvPr>
            <p:cNvSpPr/>
            <p:nvPr/>
          </p:nvSpPr>
          <p:spPr>
            <a:xfrm>
              <a:off x="3673281" y="1594395"/>
              <a:ext cx="8557" cy="640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21600"/>
                  </a:lnTo>
                  <a:lnTo>
                    <a:pt x="21600" y="72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8" name="Shape 2608">
              <a:extLst>
                <a:ext uri="{FF2B5EF4-FFF2-40B4-BE49-F238E27FC236}">
                  <a16:creationId xmlns:a16="http://schemas.microsoft.com/office/drawing/2014/main" id="{9BA7C964-7E70-4F7F-ADA7-6DBD920F41D0}"/>
                </a:ext>
              </a:extLst>
            </p:cNvPr>
            <p:cNvSpPr/>
            <p:nvPr/>
          </p:nvSpPr>
          <p:spPr>
            <a:xfrm>
              <a:off x="3673281" y="1594395"/>
              <a:ext cx="8557" cy="640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21600"/>
                  </a:lnTo>
                  <a:lnTo>
                    <a:pt x="21600" y="72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9" name="Shape 2609">
              <a:extLst>
                <a:ext uri="{FF2B5EF4-FFF2-40B4-BE49-F238E27FC236}">
                  <a16:creationId xmlns:a16="http://schemas.microsoft.com/office/drawing/2014/main" id="{19A2F850-2238-49E8-836F-DE735C363232}"/>
                </a:ext>
              </a:extLst>
            </p:cNvPr>
            <p:cNvSpPr/>
            <p:nvPr/>
          </p:nvSpPr>
          <p:spPr>
            <a:xfrm>
              <a:off x="3685213" y="1582645"/>
              <a:ext cx="5012" cy="85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40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0" name="Shape 2610">
              <a:extLst>
                <a:ext uri="{FF2B5EF4-FFF2-40B4-BE49-F238E27FC236}">
                  <a16:creationId xmlns:a16="http://schemas.microsoft.com/office/drawing/2014/main" id="{8F93249D-CD3E-45AA-BF7C-1BBF4153DD19}"/>
                </a:ext>
              </a:extLst>
            </p:cNvPr>
            <p:cNvSpPr/>
            <p:nvPr/>
          </p:nvSpPr>
          <p:spPr>
            <a:xfrm>
              <a:off x="3685213" y="1582645"/>
              <a:ext cx="5012" cy="85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40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1" name="Shape 2611">
              <a:extLst>
                <a:ext uri="{FF2B5EF4-FFF2-40B4-BE49-F238E27FC236}">
                  <a16:creationId xmlns:a16="http://schemas.microsoft.com/office/drawing/2014/main" id="{4D9520A8-CFF8-4FD1-8BA4-91A097661FA2}"/>
                </a:ext>
              </a:extLst>
            </p:cNvPr>
            <p:cNvSpPr/>
            <p:nvPr/>
          </p:nvSpPr>
          <p:spPr>
            <a:xfrm>
              <a:off x="3778088" y="1443789"/>
              <a:ext cx="52404" cy="44862"/>
            </a:xfrm>
            <a:custGeom>
              <a:avLst/>
              <a:gdLst/>
              <a:ahLst/>
              <a:cxnLst>
                <a:cxn ang="0">
                  <a:pos x="wd2" y="hd2"/>
                </a:cxn>
                <a:cxn ang="5400000">
                  <a:pos x="wd2" y="hd2"/>
                </a:cxn>
                <a:cxn ang="10800000">
                  <a:pos x="wd2" y="hd2"/>
                </a:cxn>
                <a:cxn ang="16200000">
                  <a:pos x="wd2" y="hd2"/>
                </a:cxn>
              </a:cxnLst>
              <a:rect l="0" t="0" r="r" b="b"/>
              <a:pathLst>
                <a:path w="21600" h="21600" extrusionOk="0">
                  <a:moveTo>
                    <a:pt x="4408" y="19543"/>
                  </a:moveTo>
                  <a:lnTo>
                    <a:pt x="6612" y="16457"/>
                  </a:lnTo>
                  <a:lnTo>
                    <a:pt x="8376" y="13886"/>
                  </a:lnTo>
                  <a:lnTo>
                    <a:pt x="14988" y="10800"/>
                  </a:lnTo>
                  <a:lnTo>
                    <a:pt x="17633" y="7714"/>
                  </a:lnTo>
                  <a:lnTo>
                    <a:pt x="18955" y="4114"/>
                  </a:lnTo>
                  <a:lnTo>
                    <a:pt x="21600" y="1029"/>
                  </a:lnTo>
                  <a:lnTo>
                    <a:pt x="20718" y="0"/>
                  </a:lnTo>
                  <a:lnTo>
                    <a:pt x="17633" y="2057"/>
                  </a:lnTo>
                  <a:lnTo>
                    <a:pt x="12343" y="7200"/>
                  </a:lnTo>
                  <a:lnTo>
                    <a:pt x="5731" y="10800"/>
                  </a:lnTo>
                  <a:lnTo>
                    <a:pt x="0" y="15943"/>
                  </a:lnTo>
                  <a:lnTo>
                    <a:pt x="0" y="17486"/>
                  </a:lnTo>
                  <a:lnTo>
                    <a:pt x="882" y="21600"/>
                  </a:lnTo>
                  <a:lnTo>
                    <a:pt x="4408" y="1954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2" name="Shape 2612">
              <a:extLst>
                <a:ext uri="{FF2B5EF4-FFF2-40B4-BE49-F238E27FC236}">
                  <a16:creationId xmlns:a16="http://schemas.microsoft.com/office/drawing/2014/main" id="{1E3C0476-B5FE-46D1-8916-FCC177A2F88A}"/>
                </a:ext>
              </a:extLst>
            </p:cNvPr>
            <p:cNvSpPr/>
            <p:nvPr/>
          </p:nvSpPr>
          <p:spPr>
            <a:xfrm>
              <a:off x="3830491" y="1518558"/>
              <a:ext cx="66307" cy="58747"/>
            </a:xfrm>
            <a:custGeom>
              <a:avLst/>
              <a:gdLst/>
              <a:ahLst/>
              <a:cxnLst>
                <a:cxn ang="0">
                  <a:pos x="wd2" y="hd2"/>
                </a:cxn>
                <a:cxn ang="5400000">
                  <a:pos x="wd2" y="hd2"/>
                </a:cxn>
                <a:cxn ang="10800000">
                  <a:pos x="wd2" y="hd2"/>
                </a:cxn>
                <a:cxn ang="16200000">
                  <a:pos x="wd2" y="hd2"/>
                </a:cxn>
              </a:cxnLst>
              <a:rect l="0" t="0" r="r" b="b"/>
              <a:pathLst>
                <a:path w="21600" h="21600" extrusionOk="0">
                  <a:moveTo>
                    <a:pt x="697" y="16102"/>
                  </a:moveTo>
                  <a:lnTo>
                    <a:pt x="5226" y="16102"/>
                  </a:lnTo>
                  <a:lnTo>
                    <a:pt x="5226" y="13353"/>
                  </a:lnTo>
                  <a:lnTo>
                    <a:pt x="5226" y="16102"/>
                  </a:lnTo>
                  <a:lnTo>
                    <a:pt x="3135" y="19244"/>
                  </a:lnTo>
                  <a:lnTo>
                    <a:pt x="5923" y="21600"/>
                  </a:lnTo>
                  <a:lnTo>
                    <a:pt x="9058" y="14138"/>
                  </a:lnTo>
                  <a:lnTo>
                    <a:pt x="13239" y="9033"/>
                  </a:lnTo>
                  <a:lnTo>
                    <a:pt x="15677" y="6676"/>
                  </a:lnTo>
                  <a:lnTo>
                    <a:pt x="16374" y="3535"/>
                  </a:lnTo>
                  <a:lnTo>
                    <a:pt x="19510" y="3535"/>
                  </a:lnTo>
                  <a:lnTo>
                    <a:pt x="21600" y="1571"/>
                  </a:lnTo>
                  <a:lnTo>
                    <a:pt x="19510" y="0"/>
                  </a:lnTo>
                  <a:lnTo>
                    <a:pt x="14284" y="0"/>
                  </a:lnTo>
                  <a:lnTo>
                    <a:pt x="9058" y="2356"/>
                  </a:lnTo>
                  <a:lnTo>
                    <a:pt x="4529" y="5105"/>
                  </a:lnTo>
                  <a:lnTo>
                    <a:pt x="1394" y="10996"/>
                  </a:lnTo>
                  <a:lnTo>
                    <a:pt x="0" y="13353"/>
                  </a:lnTo>
                  <a:lnTo>
                    <a:pt x="697" y="16102"/>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3" name="Shape 2613">
              <a:extLst>
                <a:ext uri="{FF2B5EF4-FFF2-40B4-BE49-F238E27FC236}">
                  <a16:creationId xmlns:a16="http://schemas.microsoft.com/office/drawing/2014/main" id="{6B5E9ECE-FDA0-4280-8CD7-F9187B73EFE3}"/>
                </a:ext>
              </a:extLst>
            </p:cNvPr>
            <p:cNvSpPr/>
            <p:nvPr/>
          </p:nvSpPr>
          <p:spPr>
            <a:xfrm>
              <a:off x="3501099" y="1594395"/>
              <a:ext cx="455588" cy="510563"/>
            </a:xfrm>
            <a:custGeom>
              <a:avLst/>
              <a:gdLst/>
              <a:ahLst/>
              <a:cxnLst>
                <a:cxn ang="0">
                  <a:pos x="wd2" y="hd2"/>
                </a:cxn>
                <a:cxn ang="5400000">
                  <a:pos x="wd2" y="hd2"/>
                </a:cxn>
                <a:cxn ang="10800000">
                  <a:pos x="wd2" y="hd2"/>
                </a:cxn>
                <a:cxn ang="16200000">
                  <a:pos x="wd2" y="hd2"/>
                </a:cxn>
              </a:cxnLst>
              <a:rect l="0" t="0" r="r" b="b"/>
              <a:pathLst>
                <a:path w="21600" h="21600" extrusionOk="0">
                  <a:moveTo>
                    <a:pt x="2485" y="1446"/>
                  </a:moveTo>
                  <a:lnTo>
                    <a:pt x="2383" y="1808"/>
                  </a:lnTo>
                  <a:lnTo>
                    <a:pt x="2079" y="1808"/>
                  </a:lnTo>
                  <a:lnTo>
                    <a:pt x="2180" y="4248"/>
                  </a:lnTo>
                  <a:lnTo>
                    <a:pt x="2079" y="4609"/>
                  </a:lnTo>
                  <a:lnTo>
                    <a:pt x="1876" y="4926"/>
                  </a:lnTo>
                  <a:lnTo>
                    <a:pt x="1217" y="5197"/>
                  </a:lnTo>
                  <a:lnTo>
                    <a:pt x="558" y="5649"/>
                  </a:lnTo>
                  <a:lnTo>
                    <a:pt x="456" y="5965"/>
                  </a:lnTo>
                  <a:lnTo>
                    <a:pt x="254" y="6326"/>
                  </a:lnTo>
                  <a:lnTo>
                    <a:pt x="0" y="6552"/>
                  </a:lnTo>
                  <a:lnTo>
                    <a:pt x="0" y="6914"/>
                  </a:lnTo>
                  <a:lnTo>
                    <a:pt x="254" y="7230"/>
                  </a:lnTo>
                  <a:lnTo>
                    <a:pt x="558" y="7230"/>
                  </a:lnTo>
                  <a:lnTo>
                    <a:pt x="963" y="7818"/>
                  </a:lnTo>
                  <a:lnTo>
                    <a:pt x="558" y="8676"/>
                  </a:lnTo>
                  <a:lnTo>
                    <a:pt x="659" y="9264"/>
                  </a:lnTo>
                  <a:lnTo>
                    <a:pt x="456" y="9625"/>
                  </a:lnTo>
                  <a:lnTo>
                    <a:pt x="659" y="10303"/>
                  </a:lnTo>
                  <a:lnTo>
                    <a:pt x="659" y="10800"/>
                  </a:lnTo>
                  <a:lnTo>
                    <a:pt x="456" y="11162"/>
                  </a:lnTo>
                  <a:lnTo>
                    <a:pt x="1014" y="11478"/>
                  </a:lnTo>
                  <a:lnTo>
                    <a:pt x="1420" y="11839"/>
                  </a:lnTo>
                  <a:lnTo>
                    <a:pt x="1775" y="11930"/>
                  </a:lnTo>
                  <a:lnTo>
                    <a:pt x="2383" y="12020"/>
                  </a:lnTo>
                  <a:lnTo>
                    <a:pt x="2637" y="12336"/>
                  </a:lnTo>
                  <a:lnTo>
                    <a:pt x="2941" y="12517"/>
                  </a:lnTo>
                  <a:lnTo>
                    <a:pt x="3397" y="12698"/>
                  </a:lnTo>
                  <a:lnTo>
                    <a:pt x="3904" y="13014"/>
                  </a:lnTo>
                  <a:lnTo>
                    <a:pt x="4361" y="13602"/>
                  </a:lnTo>
                  <a:lnTo>
                    <a:pt x="5020" y="14189"/>
                  </a:lnTo>
                  <a:lnTo>
                    <a:pt x="5425" y="14370"/>
                  </a:lnTo>
                  <a:lnTo>
                    <a:pt x="5780" y="14460"/>
                  </a:lnTo>
                  <a:lnTo>
                    <a:pt x="6085" y="14641"/>
                  </a:lnTo>
                  <a:lnTo>
                    <a:pt x="6490" y="14957"/>
                  </a:lnTo>
                  <a:lnTo>
                    <a:pt x="6744" y="15319"/>
                  </a:lnTo>
                  <a:lnTo>
                    <a:pt x="6845" y="16177"/>
                  </a:lnTo>
                  <a:lnTo>
                    <a:pt x="6946" y="16494"/>
                  </a:lnTo>
                  <a:lnTo>
                    <a:pt x="6946" y="16584"/>
                  </a:lnTo>
                  <a:lnTo>
                    <a:pt x="7048" y="16946"/>
                  </a:lnTo>
                  <a:lnTo>
                    <a:pt x="7048" y="17172"/>
                  </a:lnTo>
                  <a:lnTo>
                    <a:pt x="7149" y="17262"/>
                  </a:lnTo>
                  <a:lnTo>
                    <a:pt x="7301" y="17623"/>
                  </a:lnTo>
                  <a:lnTo>
                    <a:pt x="7504" y="17669"/>
                  </a:lnTo>
                  <a:lnTo>
                    <a:pt x="7707" y="18030"/>
                  </a:lnTo>
                  <a:lnTo>
                    <a:pt x="7403" y="18618"/>
                  </a:lnTo>
                  <a:lnTo>
                    <a:pt x="7504" y="19115"/>
                  </a:lnTo>
                  <a:lnTo>
                    <a:pt x="7606" y="19657"/>
                  </a:lnTo>
                  <a:lnTo>
                    <a:pt x="7808" y="19973"/>
                  </a:lnTo>
                  <a:lnTo>
                    <a:pt x="7910" y="20335"/>
                  </a:lnTo>
                  <a:lnTo>
                    <a:pt x="8113" y="20651"/>
                  </a:lnTo>
                  <a:lnTo>
                    <a:pt x="8468" y="20832"/>
                  </a:lnTo>
                  <a:lnTo>
                    <a:pt x="9431" y="21013"/>
                  </a:lnTo>
                  <a:lnTo>
                    <a:pt x="9685" y="21600"/>
                  </a:lnTo>
                  <a:lnTo>
                    <a:pt x="16073" y="21238"/>
                  </a:lnTo>
                  <a:lnTo>
                    <a:pt x="20839" y="20922"/>
                  </a:lnTo>
                  <a:lnTo>
                    <a:pt x="21042" y="20922"/>
                  </a:lnTo>
                  <a:lnTo>
                    <a:pt x="20941" y="20244"/>
                  </a:lnTo>
                  <a:lnTo>
                    <a:pt x="21042" y="19883"/>
                  </a:lnTo>
                  <a:lnTo>
                    <a:pt x="21042" y="19657"/>
                  </a:lnTo>
                  <a:lnTo>
                    <a:pt x="20941" y="19295"/>
                  </a:lnTo>
                  <a:lnTo>
                    <a:pt x="20687" y="18979"/>
                  </a:lnTo>
                  <a:lnTo>
                    <a:pt x="20687" y="18708"/>
                  </a:lnTo>
                  <a:lnTo>
                    <a:pt x="20383" y="18392"/>
                  </a:lnTo>
                  <a:lnTo>
                    <a:pt x="20485" y="18121"/>
                  </a:lnTo>
                  <a:lnTo>
                    <a:pt x="20282" y="17352"/>
                  </a:lnTo>
                  <a:lnTo>
                    <a:pt x="20282" y="16765"/>
                  </a:lnTo>
                  <a:lnTo>
                    <a:pt x="20586" y="16177"/>
                  </a:lnTo>
                  <a:lnTo>
                    <a:pt x="20485" y="15816"/>
                  </a:lnTo>
                  <a:lnTo>
                    <a:pt x="20586" y="15500"/>
                  </a:lnTo>
                  <a:lnTo>
                    <a:pt x="20789" y="15138"/>
                  </a:lnTo>
                  <a:lnTo>
                    <a:pt x="20789" y="14867"/>
                  </a:lnTo>
                  <a:lnTo>
                    <a:pt x="20586" y="14189"/>
                  </a:lnTo>
                  <a:lnTo>
                    <a:pt x="20586" y="13873"/>
                  </a:lnTo>
                  <a:lnTo>
                    <a:pt x="20789" y="13285"/>
                  </a:lnTo>
                  <a:lnTo>
                    <a:pt x="20941" y="12924"/>
                  </a:lnTo>
                  <a:lnTo>
                    <a:pt x="21245" y="12698"/>
                  </a:lnTo>
                  <a:lnTo>
                    <a:pt x="21346" y="12517"/>
                  </a:lnTo>
                  <a:lnTo>
                    <a:pt x="21042" y="11930"/>
                  </a:lnTo>
                  <a:lnTo>
                    <a:pt x="21144" y="11568"/>
                  </a:lnTo>
                  <a:lnTo>
                    <a:pt x="21245" y="10981"/>
                  </a:lnTo>
                  <a:lnTo>
                    <a:pt x="21600" y="10032"/>
                  </a:lnTo>
                  <a:lnTo>
                    <a:pt x="21600" y="9806"/>
                  </a:lnTo>
                  <a:lnTo>
                    <a:pt x="21549" y="9444"/>
                  </a:lnTo>
                  <a:lnTo>
                    <a:pt x="21144" y="9173"/>
                  </a:lnTo>
                  <a:lnTo>
                    <a:pt x="20839" y="9354"/>
                  </a:lnTo>
                  <a:lnTo>
                    <a:pt x="20485" y="9535"/>
                  </a:lnTo>
                  <a:lnTo>
                    <a:pt x="20282" y="9806"/>
                  </a:lnTo>
                  <a:lnTo>
                    <a:pt x="20180" y="10122"/>
                  </a:lnTo>
                  <a:lnTo>
                    <a:pt x="20028" y="10484"/>
                  </a:lnTo>
                  <a:lnTo>
                    <a:pt x="19623" y="10710"/>
                  </a:lnTo>
                  <a:lnTo>
                    <a:pt x="19420" y="10981"/>
                  </a:lnTo>
                  <a:lnTo>
                    <a:pt x="19166" y="10981"/>
                  </a:lnTo>
                  <a:lnTo>
                    <a:pt x="19065" y="10619"/>
                  </a:lnTo>
                  <a:lnTo>
                    <a:pt x="19166" y="10303"/>
                  </a:lnTo>
                  <a:lnTo>
                    <a:pt x="19420" y="9625"/>
                  </a:lnTo>
                  <a:lnTo>
                    <a:pt x="19623" y="9264"/>
                  </a:lnTo>
                  <a:lnTo>
                    <a:pt x="19724" y="9038"/>
                  </a:lnTo>
                  <a:lnTo>
                    <a:pt x="20028" y="8857"/>
                  </a:lnTo>
                  <a:lnTo>
                    <a:pt x="20383" y="8676"/>
                  </a:lnTo>
                  <a:lnTo>
                    <a:pt x="20383" y="8450"/>
                  </a:lnTo>
                  <a:lnTo>
                    <a:pt x="20485" y="8179"/>
                  </a:lnTo>
                  <a:lnTo>
                    <a:pt x="20282" y="8089"/>
                  </a:lnTo>
                  <a:lnTo>
                    <a:pt x="19927" y="7818"/>
                  </a:lnTo>
                  <a:lnTo>
                    <a:pt x="19927" y="7592"/>
                  </a:lnTo>
                  <a:lnTo>
                    <a:pt x="20079" y="6914"/>
                  </a:lnTo>
                  <a:lnTo>
                    <a:pt x="19724" y="6914"/>
                  </a:lnTo>
                  <a:lnTo>
                    <a:pt x="19420" y="7049"/>
                  </a:lnTo>
                  <a:lnTo>
                    <a:pt x="19217" y="6733"/>
                  </a:lnTo>
                  <a:lnTo>
                    <a:pt x="19420" y="6462"/>
                  </a:lnTo>
                  <a:lnTo>
                    <a:pt x="19420" y="5784"/>
                  </a:lnTo>
                  <a:lnTo>
                    <a:pt x="19318" y="5558"/>
                  </a:lnTo>
                  <a:lnTo>
                    <a:pt x="19420" y="5468"/>
                  </a:lnTo>
                  <a:lnTo>
                    <a:pt x="19065" y="5106"/>
                  </a:lnTo>
                  <a:lnTo>
                    <a:pt x="18456" y="5016"/>
                  </a:lnTo>
                  <a:lnTo>
                    <a:pt x="18203" y="4926"/>
                  </a:lnTo>
                  <a:lnTo>
                    <a:pt x="18101" y="4428"/>
                  </a:lnTo>
                  <a:lnTo>
                    <a:pt x="17696" y="4203"/>
                  </a:lnTo>
                  <a:lnTo>
                    <a:pt x="16834" y="4112"/>
                  </a:lnTo>
                  <a:lnTo>
                    <a:pt x="16479" y="4022"/>
                  </a:lnTo>
                  <a:lnTo>
                    <a:pt x="16175" y="4112"/>
                  </a:lnTo>
                  <a:lnTo>
                    <a:pt x="15414" y="4022"/>
                  </a:lnTo>
                  <a:lnTo>
                    <a:pt x="15313" y="4022"/>
                  </a:lnTo>
                  <a:lnTo>
                    <a:pt x="14096" y="3570"/>
                  </a:lnTo>
                  <a:lnTo>
                    <a:pt x="10394" y="2892"/>
                  </a:lnTo>
                  <a:lnTo>
                    <a:pt x="9989" y="2305"/>
                  </a:lnTo>
                  <a:lnTo>
                    <a:pt x="9685" y="2079"/>
                  </a:lnTo>
                  <a:lnTo>
                    <a:pt x="9330" y="1988"/>
                  </a:lnTo>
                  <a:lnTo>
                    <a:pt x="9127" y="1808"/>
                  </a:lnTo>
                  <a:lnTo>
                    <a:pt x="8569" y="1808"/>
                  </a:lnTo>
                  <a:lnTo>
                    <a:pt x="8163" y="1627"/>
                  </a:lnTo>
                  <a:lnTo>
                    <a:pt x="7808" y="1536"/>
                  </a:lnTo>
                  <a:lnTo>
                    <a:pt x="7504" y="1717"/>
                  </a:lnTo>
                  <a:lnTo>
                    <a:pt x="7149" y="1717"/>
                  </a:lnTo>
                  <a:lnTo>
                    <a:pt x="7251" y="1536"/>
                  </a:lnTo>
                  <a:lnTo>
                    <a:pt x="7301" y="1220"/>
                  </a:lnTo>
                  <a:lnTo>
                    <a:pt x="7301" y="949"/>
                  </a:lnTo>
                  <a:lnTo>
                    <a:pt x="7606" y="633"/>
                  </a:lnTo>
                  <a:lnTo>
                    <a:pt x="7606" y="271"/>
                  </a:lnTo>
                  <a:lnTo>
                    <a:pt x="7301" y="0"/>
                  </a:lnTo>
                  <a:lnTo>
                    <a:pt x="6845" y="271"/>
                  </a:lnTo>
                  <a:lnTo>
                    <a:pt x="6490" y="452"/>
                  </a:lnTo>
                  <a:lnTo>
                    <a:pt x="6186" y="633"/>
                  </a:lnTo>
                  <a:lnTo>
                    <a:pt x="5780" y="768"/>
                  </a:lnTo>
                  <a:lnTo>
                    <a:pt x="5121" y="1130"/>
                  </a:lnTo>
                  <a:lnTo>
                    <a:pt x="3701" y="1536"/>
                  </a:lnTo>
                  <a:lnTo>
                    <a:pt x="3397" y="1627"/>
                  </a:lnTo>
                  <a:lnTo>
                    <a:pt x="3042" y="1536"/>
                  </a:lnTo>
                  <a:lnTo>
                    <a:pt x="2637" y="1310"/>
                  </a:lnTo>
                  <a:lnTo>
                    <a:pt x="2586" y="1401"/>
                  </a:lnTo>
                  <a:lnTo>
                    <a:pt x="2485" y="1446"/>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4" name="Shape 2614">
              <a:extLst>
                <a:ext uri="{FF2B5EF4-FFF2-40B4-BE49-F238E27FC236}">
                  <a16:creationId xmlns:a16="http://schemas.microsoft.com/office/drawing/2014/main" id="{8DC4C550-68FB-4AAF-9063-27FCCCA18A71}"/>
                </a:ext>
              </a:extLst>
            </p:cNvPr>
            <p:cNvSpPr/>
            <p:nvPr/>
          </p:nvSpPr>
          <p:spPr>
            <a:xfrm>
              <a:off x="3647614" y="2088935"/>
              <a:ext cx="363615" cy="644080"/>
            </a:xfrm>
            <a:custGeom>
              <a:avLst/>
              <a:gdLst/>
              <a:ahLst/>
              <a:cxnLst>
                <a:cxn ang="0">
                  <a:pos x="wd2" y="hd2"/>
                </a:cxn>
                <a:cxn ang="5400000">
                  <a:pos x="wd2" y="hd2"/>
                </a:cxn>
                <a:cxn ang="10800000">
                  <a:pos x="wd2" y="hd2"/>
                </a:cxn>
                <a:cxn ang="16200000">
                  <a:pos x="wd2" y="hd2"/>
                </a:cxn>
              </a:cxnLst>
              <a:rect l="0" t="0" r="r" b="b"/>
              <a:pathLst>
                <a:path w="21600" h="21600" extrusionOk="0">
                  <a:moveTo>
                    <a:pt x="11435" y="251"/>
                  </a:moveTo>
                  <a:lnTo>
                    <a:pt x="3431" y="537"/>
                  </a:lnTo>
                  <a:lnTo>
                    <a:pt x="3431" y="609"/>
                  </a:lnTo>
                  <a:lnTo>
                    <a:pt x="3812" y="788"/>
                  </a:lnTo>
                  <a:lnTo>
                    <a:pt x="4638" y="1218"/>
                  </a:lnTo>
                  <a:lnTo>
                    <a:pt x="4765" y="1469"/>
                  </a:lnTo>
                  <a:lnTo>
                    <a:pt x="5146" y="1684"/>
                  </a:lnTo>
                  <a:lnTo>
                    <a:pt x="5591" y="1827"/>
                  </a:lnTo>
                  <a:lnTo>
                    <a:pt x="6099" y="2078"/>
                  </a:lnTo>
                  <a:lnTo>
                    <a:pt x="6226" y="2364"/>
                  </a:lnTo>
                  <a:lnTo>
                    <a:pt x="6099" y="3081"/>
                  </a:lnTo>
                  <a:lnTo>
                    <a:pt x="5464" y="3582"/>
                  </a:lnTo>
                  <a:lnTo>
                    <a:pt x="5400" y="4048"/>
                  </a:lnTo>
                  <a:lnTo>
                    <a:pt x="5019" y="4227"/>
                  </a:lnTo>
                  <a:lnTo>
                    <a:pt x="4066" y="4442"/>
                  </a:lnTo>
                  <a:lnTo>
                    <a:pt x="3685" y="4657"/>
                  </a:lnTo>
                  <a:lnTo>
                    <a:pt x="2033" y="4836"/>
                  </a:lnTo>
                  <a:lnTo>
                    <a:pt x="1906" y="5122"/>
                  </a:lnTo>
                  <a:lnTo>
                    <a:pt x="1652" y="5588"/>
                  </a:lnTo>
                  <a:lnTo>
                    <a:pt x="2478" y="6054"/>
                  </a:lnTo>
                  <a:lnTo>
                    <a:pt x="2605" y="6591"/>
                  </a:lnTo>
                  <a:lnTo>
                    <a:pt x="2033" y="7057"/>
                  </a:lnTo>
                  <a:lnTo>
                    <a:pt x="1906" y="7272"/>
                  </a:lnTo>
                  <a:lnTo>
                    <a:pt x="1906" y="7487"/>
                  </a:lnTo>
                  <a:lnTo>
                    <a:pt x="1779" y="7737"/>
                  </a:lnTo>
                  <a:lnTo>
                    <a:pt x="699" y="8024"/>
                  </a:lnTo>
                  <a:lnTo>
                    <a:pt x="381" y="8275"/>
                  </a:lnTo>
                  <a:lnTo>
                    <a:pt x="699" y="8561"/>
                  </a:lnTo>
                  <a:lnTo>
                    <a:pt x="572" y="8740"/>
                  </a:lnTo>
                  <a:lnTo>
                    <a:pt x="381" y="8955"/>
                  </a:lnTo>
                  <a:lnTo>
                    <a:pt x="127" y="9170"/>
                  </a:lnTo>
                  <a:lnTo>
                    <a:pt x="0" y="9421"/>
                  </a:lnTo>
                  <a:lnTo>
                    <a:pt x="0" y="9887"/>
                  </a:lnTo>
                  <a:lnTo>
                    <a:pt x="254" y="10424"/>
                  </a:lnTo>
                  <a:lnTo>
                    <a:pt x="381" y="10496"/>
                  </a:lnTo>
                  <a:lnTo>
                    <a:pt x="572" y="11033"/>
                  </a:lnTo>
                  <a:lnTo>
                    <a:pt x="826" y="11319"/>
                  </a:lnTo>
                  <a:lnTo>
                    <a:pt x="953" y="11499"/>
                  </a:lnTo>
                  <a:lnTo>
                    <a:pt x="1525" y="11785"/>
                  </a:lnTo>
                  <a:lnTo>
                    <a:pt x="2033" y="12036"/>
                  </a:lnTo>
                  <a:lnTo>
                    <a:pt x="2478" y="12179"/>
                  </a:lnTo>
                  <a:lnTo>
                    <a:pt x="2605" y="12466"/>
                  </a:lnTo>
                  <a:lnTo>
                    <a:pt x="3685" y="12788"/>
                  </a:lnTo>
                  <a:lnTo>
                    <a:pt x="4193" y="13003"/>
                  </a:lnTo>
                  <a:lnTo>
                    <a:pt x="4447" y="13254"/>
                  </a:lnTo>
                  <a:lnTo>
                    <a:pt x="4892" y="14328"/>
                  </a:lnTo>
                  <a:lnTo>
                    <a:pt x="5273" y="14543"/>
                  </a:lnTo>
                  <a:lnTo>
                    <a:pt x="5718" y="14472"/>
                  </a:lnTo>
                  <a:lnTo>
                    <a:pt x="5972" y="14257"/>
                  </a:lnTo>
                  <a:lnTo>
                    <a:pt x="6099" y="14221"/>
                  </a:lnTo>
                  <a:lnTo>
                    <a:pt x="6544" y="14328"/>
                  </a:lnTo>
                  <a:lnTo>
                    <a:pt x="7052" y="14328"/>
                  </a:lnTo>
                  <a:lnTo>
                    <a:pt x="7878" y="14687"/>
                  </a:lnTo>
                  <a:lnTo>
                    <a:pt x="7878" y="14758"/>
                  </a:lnTo>
                  <a:lnTo>
                    <a:pt x="7496" y="15081"/>
                  </a:lnTo>
                  <a:lnTo>
                    <a:pt x="7624" y="15475"/>
                  </a:lnTo>
                  <a:lnTo>
                    <a:pt x="7306" y="15904"/>
                  </a:lnTo>
                  <a:lnTo>
                    <a:pt x="7052" y="16299"/>
                  </a:lnTo>
                  <a:lnTo>
                    <a:pt x="6798" y="16549"/>
                  </a:lnTo>
                  <a:lnTo>
                    <a:pt x="6798" y="17051"/>
                  </a:lnTo>
                  <a:lnTo>
                    <a:pt x="7624" y="17516"/>
                  </a:lnTo>
                  <a:lnTo>
                    <a:pt x="8958" y="18054"/>
                  </a:lnTo>
                  <a:lnTo>
                    <a:pt x="9212" y="18054"/>
                  </a:lnTo>
                  <a:lnTo>
                    <a:pt x="9339" y="18304"/>
                  </a:lnTo>
                  <a:lnTo>
                    <a:pt x="9784" y="18233"/>
                  </a:lnTo>
                  <a:lnTo>
                    <a:pt x="10482" y="18519"/>
                  </a:lnTo>
                  <a:lnTo>
                    <a:pt x="10736" y="18734"/>
                  </a:lnTo>
                  <a:lnTo>
                    <a:pt x="11245" y="18913"/>
                  </a:lnTo>
                  <a:lnTo>
                    <a:pt x="11689" y="18985"/>
                  </a:lnTo>
                  <a:lnTo>
                    <a:pt x="11689" y="19522"/>
                  </a:lnTo>
                  <a:lnTo>
                    <a:pt x="12325" y="19988"/>
                  </a:lnTo>
                  <a:lnTo>
                    <a:pt x="12198" y="20275"/>
                  </a:lnTo>
                  <a:lnTo>
                    <a:pt x="11816" y="20525"/>
                  </a:lnTo>
                  <a:lnTo>
                    <a:pt x="12388" y="21063"/>
                  </a:lnTo>
                  <a:lnTo>
                    <a:pt x="13151" y="21528"/>
                  </a:lnTo>
                  <a:lnTo>
                    <a:pt x="13468" y="21421"/>
                  </a:lnTo>
                  <a:lnTo>
                    <a:pt x="14104" y="21600"/>
                  </a:lnTo>
                  <a:lnTo>
                    <a:pt x="13849" y="21493"/>
                  </a:lnTo>
                  <a:lnTo>
                    <a:pt x="13849" y="21206"/>
                  </a:lnTo>
                  <a:lnTo>
                    <a:pt x="14548" y="20740"/>
                  </a:lnTo>
                  <a:lnTo>
                    <a:pt x="14929" y="20669"/>
                  </a:lnTo>
                  <a:lnTo>
                    <a:pt x="15374" y="20669"/>
                  </a:lnTo>
                  <a:lnTo>
                    <a:pt x="15882" y="20812"/>
                  </a:lnTo>
                  <a:lnTo>
                    <a:pt x="16708" y="20955"/>
                  </a:lnTo>
                  <a:lnTo>
                    <a:pt x="17089" y="21063"/>
                  </a:lnTo>
                  <a:lnTo>
                    <a:pt x="17407" y="21134"/>
                  </a:lnTo>
                  <a:lnTo>
                    <a:pt x="17788" y="20812"/>
                  </a:lnTo>
                  <a:lnTo>
                    <a:pt x="17661" y="20597"/>
                  </a:lnTo>
                  <a:lnTo>
                    <a:pt x="17344" y="20346"/>
                  </a:lnTo>
                  <a:lnTo>
                    <a:pt x="17216" y="20131"/>
                  </a:lnTo>
                  <a:lnTo>
                    <a:pt x="17407" y="19845"/>
                  </a:lnTo>
                  <a:lnTo>
                    <a:pt x="17788" y="19809"/>
                  </a:lnTo>
                  <a:lnTo>
                    <a:pt x="18296" y="19594"/>
                  </a:lnTo>
                  <a:lnTo>
                    <a:pt x="19122" y="19451"/>
                  </a:lnTo>
                  <a:lnTo>
                    <a:pt x="19376" y="19272"/>
                  </a:lnTo>
                  <a:lnTo>
                    <a:pt x="19122" y="18985"/>
                  </a:lnTo>
                  <a:lnTo>
                    <a:pt x="18995" y="18734"/>
                  </a:lnTo>
                  <a:lnTo>
                    <a:pt x="19249" y="18519"/>
                  </a:lnTo>
                  <a:lnTo>
                    <a:pt x="19440" y="18233"/>
                  </a:lnTo>
                  <a:lnTo>
                    <a:pt x="19440" y="18197"/>
                  </a:lnTo>
                  <a:lnTo>
                    <a:pt x="19122" y="17910"/>
                  </a:lnTo>
                  <a:lnTo>
                    <a:pt x="19376" y="17624"/>
                  </a:lnTo>
                  <a:lnTo>
                    <a:pt x="19376" y="17158"/>
                  </a:lnTo>
                  <a:lnTo>
                    <a:pt x="19440" y="17158"/>
                  </a:lnTo>
                  <a:lnTo>
                    <a:pt x="19567" y="16621"/>
                  </a:lnTo>
                  <a:lnTo>
                    <a:pt x="19567" y="16370"/>
                  </a:lnTo>
                  <a:lnTo>
                    <a:pt x="20075" y="16155"/>
                  </a:lnTo>
                  <a:lnTo>
                    <a:pt x="20393" y="15904"/>
                  </a:lnTo>
                  <a:lnTo>
                    <a:pt x="20901" y="15367"/>
                  </a:lnTo>
                  <a:lnTo>
                    <a:pt x="21346" y="14615"/>
                  </a:lnTo>
                  <a:lnTo>
                    <a:pt x="21473" y="14615"/>
                  </a:lnTo>
                  <a:lnTo>
                    <a:pt x="21600" y="14328"/>
                  </a:lnTo>
                  <a:lnTo>
                    <a:pt x="21346" y="13791"/>
                  </a:lnTo>
                  <a:lnTo>
                    <a:pt x="21346" y="13612"/>
                  </a:lnTo>
                  <a:lnTo>
                    <a:pt x="21028" y="13325"/>
                  </a:lnTo>
                  <a:lnTo>
                    <a:pt x="20647" y="13075"/>
                  </a:lnTo>
                  <a:lnTo>
                    <a:pt x="20647" y="12788"/>
                  </a:lnTo>
                  <a:lnTo>
                    <a:pt x="20901" y="12537"/>
                  </a:lnTo>
                  <a:lnTo>
                    <a:pt x="20647" y="12251"/>
                  </a:lnTo>
                  <a:lnTo>
                    <a:pt x="21155" y="12000"/>
                  </a:lnTo>
                  <a:lnTo>
                    <a:pt x="19567" y="3045"/>
                  </a:lnTo>
                  <a:lnTo>
                    <a:pt x="19567" y="2901"/>
                  </a:lnTo>
                  <a:lnTo>
                    <a:pt x="19122" y="2472"/>
                  </a:lnTo>
                  <a:lnTo>
                    <a:pt x="18995" y="2293"/>
                  </a:lnTo>
                  <a:lnTo>
                    <a:pt x="18741" y="2006"/>
                  </a:lnTo>
                  <a:lnTo>
                    <a:pt x="18614" y="1612"/>
                  </a:lnTo>
                  <a:lnTo>
                    <a:pt x="18296" y="1397"/>
                  </a:lnTo>
                  <a:lnTo>
                    <a:pt x="17788" y="931"/>
                  </a:lnTo>
                  <a:lnTo>
                    <a:pt x="17661" y="752"/>
                  </a:lnTo>
                  <a:lnTo>
                    <a:pt x="17661" y="0"/>
                  </a:lnTo>
                  <a:lnTo>
                    <a:pt x="17407" y="0"/>
                  </a:lnTo>
                  <a:lnTo>
                    <a:pt x="11435" y="251"/>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55" name="Group 2620">
              <a:extLst>
                <a:ext uri="{FF2B5EF4-FFF2-40B4-BE49-F238E27FC236}">
                  <a16:creationId xmlns:a16="http://schemas.microsoft.com/office/drawing/2014/main" id="{9D3573DD-8E47-4F83-A09F-2741E8AA2776}"/>
                </a:ext>
              </a:extLst>
            </p:cNvPr>
            <p:cNvGrpSpPr/>
            <p:nvPr/>
          </p:nvGrpSpPr>
          <p:grpSpPr>
            <a:xfrm>
              <a:off x="3693600" y="2954117"/>
              <a:ext cx="326188" cy="578912"/>
              <a:chOff x="0" y="0"/>
              <a:chExt cx="826543" cy="1333620"/>
            </a:xfrm>
            <a:solidFill>
              <a:srgbClr val="DCDEE0"/>
            </a:solidFill>
          </p:grpSpPr>
          <p:sp>
            <p:nvSpPr>
              <p:cNvPr id="398" name="Shape 2615">
                <a:extLst>
                  <a:ext uri="{FF2B5EF4-FFF2-40B4-BE49-F238E27FC236}">
                    <a16:creationId xmlns:a16="http://schemas.microsoft.com/office/drawing/2014/main" id="{BDD51CC9-DD23-4510-935C-0CA9CA15BFEC}"/>
                  </a:ext>
                </a:extLst>
              </p:cNvPr>
              <p:cNvSpPr/>
              <p:nvPr/>
            </p:nvSpPr>
            <p:spPr>
              <a:xfrm>
                <a:off x="601617" y="1313936"/>
                <a:ext cx="24391" cy="1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0" y="16200"/>
                    </a:lnTo>
                    <a:lnTo>
                      <a:pt x="21600" y="0"/>
                    </a:lnTo>
                    <a:lnTo>
                      <a:pt x="4800" y="162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9" name="Shape 2616">
                <a:extLst>
                  <a:ext uri="{FF2B5EF4-FFF2-40B4-BE49-F238E27FC236}">
                    <a16:creationId xmlns:a16="http://schemas.microsoft.com/office/drawing/2014/main" id="{2323AF20-F68B-4146-BAFD-D49B7186D969}"/>
                  </a:ext>
                </a:extLst>
              </p:cNvPr>
              <p:cNvSpPr/>
              <p:nvPr/>
            </p:nvSpPr>
            <p:spPr>
              <a:xfrm>
                <a:off x="601617" y="1313936"/>
                <a:ext cx="24391" cy="1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0" y="16200"/>
                    </a:lnTo>
                    <a:lnTo>
                      <a:pt x="21600" y="0"/>
                    </a:lnTo>
                    <a:lnTo>
                      <a:pt x="4800" y="162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0" name="Shape 2617">
                <a:extLst>
                  <a:ext uri="{FF2B5EF4-FFF2-40B4-BE49-F238E27FC236}">
                    <a16:creationId xmlns:a16="http://schemas.microsoft.com/office/drawing/2014/main" id="{9F55FBFB-D37E-4151-8D08-4F9FCB67F072}"/>
                  </a:ext>
                </a:extLst>
              </p:cNvPr>
              <p:cNvSpPr/>
              <p:nvPr/>
            </p:nvSpPr>
            <p:spPr>
              <a:xfrm>
                <a:off x="753374" y="1263295"/>
                <a:ext cx="379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1" name="Shape 2618">
                <a:extLst>
                  <a:ext uri="{FF2B5EF4-FFF2-40B4-BE49-F238E27FC236}">
                    <a16:creationId xmlns:a16="http://schemas.microsoft.com/office/drawing/2014/main" id="{286667B0-5769-4E02-B950-68850EBCB2D7}"/>
                  </a:ext>
                </a:extLst>
              </p:cNvPr>
              <p:cNvSpPr/>
              <p:nvPr/>
            </p:nvSpPr>
            <p:spPr>
              <a:xfrm>
                <a:off x="753374" y="1263295"/>
                <a:ext cx="379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2" name="Shape 2619">
                <a:extLst>
                  <a:ext uri="{FF2B5EF4-FFF2-40B4-BE49-F238E27FC236}">
                    <a16:creationId xmlns:a16="http://schemas.microsoft.com/office/drawing/2014/main" id="{E977EE6E-085D-4A27-898C-64B5E7EEA692}"/>
                  </a:ext>
                </a:extLst>
              </p:cNvPr>
              <p:cNvSpPr/>
              <p:nvPr/>
            </p:nvSpPr>
            <p:spPr>
              <a:xfrm>
                <a:off x="0" y="0"/>
                <a:ext cx="826543" cy="1299174"/>
              </a:xfrm>
              <a:custGeom>
                <a:avLst/>
                <a:gdLst/>
                <a:ahLst/>
                <a:cxnLst>
                  <a:cxn ang="0">
                    <a:pos x="wd2" y="hd2"/>
                  </a:cxn>
                  <a:cxn ang="5400000">
                    <a:pos x="wd2" y="hd2"/>
                  </a:cxn>
                  <a:cxn ang="10800000">
                    <a:pos x="wd2" y="hd2"/>
                  </a:cxn>
                  <a:cxn ang="16200000">
                    <a:pos x="wd2" y="hd2"/>
                  </a:cxn>
                </a:cxnLst>
                <a:rect l="0" t="0" r="r" b="b"/>
                <a:pathLst>
                  <a:path w="21600" h="21600" extrusionOk="0">
                    <a:moveTo>
                      <a:pt x="19971" y="13705"/>
                    </a:moveTo>
                    <a:lnTo>
                      <a:pt x="20538" y="409"/>
                    </a:lnTo>
                    <a:lnTo>
                      <a:pt x="19971" y="245"/>
                    </a:lnTo>
                    <a:lnTo>
                      <a:pt x="19688" y="0"/>
                    </a:lnTo>
                    <a:lnTo>
                      <a:pt x="15226" y="245"/>
                    </a:lnTo>
                    <a:lnTo>
                      <a:pt x="6657" y="614"/>
                    </a:lnTo>
                    <a:lnTo>
                      <a:pt x="6799" y="695"/>
                    </a:lnTo>
                    <a:lnTo>
                      <a:pt x="6940" y="1023"/>
                    </a:lnTo>
                    <a:lnTo>
                      <a:pt x="6515" y="1227"/>
                    </a:lnTo>
                    <a:lnTo>
                      <a:pt x="6020" y="1391"/>
                    </a:lnTo>
                    <a:lnTo>
                      <a:pt x="5736" y="1227"/>
                    </a:lnTo>
                    <a:lnTo>
                      <a:pt x="5878" y="1841"/>
                    </a:lnTo>
                    <a:lnTo>
                      <a:pt x="5453" y="1841"/>
                    </a:lnTo>
                    <a:lnTo>
                      <a:pt x="5311" y="1555"/>
                    </a:lnTo>
                    <a:lnTo>
                      <a:pt x="5311" y="1923"/>
                    </a:lnTo>
                    <a:lnTo>
                      <a:pt x="5878" y="2168"/>
                    </a:lnTo>
                    <a:lnTo>
                      <a:pt x="5311" y="2250"/>
                    </a:lnTo>
                    <a:lnTo>
                      <a:pt x="5241" y="2005"/>
                    </a:lnTo>
                    <a:lnTo>
                      <a:pt x="5241" y="2373"/>
                    </a:lnTo>
                    <a:lnTo>
                      <a:pt x="5453" y="2536"/>
                    </a:lnTo>
                    <a:lnTo>
                      <a:pt x="5241" y="2945"/>
                    </a:lnTo>
                    <a:lnTo>
                      <a:pt x="5311" y="3150"/>
                    </a:lnTo>
                    <a:lnTo>
                      <a:pt x="4957" y="3395"/>
                    </a:lnTo>
                    <a:lnTo>
                      <a:pt x="4674" y="3477"/>
                    </a:lnTo>
                    <a:lnTo>
                      <a:pt x="4108" y="3477"/>
                    </a:lnTo>
                    <a:lnTo>
                      <a:pt x="4249" y="3764"/>
                    </a:lnTo>
                    <a:lnTo>
                      <a:pt x="3753" y="4091"/>
                    </a:lnTo>
                    <a:lnTo>
                      <a:pt x="3753" y="4255"/>
                    </a:lnTo>
                    <a:lnTo>
                      <a:pt x="3187" y="4173"/>
                    </a:lnTo>
                    <a:lnTo>
                      <a:pt x="3470" y="4295"/>
                    </a:lnTo>
                    <a:lnTo>
                      <a:pt x="3329" y="4377"/>
                    </a:lnTo>
                    <a:lnTo>
                      <a:pt x="3329" y="4705"/>
                    </a:lnTo>
                    <a:lnTo>
                      <a:pt x="3612" y="4991"/>
                    </a:lnTo>
                    <a:lnTo>
                      <a:pt x="2408" y="5236"/>
                    </a:lnTo>
                    <a:lnTo>
                      <a:pt x="2691" y="5400"/>
                    </a:lnTo>
                    <a:lnTo>
                      <a:pt x="2550" y="5686"/>
                    </a:lnTo>
                    <a:lnTo>
                      <a:pt x="2691" y="6014"/>
                    </a:lnTo>
                    <a:lnTo>
                      <a:pt x="2550" y="6177"/>
                    </a:lnTo>
                    <a:lnTo>
                      <a:pt x="1983" y="6177"/>
                    </a:lnTo>
                    <a:lnTo>
                      <a:pt x="1983" y="6300"/>
                    </a:lnTo>
                    <a:lnTo>
                      <a:pt x="2550" y="6464"/>
                    </a:lnTo>
                    <a:lnTo>
                      <a:pt x="2125" y="6627"/>
                    </a:lnTo>
                    <a:lnTo>
                      <a:pt x="1983" y="6464"/>
                    </a:lnTo>
                    <a:lnTo>
                      <a:pt x="1629" y="6627"/>
                    </a:lnTo>
                    <a:lnTo>
                      <a:pt x="1983" y="6914"/>
                    </a:lnTo>
                    <a:lnTo>
                      <a:pt x="1629" y="7077"/>
                    </a:lnTo>
                    <a:lnTo>
                      <a:pt x="1912" y="7405"/>
                    </a:lnTo>
                    <a:lnTo>
                      <a:pt x="1629" y="7609"/>
                    </a:lnTo>
                    <a:lnTo>
                      <a:pt x="1983" y="7405"/>
                    </a:lnTo>
                    <a:lnTo>
                      <a:pt x="2408" y="7609"/>
                    </a:lnTo>
                    <a:lnTo>
                      <a:pt x="1912" y="7773"/>
                    </a:lnTo>
                    <a:lnTo>
                      <a:pt x="2408" y="7855"/>
                    </a:lnTo>
                    <a:lnTo>
                      <a:pt x="2266" y="8100"/>
                    </a:lnTo>
                    <a:lnTo>
                      <a:pt x="2408" y="8386"/>
                    </a:lnTo>
                    <a:lnTo>
                      <a:pt x="2550" y="8468"/>
                    </a:lnTo>
                    <a:lnTo>
                      <a:pt x="2691" y="8918"/>
                    </a:lnTo>
                    <a:lnTo>
                      <a:pt x="2691" y="9000"/>
                    </a:lnTo>
                    <a:lnTo>
                      <a:pt x="2125" y="9000"/>
                    </a:lnTo>
                    <a:lnTo>
                      <a:pt x="2266" y="9245"/>
                    </a:lnTo>
                    <a:lnTo>
                      <a:pt x="2266" y="9614"/>
                    </a:lnTo>
                    <a:lnTo>
                      <a:pt x="1983" y="9777"/>
                    </a:lnTo>
                    <a:lnTo>
                      <a:pt x="1983" y="10023"/>
                    </a:lnTo>
                    <a:lnTo>
                      <a:pt x="2408" y="9859"/>
                    </a:lnTo>
                    <a:lnTo>
                      <a:pt x="2833" y="9859"/>
                    </a:lnTo>
                    <a:lnTo>
                      <a:pt x="2833" y="10145"/>
                    </a:lnTo>
                    <a:lnTo>
                      <a:pt x="2408" y="10391"/>
                    </a:lnTo>
                    <a:lnTo>
                      <a:pt x="2550" y="10677"/>
                    </a:lnTo>
                    <a:lnTo>
                      <a:pt x="3045" y="10841"/>
                    </a:lnTo>
                    <a:lnTo>
                      <a:pt x="2550" y="11250"/>
                    </a:lnTo>
                    <a:lnTo>
                      <a:pt x="2691" y="11373"/>
                    </a:lnTo>
                    <a:lnTo>
                      <a:pt x="3470" y="11332"/>
                    </a:lnTo>
                    <a:lnTo>
                      <a:pt x="3045" y="11536"/>
                    </a:lnTo>
                    <a:lnTo>
                      <a:pt x="3470" y="11864"/>
                    </a:lnTo>
                    <a:lnTo>
                      <a:pt x="2974" y="11782"/>
                    </a:lnTo>
                    <a:lnTo>
                      <a:pt x="2974" y="11864"/>
                    </a:lnTo>
                    <a:lnTo>
                      <a:pt x="3187" y="12068"/>
                    </a:lnTo>
                    <a:lnTo>
                      <a:pt x="3612" y="12232"/>
                    </a:lnTo>
                    <a:lnTo>
                      <a:pt x="3753" y="12477"/>
                    </a:lnTo>
                    <a:lnTo>
                      <a:pt x="4249" y="12559"/>
                    </a:lnTo>
                    <a:lnTo>
                      <a:pt x="4249" y="12682"/>
                    </a:lnTo>
                    <a:lnTo>
                      <a:pt x="3895" y="12682"/>
                    </a:lnTo>
                    <a:lnTo>
                      <a:pt x="3470" y="12927"/>
                    </a:lnTo>
                    <a:lnTo>
                      <a:pt x="2974" y="13091"/>
                    </a:lnTo>
                    <a:lnTo>
                      <a:pt x="2691" y="13295"/>
                    </a:lnTo>
                    <a:lnTo>
                      <a:pt x="3187" y="13377"/>
                    </a:lnTo>
                    <a:lnTo>
                      <a:pt x="3753" y="13295"/>
                    </a:lnTo>
                    <a:lnTo>
                      <a:pt x="3329" y="13623"/>
                    </a:lnTo>
                    <a:lnTo>
                      <a:pt x="3329" y="13786"/>
                    </a:lnTo>
                    <a:lnTo>
                      <a:pt x="2833" y="13786"/>
                    </a:lnTo>
                    <a:lnTo>
                      <a:pt x="3329" y="13868"/>
                    </a:lnTo>
                    <a:lnTo>
                      <a:pt x="3329" y="13909"/>
                    </a:lnTo>
                    <a:lnTo>
                      <a:pt x="2125" y="14605"/>
                    </a:lnTo>
                    <a:lnTo>
                      <a:pt x="1770" y="14768"/>
                    </a:lnTo>
                    <a:lnTo>
                      <a:pt x="1629" y="15014"/>
                    </a:lnTo>
                    <a:lnTo>
                      <a:pt x="1912" y="15177"/>
                    </a:lnTo>
                    <a:lnTo>
                      <a:pt x="1487" y="15464"/>
                    </a:lnTo>
                    <a:lnTo>
                      <a:pt x="1346" y="15709"/>
                    </a:lnTo>
                    <a:lnTo>
                      <a:pt x="779" y="15914"/>
                    </a:lnTo>
                    <a:lnTo>
                      <a:pt x="1346" y="15914"/>
                    </a:lnTo>
                    <a:lnTo>
                      <a:pt x="779" y="16241"/>
                    </a:lnTo>
                    <a:lnTo>
                      <a:pt x="921" y="16855"/>
                    </a:lnTo>
                    <a:lnTo>
                      <a:pt x="425" y="16855"/>
                    </a:lnTo>
                    <a:lnTo>
                      <a:pt x="779" y="17100"/>
                    </a:lnTo>
                    <a:lnTo>
                      <a:pt x="708" y="17305"/>
                    </a:lnTo>
                    <a:lnTo>
                      <a:pt x="0" y="17386"/>
                    </a:lnTo>
                    <a:lnTo>
                      <a:pt x="283" y="17714"/>
                    </a:lnTo>
                    <a:lnTo>
                      <a:pt x="283" y="18000"/>
                    </a:lnTo>
                    <a:lnTo>
                      <a:pt x="567" y="18327"/>
                    </a:lnTo>
                    <a:lnTo>
                      <a:pt x="142" y="18532"/>
                    </a:lnTo>
                    <a:lnTo>
                      <a:pt x="6515" y="18368"/>
                    </a:lnTo>
                    <a:lnTo>
                      <a:pt x="12535" y="18082"/>
                    </a:lnTo>
                    <a:lnTo>
                      <a:pt x="12677" y="18164"/>
                    </a:lnTo>
                    <a:lnTo>
                      <a:pt x="12252" y="19023"/>
                    </a:lnTo>
                    <a:lnTo>
                      <a:pt x="11969" y="19473"/>
                    </a:lnTo>
                    <a:lnTo>
                      <a:pt x="12252" y="19759"/>
                    </a:lnTo>
                    <a:lnTo>
                      <a:pt x="12535" y="20086"/>
                    </a:lnTo>
                    <a:lnTo>
                      <a:pt x="13172" y="20373"/>
                    </a:lnTo>
                    <a:lnTo>
                      <a:pt x="13314" y="20700"/>
                    </a:lnTo>
                    <a:lnTo>
                      <a:pt x="13597" y="20986"/>
                    </a:lnTo>
                    <a:lnTo>
                      <a:pt x="13597" y="21150"/>
                    </a:lnTo>
                    <a:lnTo>
                      <a:pt x="13881" y="21395"/>
                    </a:lnTo>
                    <a:lnTo>
                      <a:pt x="14093" y="21559"/>
                    </a:lnTo>
                    <a:lnTo>
                      <a:pt x="14376" y="21600"/>
                    </a:lnTo>
                    <a:lnTo>
                      <a:pt x="14943" y="21600"/>
                    </a:lnTo>
                    <a:lnTo>
                      <a:pt x="15085" y="21314"/>
                    </a:lnTo>
                    <a:lnTo>
                      <a:pt x="15580" y="21068"/>
                    </a:lnTo>
                    <a:lnTo>
                      <a:pt x="15722" y="20945"/>
                    </a:lnTo>
                    <a:lnTo>
                      <a:pt x="15580" y="20945"/>
                    </a:lnTo>
                    <a:lnTo>
                      <a:pt x="16005" y="20864"/>
                    </a:lnTo>
                    <a:lnTo>
                      <a:pt x="16005" y="20945"/>
                    </a:lnTo>
                    <a:lnTo>
                      <a:pt x="17422" y="20618"/>
                    </a:lnTo>
                    <a:lnTo>
                      <a:pt x="18413" y="20536"/>
                    </a:lnTo>
                    <a:lnTo>
                      <a:pt x="18626" y="20455"/>
                    </a:lnTo>
                    <a:lnTo>
                      <a:pt x="17988" y="20373"/>
                    </a:lnTo>
                    <a:lnTo>
                      <a:pt x="18767" y="20373"/>
                    </a:lnTo>
                    <a:lnTo>
                      <a:pt x="19192" y="20536"/>
                    </a:lnTo>
                    <a:lnTo>
                      <a:pt x="19688" y="20700"/>
                    </a:lnTo>
                    <a:lnTo>
                      <a:pt x="20113" y="20536"/>
                    </a:lnTo>
                    <a:lnTo>
                      <a:pt x="20396" y="20455"/>
                    </a:lnTo>
                    <a:lnTo>
                      <a:pt x="21317" y="20700"/>
                    </a:lnTo>
                    <a:lnTo>
                      <a:pt x="21600" y="20373"/>
                    </a:lnTo>
                    <a:lnTo>
                      <a:pt x="21600" y="20250"/>
                    </a:lnTo>
                    <a:lnTo>
                      <a:pt x="19971" y="1370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56" name="Shape 2621">
              <a:extLst>
                <a:ext uri="{FF2B5EF4-FFF2-40B4-BE49-F238E27FC236}">
                  <a16:creationId xmlns:a16="http://schemas.microsoft.com/office/drawing/2014/main" id="{2B1002B0-E333-4E89-AA97-B1771310C94B}"/>
                </a:ext>
              </a:extLst>
            </p:cNvPr>
            <p:cNvSpPr/>
            <p:nvPr/>
          </p:nvSpPr>
          <p:spPr>
            <a:xfrm>
              <a:off x="3794130" y="2695630"/>
              <a:ext cx="772146" cy="274508"/>
            </a:xfrm>
            <a:custGeom>
              <a:avLst/>
              <a:gdLst/>
              <a:ahLst/>
              <a:cxnLst>
                <a:cxn ang="0">
                  <a:pos x="wd2" y="hd2"/>
                </a:cxn>
                <a:cxn ang="5400000">
                  <a:pos x="wd2" y="hd2"/>
                </a:cxn>
                <a:cxn ang="10800000">
                  <a:pos x="wd2" y="hd2"/>
                </a:cxn>
                <a:cxn ang="16200000">
                  <a:pos x="wd2" y="hd2"/>
                </a:cxn>
              </a:cxnLst>
              <a:rect l="0" t="0" r="r" b="b"/>
              <a:pathLst>
                <a:path w="21600" h="21600" extrusionOk="0">
                  <a:moveTo>
                    <a:pt x="15347" y="2521"/>
                  </a:moveTo>
                  <a:lnTo>
                    <a:pt x="14570" y="2774"/>
                  </a:lnTo>
                  <a:lnTo>
                    <a:pt x="13732" y="3110"/>
                  </a:lnTo>
                  <a:lnTo>
                    <a:pt x="12595" y="3278"/>
                  </a:lnTo>
                  <a:lnTo>
                    <a:pt x="11877" y="3614"/>
                  </a:lnTo>
                  <a:lnTo>
                    <a:pt x="10620" y="3950"/>
                  </a:lnTo>
                  <a:lnTo>
                    <a:pt x="9394" y="4118"/>
                  </a:lnTo>
                  <a:lnTo>
                    <a:pt x="8107" y="4539"/>
                  </a:lnTo>
                  <a:lnTo>
                    <a:pt x="5953" y="5211"/>
                  </a:lnTo>
                  <a:lnTo>
                    <a:pt x="5744" y="5043"/>
                  </a:lnTo>
                  <a:lnTo>
                    <a:pt x="5295" y="5043"/>
                  </a:lnTo>
                  <a:lnTo>
                    <a:pt x="5475" y="6135"/>
                  </a:lnTo>
                  <a:lnTo>
                    <a:pt x="5475" y="6724"/>
                  </a:lnTo>
                  <a:lnTo>
                    <a:pt x="1915" y="7564"/>
                  </a:lnTo>
                  <a:lnTo>
                    <a:pt x="1735" y="8068"/>
                  </a:lnTo>
                  <a:lnTo>
                    <a:pt x="1735" y="7564"/>
                  </a:lnTo>
                  <a:lnTo>
                    <a:pt x="1586" y="7564"/>
                  </a:lnTo>
                  <a:lnTo>
                    <a:pt x="1645" y="8153"/>
                  </a:lnTo>
                  <a:lnTo>
                    <a:pt x="1705" y="8825"/>
                  </a:lnTo>
                  <a:lnTo>
                    <a:pt x="1466" y="8993"/>
                  </a:lnTo>
                  <a:lnTo>
                    <a:pt x="1586" y="9581"/>
                  </a:lnTo>
                  <a:lnTo>
                    <a:pt x="1346" y="10254"/>
                  </a:lnTo>
                  <a:lnTo>
                    <a:pt x="1526" y="10674"/>
                  </a:lnTo>
                  <a:lnTo>
                    <a:pt x="1406" y="11346"/>
                  </a:lnTo>
                  <a:lnTo>
                    <a:pt x="1286" y="12271"/>
                  </a:lnTo>
                  <a:lnTo>
                    <a:pt x="1346" y="12607"/>
                  </a:lnTo>
                  <a:lnTo>
                    <a:pt x="1406" y="13111"/>
                  </a:lnTo>
                  <a:lnTo>
                    <a:pt x="1197" y="13363"/>
                  </a:lnTo>
                  <a:lnTo>
                    <a:pt x="1286" y="13868"/>
                  </a:lnTo>
                  <a:lnTo>
                    <a:pt x="1077" y="14372"/>
                  </a:lnTo>
                  <a:lnTo>
                    <a:pt x="898" y="14624"/>
                  </a:lnTo>
                  <a:lnTo>
                    <a:pt x="808" y="14960"/>
                  </a:lnTo>
                  <a:lnTo>
                    <a:pt x="808" y="15128"/>
                  </a:lnTo>
                  <a:lnTo>
                    <a:pt x="957" y="15633"/>
                  </a:lnTo>
                  <a:lnTo>
                    <a:pt x="688" y="16389"/>
                  </a:lnTo>
                  <a:lnTo>
                    <a:pt x="568" y="16557"/>
                  </a:lnTo>
                  <a:lnTo>
                    <a:pt x="688" y="17230"/>
                  </a:lnTo>
                  <a:lnTo>
                    <a:pt x="628" y="17650"/>
                  </a:lnTo>
                  <a:lnTo>
                    <a:pt x="509" y="17314"/>
                  </a:lnTo>
                  <a:lnTo>
                    <a:pt x="329" y="17482"/>
                  </a:lnTo>
                  <a:lnTo>
                    <a:pt x="299" y="18154"/>
                  </a:lnTo>
                  <a:lnTo>
                    <a:pt x="449" y="17986"/>
                  </a:lnTo>
                  <a:lnTo>
                    <a:pt x="449" y="18574"/>
                  </a:lnTo>
                  <a:lnTo>
                    <a:pt x="568" y="20171"/>
                  </a:lnTo>
                  <a:lnTo>
                    <a:pt x="509" y="20339"/>
                  </a:lnTo>
                  <a:lnTo>
                    <a:pt x="329" y="20507"/>
                  </a:lnTo>
                  <a:lnTo>
                    <a:pt x="239" y="21180"/>
                  </a:lnTo>
                  <a:lnTo>
                    <a:pt x="0" y="21432"/>
                  </a:lnTo>
                  <a:lnTo>
                    <a:pt x="0" y="21600"/>
                  </a:lnTo>
                  <a:lnTo>
                    <a:pt x="3620" y="20844"/>
                  </a:lnTo>
                  <a:lnTo>
                    <a:pt x="5505" y="20339"/>
                  </a:lnTo>
                  <a:lnTo>
                    <a:pt x="5505" y="20171"/>
                  </a:lnTo>
                  <a:lnTo>
                    <a:pt x="9274" y="19415"/>
                  </a:lnTo>
                  <a:lnTo>
                    <a:pt x="12206" y="18490"/>
                  </a:lnTo>
                  <a:lnTo>
                    <a:pt x="14510" y="17482"/>
                  </a:lnTo>
                  <a:lnTo>
                    <a:pt x="15587" y="17314"/>
                  </a:lnTo>
                  <a:lnTo>
                    <a:pt x="15587" y="14960"/>
                  </a:lnTo>
                  <a:lnTo>
                    <a:pt x="15976" y="14624"/>
                  </a:lnTo>
                  <a:lnTo>
                    <a:pt x="16155" y="14204"/>
                  </a:lnTo>
                  <a:lnTo>
                    <a:pt x="16215" y="13363"/>
                  </a:lnTo>
                  <a:lnTo>
                    <a:pt x="16245" y="12775"/>
                  </a:lnTo>
                  <a:lnTo>
                    <a:pt x="16424" y="12103"/>
                  </a:lnTo>
                  <a:lnTo>
                    <a:pt x="16873" y="11514"/>
                  </a:lnTo>
                  <a:lnTo>
                    <a:pt x="17262" y="11514"/>
                  </a:lnTo>
                  <a:lnTo>
                    <a:pt x="17442" y="11178"/>
                  </a:lnTo>
                  <a:lnTo>
                    <a:pt x="18070" y="9581"/>
                  </a:lnTo>
                  <a:lnTo>
                    <a:pt x="18459" y="8825"/>
                  </a:lnTo>
                  <a:lnTo>
                    <a:pt x="18608" y="8825"/>
                  </a:lnTo>
                  <a:lnTo>
                    <a:pt x="18728" y="8321"/>
                  </a:lnTo>
                  <a:lnTo>
                    <a:pt x="18848" y="7060"/>
                  </a:lnTo>
                  <a:lnTo>
                    <a:pt x="19057" y="7228"/>
                  </a:lnTo>
                  <a:lnTo>
                    <a:pt x="19057" y="6724"/>
                  </a:lnTo>
                  <a:lnTo>
                    <a:pt x="19177" y="6472"/>
                  </a:lnTo>
                  <a:lnTo>
                    <a:pt x="19356" y="6135"/>
                  </a:lnTo>
                  <a:lnTo>
                    <a:pt x="19566" y="6640"/>
                  </a:lnTo>
                  <a:lnTo>
                    <a:pt x="19685" y="6640"/>
                  </a:lnTo>
                  <a:lnTo>
                    <a:pt x="19925" y="5967"/>
                  </a:lnTo>
                  <a:lnTo>
                    <a:pt x="19984" y="5463"/>
                  </a:lnTo>
                  <a:lnTo>
                    <a:pt x="20194" y="5043"/>
                  </a:lnTo>
                  <a:lnTo>
                    <a:pt x="20583" y="4539"/>
                  </a:lnTo>
                  <a:lnTo>
                    <a:pt x="20762" y="5043"/>
                  </a:lnTo>
                  <a:lnTo>
                    <a:pt x="20912" y="4370"/>
                  </a:lnTo>
                  <a:lnTo>
                    <a:pt x="21091" y="3110"/>
                  </a:lnTo>
                  <a:lnTo>
                    <a:pt x="21271" y="2689"/>
                  </a:lnTo>
                  <a:lnTo>
                    <a:pt x="21480" y="2353"/>
                  </a:lnTo>
                  <a:lnTo>
                    <a:pt x="21540" y="1429"/>
                  </a:lnTo>
                  <a:lnTo>
                    <a:pt x="21540" y="756"/>
                  </a:lnTo>
                  <a:lnTo>
                    <a:pt x="21600" y="0"/>
                  </a:lnTo>
                  <a:lnTo>
                    <a:pt x="21331" y="0"/>
                  </a:lnTo>
                  <a:lnTo>
                    <a:pt x="20523" y="588"/>
                  </a:lnTo>
                  <a:lnTo>
                    <a:pt x="19476" y="925"/>
                  </a:lnTo>
                  <a:lnTo>
                    <a:pt x="17771" y="1681"/>
                  </a:lnTo>
                  <a:lnTo>
                    <a:pt x="17322" y="1681"/>
                  </a:lnTo>
                  <a:lnTo>
                    <a:pt x="16544" y="2017"/>
                  </a:lnTo>
                  <a:lnTo>
                    <a:pt x="16245" y="2353"/>
                  </a:lnTo>
                  <a:lnTo>
                    <a:pt x="15347" y="2521"/>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7" name="Shape 2622">
              <a:extLst>
                <a:ext uri="{FF2B5EF4-FFF2-40B4-BE49-F238E27FC236}">
                  <a16:creationId xmlns:a16="http://schemas.microsoft.com/office/drawing/2014/main" id="{90A98D20-DA43-4073-84BE-5649D43FF5EF}"/>
                </a:ext>
              </a:extLst>
            </p:cNvPr>
            <p:cNvSpPr/>
            <p:nvPr/>
          </p:nvSpPr>
          <p:spPr>
            <a:xfrm>
              <a:off x="3850811" y="2783216"/>
              <a:ext cx="5347" cy="85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80" y="0"/>
                  </a:lnTo>
                  <a:lnTo>
                    <a:pt x="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8" name="Shape 2623">
              <a:extLst>
                <a:ext uri="{FF2B5EF4-FFF2-40B4-BE49-F238E27FC236}">
                  <a16:creationId xmlns:a16="http://schemas.microsoft.com/office/drawing/2014/main" id="{2758492A-0CFD-4204-9123-8E70355CD65F}"/>
                </a:ext>
              </a:extLst>
            </p:cNvPr>
            <p:cNvSpPr/>
            <p:nvPr/>
          </p:nvSpPr>
          <p:spPr>
            <a:xfrm>
              <a:off x="3850811" y="2783216"/>
              <a:ext cx="5347" cy="85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80" y="0"/>
                  </a:lnTo>
                  <a:lnTo>
                    <a:pt x="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9" name="Shape 2624">
              <a:extLst>
                <a:ext uri="{FF2B5EF4-FFF2-40B4-BE49-F238E27FC236}">
                  <a16:creationId xmlns:a16="http://schemas.microsoft.com/office/drawing/2014/main" id="{77E48AC3-3A28-49BB-92F0-7F5124D31978}"/>
                </a:ext>
              </a:extLst>
            </p:cNvPr>
            <p:cNvSpPr/>
            <p:nvPr/>
          </p:nvSpPr>
          <p:spPr>
            <a:xfrm>
              <a:off x="3862574" y="2444621"/>
              <a:ext cx="659854" cy="347140"/>
            </a:xfrm>
            <a:custGeom>
              <a:avLst/>
              <a:gdLst/>
              <a:ahLst/>
              <a:cxnLst>
                <a:cxn ang="0">
                  <a:pos x="wd2" y="hd2"/>
                </a:cxn>
                <a:cxn ang="5400000">
                  <a:pos x="wd2" y="hd2"/>
                </a:cxn>
                <a:cxn ang="10800000">
                  <a:pos x="wd2" y="hd2"/>
                </a:cxn>
                <a:cxn ang="16200000">
                  <a:pos x="wd2" y="hd2"/>
                </a:cxn>
              </a:cxnLst>
              <a:rect l="0" t="0" r="r" b="b"/>
              <a:pathLst>
                <a:path w="21600" h="21600" extrusionOk="0">
                  <a:moveTo>
                    <a:pt x="20585" y="8507"/>
                  </a:moveTo>
                  <a:lnTo>
                    <a:pt x="20130" y="7244"/>
                  </a:lnTo>
                  <a:lnTo>
                    <a:pt x="19885" y="6846"/>
                  </a:lnTo>
                  <a:lnTo>
                    <a:pt x="19815" y="6380"/>
                  </a:lnTo>
                  <a:lnTo>
                    <a:pt x="19289" y="5383"/>
                  </a:lnTo>
                  <a:lnTo>
                    <a:pt x="19429" y="4453"/>
                  </a:lnTo>
                  <a:lnTo>
                    <a:pt x="19429" y="3988"/>
                  </a:lnTo>
                  <a:lnTo>
                    <a:pt x="19289" y="3855"/>
                  </a:lnTo>
                  <a:lnTo>
                    <a:pt x="19289" y="3456"/>
                  </a:lnTo>
                  <a:lnTo>
                    <a:pt x="19079" y="3124"/>
                  </a:lnTo>
                  <a:lnTo>
                    <a:pt x="18904" y="2592"/>
                  </a:lnTo>
                  <a:lnTo>
                    <a:pt x="18624" y="2592"/>
                  </a:lnTo>
                  <a:lnTo>
                    <a:pt x="18414" y="2260"/>
                  </a:lnTo>
                  <a:lnTo>
                    <a:pt x="18239" y="1329"/>
                  </a:lnTo>
                  <a:lnTo>
                    <a:pt x="17959" y="1595"/>
                  </a:lnTo>
                  <a:lnTo>
                    <a:pt x="17714" y="2127"/>
                  </a:lnTo>
                  <a:lnTo>
                    <a:pt x="17574" y="2459"/>
                  </a:lnTo>
                  <a:lnTo>
                    <a:pt x="17329" y="2459"/>
                  </a:lnTo>
                  <a:lnTo>
                    <a:pt x="17119" y="2725"/>
                  </a:lnTo>
                  <a:lnTo>
                    <a:pt x="16839" y="2326"/>
                  </a:lnTo>
                  <a:lnTo>
                    <a:pt x="16524" y="2260"/>
                  </a:lnTo>
                  <a:lnTo>
                    <a:pt x="16314" y="2326"/>
                  </a:lnTo>
                  <a:lnTo>
                    <a:pt x="16139" y="2725"/>
                  </a:lnTo>
                  <a:lnTo>
                    <a:pt x="15929" y="2725"/>
                  </a:lnTo>
                  <a:lnTo>
                    <a:pt x="15404" y="2127"/>
                  </a:lnTo>
                  <a:lnTo>
                    <a:pt x="15264" y="1994"/>
                  </a:lnTo>
                  <a:lnTo>
                    <a:pt x="14808" y="2127"/>
                  </a:lnTo>
                  <a:lnTo>
                    <a:pt x="14563" y="1994"/>
                  </a:lnTo>
                  <a:lnTo>
                    <a:pt x="14143" y="1130"/>
                  </a:lnTo>
                  <a:lnTo>
                    <a:pt x="14038" y="598"/>
                  </a:lnTo>
                  <a:lnTo>
                    <a:pt x="13443" y="133"/>
                  </a:lnTo>
                  <a:lnTo>
                    <a:pt x="13023" y="332"/>
                  </a:lnTo>
                  <a:lnTo>
                    <a:pt x="12848" y="0"/>
                  </a:lnTo>
                  <a:lnTo>
                    <a:pt x="12498" y="332"/>
                  </a:lnTo>
                  <a:lnTo>
                    <a:pt x="12393" y="598"/>
                  </a:lnTo>
                  <a:lnTo>
                    <a:pt x="12498" y="1130"/>
                  </a:lnTo>
                  <a:lnTo>
                    <a:pt x="12428" y="1595"/>
                  </a:lnTo>
                  <a:lnTo>
                    <a:pt x="12708" y="2127"/>
                  </a:lnTo>
                  <a:lnTo>
                    <a:pt x="12638" y="2459"/>
                  </a:lnTo>
                  <a:lnTo>
                    <a:pt x="12113" y="2725"/>
                  </a:lnTo>
                  <a:lnTo>
                    <a:pt x="11658" y="3456"/>
                  </a:lnTo>
                  <a:lnTo>
                    <a:pt x="11378" y="3124"/>
                  </a:lnTo>
                  <a:lnTo>
                    <a:pt x="11133" y="3323"/>
                  </a:lnTo>
                  <a:lnTo>
                    <a:pt x="10923" y="3323"/>
                  </a:lnTo>
                  <a:lnTo>
                    <a:pt x="10923" y="3855"/>
                  </a:lnTo>
                  <a:lnTo>
                    <a:pt x="11063" y="4320"/>
                  </a:lnTo>
                  <a:lnTo>
                    <a:pt x="10782" y="5383"/>
                  </a:lnTo>
                  <a:lnTo>
                    <a:pt x="10537" y="5583"/>
                  </a:lnTo>
                  <a:lnTo>
                    <a:pt x="10467" y="6447"/>
                  </a:lnTo>
                  <a:lnTo>
                    <a:pt x="10187" y="6846"/>
                  </a:lnTo>
                  <a:lnTo>
                    <a:pt x="9942" y="6846"/>
                  </a:lnTo>
                  <a:lnTo>
                    <a:pt x="9802" y="7710"/>
                  </a:lnTo>
                  <a:lnTo>
                    <a:pt x="9802" y="8241"/>
                  </a:lnTo>
                  <a:lnTo>
                    <a:pt x="9732" y="8706"/>
                  </a:lnTo>
                  <a:lnTo>
                    <a:pt x="9557" y="8972"/>
                  </a:lnTo>
                  <a:lnTo>
                    <a:pt x="9102" y="8839"/>
                  </a:lnTo>
                  <a:lnTo>
                    <a:pt x="8822" y="8706"/>
                  </a:lnTo>
                  <a:lnTo>
                    <a:pt x="8612" y="7975"/>
                  </a:lnTo>
                  <a:lnTo>
                    <a:pt x="8367" y="7842"/>
                  </a:lnTo>
                  <a:lnTo>
                    <a:pt x="8507" y="8241"/>
                  </a:lnTo>
                  <a:lnTo>
                    <a:pt x="8227" y="8574"/>
                  </a:lnTo>
                  <a:lnTo>
                    <a:pt x="8017" y="8972"/>
                  </a:lnTo>
                  <a:lnTo>
                    <a:pt x="8087" y="9504"/>
                  </a:lnTo>
                  <a:lnTo>
                    <a:pt x="7912" y="9969"/>
                  </a:lnTo>
                  <a:lnTo>
                    <a:pt x="7842" y="10368"/>
                  </a:lnTo>
                  <a:lnTo>
                    <a:pt x="7562" y="10102"/>
                  </a:lnTo>
                  <a:lnTo>
                    <a:pt x="7387" y="9969"/>
                  </a:lnTo>
                  <a:lnTo>
                    <a:pt x="7177" y="9504"/>
                  </a:lnTo>
                  <a:lnTo>
                    <a:pt x="6967" y="9836"/>
                  </a:lnTo>
                  <a:lnTo>
                    <a:pt x="6722" y="10102"/>
                  </a:lnTo>
                  <a:lnTo>
                    <a:pt x="6582" y="10501"/>
                  </a:lnTo>
                  <a:lnTo>
                    <a:pt x="6582" y="10700"/>
                  </a:lnTo>
                  <a:lnTo>
                    <a:pt x="6441" y="11099"/>
                  </a:lnTo>
                  <a:lnTo>
                    <a:pt x="6196" y="10700"/>
                  </a:lnTo>
                  <a:lnTo>
                    <a:pt x="5461" y="10235"/>
                  </a:lnTo>
                  <a:lnTo>
                    <a:pt x="5216" y="10501"/>
                  </a:lnTo>
                  <a:lnTo>
                    <a:pt x="4866" y="10501"/>
                  </a:lnTo>
                  <a:lnTo>
                    <a:pt x="5006" y="10966"/>
                  </a:lnTo>
                  <a:lnTo>
                    <a:pt x="4726" y="11099"/>
                  </a:lnTo>
                  <a:lnTo>
                    <a:pt x="4691" y="10567"/>
                  </a:lnTo>
                  <a:lnTo>
                    <a:pt x="4481" y="10833"/>
                  </a:lnTo>
                  <a:lnTo>
                    <a:pt x="3956" y="10700"/>
                  </a:lnTo>
                  <a:lnTo>
                    <a:pt x="4096" y="11232"/>
                  </a:lnTo>
                  <a:lnTo>
                    <a:pt x="3956" y="11631"/>
                  </a:lnTo>
                  <a:lnTo>
                    <a:pt x="3676" y="11631"/>
                  </a:lnTo>
                  <a:lnTo>
                    <a:pt x="3676" y="11697"/>
                  </a:lnTo>
                  <a:lnTo>
                    <a:pt x="3571" y="12229"/>
                  </a:lnTo>
                  <a:lnTo>
                    <a:pt x="3431" y="12628"/>
                  </a:lnTo>
                  <a:lnTo>
                    <a:pt x="3501" y="13093"/>
                  </a:lnTo>
                  <a:lnTo>
                    <a:pt x="3641" y="13625"/>
                  </a:lnTo>
                  <a:lnTo>
                    <a:pt x="3501" y="13957"/>
                  </a:lnTo>
                  <a:lnTo>
                    <a:pt x="3046" y="14223"/>
                  </a:lnTo>
                  <a:lnTo>
                    <a:pt x="2766" y="14622"/>
                  </a:lnTo>
                  <a:lnTo>
                    <a:pt x="2556" y="14688"/>
                  </a:lnTo>
                  <a:lnTo>
                    <a:pt x="2451" y="15220"/>
                  </a:lnTo>
                  <a:lnTo>
                    <a:pt x="2521" y="15618"/>
                  </a:lnTo>
                  <a:lnTo>
                    <a:pt x="2696" y="16084"/>
                  </a:lnTo>
                  <a:lnTo>
                    <a:pt x="2766" y="16482"/>
                  </a:lnTo>
                  <a:lnTo>
                    <a:pt x="2556" y="17081"/>
                  </a:lnTo>
                  <a:lnTo>
                    <a:pt x="2381" y="16948"/>
                  </a:lnTo>
                  <a:lnTo>
                    <a:pt x="2171" y="16748"/>
                  </a:lnTo>
                  <a:lnTo>
                    <a:pt x="1715" y="16482"/>
                  </a:lnTo>
                  <a:lnTo>
                    <a:pt x="1435" y="16217"/>
                  </a:lnTo>
                  <a:lnTo>
                    <a:pt x="1190" y="16217"/>
                  </a:lnTo>
                  <a:lnTo>
                    <a:pt x="980" y="16350"/>
                  </a:lnTo>
                  <a:lnTo>
                    <a:pt x="595" y="17214"/>
                  </a:lnTo>
                  <a:lnTo>
                    <a:pt x="595" y="17745"/>
                  </a:lnTo>
                  <a:lnTo>
                    <a:pt x="735" y="17945"/>
                  </a:lnTo>
                  <a:lnTo>
                    <a:pt x="805" y="18343"/>
                  </a:lnTo>
                  <a:lnTo>
                    <a:pt x="735" y="18875"/>
                  </a:lnTo>
                  <a:lnTo>
                    <a:pt x="805" y="19473"/>
                  </a:lnTo>
                  <a:lnTo>
                    <a:pt x="595" y="19872"/>
                  </a:lnTo>
                  <a:lnTo>
                    <a:pt x="735" y="20337"/>
                  </a:lnTo>
                  <a:lnTo>
                    <a:pt x="595" y="20935"/>
                  </a:lnTo>
                  <a:lnTo>
                    <a:pt x="350" y="20869"/>
                  </a:lnTo>
                  <a:lnTo>
                    <a:pt x="70" y="20935"/>
                  </a:lnTo>
                  <a:lnTo>
                    <a:pt x="0" y="21600"/>
                  </a:lnTo>
                  <a:lnTo>
                    <a:pt x="4166" y="20935"/>
                  </a:lnTo>
                  <a:lnTo>
                    <a:pt x="4166" y="20470"/>
                  </a:lnTo>
                  <a:lnTo>
                    <a:pt x="3956" y="19606"/>
                  </a:lnTo>
                  <a:lnTo>
                    <a:pt x="4481" y="19606"/>
                  </a:lnTo>
                  <a:lnTo>
                    <a:pt x="4726" y="19739"/>
                  </a:lnTo>
                  <a:lnTo>
                    <a:pt x="7247" y="19207"/>
                  </a:lnTo>
                  <a:lnTo>
                    <a:pt x="8752" y="18875"/>
                  </a:lnTo>
                  <a:lnTo>
                    <a:pt x="10187" y="18742"/>
                  </a:lnTo>
                  <a:lnTo>
                    <a:pt x="11658" y="18476"/>
                  </a:lnTo>
                  <a:lnTo>
                    <a:pt x="12498" y="18210"/>
                  </a:lnTo>
                  <a:lnTo>
                    <a:pt x="13828" y="18078"/>
                  </a:lnTo>
                  <a:lnTo>
                    <a:pt x="14808" y="17812"/>
                  </a:lnTo>
                  <a:lnTo>
                    <a:pt x="15719" y="17612"/>
                  </a:lnTo>
                  <a:lnTo>
                    <a:pt x="16769" y="17479"/>
                  </a:lnTo>
                  <a:lnTo>
                    <a:pt x="17119" y="17214"/>
                  </a:lnTo>
                  <a:lnTo>
                    <a:pt x="17574" y="16748"/>
                  </a:lnTo>
                  <a:lnTo>
                    <a:pt x="17854" y="16615"/>
                  </a:lnTo>
                  <a:lnTo>
                    <a:pt x="18099" y="16217"/>
                  </a:lnTo>
                  <a:lnTo>
                    <a:pt x="18624" y="15751"/>
                  </a:lnTo>
                  <a:lnTo>
                    <a:pt x="18694" y="15353"/>
                  </a:lnTo>
                  <a:lnTo>
                    <a:pt x="18974" y="14954"/>
                  </a:lnTo>
                  <a:lnTo>
                    <a:pt x="19149" y="14688"/>
                  </a:lnTo>
                  <a:lnTo>
                    <a:pt x="19359" y="14223"/>
                  </a:lnTo>
                  <a:lnTo>
                    <a:pt x="19359" y="13824"/>
                  </a:lnTo>
                  <a:lnTo>
                    <a:pt x="19675" y="13492"/>
                  </a:lnTo>
                  <a:lnTo>
                    <a:pt x="19675" y="12960"/>
                  </a:lnTo>
                  <a:lnTo>
                    <a:pt x="19815" y="12495"/>
                  </a:lnTo>
                  <a:lnTo>
                    <a:pt x="20655" y="11365"/>
                  </a:lnTo>
                  <a:lnTo>
                    <a:pt x="21600" y="9238"/>
                  </a:lnTo>
                  <a:lnTo>
                    <a:pt x="21145" y="9238"/>
                  </a:lnTo>
                  <a:lnTo>
                    <a:pt x="20585" y="850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0" name="Shape 2625">
              <a:extLst>
                <a:ext uri="{FF2B5EF4-FFF2-40B4-BE49-F238E27FC236}">
                  <a16:creationId xmlns:a16="http://schemas.microsoft.com/office/drawing/2014/main" id="{2D7C4C92-E000-4D62-A18D-58CC6FC0374E}"/>
                </a:ext>
              </a:extLst>
            </p:cNvPr>
            <p:cNvSpPr/>
            <p:nvPr/>
          </p:nvSpPr>
          <p:spPr>
            <a:xfrm>
              <a:off x="3949200" y="1761021"/>
              <a:ext cx="29945" cy="56611"/>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lnTo>
                    <a:pt x="16200" y="2445"/>
                  </a:lnTo>
                  <a:lnTo>
                    <a:pt x="13114" y="5706"/>
                  </a:lnTo>
                  <a:lnTo>
                    <a:pt x="6943" y="7743"/>
                  </a:lnTo>
                  <a:lnTo>
                    <a:pt x="6943" y="11004"/>
                  </a:lnTo>
                  <a:lnTo>
                    <a:pt x="3086" y="13857"/>
                  </a:lnTo>
                  <a:lnTo>
                    <a:pt x="0" y="17932"/>
                  </a:lnTo>
                  <a:lnTo>
                    <a:pt x="3086" y="20785"/>
                  </a:lnTo>
                  <a:lnTo>
                    <a:pt x="8486" y="21600"/>
                  </a:lnTo>
                  <a:lnTo>
                    <a:pt x="11571" y="18747"/>
                  </a:lnTo>
                  <a:lnTo>
                    <a:pt x="14657" y="16302"/>
                  </a:lnTo>
                  <a:lnTo>
                    <a:pt x="14657" y="13042"/>
                  </a:lnTo>
                  <a:lnTo>
                    <a:pt x="18514" y="9374"/>
                  </a:lnTo>
                  <a:lnTo>
                    <a:pt x="17743" y="6928"/>
                  </a:lnTo>
                  <a:lnTo>
                    <a:pt x="21600" y="815"/>
                  </a:lnTo>
                  <a:lnTo>
                    <a:pt x="20057"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1" name="Shape 2626">
              <a:extLst>
                <a:ext uri="{FF2B5EF4-FFF2-40B4-BE49-F238E27FC236}">
                  <a16:creationId xmlns:a16="http://schemas.microsoft.com/office/drawing/2014/main" id="{835E6C6D-23DD-472D-9D47-19139879388D}"/>
                </a:ext>
              </a:extLst>
            </p:cNvPr>
            <p:cNvSpPr/>
            <p:nvPr/>
          </p:nvSpPr>
          <p:spPr>
            <a:xfrm>
              <a:off x="3949200" y="1761021"/>
              <a:ext cx="29945" cy="56611"/>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lnTo>
                    <a:pt x="16200" y="2445"/>
                  </a:lnTo>
                  <a:lnTo>
                    <a:pt x="13114" y="5706"/>
                  </a:lnTo>
                  <a:lnTo>
                    <a:pt x="6943" y="7743"/>
                  </a:lnTo>
                  <a:lnTo>
                    <a:pt x="6943" y="11004"/>
                  </a:lnTo>
                  <a:lnTo>
                    <a:pt x="3086" y="13857"/>
                  </a:lnTo>
                  <a:lnTo>
                    <a:pt x="0" y="17932"/>
                  </a:lnTo>
                  <a:lnTo>
                    <a:pt x="3086" y="20785"/>
                  </a:lnTo>
                  <a:lnTo>
                    <a:pt x="8486" y="21600"/>
                  </a:lnTo>
                  <a:lnTo>
                    <a:pt x="11571" y="18747"/>
                  </a:lnTo>
                  <a:lnTo>
                    <a:pt x="14657" y="16302"/>
                  </a:lnTo>
                  <a:lnTo>
                    <a:pt x="14657" y="13042"/>
                  </a:lnTo>
                  <a:lnTo>
                    <a:pt x="18514" y="9374"/>
                  </a:lnTo>
                  <a:lnTo>
                    <a:pt x="17743" y="6928"/>
                  </a:lnTo>
                  <a:lnTo>
                    <a:pt x="21600" y="815"/>
                  </a:lnTo>
                  <a:lnTo>
                    <a:pt x="20057"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2" name="Shape 2627">
              <a:extLst>
                <a:ext uri="{FF2B5EF4-FFF2-40B4-BE49-F238E27FC236}">
                  <a16:creationId xmlns:a16="http://schemas.microsoft.com/office/drawing/2014/main" id="{3CE955F0-A1DE-473B-97B0-11410F49209B}"/>
                </a:ext>
              </a:extLst>
            </p:cNvPr>
            <p:cNvSpPr/>
            <p:nvPr/>
          </p:nvSpPr>
          <p:spPr>
            <a:xfrm>
              <a:off x="4086090" y="1694798"/>
              <a:ext cx="7487" cy="18159"/>
            </a:xfrm>
            <a:custGeom>
              <a:avLst/>
              <a:gdLst/>
              <a:ahLst/>
              <a:cxnLst>
                <a:cxn ang="0">
                  <a:pos x="wd2" y="hd2"/>
                </a:cxn>
                <a:cxn ang="5400000">
                  <a:pos x="wd2" y="hd2"/>
                </a:cxn>
                <a:cxn ang="10800000">
                  <a:pos x="wd2" y="hd2"/>
                </a:cxn>
                <a:cxn ang="16200000">
                  <a:pos x="wd2" y="hd2"/>
                </a:cxn>
              </a:cxnLst>
              <a:rect l="0" t="0" r="r" b="b"/>
              <a:pathLst>
                <a:path w="21600" h="21600" extrusionOk="0">
                  <a:moveTo>
                    <a:pt x="6171" y="5082"/>
                  </a:moveTo>
                  <a:lnTo>
                    <a:pt x="0" y="12706"/>
                  </a:lnTo>
                  <a:lnTo>
                    <a:pt x="0" y="21600"/>
                  </a:lnTo>
                  <a:lnTo>
                    <a:pt x="21600" y="19059"/>
                  </a:lnTo>
                  <a:lnTo>
                    <a:pt x="21600" y="0"/>
                  </a:lnTo>
                  <a:lnTo>
                    <a:pt x="6171" y="5082"/>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3" name="Shape 2628">
              <a:extLst>
                <a:ext uri="{FF2B5EF4-FFF2-40B4-BE49-F238E27FC236}">
                  <a16:creationId xmlns:a16="http://schemas.microsoft.com/office/drawing/2014/main" id="{48CB9BCB-5684-42C8-940F-CA26251A63CD}"/>
                </a:ext>
              </a:extLst>
            </p:cNvPr>
            <p:cNvSpPr/>
            <p:nvPr/>
          </p:nvSpPr>
          <p:spPr>
            <a:xfrm>
              <a:off x="4218702" y="1637120"/>
              <a:ext cx="29945" cy="20295"/>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16200" y="19326"/>
                  </a:lnTo>
                  <a:lnTo>
                    <a:pt x="21600" y="14779"/>
                  </a:lnTo>
                  <a:lnTo>
                    <a:pt x="18514" y="6821"/>
                  </a:lnTo>
                  <a:lnTo>
                    <a:pt x="13114" y="0"/>
                  </a:lnTo>
                  <a:lnTo>
                    <a:pt x="8486" y="0"/>
                  </a:lnTo>
                  <a:lnTo>
                    <a:pt x="10029" y="6821"/>
                  </a:lnTo>
                  <a:lnTo>
                    <a:pt x="5400" y="12505"/>
                  </a:lnTo>
                  <a:lnTo>
                    <a:pt x="0" y="14779"/>
                  </a:lnTo>
                  <a:lnTo>
                    <a:pt x="5400" y="19326"/>
                  </a:lnTo>
                  <a:lnTo>
                    <a:pt x="540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4" name="Shape 2629">
              <a:extLst>
                <a:ext uri="{FF2B5EF4-FFF2-40B4-BE49-F238E27FC236}">
                  <a16:creationId xmlns:a16="http://schemas.microsoft.com/office/drawing/2014/main" id="{E14FBEEF-26F2-47B7-BD65-C670E285B946}"/>
                </a:ext>
              </a:extLst>
            </p:cNvPr>
            <p:cNvSpPr/>
            <p:nvPr/>
          </p:nvSpPr>
          <p:spPr>
            <a:xfrm>
              <a:off x="4218702" y="1637120"/>
              <a:ext cx="29945" cy="20295"/>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16200" y="19326"/>
                  </a:lnTo>
                  <a:lnTo>
                    <a:pt x="21600" y="14779"/>
                  </a:lnTo>
                  <a:lnTo>
                    <a:pt x="18514" y="6821"/>
                  </a:lnTo>
                  <a:lnTo>
                    <a:pt x="13114" y="0"/>
                  </a:lnTo>
                  <a:lnTo>
                    <a:pt x="8486" y="0"/>
                  </a:lnTo>
                  <a:lnTo>
                    <a:pt x="10029" y="6821"/>
                  </a:lnTo>
                  <a:lnTo>
                    <a:pt x="5400" y="12505"/>
                  </a:lnTo>
                  <a:lnTo>
                    <a:pt x="0" y="14779"/>
                  </a:lnTo>
                  <a:lnTo>
                    <a:pt x="5400" y="19326"/>
                  </a:lnTo>
                  <a:lnTo>
                    <a:pt x="540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5" name="Shape 2630">
              <a:extLst>
                <a:ext uri="{FF2B5EF4-FFF2-40B4-BE49-F238E27FC236}">
                  <a16:creationId xmlns:a16="http://schemas.microsoft.com/office/drawing/2014/main" id="{5ABC8369-9EDB-48AC-AAE6-33D8545E34B4}"/>
                </a:ext>
              </a:extLst>
            </p:cNvPr>
            <p:cNvSpPr/>
            <p:nvPr/>
          </p:nvSpPr>
          <p:spPr>
            <a:xfrm>
              <a:off x="3969520" y="2145546"/>
              <a:ext cx="281266" cy="485997"/>
            </a:xfrm>
            <a:custGeom>
              <a:avLst/>
              <a:gdLst/>
              <a:ahLst/>
              <a:cxnLst>
                <a:cxn ang="0">
                  <a:pos x="wd2" y="hd2"/>
                </a:cxn>
                <a:cxn ang="5400000">
                  <a:pos x="wd2" y="hd2"/>
                </a:cxn>
                <a:cxn ang="10800000">
                  <a:pos x="wd2" y="hd2"/>
                </a:cxn>
                <a:cxn ang="16200000">
                  <a:pos x="wd2" y="hd2"/>
                </a:cxn>
              </a:cxnLst>
              <a:rect l="0" t="0" r="r" b="b"/>
              <a:pathLst>
                <a:path w="21600" h="21600" extrusionOk="0">
                  <a:moveTo>
                    <a:pt x="2628" y="13387"/>
                  </a:moveTo>
                  <a:lnTo>
                    <a:pt x="1971" y="13720"/>
                  </a:lnTo>
                  <a:lnTo>
                    <a:pt x="2300" y="14099"/>
                  </a:lnTo>
                  <a:lnTo>
                    <a:pt x="1971" y="14432"/>
                  </a:lnTo>
                  <a:lnTo>
                    <a:pt x="1971" y="14811"/>
                  </a:lnTo>
                  <a:lnTo>
                    <a:pt x="2464" y="15144"/>
                  </a:lnTo>
                  <a:lnTo>
                    <a:pt x="2875" y="15524"/>
                  </a:lnTo>
                  <a:lnTo>
                    <a:pt x="2875" y="15761"/>
                  </a:lnTo>
                  <a:lnTo>
                    <a:pt x="3203" y="16473"/>
                  </a:lnTo>
                  <a:lnTo>
                    <a:pt x="3039" y="16853"/>
                  </a:lnTo>
                  <a:lnTo>
                    <a:pt x="2875" y="16853"/>
                  </a:lnTo>
                  <a:lnTo>
                    <a:pt x="2300" y="17850"/>
                  </a:lnTo>
                  <a:lnTo>
                    <a:pt x="1643" y="18562"/>
                  </a:lnTo>
                  <a:lnTo>
                    <a:pt x="1232" y="18894"/>
                  </a:lnTo>
                  <a:lnTo>
                    <a:pt x="575" y="19179"/>
                  </a:lnTo>
                  <a:lnTo>
                    <a:pt x="575" y="19511"/>
                  </a:lnTo>
                  <a:lnTo>
                    <a:pt x="411" y="20223"/>
                  </a:lnTo>
                  <a:lnTo>
                    <a:pt x="329" y="20223"/>
                  </a:lnTo>
                  <a:lnTo>
                    <a:pt x="329" y="20840"/>
                  </a:lnTo>
                  <a:lnTo>
                    <a:pt x="0" y="21220"/>
                  </a:lnTo>
                  <a:lnTo>
                    <a:pt x="411" y="21600"/>
                  </a:lnTo>
                  <a:lnTo>
                    <a:pt x="1068" y="21600"/>
                  </a:lnTo>
                  <a:lnTo>
                    <a:pt x="1396" y="21315"/>
                  </a:lnTo>
                  <a:lnTo>
                    <a:pt x="1068" y="20935"/>
                  </a:lnTo>
                  <a:lnTo>
                    <a:pt x="2300" y="21030"/>
                  </a:lnTo>
                  <a:lnTo>
                    <a:pt x="2792" y="20840"/>
                  </a:lnTo>
                  <a:lnTo>
                    <a:pt x="2875" y="21220"/>
                  </a:lnTo>
                  <a:lnTo>
                    <a:pt x="3532" y="21125"/>
                  </a:lnTo>
                  <a:lnTo>
                    <a:pt x="3203" y="20793"/>
                  </a:lnTo>
                  <a:lnTo>
                    <a:pt x="4024" y="20793"/>
                  </a:lnTo>
                  <a:lnTo>
                    <a:pt x="4599" y="20603"/>
                  </a:lnTo>
                  <a:lnTo>
                    <a:pt x="6324" y="20935"/>
                  </a:lnTo>
                  <a:lnTo>
                    <a:pt x="6899" y="21220"/>
                  </a:lnTo>
                  <a:lnTo>
                    <a:pt x="7227" y="20935"/>
                  </a:lnTo>
                  <a:lnTo>
                    <a:pt x="7227" y="20793"/>
                  </a:lnTo>
                  <a:lnTo>
                    <a:pt x="7556" y="20508"/>
                  </a:lnTo>
                  <a:lnTo>
                    <a:pt x="8131" y="20318"/>
                  </a:lnTo>
                  <a:lnTo>
                    <a:pt x="8624" y="20081"/>
                  </a:lnTo>
                  <a:lnTo>
                    <a:pt x="9116" y="20413"/>
                  </a:lnTo>
                  <a:lnTo>
                    <a:pt x="9527" y="20508"/>
                  </a:lnTo>
                  <a:lnTo>
                    <a:pt x="10184" y="20698"/>
                  </a:lnTo>
                  <a:lnTo>
                    <a:pt x="10348" y="20413"/>
                  </a:lnTo>
                  <a:lnTo>
                    <a:pt x="10759" y="20081"/>
                  </a:lnTo>
                  <a:lnTo>
                    <a:pt x="10595" y="19701"/>
                  </a:lnTo>
                  <a:lnTo>
                    <a:pt x="11087" y="19416"/>
                  </a:lnTo>
                  <a:lnTo>
                    <a:pt x="11744" y="19179"/>
                  </a:lnTo>
                  <a:lnTo>
                    <a:pt x="11416" y="18894"/>
                  </a:lnTo>
                  <a:lnTo>
                    <a:pt x="11991" y="18989"/>
                  </a:lnTo>
                  <a:lnTo>
                    <a:pt x="12484" y="19511"/>
                  </a:lnTo>
                  <a:lnTo>
                    <a:pt x="13141" y="19606"/>
                  </a:lnTo>
                  <a:lnTo>
                    <a:pt x="14208" y="19701"/>
                  </a:lnTo>
                  <a:lnTo>
                    <a:pt x="14619" y="19511"/>
                  </a:lnTo>
                  <a:lnTo>
                    <a:pt x="14783" y="19179"/>
                  </a:lnTo>
                  <a:lnTo>
                    <a:pt x="14783" y="18799"/>
                  </a:lnTo>
                  <a:lnTo>
                    <a:pt x="15112" y="18182"/>
                  </a:lnTo>
                  <a:lnTo>
                    <a:pt x="15687" y="18182"/>
                  </a:lnTo>
                  <a:lnTo>
                    <a:pt x="16344" y="17897"/>
                  </a:lnTo>
                  <a:lnTo>
                    <a:pt x="16508" y="17280"/>
                  </a:lnTo>
                  <a:lnTo>
                    <a:pt x="17083" y="17138"/>
                  </a:lnTo>
                  <a:lnTo>
                    <a:pt x="17740" y="16378"/>
                  </a:lnTo>
                  <a:lnTo>
                    <a:pt x="17411" y="16046"/>
                  </a:lnTo>
                  <a:lnTo>
                    <a:pt x="17411" y="15666"/>
                  </a:lnTo>
                  <a:lnTo>
                    <a:pt x="17904" y="15666"/>
                  </a:lnTo>
                  <a:lnTo>
                    <a:pt x="18479" y="15524"/>
                  </a:lnTo>
                  <a:lnTo>
                    <a:pt x="19136" y="15761"/>
                  </a:lnTo>
                  <a:lnTo>
                    <a:pt x="20204" y="15239"/>
                  </a:lnTo>
                  <a:lnTo>
                    <a:pt x="21436" y="15049"/>
                  </a:lnTo>
                  <a:lnTo>
                    <a:pt x="21600" y="14811"/>
                  </a:lnTo>
                  <a:lnTo>
                    <a:pt x="20943" y="14432"/>
                  </a:lnTo>
                  <a:lnTo>
                    <a:pt x="21107" y="14099"/>
                  </a:lnTo>
                  <a:lnTo>
                    <a:pt x="20861" y="13720"/>
                  </a:lnTo>
                  <a:lnTo>
                    <a:pt x="21107" y="13530"/>
                  </a:lnTo>
                  <a:lnTo>
                    <a:pt x="19465" y="4985"/>
                  </a:lnTo>
                  <a:lnTo>
                    <a:pt x="18315" y="237"/>
                  </a:lnTo>
                  <a:lnTo>
                    <a:pt x="17740" y="0"/>
                  </a:lnTo>
                  <a:lnTo>
                    <a:pt x="8459" y="617"/>
                  </a:lnTo>
                  <a:lnTo>
                    <a:pt x="5421" y="760"/>
                  </a:lnTo>
                  <a:lnTo>
                    <a:pt x="5092" y="760"/>
                  </a:lnTo>
                  <a:lnTo>
                    <a:pt x="3860" y="1329"/>
                  </a:lnTo>
                  <a:lnTo>
                    <a:pt x="2792" y="1662"/>
                  </a:lnTo>
                  <a:lnTo>
                    <a:pt x="2135" y="1756"/>
                  </a:lnTo>
                  <a:lnTo>
                    <a:pt x="1396" y="1662"/>
                  </a:lnTo>
                  <a:lnTo>
                    <a:pt x="575" y="1329"/>
                  </a:lnTo>
                  <a:lnTo>
                    <a:pt x="575" y="1519"/>
                  </a:lnTo>
                  <a:lnTo>
                    <a:pt x="2628" y="1338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66" name="Group 2636">
              <a:extLst>
                <a:ext uri="{FF2B5EF4-FFF2-40B4-BE49-F238E27FC236}">
                  <a16:creationId xmlns:a16="http://schemas.microsoft.com/office/drawing/2014/main" id="{784A2908-CF7A-4061-BC34-14BC2F950787}"/>
                </a:ext>
              </a:extLst>
            </p:cNvPr>
            <p:cNvGrpSpPr/>
            <p:nvPr/>
          </p:nvGrpSpPr>
          <p:grpSpPr>
            <a:xfrm>
              <a:off x="3693600" y="1443788"/>
              <a:ext cx="694077" cy="718850"/>
              <a:chOff x="0" y="-1"/>
              <a:chExt cx="1758778" cy="1655953"/>
            </a:xfrm>
            <a:solidFill>
              <a:srgbClr val="DCDEE0"/>
            </a:solidFill>
          </p:grpSpPr>
          <p:sp>
            <p:nvSpPr>
              <p:cNvPr id="393" name="Shape 2631">
                <a:extLst>
                  <a:ext uri="{FF2B5EF4-FFF2-40B4-BE49-F238E27FC236}">
                    <a16:creationId xmlns:a16="http://schemas.microsoft.com/office/drawing/2014/main" id="{65260720-D670-41AE-85FE-963CE88BDBD0}"/>
                  </a:ext>
                </a:extLst>
              </p:cNvPr>
              <p:cNvSpPr/>
              <p:nvPr/>
            </p:nvSpPr>
            <p:spPr>
              <a:xfrm>
                <a:off x="214089" y="-1"/>
                <a:ext cx="132791" cy="103346"/>
              </a:xfrm>
              <a:custGeom>
                <a:avLst/>
                <a:gdLst/>
                <a:ahLst/>
                <a:cxnLst>
                  <a:cxn ang="0">
                    <a:pos x="wd2" y="hd2"/>
                  </a:cxn>
                  <a:cxn ang="5400000">
                    <a:pos x="wd2" y="hd2"/>
                  </a:cxn>
                  <a:cxn ang="10800000">
                    <a:pos x="wd2" y="hd2"/>
                  </a:cxn>
                  <a:cxn ang="16200000">
                    <a:pos x="wd2" y="hd2"/>
                  </a:cxn>
                </a:cxnLst>
                <a:rect l="0" t="0" r="r" b="b"/>
                <a:pathLst>
                  <a:path w="21600" h="21600" extrusionOk="0">
                    <a:moveTo>
                      <a:pt x="4408" y="19543"/>
                    </a:moveTo>
                    <a:lnTo>
                      <a:pt x="6612" y="16457"/>
                    </a:lnTo>
                    <a:lnTo>
                      <a:pt x="8376" y="13886"/>
                    </a:lnTo>
                    <a:lnTo>
                      <a:pt x="14988" y="10800"/>
                    </a:lnTo>
                    <a:lnTo>
                      <a:pt x="17633" y="7714"/>
                    </a:lnTo>
                    <a:lnTo>
                      <a:pt x="18955" y="4114"/>
                    </a:lnTo>
                    <a:lnTo>
                      <a:pt x="21600" y="1029"/>
                    </a:lnTo>
                    <a:lnTo>
                      <a:pt x="20718" y="0"/>
                    </a:lnTo>
                    <a:lnTo>
                      <a:pt x="17633" y="2057"/>
                    </a:lnTo>
                    <a:lnTo>
                      <a:pt x="12343" y="7200"/>
                    </a:lnTo>
                    <a:lnTo>
                      <a:pt x="5731" y="10800"/>
                    </a:lnTo>
                    <a:lnTo>
                      <a:pt x="0" y="15943"/>
                    </a:lnTo>
                    <a:lnTo>
                      <a:pt x="0" y="17486"/>
                    </a:lnTo>
                    <a:lnTo>
                      <a:pt x="882" y="21600"/>
                    </a:lnTo>
                    <a:lnTo>
                      <a:pt x="4408" y="1954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4" name="Shape 2632">
                <a:extLst>
                  <a:ext uri="{FF2B5EF4-FFF2-40B4-BE49-F238E27FC236}">
                    <a16:creationId xmlns:a16="http://schemas.microsoft.com/office/drawing/2014/main" id="{D6FD4500-34AB-455B-AB83-95CCF6016A55}"/>
                  </a:ext>
                </a:extLst>
              </p:cNvPr>
              <p:cNvSpPr/>
              <p:nvPr/>
            </p:nvSpPr>
            <p:spPr>
              <a:xfrm>
                <a:off x="346879" y="172239"/>
                <a:ext cx="168020" cy="135330"/>
              </a:xfrm>
              <a:custGeom>
                <a:avLst/>
                <a:gdLst/>
                <a:ahLst/>
                <a:cxnLst>
                  <a:cxn ang="0">
                    <a:pos x="wd2" y="hd2"/>
                  </a:cxn>
                  <a:cxn ang="5400000">
                    <a:pos x="wd2" y="hd2"/>
                  </a:cxn>
                  <a:cxn ang="10800000">
                    <a:pos x="wd2" y="hd2"/>
                  </a:cxn>
                  <a:cxn ang="16200000">
                    <a:pos x="wd2" y="hd2"/>
                  </a:cxn>
                </a:cxnLst>
                <a:rect l="0" t="0" r="r" b="b"/>
                <a:pathLst>
                  <a:path w="21600" h="21600" extrusionOk="0">
                    <a:moveTo>
                      <a:pt x="697" y="16102"/>
                    </a:moveTo>
                    <a:lnTo>
                      <a:pt x="5226" y="16102"/>
                    </a:lnTo>
                    <a:lnTo>
                      <a:pt x="5226" y="13353"/>
                    </a:lnTo>
                    <a:lnTo>
                      <a:pt x="5226" y="16102"/>
                    </a:lnTo>
                    <a:lnTo>
                      <a:pt x="3135" y="19244"/>
                    </a:lnTo>
                    <a:lnTo>
                      <a:pt x="5923" y="21600"/>
                    </a:lnTo>
                    <a:lnTo>
                      <a:pt x="9058" y="14138"/>
                    </a:lnTo>
                    <a:lnTo>
                      <a:pt x="13239" y="9033"/>
                    </a:lnTo>
                    <a:lnTo>
                      <a:pt x="15677" y="6676"/>
                    </a:lnTo>
                    <a:lnTo>
                      <a:pt x="16374" y="3535"/>
                    </a:lnTo>
                    <a:lnTo>
                      <a:pt x="19510" y="3535"/>
                    </a:lnTo>
                    <a:lnTo>
                      <a:pt x="21600" y="1571"/>
                    </a:lnTo>
                    <a:lnTo>
                      <a:pt x="19510" y="0"/>
                    </a:lnTo>
                    <a:lnTo>
                      <a:pt x="14284" y="0"/>
                    </a:lnTo>
                    <a:lnTo>
                      <a:pt x="9058" y="2356"/>
                    </a:lnTo>
                    <a:lnTo>
                      <a:pt x="4529" y="5105"/>
                    </a:lnTo>
                    <a:lnTo>
                      <a:pt x="1394" y="10996"/>
                    </a:lnTo>
                    <a:lnTo>
                      <a:pt x="0" y="13353"/>
                    </a:lnTo>
                    <a:lnTo>
                      <a:pt x="697" y="1610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5" name="Shape 2633">
                <a:extLst>
                  <a:ext uri="{FF2B5EF4-FFF2-40B4-BE49-F238E27FC236}">
                    <a16:creationId xmlns:a16="http://schemas.microsoft.com/office/drawing/2014/main" id="{B0825081-5F12-4056-80D9-AEA1397C7C0C}"/>
                  </a:ext>
                </a:extLst>
              </p:cNvPr>
              <p:cNvSpPr/>
              <p:nvPr/>
            </p:nvSpPr>
            <p:spPr>
              <a:xfrm>
                <a:off x="0" y="255899"/>
                <a:ext cx="1325180" cy="536402"/>
              </a:xfrm>
              <a:custGeom>
                <a:avLst/>
                <a:gdLst/>
                <a:ahLst/>
                <a:cxnLst>
                  <a:cxn ang="0">
                    <a:pos x="wd2" y="hd2"/>
                  </a:cxn>
                  <a:cxn ang="5400000">
                    <a:pos x="wd2" y="hd2"/>
                  </a:cxn>
                  <a:cxn ang="10800000">
                    <a:pos x="wd2" y="hd2"/>
                  </a:cxn>
                  <a:cxn ang="16200000">
                    <a:pos x="wd2" y="hd2"/>
                  </a:cxn>
                </a:cxnLst>
                <a:rect l="0" t="0" r="r" b="b"/>
                <a:pathLst>
                  <a:path w="21600" h="21600" extrusionOk="0">
                    <a:moveTo>
                      <a:pt x="486" y="8224"/>
                    </a:moveTo>
                    <a:lnTo>
                      <a:pt x="751" y="8719"/>
                    </a:lnTo>
                    <a:lnTo>
                      <a:pt x="1104" y="10007"/>
                    </a:lnTo>
                    <a:lnTo>
                      <a:pt x="4329" y="11494"/>
                    </a:lnTo>
                    <a:lnTo>
                      <a:pt x="5389" y="12484"/>
                    </a:lnTo>
                    <a:lnTo>
                      <a:pt x="5477" y="12484"/>
                    </a:lnTo>
                    <a:lnTo>
                      <a:pt x="6140" y="12683"/>
                    </a:lnTo>
                    <a:lnTo>
                      <a:pt x="6405" y="12484"/>
                    </a:lnTo>
                    <a:lnTo>
                      <a:pt x="6714" y="12683"/>
                    </a:lnTo>
                    <a:lnTo>
                      <a:pt x="7465" y="12881"/>
                    </a:lnTo>
                    <a:lnTo>
                      <a:pt x="7818" y="13376"/>
                    </a:lnTo>
                    <a:lnTo>
                      <a:pt x="7907" y="14466"/>
                    </a:lnTo>
                    <a:lnTo>
                      <a:pt x="8128" y="14664"/>
                    </a:lnTo>
                    <a:lnTo>
                      <a:pt x="8658" y="14862"/>
                    </a:lnTo>
                    <a:lnTo>
                      <a:pt x="8967" y="15655"/>
                    </a:lnTo>
                    <a:lnTo>
                      <a:pt x="8879" y="15853"/>
                    </a:lnTo>
                    <a:lnTo>
                      <a:pt x="8967" y="16349"/>
                    </a:lnTo>
                    <a:lnTo>
                      <a:pt x="8967" y="17835"/>
                    </a:lnTo>
                    <a:lnTo>
                      <a:pt x="8790" y="18429"/>
                    </a:lnTo>
                    <a:lnTo>
                      <a:pt x="8967" y="19123"/>
                    </a:lnTo>
                    <a:lnTo>
                      <a:pt x="9232" y="18826"/>
                    </a:lnTo>
                    <a:lnTo>
                      <a:pt x="9541" y="18826"/>
                    </a:lnTo>
                    <a:lnTo>
                      <a:pt x="9409" y="20312"/>
                    </a:lnTo>
                    <a:lnTo>
                      <a:pt x="9409" y="20807"/>
                    </a:lnTo>
                    <a:lnTo>
                      <a:pt x="9718" y="21402"/>
                    </a:lnTo>
                    <a:lnTo>
                      <a:pt x="9894" y="21600"/>
                    </a:lnTo>
                    <a:lnTo>
                      <a:pt x="9894" y="20807"/>
                    </a:lnTo>
                    <a:lnTo>
                      <a:pt x="10204" y="19717"/>
                    </a:lnTo>
                    <a:lnTo>
                      <a:pt x="10645" y="17637"/>
                    </a:lnTo>
                    <a:lnTo>
                      <a:pt x="10822" y="16349"/>
                    </a:lnTo>
                    <a:lnTo>
                      <a:pt x="10955" y="15655"/>
                    </a:lnTo>
                    <a:lnTo>
                      <a:pt x="11220" y="14862"/>
                    </a:lnTo>
                    <a:lnTo>
                      <a:pt x="11396" y="13574"/>
                    </a:lnTo>
                    <a:lnTo>
                      <a:pt x="11617" y="12683"/>
                    </a:lnTo>
                    <a:lnTo>
                      <a:pt x="11485" y="13376"/>
                    </a:lnTo>
                    <a:lnTo>
                      <a:pt x="11617" y="13971"/>
                    </a:lnTo>
                    <a:lnTo>
                      <a:pt x="11794" y="14664"/>
                    </a:lnTo>
                    <a:lnTo>
                      <a:pt x="12059" y="14169"/>
                    </a:lnTo>
                    <a:lnTo>
                      <a:pt x="12147" y="13772"/>
                    </a:lnTo>
                    <a:lnTo>
                      <a:pt x="12456" y="12980"/>
                    </a:lnTo>
                    <a:lnTo>
                      <a:pt x="12721" y="12683"/>
                    </a:lnTo>
                    <a:lnTo>
                      <a:pt x="13031" y="12881"/>
                    </a:lnTo>
                    <a:lnTo>
                      <a:pt x="12942" y="13574"/>
                    </a:lnTo>
                    <a:lnTo>
                      <a:pt x="12721" y="14169"/>
                    </a:lnTo>
                    <a:lnTo>
                      <a:pt x="12545" y="14862"/>
                    </a:lnTo>
                    <a:lnTo>
                      <a:pt x="12898" y="15061"/>
                    </a:lnTo>
                    <a:lnTo>
                      <a:pt x="13031" y="14367"/>
                    </a:lnTo>
                    <a:lnTo>
                      <a:pt x="13649" y="12980"/>
                    </a:lnTo>
                    <a:lnTo>
                      <a:pt x="13693" y="12286"/>
                    </a:lnTo>
                    <a:lnTo>
                      <a:pt x="13870" y="11692"/>
                    </a:lnTo>
                    <a:lnTo>
                      <a:pt x="14135" y="11394"/>
                    </a:lnTo>
                    <a:lnTo>
                      <a:pt x="14444" y="11196"/>
                    </a:lnTo>
                    <a:lnTo>
                      <a:pt x="14709" y="11394"/>
                    </a:lnTo>
                    <a:lnTo>
                      <a:pt x="15283" y="10800"/>
                    </a:lnTo>
                    <a:lnTo>
                      <a:pt x="15637" y="10800"/>
                    </a:lnTo>
                    <a:lnTo>
                      <a:pt x="15946" y="10404"/>
                    </a:lnTo>
                    <a:lnTo>
                      <a:pt x="16211" y="9512"/>
                    </a:lnTo>
                    <a:lnTo>
                      <a:pt x="16785" y="9314"/>
                    </a:lnTo>
                    <a:lnTo>
                      <a:pt x="17094" y="9512"/>
                    </a:lnTo>
                    <a:lnTo>
                      <a:pt x="17360" y="9314"/>
                    </a:lnTo>
                    <a:lnTo>
                      <a:pt x="18022" y="9809"/>
                    </a:lnTo>
                    <a:lnTo>
                      <a:pt x="18596" y="10998"/>
                    </a:lnTo>
                    <a:lnTo>
                      <a:pt x="18950" y="11394"/>
                    </a:lnTo>
                    <a:lnTo>
                      <a:pt x="18950" y="10007"/>
                    </a:lnTo>
                    <a:lnTo>
                      <a:pt x="19038" y="9314"/>
                    </a:lnTo>
                    <a:lnTo>
                      <a:pt x="19259" y="9116"/>
                    </a:lnTo>
                    <a:lnTo>
                      <a:pt x="19612" y="9512"/>
                    </a:lnTo>
                    <a:lnTo>
                      <a:pt x="19921" y="9314"/>
                    </a:lnTo>
                    <a:lnTo>
                      <a:pt x="21335" y="9314"/>
                    </a:lnTo>
                    <a:lnTo>
                      <a:pt x="21600" y="9116"/>
                    </a:lnTo>
                    <a:lnTo>
                      <a:pt x="21423" y="8521"/>
                    </a:lnTo>
                    <a:lnTo>
                      <a:pt x="21114" y="8224"/>
                    </a:lnTo>
                    <a:lnTo>
                      <a:pt x="21114" y="7629"/>
                    </a:lnTo>
                    <a:lnTo>
                      <a:pt x="20761" y="7233"/>
                    </a:lnTo>
                    <a:lnTo>
                      <a:pt x="20672" y="7233"/>
                    </a:lnTo>
                    <a:lnTo>
                      <a:pt x="20452" y="6738"/>
                    </a:lnTo>
                    <a:lnTo>
                      <a:pt x="20452" y="5945"/>
                    </a:lnTo>
                    <a:lnTo>
                      <a:pt x="20275" y="5350"/>
                    </a:lnTo>
                    <a:lnTo>
                      <a:pt x="20098" y="4657"/>
                    </a:lnTo>
                    <a:lnTo>
                      <a:pt x="19833" y="3864"/>
                    </a:lnTo>
                    <a:lnTo>
                      <a:pt x="19612" y="4062"/>
                    </a:lnTo>
                    <a:lnTo>
                      <a:pt x="19612" y="4261"/>
                    </a:lnTo>
                    <a:lnTo>
                      <a:pt x="19436" y="4855"/>
                    </a:lnTo>
                    <a:lnTo>
                      <a:pt x="19126" y="5053"/>
                    </a:lnTo>
                    <a:lnTo>
                      <a:pt x="18950" y="4459"/>
                    </a:lnTo>
                    <a:lnTo>
                      <a:pt x="18375" y="5053"/>
                    </a:lnTo>
                    <a:lnTo>
                      <a:pt x="17713" y="4855"/>
                    </a:lnTo>
                    <a:lnTo>
                      <a:pt x="17625" y="4261"/>
                    </a:lnTo>
                    <a:lnTo>
                      <a:pt x="17536" y="1684"/>
                    </a:lnTo>
                    <a:lnTo>
                      <a:pt x="16962" y="2081"/>
                    </a:lnTo>
                    <a:lnTo>
                      <a:pt x="16697" y="2180"/>
                    </a:lnTo>
                    <a:lnTo>
                      <a:pt x="16123" y="2972"/>
                    </a:lnTo>
                    <a:lnTo>
                      <a:pt x="15769" y="3171"/>
                    </a:lnTo>
                    <a:lnTo>
                      <a:pt x="14533" y="3369"/>
                    </a:lnTo>
                    <a:lnTo>
                      <a:pt x="14312" y="3666"/>
                    </a:lnTo>
                    <a:lnTo>
                      <a:pt x="13782" y="3864"/>
                    </a:lnTo>
                    <a:lnTo>
                      <a:pt x="13472" y="4657"/>
                    </a:lnTo>
                    <a:lnTo>
                      <a:pt x="12898" y="5350"/>
                    </a:lnTo>
                    <a:lnTo>
                      <a:pt x="12368" y="6837"/>
                    </a:lnTo>
                    <a:lnTo>
                      <a:pt x="12147" y="6539"/>
                    </a:lnTo>
                    <a:lnTo>
                      <a:pt x="11794" y="6738"/>
                    </a:lnTo>
                    <a:lnTo>
                      <a:pt x="11485" y="6539"/>
                    </a:lnTo>
                    <a:lnTo>
                      <a:pt x="11220" y="5945"/>
                    </a:lnTo>
                    <a:lnTo>
                      <a:pt x="10469" y="6539"/>
                    </a:lnTo>
                    <a:lnTo>
                      <a:pt x="10204" y="6539"/>
                    </a:lnTo>
                    <a:lnTo>
                      <a:pt x="9894" y="6143"/>
                    </a:lnTo>
                    <a:lnTo>
                      <a:pt x="9718" y="5549"/>
                    </a:lnTo>
                    <a:lnTo>
                      <a:pt x="9144" y="4261"/>
                    </a:lnTo>
                    <a:lnTo>
                      <a:pt x="8967" y="3567"/>
                    </a:lnTo>
                    <a:lnTo>
                      <a:pt x="8746" y="3369"/>
                    </a:lnTo>
                    <a:lnTo>
                      <a:pt x="8393" y="2774"/>
                    </a:lnTo>
                    <a:lnTo>
                      <a:pt x="8083" y="2576"/>
                    </a:lnTo>
                    <a:lnTo>
                      <a:pt x="7465" y="2576"/>
                    </a:lnTo>
                    <a:lnTo>
                      <a:pt x="7156" y="2774"/>
                    </a:lnTo>
                    <a:lnTo>
                      <a:pt x="6979" y="3567"/>
                    </a:lnTo>
                    <a:lnTo>
                      <a:pt x="6802" y="3666"/>
                    </a:lnTo>
                    <a:lnTo>
                      <a:pt x="7067" y="2378"/>
                    </a:lnTo>
                    <a:lnTo>
                      <a:pt x="6802" y="2972"/>
                    </a:lnTo>
                    <a:lnTo>
                      <a:pt x="6493" y="3369"/>
                    </a:lnTo>
                    <a:lnTo>
                      <a:pt x="6405" y="4062"/>
                    </a:lnTo>
                    <a:lnTo>
                      <a:pt x="6317" y="4261"/>
                    </a:lnTo>
                    <a:lnTo>
                      <a:pt x="6228" y="3666"/>
                    </a:lnTo>
                    <a:lnTo>
                      <a:pt x="6228" y="2180"/>
                    </a:lnTo>
                    <a:lnTo>
                      <a:pt x="5742" y="892"/>
                    </a:lnTo>
                    <a:lnTo>
                      <a:pt x="5566" y="694"/>
                    </a:lnTo>
                    <a:lnTo>
                      <a:pt x="5345" y="0"/>
                    </a:lnTo>
                    <a:lnTo>
                      <a:pt x="4726" y="1684"/>
                    </a:lnTo>
                    <a:lnTo>
                      <a:pt x="4594" y="2180"/>
                    </a:lnTo>
                    <a:lnTo>
                      <a:pt x="3931" y="2774"/>
                    </a:lnTo>
                    <a:lnTo>
                      <a:pt x="3578" y="3567"/>
                    </a:lnTo>
                    <a:lnTo>
                      <a:pt x="3313" y="4062"/>
                    </a:lnTo>
                    <a:lnTo>
                      <a:pt x="3004" y="4261"/>
                    </a:lnTo>
                    <a:lnTo>
                      <a:pt x="2650" y="4459"/>
                    </a:lnTo>
                    <a:lnTo>
                      <a:pt x="2429" y="4657"/>
                    </a:lnTo>
                    <a:lnTo>
                      <a:pt x="2076" y="4657"/>
                    </a:lnTo>
                    <a:lnTo>
                      <a:pt x="1767" y="5053"/>
                    </a:lnTo>
                    <a:lnTo>
                      <a:pt x="1193" y="6341"/>
                    </a:lnTo>
                    <a:lnTo>
                      <a:pt x="265" y="7233"/>
                    </a:lnTo>
                    <a:lnTo>
                      <a:pt x="0" y="7629"/>
                    </a:lnTo>
                    <a:lnTo>
                      <a:pt x="177" y="8026"/>
                    </a:lnTo>
                    <a:lnTo>
                      <a:pt x="486" y="82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6" name="Shape 2634">
                <a:extLst>
                  <a:ext uri="{FF2B5EF4-FFF2-40B4-BE49-F238E27FC236}">
                    <a16:creationId xmlns:a16="http://schemas.microsoft.com/office/drawing/2014/main" id="{2BE5D11B-8A00-442D-9839-8DC356EB7631}"/>
                  </a:ext>
                </a:extLst>
              </p:cNvPr>
              <p:cNvSpPr/>
              <p:nvPr/>
            </p:nvSpPr>
            <p:spPr>
              <a:xfrm>
                <a:off x="994564" y="578231"/>
                <a:ext cx="18972" cy="41831"/>
              </a:xfrm>
              <a:custGeom>
                <a:avLst/>
                <a:gdLst/>
                <a:ahLst/>
                <a:cxnLst>
                  <a:cxn ang="0">
                    <a:pos x="wd2" y="hd2"/>
                  </a:cxn>
                  <a:cxn ang="5400000">
                    <a:pos x="wd2" y="hd2"/>
                  </a:cxn>
                  <a:cxn ang="10800000">
                    <a:pos x="wd2" y="hd2"/>
                  </a:cxn>
                  <a:cxn ang="16200000">
                    <a:pos x="wd2" y="hd2"/>
                  </a:cxn>
                </a:cxnLst>
                <a:rect l="0" t="0" r="r" b="b"/>
                <a:pathLst>
                  <a:path w="21600" h="21600" extrusionOk="0">
                    <a:moveTo>
                      <a:pt x="6171" y="5082"/>
                    </a:moveTo>
                    <a:lnTo>
                      <a:pt x="0" y="12706"/>
                    </a:lnTo>
                    <a:lnTo>
                      <a:pt x="0" y="21600"/>
                    </a:lnTo>
                    <a:lnTo>
                      <a:pt x="21600" y="19059"/>
                    </a:lnTo>
                    <a:lnTo>
                      <a:pt x="21600" y="0"/>
                    </a:lnTo>
                    <a:lnTo>
                      <a:pt x="6171" y="508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7" name="Shape 2635">
                <a:extLst>
                  <a:ext uri="{FF2B5EF4-FFF2-40B4-BE49-F238E27FC236}">
                    <a16:creationId xmlns:a16="http://schemas.microsoft.com/office/drawing/2014/main" id="{B32C24CE-A919-4B26-922B-648CDE549005}"/>
                  </a:ext>
                </a:extLst>
              </p:cNvPr>
              <p:cNvSpPr/>
              <p:nvPr/>
            </p:nvSpPr>
            <p:spPr>
              <a:xfrm>
                <a:off x="861775" y="546242"/>
                <a:ext cx="897003" cy="1109710"/>
              </a:xfrm>
              <a:custGeom>
                <a:avLst/>
                <a:gdLst/>
                <a:ahLst/>
                <a:cxnLst>
                  <a:cxn ang="0">
                    <a:pos x="wd2" y="hd2"/>
                  </a:cxn>
                  <a:cxn ang="5400000">
                    <a:pos x="wd2" y="hd2"/>
                  </a:cxn>
                  <a:cxn ang="10800000">
                    <a:pos x="wd2" y="hd2"/>
                  </a:cxn>
                  <a:cxn ang="16200000">
                    <a:pos x="wd2" y="hd2"/>
                  </a:cxn>
                </a:cxnLst>
                <a:rect l="0" t="0" r="r" b="b"/>
                <a:pathLst>
                  <a:path w="21600" h="21600" extrusionOk="0">
                    <a:moveTo>
                      <a:pt x="2806" y="21456"/>
                    </a:moveTo>
                    <a:lnTo>
                      <a:pt x="10180" y="20834"/>
                    </a:lnTo>
                    <a:lnTo>
                      <a:pt x="10637" y="21073"/>
                    </a:lnTo>
                    <a:lnTo>
                      <a:pt x="15466" y="20546"/>
                    </a:lnTo>
                    <a:lnTo>
                      <a:pt x="17554" y="20163"/>
                    </a:lnTo>
                    <a:lnTo>
                      <a:pt x="17750" y="19541"/>
                    </a:lnTo>
                    <a:lnTo>
                      <a:pt x="18663" y="18583"/>
                    </a:lnTo>
                    <a:lnTo>
                      <a:pt x="18663" y="17577"/>
                    </a:lnTo>
                    <a:lnTo>
                      <a:pt x="18794" y="17194"/>
                    </a:lnTo>
                    <a:lnTo>
                      <a:pt x="18859" y="17098"/>
                    </a:lnTo>
                    <a:lnTo>
                      <a:pt x="18859" y="17050"/>
                    </a:lnTo>
                    <a:lnTo>
                      <a:pt x="19512" y="16763"/>
                    </a:lnTo>
                    <a:lnTo>
                      <a:pt x="19773" y="16380"/>
                    </a:lnTo>
                    <a:lnTo>
                      <a:pt x="19773" y="15661"/>
                    </a:lnTo>
                    <a:lnTo>
                      <a:pt x="20099" y="15422"/>
                    </a:lnTo>
                    <a:lnTo>
                      <a:pt x="20099" y="15134"/>
                    </a:lnTo>
                    <a:lnTo>
                      <a:pt x="20621" y="14943"/>
                    </a:lnTo>
                    <a:lnTo>
                      <a:pt x="20817" y="15134"/>
                    </a:lnTo>
                    <a:lnTo>
                      <a:pt x="20947" y="15518"/>
                    </a:lnTo>
                    <a:lnTo>
                      <a:pt x="20817" y="15613"/>
                    </a:lnTo>
                    <a:lnTo>
                      <a:pt x="21208" y="15518"/>
                    </a:lnTo>
                    <a:lnTo>
                      <a:pt x="21469" y="15134"/>
                    </a:lnTo>
                    <a:lnTo>
                      <a:pt x="21600" y="14416"/>
                    </a:lnTo>
                    <a:lnTo>
                      <a:pt x="21469" y="14129"/>
                    </a:lnTo>
                    <a:lnTo>
                      <a:pt x="21469" y="13410"/>
                    </a:lnTo>
                    <a:lnTo>
                      <a:pt x="21600" y="13362"/>
                    </a:lnTo>
                    <a:lnTo>
                      <a:pt x="21600" y="13075"/>
                    </a:lnTo>
                    <a:lnTo>
                      <a:pt x="21078" y="12548"/>
                    </a:lnTo>
                    <a:lnTo>
                      <a:pt x="20817" y="12165"/>
                    </a:lnTo>
                    <a:lnTo>
                      <a:pt x="20621" y="11447"/>
                    </a:lnTo>
                    <a:lnTo>
                      <a:pt x="20360" y="10824"/>
                    </a:lnTo>
                    <a:lnTo>
                      <a:pt x="20099" y="10441"/>
                    </a:lnTo>
                    <a:lnTo>
                      <a:pt x="19642" y="9196"/>
                    </a:lnTo>
                    <a:lnTo>
                      <a:pt x="19120" y="8573"/>
                    </a:lnTo>
                    <a:lnTo>
                      <a:pt x="18663" y="8190"/>
                    </a:lnTo>
                    <a:lnTo>
                      <a:pt x="18272" y="8094"/>
                    </a:lnTo>
                    <a:lnTo>
                      <a:pt x="17750" y="8046"/>
                    </a:lnTo>
                    <a:lnTo>
                      <a:pt x="17032" y="8381"/>
                    </a:lnTo>
                    <a:lnTo>
                      <a:pt x="16706" y="8573"/>
                    </a:lnTo>
                    <a:lnTo>
                      <a:pt x="16184" y="8860"/>
                    </a:lnTo>
                    <a:lnTo>
                      <a:pt x="15727" y="8908"/>
                    </a:lnTo>
                    <a:lnTo>
                      <a:pt x="15792" y="9291"/>
                    </a:lnTo>
                    <a:lnTo>
                      <a:pt x="15596" y="9818"/>
                    </a:lnTo>
                    <a:lnTo>
                      <a:pt x="15205" y="10106"/>
                    </a:lnTo>
                    <a:lnTo>
                      <a:pt x="14944" y="10441"/>
                    </a:lnTo>
                    <a:lnTo>
                      <a:pt x="14618" y="10824"/>
                    </a:lnTo>
                    <a:lnTo>
                      <a:pt x="14226" y="10632"/>
                    </a:lnTo>
                    <a:lnTo>
                      <a:pt x="13704" y="10632"/>
                    </a:lnTo>
                    <a:lnTo>
                      <a:pt x="13117" y="10297"/>
                    </a:lnTo>
                    <a:lnTo>
                      <a:pt x="13117" y="9722"/>
                    </a:lnTo>
                    <a:lnTo>
                      <a:pt x="13247" y="9004"/>
                    </a:lnTo>
                    <a:lnTo>
                      <a:pt x="13639" y="8860"/>
                    </a:lnTo>
                    <a:lnTo>
                      <a:pt x="14095" y="8765"/>
                    </a:lnTo>
                    <a:lnTo>
                      <a:pt x="14618" y="8190"/>
                    </a:lnTo>
                    <a:lnTo>
                      <a:pt x="14618" y="7567"/>
                    </a:lnTo>
                    <a:lnTo>
                      <a:pt x="14683" y="7232"/>
                    </a:lnTo>
                    <a:lnTo>
                      <a:pt x="15205" y="7040"/>
                    </a:lnTo>
                    <a:lnTo>
                      <a:pt x="15596" y="6753"/>
                    </a:lnTo>
                    <a:lnTo>
                      <a:pt x="15466" y="5699"/>
                    </a:lnTo>
                    <a:lnTo>
                      <a:pt x="15466" y="5077"/>
                    </a:lnTo>
                    <a:lnTo>
                      <a:pt x="15205" y="4358"/>
                    </a:lnTo>
                    <a:lnTo>
                      <a:pt x="15074" y="4071"/>
                    </a:lnTo>
                    <a:lnTo>
                      <a:pt x="14618" y="3784"/>
                    </a:lnTo>
                    <a:lnTo>
                      <a:pt x="14356" y="3544"/>
                    </a:lnTo>
                    <a:lnTo>
                      <a:pt x="14487" y="3065"/>
                    </a:lnTo>
                    <a:lnTo>
                      <a:pt x="14944" y="3065"/>
                    </a:lnTo>
                    <a:lnTo>
                      <a:pt x="14944" y="2730"/>
                    </a:lnTo>
                    <a:lnTo>
                      <a:pt x="14683" y="2634"/>
                    </a:lnTo>
                    <a:lnTo>
                      <a:pt x="14356" y="2251"/>
                    </a:lnTo>
                    <a:lnTo>
                      <a:pt x="14226" y="2012"/>
                    </a:lnTo>
                    <a:lnTo>
                      <a:pt x="13704" y="1724"/>
                    </a:lnTo>
                    <a:lnTo>
                      <a:pt x="13247" y="1724"/>
                    </a:lnTo>
                    <a:lnTo>
                      <a:pt x="12725" y="1533"/>
                    </a:lnTo>
                    <a:lnTo>
                      <a:pt x="11877" y="1341"/>
                    </a:lnTo>
                    <a:lnTo>
                      <a:pt x="11420" y="1197"/>
                    </a:lnTo>
                    <a:lnTo>
                      <a:pt x="10898" y="1197"/>
                    </a:lnTo>
                    <a:lnTo>
                      <a:pt x="10572" y="1102"/>
                    </a:lnTo>
                    <a:lnTo>
                      <a:pt x="10311" y="814"/>
                    </a:lnTo>
                    <a:lnTo>
                      <a:pt x="9789" y="623"/>
                    </a:lnTo>
                    <a:lnTo>
                      <a:pt x="9462" y="575"/>
                    </a:lnTo>
                    <a:lnTo>
                      <a:pt x="8549" y="575"/>
                    </a:lnTo>
                    <a:lnTo>
                      <a:pt x="8092" y="383"/>
                    </a:lnTo>
                    <a:lnTo>
                      <a:pt x="7700" y="287"/>
                    </a:lnTo>
                    <a:lnTo>
                      <a:pt x="7244" y="0"/>
                    </a:lnTo>
                    <a:lnTo>
                      <a:pt x="6852" y="287"/>
                    </a:lnTo>
                    <a:lnTo>
                      <a:pt x="6395" y="479"/>
                    </a:lnTo>
                    <a:lnTo>
                      <a:pt x="6134" y="814"/>
                    </a:lnTo>
                    <a:lnTo>
                      <a:pt x="5743" y="1197"/>
                    </a:lnTo>
                    <a:lnTo>
                      <a:pt x="5743" y="1533"/>
                    </a:lnTo>
                    <a:lnTo>
                      <a:pt x="5873" y="1820"/>
                    </a:lnTo>
                    <a:lnTo>
                      <a:pt x="6395" y="2107"/>
                    </a:lnTo>
                    <a:lnTo>
                      <a:pt x="6395" y="2347"/>
                    </a:lnTo>
                    <a:lnTo>
                      <a:pt x="5743" y="2347"/>
                    </a:lnTo>
                    <a:lnTo>
                      <a:pt x="5286" y="2538"/>
                    </a:lnTo>
                    <a:lnTo>
                      <a:pt x="4894" y="2826"/>
                    </a:lnTo>
                    <a:lnTo>
                      <a:pt x="4503" y="3065"/>
                    </a:lnTo>
                    <a:lnTo>
                      <a:pt x="4764" y="4167"/>
                    </a:lnTo>
                    <a:lnTo>
                      <a:pt x="4764" y="4502"/>
                    </a:lnTo>
                    <a:lnTo>
                      <a:pt x="4633" y="4789"/>
                    </a:lnTo>
                    <a:lnTo>
                      <a:pt x="4503" y="5125"/>
                    </a:lnTo>
                    <a:lnTo>
                      <a:pt x="4176" y="5508"/>
                    </a:lnTo>
                    <a:lnTo>
                      <a:pt x="4307" y="5125"/>
                    </a:lnTo>
                    <a:lnTo>
                      <a:pt x="4307" y="4502"/>
                    </a:lnTo>
                    <a:lnTo>
                      <a:pt x="4176" y="4502"/>
                    </a:lnTo>
                    <a:lnTo>
                      <a:pt x="4046" y="5220"/>
                    </a:lnTo>
                    <a:lnTo>
                      <a:pt x="3654" y="5508"/>
                    </a:lnTo>
                    <a:lnTo>
                      <a:pt x="3654" y="5220"/>
                    </a:lnTo>
                    <a:lnTo>
                      <a:pt x="3785" y="4885"/>
                    </a:lnTo>
                    <a:lnTo>
                      <a:pt x="3524" y="4502"/>
                    </a:lnTo>
                    <a:lnTo>
                      <a:pt x="3654" y="4358"/>
                    </a:lnTo>
                    <a:lnTo>
                      <a:pt x="3785" y="3353"/>
                    </a:lnTo>
                    <a:lnTo>
                      <a:pt x="3459" y="3592"/>
                    </a:lnTo>
                    <a:lnTo>
                      <a:pt x="3198" y="3975"/>
                    </a:lnTo>
                    <a:lnTo>
                      <a:pt x="2937" y="4263"/>
                    </a:lnTo>
                    <a:lnTo>
                      <a:pt x="2806" y="4598"/>
                    </a:lnTo>
                    <a:lnTo>
                      <a:pt x="2545" y="4885"/>
                    </a:lnTo>
                    <a:lnTo>
                      <a:pt x="2088" y="4789"/>
                    </a:lnTo>
                    <a:lnTo>
                      <a:pt x="1436" y="5412"/>
                    </a:lnTo>
                    <a:lnTo>
                      <a:pt x="1566" y="5699"/>
                    </a:lnTo>
                    <a:lnTo>
                      <a:pt x="1240" y="6035"/>
                    </a:lnTo>
                    <a:lnTo>
                      <a:pt x="718" y="6322"/>
                    </a:lnTo>
                    <a:lnTo>
                      <a:pt x="979" y="6945"/>
                    </a:lnTo>
                    <a:lnTo>
                      <a:pt x="848" y="7471"/>
                    </a:lnTo>
                    <a:lnTo>
                      <a:pt x="979" y="7855"/>
                    </a:lnTo>
                    <a:lnTo>
                      <a:pt x="979" y="8190"/>
                    </a:lnTo>
                    <a:lnTo>
                      <a:pt x="457" y="9196"/>
                    </a:lnTo>
                    <a:lnTo>
                      <a:pt x="0" y="9483"/>
                    </a:lnTo>
                    <a:lnTo>
                      <a:pt x="0" y="9818"/>
                    </a:lnTo>
                    <a:lnTo>
                      <a:pt x="261" y="10106"/>
                    </a:lnTo>
                    <a:lnTo>
                      <a:pt x="587" y="11111"/>
                    </a:lnTo>
                    <a:lnTo>
                      <a:pt x="392" y="11447"/>
                    </a:lnTo>
                    <a:lnTo>
                      <a:pt x="131" y="11830"/>
                    </a:lnTo>
                    <a:lnTo>
                      <a:pt x="261" y="12069"/>
                    </a:lnTo>
                    <a:lnTo>
                      <a:pt x="1436" y="13889"/>
                    </a:lnTo>
                    <a:lnTo>
                      <a:pt x="1958" y="13698"/>
                    </a:lnTo>
                    <a:lnTo>
                      <a:pt x="1566" y="14081"/>
                    </a:lnTo>
                    <a:lnTo>
                      <a:pt x="2219" y="15039"/>
                    </a:lnTo>
                    <a:lnTo>
                      <a:pt x="2545" y="16380"/>
                    </a:lnTo>
                    <a:lnTo>
                      <a:pt x="2545" y="17385"/>
                    </a:lnTo>
                    <a:lnTo>
                      <a:pt x="2219" y="18583"/>
                    </a:lnTo>
                    <a:lnTo>
                      <a:pt x="2088" y="18918"/>
                    </a:lnTo>
                    <a:lnTo>
                      <a:pt x="1566" y="19541"/>
                    </a:lnTo>
                    <a:lnTo>
                      <a:pt x="1240" y="20546"/>
                    </a:lnTo>
                    <a:lnTo>
                      <a:pt x="979" y="20882"/>
                    </a:lnTo>
                    <a:lnTo>
                      <a:pt x="718" y="21265"/>
                    </a:lnTo>
                    <a:lnTo>
                      <a:pt x="261" y="21552"/>
                    </a:lnTo>
                    <a:lnTo>
                      <a:pt x="131" y="21600"/>
                    </a:lnTo>
                    <a:lnTo>
                      <a:pt x="392" y="21600"/>
                    </a:lnTo>
                    <a:lnTo>
                      <a:pt x="2806" y="2145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67" name="Group 2654">
              <a:extLst>
                <a:ext uri="{FF2B5EF4-FFF2-40B4-BE49-F238E27FC236}">
                  <a16:creationId xmlns:a16="http://schemas.microsoft.com/office/drawing/2014/main" id="{94FA9F26-19B2-49B3-A599-F209416BE7F9}"/>
                </a:ext>
              </a:extLst>
            </p:cNvPr>
            <p:cNvGrpSpPr/>
            <p:nvPr/>
          </p:nvGrpSpPr>
          <p:grpSpPr>
            <a:xfrm>
              <a:off x="4090370" y="3357866"/>
              <a:ext cx="833420" cy="707669"/>
              <a:chOff x="0" y="0"/>
              <a:chExt cx="2112006" cy="1630316"/>
            </a:xfrm>
            <a:solidFill>
              <a:srgbClr val="DCDEE0"/>
            </a:solidFill>
          </p:grpSpPr>
          <p:sp>
            <p:nvSpPr>
              <p:cNvPr id="376" name="Shape 2637">
                <a:extLst>
                  <a:ext uri="{FF2B5EF4-FFF2-40B4-BE49-F238E27FC236}">
                    <a16:creationId xmlns:a16="http://schemas.microsoft.com/office/drawing/2014/main" id="{3D91896E-89B0-408B-8F42-DC95CE95506D}"/>
                  </a:ext>
                </a:extLst>
              </p:cNvPr>
              <p:cNvSpPr/>
              <p:nvPr/>
            </p:nvSpPr>
            <p:spPr>
              <a:xfrm>
                <a:off x="1795788" y="15757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7" name="Shape 2638">
                <a:extLst>
                  <a:ext uri="{FF2B5EF4-FFF2-40B4-BE49-F238E27FC236}">
                    <a16:creationId xmlns:a16="http://schemas.microsoft.com/office/drawing/2014/main" id="{0B6CEAD9-4E85-4994-96CA-B3836A8107CB}"/>
                  </a:ext>
                </a:extLst>
              </p:cNvPr>
              <p:cNvSpPr/>
              <p:nvPr/>
            </p:nvSpPr>
            <p:spPr>
              <a:xfrm>
                <a:off x="1795788" y="15757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8" name="Shape 2639">
                <a:extLst>
                  <a:ext uri="{FF2B5EF4-FFF2-40B4-BE49-F238E27FC236}">
                    <a16:creationId xmlns:a16="http://schemas.microsoft.com/office/drawing/2014/main" id="{0E73228F-30ED-4924-B154-BC8F6D394FE8}"/>
                  </a:ext>
                </a:extLst>
              </p:cNvPr>
              <p:cNvSpPr/>
              <p:nvPr/>
            </p:nvSpPr>
            <p:spPr>
              <a:xfrm>
                <a:off x="1991835" y="1492127"/>
                <a:ext cx="135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108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9" name="Shape 2640">
                <a:extLst>
                  <a:ext uri="{FF2B5EF4-FFF2-40B4-BE49-F238E27FC236}">
                    <a16:creationId xmlns:a16="http://schemas.microsoft.com/office/drawing/2014/main" id="{0BECF668-7F7A-4F60-B44F-C5F9B4A8E425}"/>
                  </a:ext>
                </a:extLst>
              </p:cNvPr>
              <p:cNvSpPr/>
              <p:nvPr/>
            </p:nvSpPr>
            <p:spPr>
              <a:xfrm>
                <a:off x="1991835" y="1492127"/>
                <a:ext cx="135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108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0" name="Shape 2641">
                <a:extLst>
                  <a:ext uri="{FF2B5EF4-FFF2-40B4-BE49-F238E27FC236}">
                    <a16:creationId xmlns:a16="http://schemas.microsoft.com/office/drawing/2014/main" id="{02EC0AB1-C0AE-462E-A1D9-490011B68492}"/>
                  </a:ext>
                </a:extLst>
              </p:cNvPr>
              <p:cNvSpPr/>
              <p:nvPr/>
            </p:nvSpPr>
            <p:spPr>
              <a:xfrm>
                <a:off x="1726258" y="1617615"/>
                <a:ext cx="1897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108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1" name="Shape 2642">
                <a:extLst>
                  <a:ext uri="{FF2B5EF4-FFF2-40B4-BE49-F238E27FC236}">
                    <a16:creationId xmlns:a16="http://schemas.microsoft.com/office/drawing/2014/main" id="{CEBCDD8C-E35E-444E-81D2-B3C24AE7385B}"/>
                  </a:ext>
                </a:extLst>
              </p:cNvPr>
              <p:cNvSpPr/>
              <p:nvPr/>
            </p:nvSpPr>
            <p:spPr>
              <a:xfrm>
                <a:off x="1726258" y="1617615"/>
                <a:ext cx="1897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108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2" name="Shape 2643">
                <a:extLst>
                  <a:ext uri="{FF2B5EF4-FFF2-40B4-BE49-F238E27FC236}">
                    <a16:creationId xmlns:a16="http://schemas.microsoft.com/office/drawing/2014/main" id="{63B20AAD-813C-42A4-AECD-350FEDA8F3AC}"/>
                  </a:ext>
                </a:extLst>
              </p:cNvPr>
              <p:cNvSpPr/>
              <p:nvPr/>
            </p:nvSpPr>
            <p:spPr>
              <a:xfrm>
                <a:off x="1823818" y="1559991"/>
                <a:ext cx="24390" cy="22145"/>
              </a:xfrm>
              <a:custGeom>
                <a:avLst/>
                <a:gdLst/>
                <a:ahLst/>
                <a:cxnLst>
                  <a:cxn ang="0">
                    <a:pos x="wd2" y="hd2"/>
                  </a:cxn>
                  <a:cxn ang="5400000">
                    <a:pos x="wd2" y="hd2"/>
                  </a:cxn>
                  <a:cxn ang="10800000">
                    <a:pos x="wd2" y="hd2"/>
                  </a:cxn>
                  <a:cxn ang="16200000">
                    <a:pos x="wd2" y="hd2"/>
                  </a:cxn>
                </a:cxnLst>
                <a:rect l="0" t="0" r="r" b="b"/>
                <a:pathLst>
                  <a:path w="21600" h="21600" extrusionOk="0">
                    <a:moveTo>
                      <a:pt x="12000" y="7200"/>
                    </a:moveTo>
                    <a:lnTo>
                      <a:pt x="0" y="0"/>
                    </a:lnTo>
                    <a:lnTo>
                      <a:pt x="12000" y="21600"/>
                    </a:lnTo>
                    <a:lnTo>
                      <a:pt x="21600" y="21600"/>
                    </a:lnTo>
                    <a:lnTo>
                      <a:pt x="12000" y="72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3" name="Shape 2644">
                <a:extLst>
                  <a:ext uri="{FF2B5EF4-FFF2-40B4-BE49-F238E27FC236}">
                    <a16:creationId xmlns:a16="http://schemas.microsoft.com/office/drawing/2014/main" id="{579082E8-52D9-45B1-A400-83D1A572DDD2}"/>
                  </a:ext>
                </a:extLst>
              </p:cNvPr>
              <p:cNvSpPr/>
              <p:nvPr/>
            </p:nvSpPr>
            <p:spPr>
              <a:xfrm>
                <a:off x="1823818" y="1559991"/>
                <a:ext cx="24390" cy="22145"/>
              </a:xfrm>
              <a:custGeom>
                <a:avLst/>
                <a:gdLst/>
                <a:ahLst/>
                <a:cxnLst>
                  <a:cxn ang="0">
                    <a:pos x="wd2" y="hd2"/>
                  </a:cxn>
                  <a:cxn ang="5400000">
                    <a:pos x="wd2" y="hd2"/>
                  </a:cxn>
                  <a:cxn ang="10800000">
                    <a:pos x="wd2" y="hd2"/>
                  </a:cxn>
                  <a:cxn ang="16200000">
                    <a:pos x="wd2" y="hd2"/>
                  </a:cxn>
                </a:cxnLst>
                <a:rect l="0" t="0" r="r" b="b"/>
                <a:pathLst>
                  <a:path w="21600" h="21600" extrusionOk="0">
                    <a:moveTo>
                      <a:pt x="12000" y="7200"/>
                    </a:moveTo>
                    <a:lnTo>
                      <a:pt x="0" y="0"/>
                    </a:lnTo>
                    <a:lnTo>
                      <a:pt x="12000" y="21600"/>
                    </a:lnTo>
                    <a:lnTo>
                      <a:pt x="21600" y="21600"/>
                    </a:lnTo>
                    <a:lnTo>
                      <a:pt x="12000" y="72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4" name="Shape 2645">
                <a:extLst>
                  <a:ext uri="{FF2B5EF4-FFF2-40B4-BE49-F238E27FC236}">
                    <a16:creationId xmlns:a16="http://schemas.microsoft.com/office/drawing/2014/main" id="{2EA6CD11-91E5-4250-80BA-EC0DFC392E44}"/>
                  </a:ext>
                </a:extLst>
              </p:cNvPr>
              <p:cNvSpPr/>
              <p:nvPr/>
            </p:nvSpPr>
            <p:spPr>
              <a:xfrm>
                <a:off x="0" y="0"/>
                <a:ext cx="2108366" cy="1451727"/>
              </a:xfrm>
              <a:custGeom>
                <a:avLst/>
                <a:gdLst/>
                <a:ahLst/>
                <a:cxnLst>
                  <a:cxn ang="0">
                    <a:pos x="wd2" y="hd2"/>
                  </a:cxn>
                  <a:cxn ang="5400000">
                    <a:pos x="wd2" y="hd2"/>
                  </a:cxn>
                  <a:cxn ang="10800000">
                    <a:pos x="wd2" y="hd2"/>
                  </a:cxn>
                  <a:cxn ang="16200000">
                    <a:pos x="wd2" y="hd2"/>
                  </a:cxn>
                </a:cxnLst>
                <a:rect l="0" t="0" r="r" b="b"/>
                <a:pathLst>
                  <a:path w="21600" h="21600" extrusionOk="0">
                    <a:moveTo>
                      <a:pt x="15381" y="293"/>
                    </a:moveTo>
                    <a:lnTo>
                      <a:pt x="15187" y="220"/>
                    </a:lnTo>
                    <a:lnTo>
                      <a:pt x="14715" y="73"/>
                    </a:lnTo>
                    <a:lnTo>
                      <a:pt x="14493" y="0"/>
                    </a:lnTo>
                    <a:lnTo>
                      <a:pt x="14326" y="220"/>
                    </a:lnTo>
                    <a:lnTo>
                      <a:pt x="14243" y="220"/>
                    </a:lnTo>
                    <a:lnTo>
                      <a:pt x="14187" y="476"/>
                    </a:lnTo>
                    <a:lnTo>
                      <a:pt x="14243" y="696"/>
                    </a:lnTo>
                    <a:lnTo>
                      <a:pt x="14326" y="952"/>
                    </a:lnTo>
                    <a:lnTo>
                      <a:pt x="14326" y="1721"/>
                    </a:lnTo>
                    <a:lnTo>
                      <a:pt x="14187" y="1867"/>
                    </a:lnTo>
                    <a:lnTo>
                      <a:pt x="13965" y="1867"/>
                    </a:lnTo>
                    <a:lnTo>
                      <a:pt x="13826" y="1391"/>
                    </a:lnTo>
                    <a:lnTo>
                      <a:pt x="13604" y="1172"/>
                    </a:lnTo>
                    <a:lnTo>
                      <a:pt x="7080" y="1794"/>
                    </a:lnTo>
                    <a:lnTo>
                      <a:pt x="6941" y="1574"/>
                    </a:lnTo>
                    <a:lnTo>
                      <a:pt x="6885" y="1318"/>
                    </a:lnTo>
                    <a:lnTo>
                      <a:pt x="6608" y="769"/>
                    </a:lnTo>
                    <a:lnTo>
                      <a:pt x="2610" y="1391"/>
                    </a:lnTo>
                    <a:lnTo>
                      <a:pt x="250" y="1721"/>
                    </a:lnTo>
                    <a:lnTo>
                      <a:pt x="28" y="1940"/>
                    </a:lnTo>
                    <a:lnTo>
                      <a:pt x="0" y="2197"/>
                    </a:lnTo>
                    <a:lnTo>
                      <a:pt x="305" y="2746"/>
                    </a:lnTo>
                    <a:lnTo>
                      <a:pt x="444" y="2819"/>
                    </a:lnTo>
                    <a:lnTo>
                      <a:pt x="666" y="3112"/>
                    </a:lnTo>
                    <a:lnTo>
                      <a:pt x="555" y="3441"/>
                    </a:lnTo>
                    <a:lnTo>
                      <a:pt x="666" y="3734"/>
                    </a:lnTo>
                    <a:lnTo>
                      <a:pt x="833" y="3771"/>
                    </a:lnTo>
                    <a:lnTo>
                      <a:pt x="833" y="3917"/>
                    </a:lnTo>
                    <a:lnTo>
                      <a:pt x="666" y="4137"/>
                    </a:lnTo>
                    <a:lnTo>
                      <a:pt x="555" y="4393"/>
                    </a:lnTo>
                    <a:lnTo>
                      <a:pt x="666" y="4393"/>
                    </a:lnTo>
                    <a:lnTo>
                      <a:pt x="861" y="4320"/>
                    </a:lnTo>
                    <a:lnTo>
                      <a:pt x="1083" y="4210"/>
                    </a:lnTo>
                    <a:lnTo>
                      <a:pt x="1249" y="3844"/>
                    </a:lnTo>
                    <a:lnTo>
                      <a:pt x="1333" y="3588"/>
                    </a:lnTo>
                    <a:lnTo>
                      <a:pt x="1305" y="3515"/>
                    </a:lnTo>
                    <a:lnTo>
                      <a:pt x="1305" y="3441"/>
                    </a:lnTo>
                    <a:lnTo>
                      <a:pt x="1388" y="3295"/>
                    </a:lnTo>
                    <a:lnTo>
                      <a:pt x="1444" y="3661"/>
                    </a:lnTo>
                    <a:lnTo>
                      <a:pt x="1610" y="3441"/>
                    </a:lnTo>
                    <a:lnTo>
                      <a:pt x="1666" y="3112"/>
                    </a:lnTo>
                    <a:lnTo>
                      <a:pt x="1721" y="3368"/>
                    </a:lnTo>
                    <a:lnTo>
                      <a:pt x="1916" y="3588"/>
                    </a:lnTo>
                    <a:lnTo>
                      <a:pt x="1749" y="3844"/>
                    </a:lnTo>
                    <a:lnTo>
                      <a:pt x="1444" y="3917"/>
                    </a:lnTo>
                    <a:lnTo>
                      <a:pt x="1388" y="3991"/>
                    </a:lnTo>
                    <a:lnTo>
                      <a:pt x="1610" y="3991"/>
                    </a:lnTo>
                    <a:lnTo>
                      <a:pt x="2166" y="3771"/>
                    </a:lnTo>
                    <a:lnTo>
                      <a:pt x="2693" y="3734"/>
                    </a:lnTo>
                    <a:lnTo>
                      <a:pt x="2749" y="3661"/>
                    </a:lnTo>
                    <a:lnTo>
                      <a:pt x="3165" y="3222"/>
                    </a:lnTo>
                    <a:lnTo>
                      <a:pt x="3221" y="3441"/>
                    </a:lnTo>
                    <a:lnTo>
                      <a:pt x="3387" y="3295"/>
                    </a:lnTo>
                    <a:lnTo>
                      <a:pt x="3581" y="3222"/>
                    </a:lnTo>
                    <a:lnTo>
                      <a:pt x="3942" y="3441"/>
                    </a:lnTo>
                    <a:lnTo>
                      <a:pt x="3998" y="3661"/>
                    </a:lnTo>
                    <a:lnTo>
                      <a:pt x="3859" y="3588"/>
                    </a:lnTo>
                    <a:lnTo>
                      <a:pt x="3637" y="3515"/>
                    </a:lnTo>
                    <a:lnTo>
                      <a:pt x="3470" y="3515"/>
                    </a:lnTo>
                    <a:lnTo>
                      <a:pt x="3443" y="3661"/>
                    </a:lnTo>
                    <a:lnTo>
                      <a:pt x="3054" y="3661"/>
                    </a:lnTo>
                    <a:lnTo>
                      <a:pt x="3221" y="3734"/>
                    </a:lnTo>
                    <a:lnTo>
                      <a:pt x="3443" y="3734"/>
                    </a:lnTo>
                    <a:lnTo>
                      <a:pt x="4220" y="3917"/>
                    </a:lnTo>
                    <a:lnTo>
                      <a:pt x="4692" y="4137"/>
                    </a:lnTo>
                    <a:lnTo>
                      <a:pt x="5053" y="4466"/>
                    </a:lnTo>
                    <a:lnTo>
                      <a:pt x="4997" y="4210"/>
                    </a:lnTo>
                    <a:lnTo>
                      <a:pt x="4831" y="4064"/>
                    </a:lnTo>
                    <a:lnTo>
                      <a:pt x="4748" y="3844"/>
                    </a:lnTo>
                    <a:lnTo>
                      <a:pt x="4942" y="3844"/>
                    </a:lnTo>
                    <a:lnTo>
                      <a:pt x="5108" y="3917"/>
                    </a:lnTo>
                    <a:lnTo>
                      <a:pt x="5414" y="3661"/>
                    </a:lnTo>
                    <a:lnTo>
                      <a:pt x="5358" y="3917"/>
                    </a:lnTo>
                    <a:lnTo>
                      <a:pt x="5220" y="3991"/>
                    </a:lnTo>
                    <a:lnTo>
                      <a:pt x="5164" y="4210"/>
                    </a:lnTo>
                    <a:lnTo>
                      <a:pt x="5414" y="4393"/>
                    </a:lnTo>
                    <a:lnTo>
                      <a:pt x="5636" y="4393"/>
                    </a:lnTo>
                    <a:lnTo>
                      <a:pt x="5719" y="4686"/>
                    </a:lnTo>
                    <a:lnTo>
                      <a:pt x="5941" y="4613"/>
                    </a:lnTo>
                    <a:lnTo>
                      <a:pt x="5830" y="4833"/>
                    </a:lnTo>
                    <a:lnTo>
                      <a:pt x="5636" y="4613"/>
                    </a:lnTo>
                    <a:lnTo>
                      <a:pt x="5220" y="4393"/>
                    </a:lnTo>
                    <a:lnTo>
                      <a:pt x="5414" y="4686"/>
                    </a:lnTo>
                    <a:lnTo>
                      <a:pt x="5664" y="4906"/>
                    </a:lnTo>
                    <a:lnTo>
                      <a:pt x="5580" y="4906"/>
                    </a:lnTo>
                    <a:lnTo>
                      <a:pt x="5775" y="5016"/>
                    </a:lnTo>
                    <a:lnTo>
                      <a:pt x="5997" y="5089"/>
                    </a:lnTo>
                    <a:lnTo>
                      <a:pt x="6136" y="5382"/>
                    </a:lnTo>
                    <a:lnTo>
                      <a:pt x="6247" y="5638"/>
                    </a:lnTo>
                    <a:lnTo>
                      <a:pt x="6302" y="5858"/>
                    </a:lnTo>
                    <a:lnTo>
                      <a:pt x="6136" y="5931"/>
                    </a:lnTo>
                    <a:lnTo>
                      <a:pt x="6052" y="5638"/>
                    </a:lnTo>
                    <a:lnTo>
                      <a:pt x="6052" y="5455"/>
                    </a:lnTo>
                    <a:lnTo>
                      <a:pt x="5997" y="5711"/>
                    </a:lnTo>
                    <a:lnTo>
                      <a:pt x="6080" y="5931"/>
                    </a:lnTo>
                    <a:lnTo>
                      <a:pt x="6247" y="6041"/>
                    </a:lnTo>
                    <a:lnTo>
                      <a:pt x="6469" y="6004"/>
                    </a:lnTo>
                    <a:lnTo>
                      <a:pt x="6552" y="5931"/>
                    </a:lnTo>
                    <a:lnTo>
                      <a:pt x="6941" y="5784"/>
                    </a:lnTo>
                    <a:lnTo>
                      <a:pt x="7135" y="5784"/>
                    </a:lnTo>
                    <a:lnTo>
                      <a:pt x="7135" y="5638"/>
                    </a:lnTo>
                    <a:lnTo>
                      <a:pt x="7357" y="5455"/>
                    </a:lnTo>
                    <a:lnTo>
                      <a:pt x="7385" y="5565"/>
                    </a:lnTo>
                    <a:lnTo>
                      <a:pt x="7552" y="5492"/>
                    </a:lnTo>
                    <a:lnTo>
                      <a:pt x="8135" y="4906"/>
                    </a:lnTo>
                    <a:lnTo>
                      <a:pt x="8329" y="4833"/>
                    </a:lnTo>
                    <a:lnTo>
                      <a:pt x="8496" y="4759"/>
                    </a:lnTo>
                    <a:lnTo>
                      <a:pt x="8690" y="4833"/>
                    </a:lnTo>
                    <a:lnTo>
                      <a:pt x="8607" y="4540"/>
                    </a:lnTo>
                    <a:lnTo>
                      <a:pt x="8385" y="4393"/>
                    </a:lnTo>
                    <a:lnTo>
                      <a:pt x="8662" y="4540"/>
                    </a:lnTo>
                    <a:lnTo>
                      <a:pt x="8551" y="4393"/>
                    </a:lnTo>
                    <a:lnTo>
                      <a:pt x="8662" y="4137"/>
                    </a:lnTo>
                    <a:lnTo>
                      <a:pt x="8801" y="3991"/>
                    </a:lnTo>
                    <a:lnTo>
                      <a:pt x="9162" y="3917"/>
                    </a:lnTo>
                    <a:lnTo>
                      <a:pt x="9384" y="3844"/>
                    </a:lnTo>
                    <a:lnTo>
                      <a:pt x="9495" y="3844"/>
                    </a:lnTo>
                    <a:lnTo>
                      <a:pt x="9967" y="4137"/>
                    </a:lnTo>
                    <a:lnTo>
                      <a:pt x="10106" y="4210"/>
                    </a:lnTo>
                    <a:lnTo>
                      <a:pt x="10467" y="4466"/>
                    </a:lnTo>
                    <a:lnTo>
                      <a:pt x="10800" y="5016"/>
                    </a:lnTo>
                    <a:lnTo>
                      <a:pt x="11216" y="5235"/>
                    </a:lnTo>
                    <a:lnTo>
                      <a:pt x="11272" y="5492"/>
                    </a:lnTo>
                    <a:lnTo>
                      <a:pt x="11300" y="5784"/>
                    </a:lnTo>
                    <a:lnTo>
                      <a:pt x="11827" y="6260"/>
                    </a:lnTo>
                    <a:lnTo>
                      <a:pt x="11994" y="6553"/>
                    </a:lnTo>
                    <a:lnTo>
                      <a:pt x="12188" y="6626"/>
                    </a:lnTo>
                    <a:lnTo>
                      <a:pt x="12299" y="6883"/>
                    </a:lnTo>
                    <a:lnTo>
                      <a:pt x="12521" y="6956"/>
                    </a:lnTo>
                    <a:lnTo>
                      <a:pt x="12882" y="6883"/>
                    </a:lnTo>
                    <a:lnTo>
                      <a:pt x="13188" y="7285"/>
                    </a:lnTo>
                    <a:lnTo>
                      <a:pt x="13188" y="7505"/>
                    </a:lnTo>
                    <a:lnTo>
                      <a:pt x="13299" y="7761"/>
                    </a:lnTo>
                    <a:lnTo>
                      <a:pt x="13493" y="7835"/>
                    </a:lnTo>
                    <a:lnTo>
                      <a:pt x="13549" y="8127"/>
                    </a:lnTo>
                    <a:lnTo>
                      <a:pt x="13549" y="8274"/>
                    </a:lnTo>
                    <a:lnTo>
                      <a:pt x="13604" y="9006"/>
                    </a:lnTo>
                    <a:lnTo>
                      <a:pt x="13660" y="9226"/>
                    </a:lnTo>
                    <a:lnTo>
                      <a:pt x="13660" y="9555"/>
                    </a:lnTo>
                    <a:lnTo>
                      <a:pt x="13465" y="10800"/>
                    </a:lnTo>
                    <a:lnTo>
                      <a:pt x="13493" y="11093"/>
                    </a:lnTo>
                    <a:lnTo>
                      <a:pt x="13493" y="11569"/>
                    </a:lnTo>
                    <a:lnTo>
                      <a:pt x="13410" y="11972"/>
                    </a:lnTo>
                    <a:lnTo>
                      <a:pt x="13549" y="12264"/>
                    </a:lnTo>
                    <a:lnTo>
                      <a:pt x="13715" y="12447"/>
                    </a:lnTo>
                    <a:lnTo>
                      <a:pt x="13549" y="12118"/>
                    </a:lnTo>
                    <a:lnTo>
                      <a:pt x="13910" y="12447"/>
                    </a:lnTo>
                    <a:lnTo>
                      <a:pt x="13910" y="12521"/>
                    </a:lnTo>
                    <a:lnTo>
                      <a:pt x="14021" y="12338"/>
                    </a:lnTo>
                    <a:lnTo>
                      <a:pt x="14132" y="11788"/>
                    </a:lnTo>
                    <a:lnTo>
                      <a:pt x="13965" y="11788"/>
                    </a:lnTo>
                    <a:lnTo>
                      <a:pt x="13910" y="11715"/>
                    </a:lnTo>
                    <a:lnTo>
                      <a:pt x="13910" y="11496"/>
                    </a:lnTo>
                    <a:lnTo>
                      <a:pt x="13771" y="11276"/>
                    </a:lnTo>
                    <a:lnTo>
                      <a:pt x="13771" y="11203"/>
                    </a:lnTo>
                    <a:lnTo>
                      <a:pt x="14187" y="11496"/>
                    </a:lnTo>
                    <a:lnTo>
                      <a:pt x="14243" y="11788"/>
                    </a:lnTo>
                    <a:lnTo>
                      <a:pt x="14437" y="11496"/>
                    </a:lnTo>
                    <a:lnTo>
                      <a:pt x="14604" y="11788"/>
                    </a:lnTo>
                    <a:lnTo>
                      <a:pt x="14604" y="11972"/>
                    </a:lnTo>
                    <a:lnTo>
                      <a:pt x="14298" y="12740"/>
                    </a:lnTo>
                    <a:lnTo>
                      <a:pt x="14243" y="13143"/>
                    </a:lnTo>
                    <a:lnTo>
                      <a:pt x="14021" y="13216"/>
                    </a:lnTo>
                    <a:lnTo>
                      <a:pt x="14021" y="13436"/>
                    </a:lnTo>
                    <a:lnTo>
                      <a:pt x="13882" y="13216"/>
                    </a:lnTo>
                    <a:lnTo>
                      <a:pt x="13965" y="13436"/>
                    </a:lnTo>
                    <a:lnTo>
                      <a:pt x="14326" y="13692"/>
                    </a:lnTo>
                    <a:lnTo>
                      <a:pt x="14493" y="13985"/>
                    </a:lnTo>
                    <a:lnTo>
                      <a:pt x="14437" y="14058"/>
                    </a:lnTo>
                    <a:lnTo>
                      <a:pt x="14853" y="14937"/>
                    </a:lnTo>
                    <a:lnTo>
                      <a:pt x="14965" y="15230"/>
                    </a:lnTo>
                    <a:lnTo>
                      <a:pt x="15270" y="15633"/>
                    </a:lnTo>
                    <a:lnTo>
                      <a:pt x="15492" y="15706"/>
                    </a:lnTo>
                    <a:lnTo>
                      <a:pt x="15742" y="15706"/>
                    </a:lnTo>
                    <a:lnTo>
                      <a:pt x="15631" y="15486"/>
                    </a:lnTo>
                    <a:lnTo>
                      <a:pt x="15548" y="15230"/>
                    </a:lnTo>
                    <a:lnTo>
                      <a:pt x="15381" y="15083"/>
                    </a:lnTo>
                    <a:lnTo>
                      <a:pt x="15603" y="15083"/>
                    </a:lnTo>
                    <a:lnTo>
                      <a:pt x="15631" y="15266"/>
                    </a:lnTo>
                    <a:lnTo>
                      <a:pt x="16020" y="15010"/>
                    </a:lnTo>
                    <a:lnTo>
                      <a:pt x="16075" y="15083"/>
                    </a:lnTo>
                    <a:lnTo>
                      <a:pt x="15853" y="15230"/>
                    </a:lnTo>
                    <a:lnTo>
                      <a:pt x="15964" y="15486"/>
                    </a:lnTo>
                    <a:lnTo>
                      <a:pt x="15964" y="15962"/>
                    </a:lnTo>
                    <a:lnTo>
                      <a:pt x="16020" y="16255"/>
                    </a:lnTo>
                    <a:lnTo>
                      <a:pt x="16103" y="16511"/>
                    </a:lnTo>
                    <a:lnTo>
                      <a:pt x="16075" y="16658"/>
                    </a:lnTo>
                    <a:lnTo>
                      <a:pt x="16269" y="16658"/>
                    </a:lnTo>
                    <a:lnTo>
                      <a:pt x="16436" y="16365"/>
                    </a:lnTo>
                    <a:lnTo>
                      <a:pt x="16492" y="16108"/>
                    </a:lnTo>
                    <a:lnTo>
                      <a:pt x="16741" y="15816"/>
                    </a:lnTo>
                    <a:lnTo>
                      <a:pt x="16519" y="16255"/>
                    </a:lnTo>
                    <a:lnTo>
                      <a:pt x="16492" y="16511"/>
                    </a:lnTo>
                    <a:lnTo>
                      <a:pt x="16380" y="16731"/>
                    </a:lnTo>
                    <a:lnTo>
                      <a:pt x="16380" y="16877"/>
                    </a:lnTo>
                    <a:lnTo>
                      <a:pt x="16519" y="16951"/>
                    </a:lnTo>
                    <a:lnTo>
                      <a:pt x="16741" y="17134"/>
                    </a:lnTo>
                    <a:lnTo>
                      <a:pt x="16936" y="18085"/>
                    </a:lnTo>
                    <a:lnTo>
                      <a:pt x="17269" y="18635"/>
                    </a:lnTo>
                    <a:lnTo>
                      <a:pt x="17408" y="18635"/>
                    </a:lnTo>
                    <a:lnTo>
                      <a:pt x="17213" y="18708"/>
                    </a:lnTo>
                    <a:lnTo>
                      <a:pt x="17408" y="18854"/>
                    </a:lnTo>
                    <a:lnTo>
                      <a:pt x="17630" y="18781"/>
                    </a:lnTo>
                    <a:lnTo>
                      <a:pt x="17796" y="18781"/>
                    </a:lnTo>
                    <a:lnTo>
                      <a:pt x="17880" y="18854"/>
                    </a:lnTo>
                    <a:lnTo>
                      <a:pt x="18296" y="19074"/>
                    </a:lnTo>
                    <a:lnTo>
                      <a:pt x="18352" y="19257"/>
                    </a:lnTo>
                    <a:lnTo>
                      <a:pt x="18518" y="19477"/>
                    </a:lnTo>
                    <a:lnTo>
                      <a:pt x="18768" y="19879"/>
                    </a:lnTo>
                    <a:lnTo>
                      <a:pt x="18824" y="20172"/>
                    </a:lnTo>
                    <a:lnTo>
                      <a:pt x="19185" y="20648"/>
                    </a:lnTo>
                    <a:lnTo>
                      <a:pt x="19351" y="20721"/>
                    </a:lnTo>
                    <a:lnTo>
                      <a:pt x="19545" y="20721"/>
                    </a:lnTo>
                    <a:lnTo>
                      <a:pt x="19712" y="20941"/>
                    </a:lnTo>
                    <a:lnTo>
                      <a:pt x="19601" y="21197"/>
                    </a:lnTo>
                    <a:lnTo>
                      <a:pt x="19407" y="20978"/>
                    </a:lnTo>
                    <a:lnTo>
                      <a:pt x="19185" y="20868"/>
                    </a:lnTo>
                    <a:lnTo>
                      <a:pt x="19046" y="21051"/>
                    </a:lnTo>
                    <a:lnTo>
                      <a:pt x="19129" y="21344"/>
                    </a:lnTo>
                    <a:lnTo>
                      <a:pt x="19296" y="21600"/>
                    </a:lnTo>
                    <a:lnTo>
                      <a:pt x="19712" y="21417"/>
                    </a:lnTo>
                    <a:lnTo>
                      <a:pt x="19934" y="21197"/>
                    </a:lnTo>
                    <a:lnTo>
                      <a:pt x="20129" y="21271"/>
                    </a:lnTo>
                    <a:lnTo>
                      <a:pt x="20351" y="21271"/>
                    </a:lnTo>
                    <a:lnTo>
                      <a:pt x="20489" y="21124"/>
                    </a:lnTo>
                    <a:lnTo>
                      <a:pt x="20656" y="20941"/>
                    </a:lnTo>
                    <a:lnTo>
                      <a:pt x="20850" y="20795"/>
                    </a:lnTo>
                    <a:lnTo>
                      <a:pt x="21017" y="20941"/>
                    </a:lnTo>
                    <a:lnTo>
                      <a:pt x="20906" y="20795"/>
                    </a:lnTo>
                    <a:lnTo>
                      <a:pt x="21184" y="20941"/>
                    </a:lnTo>
                    <a:lnTo>
                      <a:pt x="21072" y="20648"/>
                    </a:lnTo>
                    <a:lnTo>
                      <a:pt x="21184" y="20355"/>
                    </a:lnTo>
                    <a:lnTo>
                      <a:pt x="21267" y="20172"/>
                    </a:lnTo>
                    <a:lnTo>
                      <a:pt x="21184" y="19696"/>
                    </a:lnTo>
                    <a:lnTo>
                      <a:pt x="21239" y="19550"/>
                    </a:lnTo>
                    <a:lnTo>
                      <a:pt x="21184" y="19257"/>
                    </a:lnTo>
                    <a:lnTo>
                      <a:pt x="21267" y="19001"/>
                    </a:lnTo>
                    <a:lnTo>
                      <a:pt x="21267" y="18781"/>
                    </a:lnTo>
                    <a:lnTo>
                      <a:pt x="21433" y="18525"/>
                    </a:lnTo>
                    <a:lnTo>
                      <a:pt x="21433" y="18305"/>
                    </a:lnTo>
                    <a:lnTo>
                      <a:pt x="21489" y="18049"/>
                    </a:lnTo>
                    <a:lnTo>
                      <a:pt x="21544" y="18305"/>
                    </a:lnTo>
                    <a:lnTo>
                      <a:pt x="21600" y="18049"/>
                    </a:lnTo>
                    <a:lnTo>
                      <a:pt x="21544" y="17756"/>
                    </a:lnTo>
                    <a:lnTo>
                      <a:pt x="21489" y="17207"/>
                    </a:lnTo>
                    <a:lnTo>
                      <a:pt x="21489" y="16511"/>
                    </a:lnTo>
                    <a:lnTo>
                      <a:pt x="21433" y="16255"/>
                    </a:lnTo>
                    <a:lnTo>
                      <a:pt x="21378" y="15083"/>
                    </a:lnTo>
                    <a:lnTo>
                      <a:pt x="21184" y="14095"/>
                    </a:lnTo>
                    <a:lnTo>
                      <a:pt x="21072" y="14058"/>
                    </a:lnTo>
                    <a:lnTo>
                      <a:pt x="21072" y="13692"/>
                    </a:lnTo>
                    <a:lnTo>
                      <a:pt x="20767" y="13216"/>
                    </a:lnTo>
                    <a:lnTo>
                      <a:pt x="20545" y="13070"/>
                    </a:lnTo>
                    <a:lnTo>
                      <a:pt x="20489" y="13143"/>
                    </a:lnTo>
                    <a:lnTo>
                      <a:pt x="20545" y="12997"/>
                    </a:lnTo>
                    <a:lnTo>
                      <a:pt x="20545" y="12814"/>
                    </a:lnTo>
                    <a:lnTo>
                      <a:pt x="20295" y="12338"/>
                    </a:lnTo>
                    <a:lnTo>
                      <a:pt x="19962" y="11422"/>
                    </a:lnTo>
                    <a:lnTo>
                      <a:pt x="19240" y="10068"/>
                    </a:lnTo>
                    <a:lnTo>
                      <a:pt x="18685" y="8823"/>
                    </a:lnTo>
                    <a:lnTo>
                      <a:pt x="18574" y="8603"/>
                    </a:lnTo>
                    <a:lnTo>
                      <a:pt x="18352" y="7835"/>
                    </a:lnTo>
                    <a:lnTo>
                      <a:pt x="18213" y="7359"/>
                    </a:lnTo>
                    <a:lnTo>
                      <a:pt x="18296" y="7359"/>
                    </a:lnTo>
                    <a:lnTo>
                      <a:pt x="18463" y="7505"/>
                    </a:lnTo>
                    <a:lnTo>
                      <a:pt x="18407" y="7725"/>
                    </a:lnTo>
                    <a:lnTo>
                      <a:pt x="18629" y="7981"/>
                    </a:lnTo>
                    <a:lnTo>
                      <a:pt x="18824" y="7835"/>
                    </a:lnTo>
                    <a:lnTo>
                      <a:pt x="18990" y="8054"/>
                    </a:lnTo>
                    <a:lnTo>
                      <a:pt x="19046" y="8347"/>
                    </a:lnTo>
                    <a:lnTo>
                      <a:pt x="18990" y="8823"/>
                    </a:lnTo>
                    <a:lnTo>
                      <a:pt x="19101" y="9555"/>
                    </a:lnTo>
                    <a:lnTo>
                      <a:pt x="19518" y="10397"/>
                    </a:lnTo>
                    <a:lnTo>
                      <a:pt x="19712" y="10654"/>
                    </a:lnTo>
                    <a:lnTo>
                      <a:pt x="19296" y="9921"/>
                    </a:lnTo>
                    <a:lnTo>
                      <a:pt x="19185" y="9628"/>
                    </a:lnTo>
                    <a:lnTo>
                      <a:pt x="19101" y="9153"/>
                    </a:lnTo>
                    <a:lnTo>
                      <a:pt x="19046" y="8677"/>
                    </a:lnTo>
                    <a:lnTo>
                      <a:pt x="19185" y="8457"/>
                    </a:lnTo>
                    <a:lnTo>
                      <a:pt x="19101" y="8201"/>
                    </a:lnTo>
                    <a:lnTo>
                      <a:pt x="18990" y="7908"/>
                    </a:lnTo>
                    <a:lnTo>
                      <a:pt x="18629" y="7432"/>
                    </a:lnTo>
                    <a:lnTo>
                      <a:pt x="17519" y="5638"/>
                    </a:lnTo>
                    <a:lnTo>
                      <a:pt x="16908" y="4320"/>
                    </a:lnTo>
                    <a:lnTo>
                      <a:pt x="16630" y="3588"/>
                    </a:lnTo>
                    <a:lnTo>
                      <a:pt x="16325" y="2599"/>
                    </a:lnTo>
                    <a:lnTo>
                      <a:pt x="16269" y="2343"/>
                    </a:lnTo>
                    <a:lnTo>
                      <a:pt x="16075" y="1867"/>
                    </a:lnTo>
                    <a:lnTo>
                      <a:pt x="16020" y="1391"/>
                    </a:lnTo>
                    <a:lnTo>
                      <a:pt x="15908" y="1172"/>
                    </a:lnTo>
                    <a:lnTo>
                      <a:pt x="15742" y="879"/>
                    </a:lnTo>
                    <a:lnTo>
                      <a:pt x="15631" y="622"/>
                    </a:lnTo>
                    <a:lnTo>
                      <a:pt x="15742" y="842"/>
                    </a:lnTo>
                    <a:lnTo>
                      <a:pt x="15797" y="293"/>
                    </a:lnTo>
                    <a:lnTo>
                      <a:pt x="15548" y="220"/>
                    </a:lnTo>
                    <a:lnTo>
                      <a:pt x="15492" y="220"/>
                    </a:lnTo>
                    <a:lnTo>
                      <a:pt x="15381" y="29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5" name="Shape 2646">
                <a:extLst>
                  <a:ext uri="{FF2B5EF4-FFF2-40B4-BE49-F238E27FC236}">
                    <a16:creationId xmlns:a16="http://schemas.microsoft.com/office/drawing/2014/main" id="{6AEFAFC3-C934-4A4D-97C1-1A60A7A39B9D}"/>
                  </a:ext>
                </a:extLst>
              </p:cNvPr>
              <p:cNvSpPr/>
              <p:nvPr/>
            </p:nvSpPr>
            <p:spPr>
              <a:xfrm>
                <a:off x="1924086" y="1530466"/>
                <a:ext cx="24390" cy="196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5400"/>
                    </a:lnTo>
                    <a:lnTo>
                      <a:pt x="0" y="21600"/>
                    </a:lnTo>
                    <a:lnTo>
                      <a:pt x="192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6" name="Shape 2647">
                <a:extLst>
                  <a:ext uri="{FF2B5EF4-FFF2-40B4-BE49-F238E27FC236}">
                    <a16:creationId xmlns:a16="http://schemas.microsoft.com/office/drawing/2014/main" id="{D2664D8C-19E0-474F-9048-3B53FDE22391}"/>
                  </a:ext>
                </a:extLst>
              </p:cNvPr>
              <p:cNvSpPr/>
              <p:nvPr/>
            </p:nvSpPr>
            <p:spPr>
              <a:xfrm>
                <a:off x="1924086" y="1530466"/>
                <a:ext cx="24390" cy="196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5400"/>
                    </a:lnTo>
                    <a:lnTo>
                      <a:pt x="0" y="21600"/>
                    </a:lnTo>
                    <a:lnTo>
                      <a:pt x="192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7" name="Shape 2648">
                <a:extLst>
                  <a:ext uri="{FF2B5EF4-FFF2-40B4-BE49-F238E27FC236}">
                    <a16:creationId xmlns:a16="http://schemas.microsoft.com/office/drawing/2014/main" id="{8D789BEB-4E04-449B-93D9-A687B5B0B143}"/>
                  </a:ext>
                </a:extLst>
              </p:cNvPr>
              <p:cNvSpPr/>
              <p:nvPr/>
            </p:nvSpPr>
            <p:spPr>
              <a:xfrm>
                <a:off x="1536560" y="1129395"/>
                <a:ext cx="40650" cy="22144"/>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1520" y="16800"/>
                    </a:lnTo>
                    <a:lnTo>
                      <a:pt x="0" y="0"/>
                    </a:lnTo>
                    <a:lnTo>
                      <a:pt x="5760" y="16800"/>
                    </a:lnTo>
                    <a:lnTo>
                      <a:pt x="11520" y="21600"/>
                    </a:lnTo>
                    <a:lnTo>
                      <a:pt x="21600" y="120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8" name="Shape 2649">
                <a:extLst>
                  <a:ext uri="{FF2B5EF4-FFF2-40B4-BE49-F238E27FC236}">
                    <a16:creationId xmlns:a16="http://schemas.microsoft.com/office/drawing/2014/main" id="{4E54BF06-DE26-4716-9C01-1229E521FE1C}"/>
                  </a:ext>
                </a:extLst>
              </p:cNvPr>
              <p:cNvSpPr/>
              <p:nvPr/>
            </p:nvSpPr>
            <p:spPr>
              <a:xfrm>
                <a:off x="1536560" y="1129395"/>
                <a:ext cx="40650" cy="22144"/>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1520" y="16800"/>
                    </a:lnTo>
                    <a:lnTo>
                      <a:pt x="0" y="0"/>
                    </a:lnTo>
                    <a:lnTo>
                      <a:pt x="5760" y="16800"/>
                    </a:lnTo>
                    <a:lnTo>
                      <a:pt x="11520" y="21600"/>
                    </a:lnTo>
                    <a:lnTo>
                      <a:pt x="21600" y="120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9" name="Shape 2650">
                <a:extLst>
                  <a:ext uri="{FF2B5EF4-FFF2-40B4-BE49-F238E27FC236}">
                    <a16:creationId xmlns:a16="http://schemas.microsoft.com/office/drawing/2014/main" id="{3FA16534-CA69-4B02-A4EB-98AA078D61AF}"/>
                  </a:ext>
                </a:extLst>
              </p:cNvPr>
              <p:cNvSpPr/>
              <p:nvPr/>
            </p:nvSpPr>
            <p:spPr>
              <a:xfrm>
                <a:off x="2027064" y="1360687"/>
                <a:ext cx="70461" cy="115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54" y="2298"/>
                    </a:lnTo>
                    <a:lnTo>
                      <a:pt x="14954" y="5974"/>
                    </a:lnTo>
                    <a:lnTo>
                      <a:pt x="10800" y="11949"/>
                    </a:lnTo>
                    <a:lnTo>
                      <a:pt x="2492" y="17923"/>
                    </a:lnTo>
                    <a:lnTo>
                      <a:pt x="2492" y="18843"/>
                    </a:lnTo>
                    <a:lnTo>
                      <a:pt x="0" y="21600"/>
                    </a:lnTo>
                    <a:lnTo>
                      <a:pt x="12462" y="11949"/>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0" name="Shape 2651">
                <a:extLst>
                  <a:ext uri="{FF2B5EF4-FFF2-40B4-BE49-F238E27FC236}">
                    <a16:creationId xmlns:a16="http://schemas.microsoft.com/office/drawing/2014/main" id="{A4200D98-EF64-47B2-BF90-46CDD9ACBA67}"/>
                  </a:ext>
                </a:extLst>
              </p:cNvPr>
              <p:cNvSpPr/>
              <p:nvPr/>
            </p:nvSpPr>
            <p:spPr>
              <a:xfrm>
                <a:off x="2027064" y="1360687"/>
                <a:ext cx="70461" cy="115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54" y="2298"/>
                    </a:lnTo>
                    <a:lnTo>
                      <a:pt x="14954" y="5974"/>
                    </a:lnTo>
                    <a:lnTo>
                      <a:pt x="10800" y="11949"/>
                    </a:lnTo>
                    <a:lnTo>
                      <a:pt x="2492" y="17923"/>
                    </a:lnTo>
                    <a:lnTo>
                      <a:pt x="2492" y="18843"/>
                    </a:lnTo>
                    <a:lnTo>
                      <a:pt x="0" y="21600"/>
                    </a:lnTo>
                    <a:lnTo>
                      <a:pt x="12462" y="11949"/>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1" name="Shape 2652">
                <a:extLst>
                  <a:ext uri="{FF2B5EF4-FFF2-40B4-BE49-F238E27FC236}">
                    <a16:creationId xmlns:a16="http://schemas.microsoft.com/office/drawing/2014/main" id="{DDBA0902-3D72-4D8E-89A5-21E9D9C31930}"/>
                  </a:ext>
                </a:extLst>
              </p:cNvPr>
              <p:cNvSpPr/>
              <p:nvPr/>
            </p:nvSpPr>
            <p:spPr>
              <a:xfrm>
                <a:off x="2099305" y="1318857"/>
                <a:ext cx="12701" cy="17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2" name="Shape 2653">
                <a:extLst>
                  <a:ext uri="{FF2B5EF4-FFF2-40B4-BE49-F238E27FC236}">
                    <a16:creationId xmlns:a16="http://schemas.microsoft.com/office/drawing/2014/main" id="{C699463B-05DC-4DEB-A373-542EE346CB82}"/>
                  </a:ext>
                </a:extLst>
              </p:cNvPr>
              <p:cNvSpPr/>
              <p:nvPr/>
            </p:nvSpPr>
            <p:spPr>
              <a:xfrm>
                <a:off x="2099305" y="1318857"/>
                <a:ext cx="12701" cy="17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68" name="Group 2660">
              <a:extLst>
                <a:ext uri="{FF2B5EF4-FFF2-40B4-BE49-F238E27FC236}">
                  <a16:creationId xmlns:a16="http://schemas.microsoft.com/office/drawing/2014/main" id="{C3D86C8C-6080-4D1E-B811-EF020D05F165}"/>
                </a:ext>
              </a:extLst>
            </p:cNvPr>
            <p:cNvGrpSpPr/>
            <p:nvPr/>
          </p:nvGrpSpPr>
          <p:grpSpPr>
            <a:xfrm>
              <a:off x="3990909" y="2930617"/>
              <a:ext cx="353989" cy="572601"/>
              <a:chOff x="0" y="0"/>
              <a:chExt cx="897003" cy="1319057"/>
            </a:xfrm>
            <a:solidFill>
              <a:srgbClr val="DCDEE0"/>
            </a:solidFill>
          </p:grpSpPr>
          <p:sp>
            <p:nvSpPr>
              <p:cNvPr id="371" name="Shape 2655">
                <a:extLst>
                  <a:ext uri="{FF2B5EF4-FFF2-40B4-BE49-F238E27FC236}">
                    <a16:creationId xmlns:a16="http://schemas.microsoft.com/office/drawing/2014/main" id="{44490CAF-281A-482A-8890-C4388D223B3E}"/>
                  </a:ext>
                </a:extLst>
              </p:cNvPr>
              <p:cNvSpPr/>
              <p:nvPr/>
            </p:nvSpPr>
            <p:spPr>
              <a:xfrm>
                <a:off x="0" y="0"/>
                <a:ext cx="897003" cy="1313937"/>
              </a:xfrm>
              <a:custGeom>
                <a:avLst/>
                <a:gdLst/>
                <a:ahLst/>
                <a:cxnLst>
                  <a:cxn ang="0">
                    <a:pos x="wd2" y="hd2"/>
                  </a:cxn>
                  <a:cxn ang="5400000">
                    <a:pos x="wd2" y="hd2"/>
                  </a:cxn>
                  <a:cxn ang="10800000">
                    <a:pos x="wd2" y="hd2"/>
                  </a:cxn>
                  <a:cxn ang="16200000">
                    <a:pos x="wd2" y="hd2"/>
                  </a:cxn>
                </a:cxnLst>
                <a:rect l="0" t="0" r="r" b="b"/>
                <a:pathLst>
                  <a:path w="21600" h="21600" extrusionOk="0">
                    <a:moveTo>
                      <a:pt x="7374" y="19982"/>
                    </a:moveTo>
                    <a:lnTo>
                      <a:pt x="7635" y="19618"/>
                    </a:lnTo>
                    <a:lnTo>
                      <a:pt x="7113" y="19294"/>
                    </a:lnTo>
                    <a:lnTo>
                      <a:pt x="6787" y="19213"/>
                    </a:lnTo>
                    <a:lnTo>
                      <a:pt x="6069" y="18607"/>
                    </a:lnTo>
                    <a:lnTo>
                      <a:pt x="6134" y="18324"/>
                    </a:lnTo>
                    <a:lnTo>
                      <a:pt x="6656" y="18081"/>
                    </a:lnTo>
                    <a:lnTo>
                      <a:pt x="12203" y="17717"/>
                    </a:lnTo>
                    <a:lnTo>
                      <a:pt x="21600" y="17029"/>
                    </a:lnTo>
                    <a:lnTo>
                      <a:pt x="21600" y="16867"/>
                    </a:lnTo>
                    <a:lnTo>
                      <a:pt x="21274" y="16503"/>
                    </a:lnTo>
                    <a:lnTo>
                      <a:pt x="20882" y="16180"/>
                    </a:lnTo>
                    <a:lnTo>
                      <a:pt x="20752" y="15897"/>
                    </a:lnTo>
                    <a:lnTo>
                      <a:pt x="20882" y="15249"/>
                    </a:lnTo>
                    <a:lnTo>
                      <a:pt x="20752" y="15047"/>
                    </a:lnTo>
                    <a:lnTo>
                      <a:pt x="20882" y="14724"/>
                    </a:lnTo>
                    <a:lnTo>
                      <a:pt x="20752" y="14360"/>
                    </a:lnTo>
                    <a:lnTo>
                      <a:pt x="20360" y="14036"/>
                    </a:lnTo>
                    <a:lnTo>
                      <a:pt x="20034" y="13510"/>
                    </a:lnTo>
                    <a:lnTo>
                      <a:pt x="20164" y="12984"/>
                    </a:lnTo>
                    <a:lnTo>
                      <a:pt x="20360" y="12701"/>
                    </a:lnTo>
                    <a:lnTo>
                      <a:pt x="20360" y="12135"/>
                    </a:lnTo>
                    <a:lnTo>
                      <a:pt x="20621" y="11852"/>
                    </a:lnTo>
                    <a:lnTo>
                      <a:pt x="21013" y="11690"/>
                    </a:lnTo>
                    <a:lnTo>
                      <a:pt x="20882" y="11407"/>
                    </a:lnTo>
                    <a:lnTo>
                      <a:pt x="20491" y="11245"/>
                    </a:lnTo>
                    <a:lnTo>
                      <a:pt x="20621" y="10840"/>
                    </a:lnTo>
                    <a:lnTo>
                      <a:pt x="20360" y="10557"/>
                    </a:lnTo>
                    <a:lnTo>
                      <a:pt x="20295" y="10396"/>
                    </a:lnTo>
                    <a:lnTo>
                      <a:pt x="19773" y="10112"/>
                    </a:lnTo>
                    <a:lnTo>
                      <a:pt x="19381" y="9546"/>
                    </a:lnTo>
                    <a:lnTo>
                      <a:pt x="19055" y="9263"/>
                    </a:lnTo>
                    <a:lnTo>
                      <a:pt x="18924" y="8939"/>
                    </a:lnTo>
                    <a:lnTo>
                      <a:pt x="18794" y="8818"/>
                    </a:lnTo>
                    <a:lnTo>
                      <a:pt x="16706" y="4085"/>
                    </a:lnTo>
                    <a:lnTo>
                      <a:pt x="14618" y="0"/>
                    </a:lnTo>
                    <a:lnTo>
                      <a:pt x="8222" y="445"/>
                    </a:lnTo>
                    <a:lnTo>
                      <a:pt x="0" y="809"/>
                    </a:lnTo>
                    <a:lnTo>
                      <a:pt x="0" y="890"/>
                    </a:lnTo>
                    <a:lnTo>
                      <a:pt x="261" y="1133"/>
                    </a:lnTo>
                    <a:lnTo>
                      <a:pt x="783" y="1294"/>
                    </a:lnTo>
                    <a:lnTo>
                      <a:pt x="261" y="14440"/>
                    </a:lnTo>
                    <a:lnTo>
                      <a:pt x="1762" y="20912"/>
                    </a:lnTo>
                    <a:lnTo>
                      <a:pt x="1762" y="21034"/>
                    </a:lnTo>
                    <a:lnTo>
                      <a:pt x="2219" y="20953"/>
                    </a:lnTo>
                    <a:lnTo>
                      <a:pt x="3067" y="21034"/>
                    </a:lnTo>
                    <a:lnTo>
                      <a:pt x="3459" y="21034"/>
                    </a:lnTo>
                    <a:lnTo>
                      <a:pt x="3589" y="20063"/>
                    </a:lnTo>
                    <a:lnTo>
                      <a:pt x="3720" y="19739"/>
                    </a:lnTo>
                    <a:lnTo>
                      <a:pt x="3850" y="19537"/>
                    </a:lnTo>
                    <a:lnTo>
                      <a:pt x="3850" y="19456"/>
                    </a:lnTo>
                    <a:lnTo>
                      <a:pt x="4046" y="19618"/>
                    </a:lnTo>
                    <a:lnTo>
                      <a:pt x="4176" y="19699"/>
                    </a:lnTo>
                    <a:lnTo>
                      <a:pt x="4568" y="19901"/>
                    </a:lnTo>
                    <a:lnTo>
                      <a:pt x="4568" y="20225"/>
                    </a:lnTo>
                    <a:lnTo>
                      <a:pt x="4437" y="20427"/>
                    </a:lnTo>
                    <a:lnTo>
                      <a:pt x="4698" y="20751"/>
                    </a:lnTo>
                    <a:lnTo>
                      <a:pt x="5155" y="20912"/>
                    </a:lnTo>
                    <a:lnTo>
                      <a:pt x="5286" y="20831"/>
                    </a:lnTo>
                    <a:lnTo>
                      <a:pt x="5547" y="21115"/>
                    </a:lnTo>
                    <a:lnTo>
                      <a:pt x="5416" y="21438"/>
                    </a:lnTo>
                    <a:lnTo>
                      <a:pt x="4960" y="21519"/>
                    </a:lnTo>
                    <a:lnTo>
                      <a:pt x="4568" y="21519"/>
                    </a:lnTo>
                    <a:lnTo>
                      <a:pt x="4176" y="21600"/>
                    </a:lnTo>
                    <a:lnTo>
                      <a:pt x="6069" y="21438"/>
                    </a:lnTo>
                    <a:lnTo>
                      <a:pt x="6526" y="21357"/>
                    </a:lnTo>
                    <a:lnTo>
                      <a:pt x="6656" y="21034"/>
                    </a:lnTo>
                    <a:lnTo>
                      <a:pt x="6526" y="20953"/>
                    </a:lnTo>
                    <a:lnTo>
                      <a:pt x="7048" y="21034"/>
                    </a:lnTo>
                    <a:lnTo>
                      <a:pt x="7505" y="20751"/>
                    </a:lnTo>
                    <a:lnTo>
                      <a:pt x="7635" y="20306"/>
                    </a:lnTo>
                    <a:lnTo>
                      <a:pt x="7374" y="1998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2" name="Shape 2656">
                <a:extLst>
                  <a:ext uri="{FF2B5EF4-FFF2-40B4-BE49-F238E27FC236}">
                    <a16:creationId xmlns:a16="http://schemas.microsoft.com/office/drawing/2014/main" id="{437FBF4F-83F3-44C1-8DCD-836954AA3C0F}"/>
                  </a:ext>
                </a:extLst>
              </p:cNvPr>
              <p:cNvSpPr/>
              <p:nvPr/>
            </p:nvSpPr>
            <p:spPr>
              <a:xfrm>
                <a:off x="113819" y="1306356"/>
                <a:ext cx="243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000" y="14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3" name="Shape 2657">
                <a:extLst>
                  <a:ext uri="{FF2B5EF4-FFF2-40B4-BE49-F238E27FC236}">
                    <a16:creationId xmlns:a16="http://schemas.microsoft.com/office/drawing/2014/main" id="{00B3A383-84E6-4A5C-9A88-512DAE26A670}"/>
                  </a:ext>
                </a:extLst>
              </p:cNvPr>
              <p:cNvSpPr/>
              <p:nvPr/>
            </p:nvSpPr>
            <p:spPr>
              <a:xfrm>
                <a:off x="113819" y="1306356"/>
                <a:ext cx="243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000" y="14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4" name="Shape 2658">
                <a:extLst>
                  <a:ext uri="{FF2B5EF4-FFF2-40B4-BE49-F238E27FC236}">
                    <a16:creationId xmlns:a16="http://schemas.microsoft.com/office/drawing/2014/main" id="{A9A54F84-7936-4921-AFB1-8C63ED42AD55}"/>
                  </a:ext>
                </a:extLst>
              </p:cNvPr>
              <p:cNvSpPr/>
              <p:nvPr/>
            </p:nvSpPr>
            <p:spPr>
              <a:xfrm>
                <a:off x="352298" y="1235199"/>
                <a:ext cx="178861" cy="36910"/>
              </a:xfrm>
              <a:custGeom>
                <a:avLst/>
                <a:gdLst/>
                <a:ahLst/>
                <a:cxnLst>
                  <a:cxn ang="0">
                    <a:pos x="wd2" y="hd2"/>
                  </a:cxn>
                  <a:cxn ang="5400000">
                    <a:pos x="wd2" y="hd2"/>
                  </a:cxn>
                  <a:cxn ang="10800000">
                    <a:pos x="wd2" y="hd2"/>
                  </a:cxn>
                  <a:cxn ang="16200000">
                    <a:pos x="wd2" y="hd2"/>
                  </a:cxn>
                </a:cxnLst>
                <a:rect l="0" t="0" r="r" b="b"/>
                <a:pathLst>
                  <a:path w="21600" h="21600" extrusionOk="0">
                    <a:moveTo>
                      <a:pt x="9164" y="10080"/>
                    </a:moveTo>
                    <a:lnTo>
                      <a:pt x="7527" y="10080"/>
                    </a:lnTo>
                    <a:lnTo>
                      <a:pt x="4909" y="15840"/>
                    </a:lnTo>
                    <a:lnTo>
                      <a:pt x="0" y="21600"/>
                    </a:lnTo>
                    <a:lnTo>
                      <a:pt x="2618" y="21600"/>
                    </a:lnTo>
                    <a:lnTo>
                      <a:pt x="16691" y="1440"/>
                    </a:lnTo>
                    <a:lnTo>
                      <a:pt x="21600" y="0"/>
                    </a:lnTo>
                    <a:lnTo>
                      <a:pt x="19636" y="0"/>
                    </a:lnTo>
                    <a:lnTo>
                      <a:pt x="14727" y="1440"/>
                    </a:lnTo>
                    <a:lnTo>
                      <a:pt x="9164" y="1008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5" name="Shape 2659">
                <a:extLst>
                  <a:ext uri="{FF2B5EF4-FFF2-40B4-BE49-F238E27FC236}">
                    <a16:creationId xmlns:a16="http://schemas.microsoft.com/office/drawing/2014/main" id="{419D4F9B-E074-4984-90B6-3EDA6C53406F}"/>
                  </a:ext>
                </a:extLst>
              </p:cNvPr>
              <p:cNvSpPr/>
              <p:nvPr/>
            </p:nvSpPr>
            <p:spPr>
              <a:xfrm>
                <a:off x="352298" y="1235199"/>
                <a:ext cx="178861" cy="36910"/>
              </a:xfrm>
              <a:custGeom>
                <a:avLst/>
                <a:gdLst/>
                <a:ahLst/>
                <a:cxnLst>
                  <a:cxn ang="0">
                    <a:pos x="wd2" y="hd2"/>
                  </a:cxn>
                  <a:cxn ang="5400000">
                    <a:pos x="wd2" y="hd2"/>
                  </a:cxn>
                  <a:cxn ang="10800000">
                    <a:pos x="wd2" y="hd2"/>
                  </a:cxn>
                  <a:cxn ang="16200000">
                    <a:pos x="wd2" y="hd2"/>
                  </a:cxn>
                </a:cxnLst>
                <a:rect l="0" t="0" r="r" b="b"/>
                <a:pathLst>
                  <a:path w="21600" h="21600" extrusionOk="0">
                    <a:moveTo>
                      <a:pt x="9164" y="10080"/>
                    </a:moveTo>
                    <a:lnTo>
                      <a:pt x="7527" y="10080"/>
                    </a:lnTo>
                    <a:lnTo>
                      <a:pt x="4909" y="15840"/>
                    </a:lnTo>
                    <a:lnTo>
                      <a:pt x="0" y="21600"/>
                    </a:lnTo>
                    <a:lnTo>
                      <a:pt x="2618" y="21600"/>
                    </a:lnTo>
                    <a:lnTo>
                      <a:pt x="16691" y="1440"/>
                    </a:lnTo>
                    <a:lnTo>
                      <a:pt x="21600" y="0"/>
                    </a:lnTo>
                    <a:lnTo>
                      <a:pt x="19636" y="0"/>
                    </a:lnTo>
                    <a:lnTo>
                      <a:pt x="14727" y="1440"/>
                    </a:lnTo>
                    <a:lnTo>
                      <a:pt x="9164" y="1008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69" name="Shape 2661">
              <a:extLst>
                <a:ext uri="{FF2B5EF4-FFF2-40B4-BE49-F238E27FC236}">
                  <a16:creationId xmlns:a16="http://schemas.microsoft.com/office/drawing/2014/main" id="{F13353AE-7743-4E45-8229-48B1F33A7709}"/>
                </a:ext>
              </a:extLst>
            </p:cNvPr>
            <p:cNvSpPr/>
            <p:nvPr/>
          </p:nvSpPr>
          <p:spPr>
            <a:xfrm>
              <a:off x="4208008" y="2064369"/>
              <a:ext cx="382865" cy="435796"/>
            </a:xfrm>
            <a:custGeom>
              <a:avLst/>
              <a:gdLst/>
              <a:ahLst/>
              <a:cxnLst>
                <a:cxn ang="0">
                  <a:pos x="wd2" y="hd2"/>
                </a:cxn>
                <a:cxn ang="5400000">
                  <a:pos x="wd2" y="hd2"/>
                </a:cxn>
                <a:cxn ang="10800000">
                  <a:pos x="wd2" y="hd2"/>
                </a:cxn>
                <a:cxn ang="16200000">
                  <a:pos x="wd2" y="hd2"/>
                </a:cxn>
              </a:cxnLst>
              <a:rect l="0" t="0" r="r" b="b"/>
              <a:pathLst>
                <a:path w="21600" h="21600" extrusionOk="0">
                  <a:moveTo>
                    <a:pt x="0" y="4288"/>
                  </a:moveTo>
                  <a:lnTo>
                    <a:pt x="845" y="9582"/>
                  </a:lnTo>
                  <a:lnTo>
                    <a:pt x="2051" y="19112"/>
                  </a:lnTo>
                  <a:lnTo>
                    <a:pt x="2655" y="18847"/>
                  </a:lnTo>
                  <a:lnTo>
                    <a:pt x="2956" y="19112"/>
                  </a:lnTo>
                  <a:lnTo>
                    <a:pt x="3680" y="18953"/>
                  </a:lnTo>
                  <a:lnTo>
                    <a:pt x="4706" y="19324"/>
                  </a:lnTo>
                  <a:lnTo>
                    <a:pt x="4887" y="19747"/>
                  </a:lnTo>
                  <a:lnTo>
                    <a:pt x="5611" y="20435"/>
                  </a:lnTo>
                  <a:lnTo>
                    <a:pt x="6034" y="20541"/>
                  </a:lnTo>
                  <a:lnTo>
                    <a:pt x="6818" y="20435"/>
                  </a:lnTo>
                  <a:lnTo>
                    <a:pt x="7059" y="20541"/>
                  </a:lnTo>
                  <a:lnTo>
                    <a:pt x="7964" y="21018"/>
                  </a:lnTo>
                  <a:lnTo>
                    <a:pt x="8326" y="21018"/>
                  </a:lnTo>
                  <a:lnTo>
                    <a:pt x="8628" y="20700"/>
                  </a:lnTo>
                  <a:lnTo>
                    <a:pt x="8990" y="20647"/>
                  </a:lnTo>
                  <a:lnTo>
                    <a:pt x="9533" y="20700"/>
                  </a:lnTo>
                  <a:lnTo>
                    <a:pt x="10016" y="21018"/>
                  </a:lnTo>
                  <a:lnTo>
                    <a:pt x="10378" y="20806"/>
                  </a:lnTo>
                  <a:lnTo>
                    <a:pt x="10800" y="20806"/>
                  </a:lnTo>
                  <a:lnTo>
                    <a:pt x="11041" y="20541"/>
                  </a:lnTo>
                  <a:lnTo>
                    <a:pt x="11464" y="20118"/>
                  </a:lnTo>
                  <a:lnTo>
                    <a:pt x="11946" y="19906"/>
                  </a:lnTo>
                  <a:lnTo>
                    <a:pt x="12248" y="20647"/>
                  </a:lnTo>
                  <a:lnTo>
                    <a:pt x="12610" y="20912"/>
                  </a:lnTo>
                  <a:lnTo>
                    <a:pt x="13093" y="20912"/>
                  </a:lnTo>
                  <a:lnTo>
                    <a:pt x="13394" y="21335"/>
                  </a:lnTo>
                  <a:lnTo>
                    <a:pt x="13756" y="21600"/>
                  </a:lnTo>
                  <a:lnTo>
                    <a:pt x="14179" y="21600"/>
                  </a:lnTo>
                  <a:lnTo>
                    <a:pt x="14782" y="21335"/>
                  </a:lnTo>
                  <a:lnTo>
                    <a:pt x="15084" y="21018"/>
                  </a:lnTo>
                  <a:lnTo>
                    <a:pt x="15084" y="20647"/>
                  </a:lnTo>
                  <a:lnTo>
                    <a:pt x="15566" y="20329"/>
                  </a:lnTo>
                  <a:lnTo>
                    <a:pt x="15446" y="19641"/>
                  </a:lnTo>
                  <a:lnTo>
                    <a:pt x="15325" y="19429"/>
                  </a:lnTo>
                  <a:lnTo>
                    <a:pt x="15446" y="19006"/>
                  </a:lnTo>
                  <a:lnTo>
                    <a:pt x="15566" y="18953"/>
                  </a:lnTo>
                  <a:lnTo>
                    <a:pt x="15566" y="18529"/>
                  </a:lnTo>
                  <a:lnTo>
                    <a:pt x="15687" y="18212"/>
                  </a:lnTo>
                  <a:lnTo>
                    <a:pt x="15989" y="17841"/>
                  </a:lnTo>
                  <a:lnTo>
                    <a:pt x="16351" y="17947"/>
                  </a:lnTo>
                  <a:lnTo>
                    <a:pt x="16834" y="18529"/>
                  </a:lnTo>
                  <a:lnTo>
                    <a:pt x="17015" y="18159"/>
                  </a:lnTo>
                  <a:lnTo>
                    <a:pt x="17256" y="17735"/>
                  </a:lnTo>
                  <a:lnTo>
                    <a:pt x="16954" y="17418"/>
                  </a:lnTo>
                  <a:lnTo>
                    <a:pt x="17135" y="17047"/>
                  </a:lnTo>
                  <a:lnTo>
                    <a:pt x="17135" y="16624"/>
                  </a:lnTo>
                  <a:lnTo>
                    <a:pt x="17377" y="16359"/>
                  </a:lnTo>
                  <a:lnTo>
                    <a:pt x="17920" y="16041"/>
                  </a:lnTo>
                  <a:lnTo>
                    <a:pt x="17920" y="15671"/>
                  </a:lnTo>
                  <a:lnTo>
                    <a:pt x="18282" y="15247"/>
                  </a:lnTo>
                  <a:lnTo>
                    <a:pt x="18945" y="15459"/>
                  </a:lnTo>
                  <a:lnTo>
                    <a:pt x="19850" y="14824"/>
                  </a:lnTo>
                  <a:lnTo>
                    <a:pt x="20333" y="14029"/>
                  </a:lnTo>
                  <a:lnTo>
                    <a:pt x="20876" y="13659"/>
                  </a:lnTo>
                  <a:lnTo>
                    <a:pt x="20997" y="12971"/>
                  </a:lnTo>
                  <a:lnTo>
                    <a:pt x="20997" y="11859"/>
                  </a:lnTo>
                  <a:lnTo>
                    <a:pt x="21238" y="11859"/>
                  </a:lnTo>
                  <a:lnTo>
                    <a:pt x="21238" y="11382"/>
                  </a:lnTo>
                  <a:lnTo>
                    <a:pt x="21117" y="10959"/>
                  </a:lnTo>
                  <a:lnTo>
                    <a:pt x="21359" y="9847"/>
                  </a:lnTo>
                  <a:lnTo>
                    <a:pt x="21479" y="9582"/>
                  </a:lnTo>
                  <a:lnTo>
                    <a:pt x="21238" y="8471"/>
                  </a:lnTo>
                  <a:lnTo>
                    <a:pt x="20876" y="8100"/>
                  </a:lnTo>
                  <a:lnTo>
                    <a:pt x="20997" y="7782"/>
                  </a:lnTo>
                  <a:lnTo>
                    <a:pt x="21238" y="7782"/>
                  </a:lnTo>
                  <a:lnTo>
                    <a:pt x="21600" y="7571"/>
                  </a:lnTo>
                  <a:lnTo>
                    <a:pt x="20092" y="212"/>
                  </a:lnTo>
                  <a:lnTo>
                    <a:pt x="20092" y="0"/>
                  </a:lnTo>
                  <a:lnTo>
                    <a:pt x="17618" y="1324"/>
                  </a:lnTo>
                  <a:lnTo>
                    <a:pt x="16834" y="1800"/>
                  </a:lnTo>
                  <a:lnTo>
                    <a:pt x="16351" y="2118"/>
                  </a:lnTo>
                  <a:lnTo>
                    <a:pt x="15989" y="2382"/>
                  </a:lnTo>
                  <a:lnTo>
                    <a:pt x="15566" y="3018"/>
                  </a:lnTo>
                  <a:lnTo>
                    <a:pt x="14782" y="3600"/>
                  </a:lnTo>
                  <a:lnTo>
                    <a:pt x="13998" y="3706"/>
                  </a:lnTo>
                  <a:lnTo>
                    <a:pt x="13515" y="3706"/>
                  </a:lnTo>
                  <a:lnTo>
                    <a:pt x="12610" y="4024"/>
                  </a:lnTo>
                  <a:lnTo>
                    <a:pt x="12248" y="4288"/>
                  </a:lnTo>
                  <a:lnTo>
                    <a:pt x="11826" y="4394"/>
                  </a:lnTo>
                  <a:lnTo>
                    <a:pt x="11464" y="4712"/>
                  </a:lnTo>
                  <a:lnTo>
                    <a:pt x="11041" y="4606"/>
                  </a:lnTo>
                  <a:lnTo>
                    <a:pt x="10559" y="4394"/>
                  </a:lnTo>
                  <a:lnTo>
                    <a:pt x="9654" y="4394"/>
                  </a:lnTo>
                  <a:lnTo>
                    <a:pt x="9352" y="4712"/>
                  </a:lnTo>
                  <a:lnTo>
                    <a:pt x="8869" y="4712"/>
                  </a:lnTo>
                  <a:lnTo>
                    <a:pt x="9352" y="4288"/>
                  </a:lnTo>
                  <a:lnTo>
                    <a:pt x="10016" y="4182"/>
                  </a:lnTo>
                  <a:lnTo>
                    <a:pt x="9533" y="3812"/>
                  </a:lnTo>
                  <a:lnTo>
                    <a:pt x="9231" y="4182"/>
                  </a:lnTo>
                  <a:lnTo>
                    <a:pt x="8749" y="4076"/>
                  </a:lnTo>
                  <a:lnTo>
                    <a:pt x="8326" y="3812"/>
                  </a:lnTo>
                  <a:lnTo>
                    <a:pt x="7723" y="3706"/>
                  </a:lnTo>
                  <a:lnTo>
                    <a:pt x="7421" y="3600"/>
                  </a:lnTo>
                  <a:lnTo>
                    <a:pt x="6516" y="3494"/>
                  </a:lnTo>
                  <a:lnTo>
                    <a:pt x="6396" y="3282"/>
                  </a:lnTo>
                  <a:lnTo>
                    <a:pt x="4465" y="3706"/>
                  </a:lnTo>
                  <a:lnTo>
                    <a:pt x="0" y="4288"/>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0" name="Shape 2662">
              <a:extLst>
                <a:ext uri="{FF2B5EF4-FFF2-40B4-BE49-F238E27FC236}">
                  <a16:creationId xmlns:a16="http://schemas.microsoft.com/office/drawing/2014/main" id="{CCF2B8A8-BDD6-45C8-9231-392194A0536A}"/>
                </a:ext>
              </a:extLst>
            </p:cNvPr>
            <p:cNvSpPr/>
            <p:nvPr/>
          </p:nvSpPr>
          <p:spPr>
            <a:xfrm>
              <a:off x="4230467" y="2898574"/>
              <a:ext cx="498366" cy="513769"/>
            </a:xfrm>
            <a:custGeom>
              <a:avLst/>
              <a:gdLst/>
              <a:ahLst/>
              <a:cxnLst>
                <a:cxn ang="0">
                  <a:pos x="wd2" y="hd2"/>
                </a:cxn>
                <a:cxn ang="5400000">
                  <a:pos x="wd2" y="hd2"/>
                </a:cxn>
                <a:cxn ang="10800000">
                  <a:pos x="wd2" y="hd2"/>
                </a:cxn>
                <a:cxn ang="16200000">
                  <a:pos x="wd2" y="hd2"/>
                </a:cxn>
              </a:cxnLst>
              <a:rect l="0" t="0" r="r" b="b"/>
              <a:pathLst>
                <a:path w="21600" h="21600" extrusionOk="0">
                  <a:moveTo>
                    <a:pt x="21090" y="12709"/>
                  </a:moveTo>
                  <a:lnTo>
                    <a:pt x="20488" y="12664"/>
                  </a:lnTo>
                  <a:lnTo>
                    <a:pt x="20209" y="12304"/>
                  </a:lnTo>
                  <a:lnTo>
                    <a:pt x="20209" y="11721"/>
                  </a:lnTo>
                  <a:lnTo>
                    <a:pt x="19978" y="11361"/>
                  </a:lnTo>
                  <a:lnTo>
                    <a:pt x="19792" y="11137"/>
                  </a:lnTo>
                  <a:lnTo>
                    <a:pt x="19607" y="10778"/>
                  </a:lnTo>
                  <a:lnTo>
                    <a:pt x="19097" y="10598"/>
                  </a:lnTo>
                  <a:lnTo>
                    <a:pt x="18819" y="10373"/>
                  </a:lnTo>
                  <a:lnTo>
                    <a:pt x="18726" y="10014"/>
                  </a:lnTo>
                  <a:lnTo>
                    <a:pt x="18726" y="9790"/>
                  </a:lnTo>
                  <a:lnTo>
                    <a:pt x="18587" y="9430"/>
                  </a:lnTo>
                  <a:lnTo>
                    <a:pt x="18216" y="8936"/>
                  </a:lnTo>
                  <a:lnTo>
                    <a:pt x="18124" y="8667"/>
                  </a:lnTo>
                  <a:lnTo>
                    <a:pt x="17521" y="8263"/>
                  </a:lnTo>
                  <a:lnTo>
                    <a:pt x="17150" y="8173"/>
                  </a:lnTo>
                  <a:lnTo>
                    <a:pt x="16826" y="7904"/>
                  </a:lnTo>
                  <a:lnTo>
                    <a:pt x="16826" y="7814"/>
                  </a:lnTo>
                  <a:lnTo>
                    <a:pt x="16548" y="7679"/>
                  </a:lnTo>
                  <a:lnTo>
                    <a:pt x="16455" y="7410"/>
                  </a:lnTo>
                  <a:lnTo>
                    <a:pt x="16130" y="7230"/>
                  </a:lnTo>
                  <a:lnTo>
                    <a:pt x="16038" y="6916"/>
                  </a:lnTo>
                  <a:lnTo>
                    <a:pt x="16038" y="6736"/>
                  </a:lnTo>
                  <a:lnTo>
                    <a:pt x="15760" y="6556"/>
                  </a:lnTo>
                  <a:lnTo>
                    <a:pt x="15342" y="6242"/>
                  </a:lnTo>
                  <a:lnTo>
                    <a:pt x="14972" y="6152"/>
                  </a:lnTo>
                  <a:lnTo>
                    <a:pt x="14740" y="5973"/>
                  </a:lnTo>
                  <a:lnTo>
                    <a:pt x="14555" y="5613"/>
                  </a:lnTo>
                  <a:lnTo>
                    <a:pt x="14230" y="5299"/>
                  </a:lnTo>
                  <a:lnTo>
                    <a:pt x="13581" y="4940"/>
                  </a:lnTo>
                  <a:lnTo>
                    <a:pt x="12979" y="4536"/>
                  </a:lnTo>
                  <a:lnTo>
                    <a:pt x="12098" y="3593"/>
                  </a:lnTo>
                  <a:lnTo>
                    <a:pt x="12052" y="3278"/>
                  </a:lnTo>
                  <a:lnTo>
                    <a:pt x="11681" y="2919"/>
                  </a:lnTo>
                  <a:lnTo>
                    <a:pt x="11588" y="2694"/>
                  </a:lnTo>
                  <a:lnTo>
                    <a:pt x="11264" y="2335"/>
                  </a:lnTo>
                  <a:lnTo>
                    <a:pt x="10707" y="2425"/>
                  </a:lnTo>
                  <a:lnTo>
                    <a:pt x="10105" y="1931"/>
                  </a:lnTo>
                  <a:lnTo>
                    <a:pt x="9873" y="1931"/>
                  </a:lnTo>
                  <a:lnTo>
                    <a:pt x="9502" y="1751"/>
                  </a:lnTo>
                  <a:lnTo>
                    <a:pt x="9317" y="1392"/>
                  </a:lnTo>
                  <a:lnTo>
                    <a:pt x="9409" y="1078"/>
                  </a:lnTo>
                  <a:lnTo>
                    <a:pt x="10012" y="225"/>
                  </a:lnTo>
                  <a:lnTo>
                    <a:pt x="10105" y="0"/>
                  </a:lnTo>
                  <a:lnTo>
                    <a:pt x="5238" y="719"/>
                  </a:lnTo>
                  <a:lnTo>
                    <a:pt x="3569" y="808"/>
                  </a:lnTo>
                  <a:lnTo>
                    <a:pt x="0" y="1347"/>
                  </a:lnTo>
                  <a:lnTo>
                    <a:pt x="1483" y="5883"/>
                  </a:lnTo>
                  <a:lnTo>
                    <a:pt x="2967" y="11137"/>
                  </a:lnTo>
                  <a:lnTo>
                    <a:pt x="3059" y="11272"/>
                  </a:lnTo>
                  <a:lnTo>
                    <a:pt x="3152" y="11631"/>
                  </a:lnTo>
                  <a:lnTo>
                    <a:pt x="3384" y="11945"/>
                  </a:lnTo>
                  <a:lnTo>
                    <a:pt x="3662" y="12574"/>
                  </a:lnTo>
                  <a:lnTo>
                    <a:pt x="4033" y="12888"/>
                  </a:lnTo>
                  <a:lnTo>
                    <a:pt x="4079" y="13068"/>
                  </a:lnTo>
                  <a:lnTo>
                    <a:pt x="4264" y="13382"/>
                  </a:lnTo>
                  <a:lnTo>
                    <a:pt x="4172" y="13831"/>
                  </a:lnTo>
                  <a:lnTo>
                    <a:pt x="4450" y="14011"/>
                  </a:lnTo>
                  <a:lnTo>
                    <a:pt x="4542" y="14325"/>
                  </a:lnTo>
                  <a:lnTo>
                    <a:pt x="4264" y="14505"/>
                  </a:lnTo>
                  <a:lnTo>
                    <a:pt x="4079" y="14819"/>
                  </a:lnTo>
                  <a:lnTo>
                    <a:pt x="4079" y="15448"/>
                  </a:lnTo>
                  <a:lnTo>
                    <a:pt x="3940" y="15762"/>
                  </a:lnTo>
                  <a:lnTo>
                    <a:pt x="3847" y="16346"/>
                  </a:lnTo>
                  <a:lnTo>
                    <a:pt x="4079" y="16930"/>
                  </a:lnTo>
                  <a:lnTo>
                    <a:pt x="4357" y="17289"/>
                  </a:lnTo>
                  <a:lnTo>
                    <a:pt x="4450" y="17693"/>
                  </a:lnTo>
                  <a:lnTo>
                    <a:pt x="4357" y="18052"/>
                  </a:lnTo>
                  <a:lnTo>
                    <a:pt x="4450" y="18277"/>
                  </a:lnTo>
                  <a:lnTo>
                    <a:pt x="4357" y="18995"/>
                  </a:lnTo>
                  <a:lnTo>
                    <a:pt x="4450" y="19310"/>
                  </a:lnTo>
                  <a:lnTo>
                    <a:pt x="4728" y="19669"/>
                  </a:lnTo>
                  <a:lnTo>
                    <a:pt x="4960" y="20073"/>
                  </a:lnTo>
                  <a:lnTo>
                    <a:pt x="4960" y="20253"/>
                  </a:lnTo>
                  <a:lnTo>
                    <a:pt x="5423" y="20926"/>
                  </a:lnTo>
                  <a:lnTo>
                    <a:pt x="5516" y="21241"/>
                  </a:lnTo>
                  <a:lnTo>
                    <a:pt x="5748" y="21510"/>
                  </a:lnTo>
                  <a:lnTo>
                    <a:pt x="16640" y="20747"/>
                  </a:lnTo>
                  <a:lnTo>
                    <a:pt x="17011" y="21016"/>
                  </a:lnTo>
                  <a:lnTo>
                    <a:pt x="17243" y="21600"/>
                  </a:lnTo>
                  <a:lnTo>
                    <a:pt x="17614" y="21600"/>
                  </a:lnTo>
                  <a:lnTo>
                    <a:pt x="17845" y="21420"/>
                  </a:lnTo>
                  <a:lnTo>
                    <a:pt x="17845" y="20477"/>
                  </a:lnTo>
                  <a:lnTo>
                    <a:pt x="17706" y="20163"/>
                  </a:lnTo>
                  <a:lnTo>
                    <a:pt x="17614" y="19894"/>
                  </a:lnTo>
                  <a:lnTo>
                    <a:pt x="17706" y="19579"/>
                  </a:lnTo>
                  <a:lnTo>
                    <a:pt x="17845" y="19579"/>
                  </a:lnTo>
                  <a:lnTo>
                    <a:pt x="18124" y="19310"/>
                  </a:lnTo>
                  <a:lnTo>
                    <a:pt x="18494" y="19400"/>
                  </a:lnTo>
                  <a:lnTo>
                    <a:pt x="19282" y="19579"/>
                  </a:lnTo>
                  <a:lnTo>
                    <a:pt x="19607" y="19669"/>
                  </a:lnTo>
                  <a:lnTo>
                    <a:pt x="19792" y="19579"/>
                  </a:lnTo>
                  <a:lnTo>
                    <a:pt x="19885" y="19579"/>
                  </a:lnTo>
                  <a:lnTo>
                    <a:pt x="19978" y="19220"/>
                  </a:lnTo>
                  <a:lnTo>
                    <a:pt x="19700" y="18995"/>
                  </a:lnTo>
                  <a:lnTo>
                    <a:pt x="19792" y="18636"/>
                  </a:lnTo>
                  <a:lnTo>
                    <a:pt x="19978" y="18367"/>
                  </a:lnTo>
                  <a:lnTo>
                    <a:pt x="19700" y="18367"/>
                  </a:lnTo>
                  <a:lnTo>
                    <a:pt x="19885" y="18052"/>
                  </a:lnTo>
                  <a:lnTo>
                    <a:pt x="19607" y="17783"/>
                  </a:lnTo>
                  <a:lnTo>
                    <a:pt x="19885" y="17963"/>
                  </a:lnTo>
                  <a:lnTo>
                    <a:pt x="20024" y="17603"/>
                  </a:lnTo>
                  <a:lnTo>
                    <a:pt x="19607" y="17603"/>
                  </a:lnTo>
                  <a:lnTo>
                    <a:pt x="19792" y="17289"/>
                  </a:lnTo>
                  <a:lnTo>
                    <a:pt x="20024" y="17469"/>
                  </a:lnTo>
                  <a:lnTo>
                    <a:pt x="20302" y="17020"/>
                  </a:lnTo>
                  <a:lnTo>
                    <a:pt x="20395" y="16705"/>
                  </a:lnTo>
                  <a:lnTo>
                    <a:pt x="20024" y="16615"/>
                  </a:lnTo>
                  <a:lnTo>
                    <a:pt x="19792" y="16615"/>
                  </a:lnTo>
                  <a:lnTo>
                    <a:pt x="19421" y="16436"/>
                  </a:lnTo>
                  <a:lnTo>
                    <a:pt x="19607" y="16436"/>
                  </a:lnTo>
                  <a:lnTo>
                    <a:pt x="19885" y="16526"/>
                  </a:lnTo>
                  <a:lnTo>
                    <a:pt x="20209" y="16526"/>
                  </a:lnTo>
                  <a:lnTo>
                    <a:pt x="20209" y="16166"/>
                  </a:lnTo>
                  <a:lnTo>
                    <a:pt x="20395" y="16166"/>
                  </a:lnTo>
                  <a:lnTo>
                    <a:pt x="20580" y="15583"/>
                  </a:lnTo>
                  <a:lnTo>
                    <a:pt x="20302" y="15672"/>
                  </a:lnTo>
                  <a:lnTo>
                    <a:pt x="20117" y="15493"/>
                  </a:lnTo>
                  <a:lnTo>
                    <a:pt x="20395" y="15268"/>
                  </a:lnTo>
                  <a:lnTo>
                    <a:pt x="20302" y="14999"/>
                  </a:lnTo>
                  <a:lnTo>
                    <a:pt x="20580" y="15178"/>
                  </a:lnTo>
                  <a:lnTo>
                    <a:pt x="20766" y="14819"/>
                  </a:lnTo>
                  <a:lnTo>
                    <a:pt x="20766" y="14774"/>
                  </a:lnTo>
                  <a:lnTo>
                    <a:pt x="20395" y="14819"/>
                  </a:lnTo>
                  <a:lnTo>
                    <a:pt x="20302" y="14505"/>
                  </a:lnTo>
                  <a:lnTo>
                    <a:pt x="20673" y="14505"/>
                  </a:lnTo>
                  <a:lnTo>
                    <a:pt x="20905" y="14146"/>
                  </a:lnTo>
                  <a:lnTo>
                    <a:pt x="20580" y="13921"/>
                  </a:lnTo>
                  <a:lnTo>
                    <a:pt x="20580" y="13562"/>
                  </a:lnTo>
                  <a:lnTo>
                    <a:pt x="20905" y="13741"/>
                  </a:lnTo>
                  <a:lnTo>
                    <a:pt x="21276" y="13741"/>
                  </a:lnTo>
                  <a:lnTo>
                    <a:pt x="21183" y="13382"/>
                  </a:lnTo>
                  <a:lnTo>
                    <a:pt x="21507" y="13247"/>
                  </a:lnTo>
                  <a:lnTo>
                    <a:pt x="21600" y="12888"/>
                  </a:lnTo>
                  <a:lnTo>
                    <a:pt x="21461" y="12888"/>
                  </a:lnTo>
                  <a:lnTo>
                    <a:pt x="21090" y="12709"/>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1" name="Shape 2663">
              <a:extLst>
                <a:ext uri="{FF2B5EF4-FFF2-40B4-BE49-F238E27FC236}">
                  <a16:creationId xmlns:a16="http://schemas.microsoft.com/office/drawing/2014/main" id="{3B43E5E7-74BF-4BC2-B061-77E1950802DA}"/>
                </a:ext>
              </a:extLst>
            </p:cNvPr>
            <p:cNvSpPr/>
            <p:nvPr/>
          </p:nvSpPr>
          <p:spPr>
            <a:xfrm>
              <a:off x="4451844" y="2217111"/>
              <a:ext cx="406393" cy="408024"/>
            </a:xfrm>
            <a:custGeom>
              <a:avLst/>
              <a:gdLst/>
              <a:ahLst/>
              <a:cxnLst>
                <a:cxn ang="0">
                  <a:pos x="wd2" y="hd2"/>
                </a:cxn>
                <a:cxn ang="5400000">
                  <a:pos x="wd2" y="hd2"/>
                </a:cxn>
                <a:cxn ang="10800000">
                  <a:pos x="wd2" y="hd2"/>
                </a:cxn>
                <a:cxn ang="16200000">
                  <a:pos x="wd2" y="hd2"/>
                </a:cxn>
              </a:cxnLst>
              <a:rect l="0" t="0" r="r" b="b"/>
              <a:pathLst>
                <a:path w="21600" h="21600" extrusionOk="0">
                  <a:moveTo>
                    <a:pt x="6821" y="226"/>
                  </a:moveTo>
                  <a:lnTo>
                    <a:pt x="6707" y="565"/>
                  </a:lnTo>
                  <a:lnTo>
                    <a:pt x="7048" y="961"/>
                  </a:lnTo>
                  <a:lnTo>
                    <a:pt x="7276" y="2149"/>
                  </a:lnTo>
                  <a:lnTo>
                    <a:pt x="7162" y="2431"/>
                  </a:lnTo>
                  <a:lnTo>
                    <a:pt x="6935" y="3619"/>
                  </a:lnTo>
                  <a:lnTo>
                    <a:pt x="7048" y="4071"/>
                  </a:lnTo>
                  <a:lnTo>
                    <a:pt x="7048" y="4580"/>
                  </a:lnTo>
                  <a:lnTo>
                    <a:pt x="6821" y="4580"/>
                  </a:lnTo>
                  <a:lnTo>
                    <a:pt x="6821" y="5768"/>
                  </a:lnTo>
                  <a:lnTo>
                    <a:pt x="6707" y="6503"/>
                  </a:lnTo>
                  <a:lnTo>
                    <a:pt x="6196" y="6898"/>
                  </a:lnTo>
                  <a:lnTo>
                    <a:pt x="5741" y="7747"/>
                  </a:lnTo>
                  <a:lnTo>
                    <a:pt x="4888" y="8425"/>
                  </a:lnTo>
                  <a:lnTo>
                    <a:pt x="4263" y="8199"/>
                  </a:lnTo>
                  <a:lnTo>
                    <a:pt x="3922" y="8651"/>
                  </a:lnTo>
                  <a:lnTo>
                    <a:pt x="3922" y="9047"/>
                  </a:lnTo>
                  <a:lnTo>
                    <a:pt x="3411" y="9386"/>
                  </a:lnTo>
                  <a:lnTo>
                    <a:pt x="3183" y="9669"/>
                  </a:lnTo>
                  <a:lnTo>
                    <a:pt x="3183" y="10121"/>
                  </a:lnTo>
                  <a:lnTo>
                    <a:pt x="3013" y="10517"/>
                  </a:lnTo>
                  <a:lnTo>
                    <a:pt x="3297" y="10857"/>
                  </a:lnTo>
                  <a:lnTo>
                    <a:pt x="3069" y="11309"/>
                  </a:lnTo>
                  <a:lnTo>
                    <a:pt x="2899" y="11705"/>
                  </a:lnTo>
                  <a:lnTo>
                    <a:pt x="2444" y="11083"/>
                  </a:lnTo>
                  <a:lnTo>
                    <a:pt x="2103" y="10970"/>
                  </a:lnTo>
                  <a:lnTo>
                    <a:pt x="1819" y="11365"/>
                  </a:lnTo>
                  <a:lnTo>
                    <a:pt x="1705" y="11705"/>
                  </a:lnTo>
                  <a:lnTo>
                    <a:pt x="1705" y="12157"/>
                  </a:lnTo>
                  <a:lnTo>
                    <a:pt x="1592" y="12214"/>
                  </a:lnTo>
                  <a:lnTo>
                    <a:pt x="1478" y="12666"/>
                  </a:lnTo>
                  <a:lnTo>
                    <a:pt x="1592" y="12892"/>
                  </a:lnTo>
                  <a:lnTo>
                    <a:pt x="1705" y="13627"/>
                  </a:lnTo>
                  <a:lnTo>
                    <a:pt x="1251" y="13966"/>
                  </a:lnTo>
                  <a:lnTo>
                    <a:pt x="1251" y="14362"/>
                  </a:lnTo>
                  <a:lnTo>
                    <a:pt x="966" y="14702"/>
                  </a:lnTo>
                  <a:lnTo>
                    <a:pt x="398" y="14984"/>
                  </a:lnTo>
                  <a:lnTo>
                    <a:pt x="0" y="14984"/>
                  </a:lnTo>
                  <a:lnTo>
                    <a:pt x="0" y="15324"/>
                  </a:lnTo>
                  <a:lnTo>
                    <a:pt x="227" y="15437"/>
                  </a:lnTo>
                  <a:lnTo>
                    <a:pt x="227" y="15832"/>
                  </a:lnTo>
                  <a:lnTo>
                    <a:pt x="0" y="16624"/>
                  </a:lnTo>
                  <a:lnTo>
                    <a:pt x="853" y="17472"/>
                  </a:lnTo>
                  <a:lnTo>
                    <a:pt x="966" y="17868"/>
                  </a:lnTo>
                  <a:lnTo>
                    <a:pt x="1364" y="18207"/>
                  </a:lnTo>
                  <a:lnTo>
                    <a:pt x="2103" y="19282"/>
                  </a:lnTo>
                  <a:lnTo>
                    <a:pt x="3013" y="19904"/>
                  </a:lnTo>
                  <a:lnTo>
                    <a:pt x="3752" y="19904"/>
                  </a:lnTo>
                  <a:lnTo>
                    <a:pt x="3752" y="20186"/>
                  </a:lnTo>
                  <a:lnTo>
                    <a:pt x="4036" y="20639"/>
                  </a:lnTo>
                  <a:lnTo>
                    <a:pt x="4491" y="21035"/>
                  </a:lnTo>
                  <a:lnTo>
                    <a:pt x="5229" y="21487"/>
                  </a:lnTo>
                  <a:lnTo>
                    <a:pt x="5855" y="21600"/>
                  </a:lnTo>
                  <a:lnTo>
                    <a:pt x="6594" y="21035"/>
                  </a:lnTo>
                  <a:lnTo>
                    <a:pt x="6707" y="20752"/>
                  </a:lnTo>
                  <a:lnTo>
                    <a:pt x="7389" y="20978"/>
                  </a:lnTo>
                  <a:lnTo>
                    <a:pt x="7787" y="20978"/>
                  </a:lnTo>
                  <a:lnTo>
                    <a:pt x="8640" y="20526"/>
                  </a:lnTo>
                  <a:lnTo>
                    <a:pt x="9095" y="20413"/>
                  </a:lnTo>
                  <a:lnTo>
                    <a:pt x="9208" y="20130"/>
                  </a:lnTo>
                  <a:lnTo>
                    <a:pt x="9208" y="19677"/>
                  </a:lnTo>
                  <a:lnTo>
                    <a:pt x="9720" y="19904"/>
                  </a:lnTo>
                  <a:lnTo>
                    <a:pt x="10459" y="19282"/>
                  </a:lnTo>
                  <a:lnTo>
                    <a:pt x="10914" y="19338"/>
                  </a:lnTo>
                  <a:lnTo>
                    <a:pt x="11653" y="18829"/>
                  </a:lnTo>
                  <a:lnTo>
                    <a:pt x="11766" y="18716"/>
                  </a:lnTo>
                  <a:lnTo>
                    <a:pt x="11653" y="18320"/>
                  </a:lnTo>
                  <a:lnTo>
                    <a:pt x="11937" y="17981"/>
                  </a:lnTo>
                  <a:lnTo>
                    <a:pt x="11653" y="17529"/>
                  </a:lnTo>
                  <a:lnTo>
                    <a:pt x="11766" y="16794"/>
                  </a:lnTo>
                  <a:lnTo>
                    <a:pt x="12164" y="16059"/>
                  </a:lnTo>
                  <a:lnTo>
                    <a:pt x="12619" y="15550"/>
                  </a:lnTo>
                  <a:lnTo>
                    <a:pt x="12733" y="14815"/>
                  </a:lnTo>
                  <a:lnTo>
                    <a:pt x="12789" y="14362"/>
                  </a:lnTo>
                  <a:lnTo>
                    <a:pt x="13017" y="13966"/>
                  </a:lnTo>
                  <a:lnTo>
                    <a:pt x="13244" y="13175"/>
                  </a:lnTo>
                  <a:lnTo>
                    <a:pt x="13472" y="13005"/>
                  </a:lnTo>
                  <a:lnTo>
                    <a:pt x="13472" y="11818"/>
                  </a:lnTo>
                  <a:lnTo>
                    <a:pt x="13869" y="11705"/>
                  </a:lnTo>
                  <a:lnTo>
                    <a:pt x="14324" y="12044"/>
                  </a:lnTo>
                  <a:lnTo>
                    <a:pt x="14324" y="12214"/>
                  </a:lnTo>
                  <a:lnTo>
                    <a:pt x="15177" y="12327"/>
                  </a:lnTo>
                  <a:lnTo>
                    <a:pt x="15461" y="12214"/>
                  </a:lnTo>
                  <a:lnTo>
                    <a:pt x="15688" y="11818"/>
                  </a:lnTo>
                  <a:lnTo>
                    <a:pt x="15802" y="10970"/>
                  </a:lnTo>
                  <a:lnTo>
                    <a:pt x="16029" y="10630"/>
                  </a:lnTo>
                  <a:lnTo>
                    <a:pt x="16143" y="10121"/>
                  </a:lnTo>
                  <a:lnTo>
                    <a:pt x="16257" y="9669"/>
                  </a:lnTo>
                  <a:lnTo>
                    <a:pt x="16655" y="9669"/>
                  </a:lnTo>
                  <a:lnTo>
                    <a:pt x="17109" y="9556"/>
                  </a:lnTo>
                  <a:lnTo>
                    <a:pt x="17394" y="8821"/>
                  </a:lnTo>
                  <a:lnTo>
                    <a:pt x="17735" y="8821"/>
                  </a:lnTo>
                  <a:lnTo>
                    <a:pt x="18076" y="8425"/>
                  </a:lnTo>
                  <a:lnTo>
                    <a:pt x="18246" y="7690"/>
                  </a:lnTo>
                  <a:lnTo>
                    <a:pt x="18587" y="7238"/>
                  </a:lnTo>
                  <a:lnTo>
                    <a:pt x="18474" y="6503"/>
                  </a:lnTo>
                  <a:lnTo>
                    <a:pt x="18701" y="6050"/>
                  </a:lnTo>
                  <a:lnTo>
                    <a:pt x="18587" y="5654"/>
                  </a:lnTo>
                  <a:lnTo>
                    <a:pt x="19042" y="5541"/>
                  </a:lnTo>
                  <a:lnTo>
                    <a:pt x="21145" y="6729"/>
                  </a:lnTo>
                  <a:lnTo>
                    <a:pt x="21373" y="6276"/>
                  </a:lnTo>
                  <a:lnTo>
                    <a:pt x="21600" y="5541"/>
                  </a:lnTo>
                  <a:lnTo>
                    <a:pt x="21486" y="5315"/>
                  </a:lnTo>
                  <a:lnTo>
                    <a:pt x="21145" y="5032"/>
                  </a:lnTo>
                  <a:lnTo>
                    <a:pt x="21032" y="4580"/>
                  </a:lnTo>
                  <a:lnTo>
                    <a:pt x="20747" y="4467"/>
                  </a:lnTo>
                  <a:lnTo>
                    <a:pt x="20804" y="4071"/>
                  </a:lnTo>
                  <a:lnTo>
                    <a:pt x="19952" y="4184"/>
                  </a:lnTo>
                  <a:lnTo>
                    <a:pt x="19667" y="3845"/>
                  </a:lnTo>
                  <a:lnTo>
                    <a:pt x="19213" y="3732"/>
                  </a:lnTo>
                  <a:lnTo>
                    <a:pt x="18928" y="3845"/>
                  </a:lnTo>
                  <a:lnTo>
                    <a:pt x="18701" y="4241"/>
                  </a:lnTo>
                  <a:lnTo>
                    <a:pt x="18246" y="4241"/>
                  </a:lnTo>
                  <a:lnTo>
                    <a:pt x="17962" y="4693"/>
                  </a:lnTo>
                  <a:lnTo>
                    <a:pt x="17848" y="5032"/>
                  </a:lnTo>
                  <a:lnTo>
                    <a:pt x="17280" y="5089"/>
                  </a:lnTo>
                  <a:lnTo>
                    <a:pt x="16882" y="5032"/>
                  </a:lnTo>
                  <a:lnTo>
                    <a:pt x="16427" y="4693"/>
                  </a:lnTo>
                  <a:lnTo>
                    <a:pt x="16371" y="4693"/>
                  </a:lnTo>
                  <a:lnTo>
                    <a:pt x="16371" y="5089"/>
                  </a:lnTo>
                  <a:lnTo>
                    <a:pt x="15802" y="5881"/>
                  </a:lnTo>
                  <a:lnTo>
                    <a:pt x="15404" y="5768"/>
                  </a:lnTo>
                  <a:lnTo>
                    <a:pt x="15063" y="5994"/>
                  </a:lnTo>
                  <a:lnTo>
                    <a:pt x="14949" y="6276"/>
                  </a:lnTo>
                  <a:lnTo>
                    <a:pt x="14552" y="6729"/>
                  </a:lnTo>
                  <a:lnTo>
                    <a:pt x="14324" y="7125"/>
                  </a:lnTo>
                  <a:lnTo>
                    <a:pt x="13983" y="7464"/>
                  </a:lnTo>
                  <a:lnTo>
                    <a:pt x="13699" y="7860"/>
                  </a:lnTo>
                  <a:lnTo>
                    <a:pt x="13131" y="4693"/>
                  </a:lnTo>
                  <a:lnTo>
                    <a:pt x="8356" y="5541"/>
                  </a:lnTo>
                  <a:lnTo>
                    <a:pt x="7389" y="0"/>
                  </a:lnTo>
                  <a:lnTo>
                    <a:pt x="7048" y="226"/>
                  </a:lnTo>
                  <a:lnTo>
                    <a:pt x="6821" y="226"/>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2" name="Shape 2664">
              <a:extLst>
                <a:ext uri="{FF2B5EF4-FFF2-40B4-BE49-F238E27FC236}">
                  <a16:creationId xmlns:a16="http://schemas.microsoft.com/office/drawing/2014/main" id="{35EF3689-1E75-4477-9207-99E6CC6A3B64}"/>
                </a:ext>
              </a:extLst>
            </p:cNvPr>
            <p:cNvSpPr/>
            <p:nvPr/>
          </p:nvSpPr>
          <p:spPr>
            <a:xfrm>
              <a:off x="4445427" y="2851576"/>
              <a:ext cx="460934" cy="353549"/>
            </a:xfrm>
            <a:custGeom>
              <a:avLst/>
              <a:gdLst/>
              <a:ahLst/>
              <a:cxnLst>
                <a:cxn ang="0">
                  <a:pos x="wd2" y="hd2"/>
                </a:cxn>
                <a:cxn ang="5400000">
                  <a:pos x="wd2" y="hd2"/>
                </a:cxn>
                <a:cxn ang="10800000">
                  <a:pos x="wd2" y="hd2"/>
                </a:cxn>
                <a:cxn ang="16200000">
                  <a:pos x="wd2" y="hd2"/>
                </a:cxn>
              </a:cxnLst>
              <a:rect l="0" t="0" r="r" b="b"/>
              <a:pathLst>
                <a:path w="21600" h="21600" extrusionOk="0">
                  <a:moveTo>
                    <a:pt x="15837" y="979"/>
                  </a:moveTo>
                  <a:lnTo>
                    <a:pt x="11026" y="1958"/>
                  </a:lnTo>
                  <a:lnTo>
                    <a:pt x="10925" y="1827"/>
                  </a:lnTo>
                  <a:lnTo>
                    <a:pt x="10925" y="1501"/>
                  </a:lnTo>
                  <a:lnTo>
                    <a:pt x="10775" y="979"/>
                  </a:lnTo>
                  <a:lnTo>
                    <a:pt x="10174" y="261"/>
                  </a:lnTo>
                  <a:lnTo>
                    <a:pt x="9923" y="522"/>
                  </a:lnTo>
                  <a:lnTo>
                    <a:pt x="9522" y="0"/>
                  </a:lnTo>
                  <a:lnTo>
                    <a:pt x="8119" y="131"/>
                  </a:lnTo>
                  <a:lnTo>
                    <a:pt x="4260" y="783"/>
                  </a:lnTo>
                  <a:lnTo>
                    <a:pt x="3859" y="848"/>
                  </a:lnTo>
                  <a:lnTo>
                    <a:pt x="3608" y="1109"/>
                  </a:lnTo>
                  <a:lnTo>
                    <a:pt x="2857" y="1501"/>
                  </a:lnTo>
                  <a:lnTo>
                    <a:pt x="2255" y="2088"/>
                  </a:lnTo>
                  <a:lnTo>
                    <a:pt x="2005" y="2088"/>
                  </a:lnTo>
                  <a:lnTo>
                    <a:pt x="852" y="2871"/>
                  </a:lnTo>
                  <a:lnTo>
                    <a:pt x="752" y="3198"/>
                  </a:lnTo>
                  <a:lnTo>
                    <a:pt x="100" y="4437"/>
                  </a:lnTo>
                  <a:lnTo>
                    <a:pt x="0" y="4894"/>
                  </a:lnTo>
                  <a:lnTo>
                    <a:pt x="200" y="5416"/>
                  </a:lnTo>
                  <a:lnTo>
                    <a:pt x="601" y="5677"/>
                  </a:lnTo>
                  <a:lnTo>
                    <a:pt x="852" y="5677"/>
                  </a:lnTo>
                  <a:lnTo>
                    <a:pt x="1503" y="6395"/>
                  </a:lnTo>
                  <a:lnTo>
                    <a:pt x="2105" y="6265"/>
                  </a:lnTo>
                  <a:lnTo>
                    <a:pt x="2456" y="6787"/>
                  </a:lnTo>
                  <a:lnTo>
                    <a:pt x="2556" y="7113"/>
                  </a:lnTo>
                  <a:lnTo>
                    <a:pt x="2957" y="7635"/>
                  </a:lnTo>
                  <a:lnTo>
                    <a:pt x="3007" y="8092"/>
                  </a:lnTo>
                  <a:lnTo>
                    <a:pt x="3959" y="9462"/>
                  </a:lnTo>
                  <a:lnTo>
                    <a:pt x="4611" y="10050"/>
                  </a:lnTo>
                  <a:lnTo>
                    <a:pt x="5312" y="10572"/>
                  </a:lnTo>
                  <a:lnTo>
                    <a:pt x="5663" y="11028"/>
                  </a:lnTo>
                  <a:lnTo>
                    <a:pt x="5864" y="11550"/>
                  </a:lnTo>
                  <a:lnTo>
                    <a:pt x="6114" y="11811"/>
                  </a:lnTo>
                  <a:lnTo>
                    <a:pt x="6515" y="11942"/>
                  </a:lnTo>
                  <a:lnTo>
                    <a:pt x="6966" y="12399"/>
                  </a:lnTo>
                  <a:lnTo>
                    <a:pt x="7267" y="12660"/>
                  </a:lnTo>
                  <a:lnTo>
                    <a:pt x="7267" y="12921"/>
                  </a:lnTo>
                  <a:lnTo>
                    <a:pt x="7367" y="13378"/>
                  </a:lnTo>
                  <a:lnTo>
                    <a:pt x="7718" y="13639"/>
                  </a:lnTo>
                  <a:lnTo>
                    <a:pt x="7818" y="14030"/>
                  </a:lnTo>
                  <a:lnTo>
                    <a:pt x="8119" y="14226"/>
                  </a:lnTo>
                  <a:lnTo>
                    <a:pt x="8119" y="14356"/>
                  </a:lnTo>
                  <a:lnTo>
                    <a:pt x="8470" y="14748"/>
                  </a:lnTo>
                  <a:lnTo>
                    <a:pt x="8871" y="14879"/>
                  </a:lnTo>
                  <a:lnTo>
                    <a:pt x="9522" y="15466"/>
                  </a:lnTo>
                  <a:lnTo>
                    <a:pt x="9622" y="15857"/>
                  </a:lnTo>
                  <a:lnTo>
                    <a:pt x="10023" y="16575"/>
                  </a:lnTo>
                  <a:lnTo>
                    <a:pt x="10174" y="17097"/>
                  </a:lnTo>
                  <a:lnTo>
                    <a:pt x="10174" y="17424"/>
                  </a:lnTo>
                  <a:lnTo>
                    <a:pt x="10274" y="17946"/>
                  </a:lnTo>
                  <a:lnTo>
                    <a:pt x="10574" y="18272"/>
                  </a:lnTo>
                  <a:lnTo>
                    <a:pt x="11126" y="18533"/>
                  </a:lnTo>
                  <a:lnTo>
                    <a:pt x="11326" y="19055"/>
                  </a:lnTo>
                  <a:lnTo>
                    <a:pt x="11527" y="19381"/>
                  </a:lnTo>
                  <a:lnTo>
                    <a:pt x="11777" y="19903"/>
                  </a:lnTo>
                  <a:lnTo>
                    <a:pt x="11777" y="20752"/>
                  </a:lnTo>
                  <a:lnTo>
                    <a:pt x="12078" y="21274"/>
                  </a:lnTo>
                  <a:lnTo>
                    <a:pt x="12729" y="21339"/>
                  </a:lnTo>
                  <a:lnTo>
                    <a:pt x="13130" y="21600"/>
                  </a:lnTo>
                  <a:lnTo>
                    <a:pt x="13181" y="20621"/>
                  </a:lnTo>
                  <a:lnTo>
                    <a:pt x="13381" y="20230"/>
                  </a:lnTo>
                  <a:lnTo>
                    <a:pt x="13381" y="20621"/>
                  </a:lnTo>
                  <a:lnTo>
                    <a:pt x="13581" y="20621"/>
                  </a:lnTo>
                  <a:lnTo>
                    <a:pt x="13882" y="20164"/>
                  </a:lnTo>
                  <a:lnTo>
                    <a:pt x="13481" y="19903"/>
                  </a:lnTo>
                  <a:lnTo>
                    <a:pt x="13281" y="19512"/>
                  </a:lnTo>
                  <a:lnTo>
                    <a:pt x="13181" y="19185"/>
                  </a:lnTo>
                  <a:lnTo>
                    <a:pt x="12930" y="18272"/>
                  </a:lnTo>
                  <a:lnTo>
                    <a:pt x="13181" y="18533"/>
                  </a:lnTo>
                  <a:lnTo>
                    <a:pt x="13281" y="19055"/>
                  </a:lnTo>
                  <a:lnTo>
                    <a:pt x="13682" y="19381"/>
                  </a:lnTo>
                  <a:lnTo>
                    <a:pt x="13682" y="18533"/>
                  </a:lnTo>
                  <a:lnTo>
                    <a:pt x="13932" y="19251"/>
                  </a:lnTo>
                  <a:lnTo>
                    <a:pt x="14233" y="19642"/>
                  </a:lnTo>
                  <a:lnTo>
                    <a:pt x="14634" y="19251"/>
                  </a:lnTo>
                  <a:lnTo>
                    <a:pt x="14784" y="18533"/>
                  </a:lnTo>
                  <a:lnTo>
                    <a:pt x="14433" y="18924"/>
                  </a:lnTo>
                  <a:lnTo>
                    <a:pt x="14734" y="18533"/>
                  </a:lnTo>
                  <a:lnTo>
                    <a:pt x="14634" y="18272"/>
                  </a:lnTo>
                  <a:lnTo>
                    <a:pt x="14233" y="18272"/>
                  </a:lnTo>
                  <a:lnTo>
                    <a:pt x="13882" y="18076"/>
                  </a:lnTo>
                  <a:lnTo>
                    <a:pt x="13581" y="18207"/>
                  </a:lnTo>
                  <a:lnTo>
                    <a:pt x="14233" y="17685"/>
                  </a:lnTo>
                  <a:lnTo>
                    <a:pt x="14734" y="17815"/>
                  </a:lnTo>
                  <a:lnTo>
                    <a:pt x="14985" y="17685"/>
                  </a:lnTo>
                  <a:lnTo>
                    <a:pt x="15386" y="17554"/>
                  </a:lnTo>
                  <a:lnTo>
                    <a:pt x="15636" y="17163"/>
                  </a:lnTo>
                  <a:lnTo>
                    <a:pt x="15486" y="16967"/>
                  </a:lnTo>
                  <a:lnTo>
                    <a:pt x="15837" y="17163"/>
                  </a:lnTo>
                  <a:lnTo>
                    <a:pt x="16137" y="16836"/>
                  </a:lnTo>
                  <a:lnTo>
                    <a:pt x="16488" y="16706"/>
                  </a:lnTo>
                  <a:lnTo>
                    <a:pt x="16488" y="16445"/>
                  </a:lnTo>
                  <a:lnTo>
                    <a:pt x="16789" y="16184"/>
                  </a:lnTo>
                  <a:lnTo>
                    <a:pt x="16989" y="15727"/>
                  </a:lnTo>
                  <a:lnTo>
                    <a:pt x="16689" y="15596"/>
                  </a:lnTo>
                  <a:lnTo>
                    <a:pt x="16488" y="14879"/>
                  </a:lnTo>
                  <a:lnTo>
                    <a:pt x="16789" y="14879"/>
                  </a:lnTo>
                  <a:lnTo>
                    <a:pt x="16989" y="15335"/>
                  </a:lnTo>
                  <a:lnTo>
                    <a:pt x="17240" y="15205"/>
                  </a:lnTo>
                  <a:lnTo>
                    <a:pt x="17641" y="14879"/>
                  </a:lnTo>
                  <a:lnTo>
                    <a:pt x="17841" y="14356"/>
                  </a:lnTo>
                  <a:lnTo>
                    <a:pt x="17992" y="14226"/>
                  </a:lnTo>
                  <a:lnTo>
                    <a:pt x="17891" y="13769"/>
                  </a:lnTo>
                  <a:lnTo>
                    <a:pt x="18092" y="13247"/>
                  </a:lnTo>
                  <a:lnTo>
                    <a:pt x="18493" y="13378"/>
                  </a:lnTo>
                  <a:lnTo>
                    <a:pt x="18743" y="13247"/>
                  </a:lnTo>
                  <a:lnTo>
                    <a:pt x="18944" y="12921"/>
                  </a:lnTo>
                  <a:lnTo>
                    <a:pt x="19144" y="12399"/>
                  </a:lnTo>
                  <a:lnTo>
                    <a:pt x="18944" y="12138"/>
                  </a:lnTo>
                  <a:lnTo>
                    <a:pt x="19245" y="12268"/>
                  </a:lnTo>
                  <a:lnTo>
                    <a:pt x="19495" y="11942"/>
                  </a:lnTo>
                  <a:lnTo>
                    <a:pt x="19345" y="11420"/>
                  </a:lnTo>
                  <a:lnTo>
                    <a:pt x="18944" y="11159"/>
                  </a:lnTo>
                  <a:lnTo>
                    <a:pt x="18944" y="10702"/>
                  </a:lnTo>
                  <a:lnTo>
                    <a:pt x="19144" y="10180"/>
                  </a:lnTo>
                  <a:lnTo>
                    <a:pt x="19345" y="10050"/>
                  </a:lnTo>
                  <a:lnTo>
                    <a:pt x="19044" y="10963"/>
                  </a:lnTo>
                  <a:lnTo>
                    <a:pt x="19395" y="11159"/>
                  </a:lnTo>
                  <a:lnTo>
                    <a:pt x="19495" y="11550"/>
                  </a:lnTo>
                  <a:lnTo>
                    <a:pt x="19495" y="10050"/>
                  </a:lnTo>
                  <a:lnTo>
                    <a:pt x="19696" y="9723"/>
                  </a:lnTo>
                  <a:lnTo>
                    <a:pt x="20447" y="7896"/>
                  </a:lnTo>
                  <a:lnTo>
                    <a:pt x="21199" y="6917"/>
                  </a:lnTo>
                  <a:lnTo>
                    <a:pt x="21600" y="6526"/>
                  </a:lnTo>
                  <a:lnTo>
                    <a:pt x="21600" y="6265"/>
                  </a:lnTo>
                  <a:lnTo>
                    <a:pt x="21400" y="6134"/>
                  </a:lnTo>
                  <a:lnTo>
                    <a:pt x="15837" y="97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3" name="Shape 2665">
              <a:extLst>
                <a:ext uri="{FF2B5EF4-FFF2-40B4-BE49-F238E27FC236}">
                  <a16:creationId xmlns:a16="http://schemas.microsoft.com/office/drawing/2014/main" id="{5981DCA8-5584-4F24-AE4B-C63A21C140F2}"/>
                </a:ext>
              </a:extLst>
            </p:cNvPr>
            <p:cNvSpPr/>
            <p:nvPr/>
          </p:nvSpPr>
          <p:spPr>
            <a:xfrm>
              <a:off x="4445427" y="2851576"/>
              <a:ext cx="460934" cy="353549"/>
            </a:xfrm>
            <a:custGeom>
              <a:avLst/>
              <a:gdLst/>
              <a:ahLst/>
              <a:cxnLst>
                <a:cxn ang="0">
                  <a:pos x="wd2" y="hd2"/>
                </a:cxn>
                <a:cxn ang="5400000">
                  <a:pos x="wd2" y="hd2"/>
                </a:cxn>
                <a:cxn ang="10800000">
                  <a:pos x="wd2" y="hd2"/>
                </a:cxn>
                <a:cxn ang="16200000">
                  <a:pos x="wd2" y="hd2"/>
                </a:cxn>
              </a:cxnLst>
              <a:rect l="0" t="0" r="r" b="b"/>
              <a:pathLst>
                <a:path w="21600" h="21600" extrusionOk="0">
                  <a:moveTo>
                    <a:pt x="15837" y="979"/>
                  </a:moveTo>
                  <a:lnTo>
                    <a:pt x="11026" y="1958"/>
                  </a:lnTo>
                  <a:lnTo>
                    <a:pt x="10925" y="1827"/>
                  </a:lnTo>
                  <a:lnTo>
                    <a:pt x="10925" y="1501"/>
                  </a:lnTo>
                  <a:lnTo>
                    <a:pt x="10775" y="979"/>
                  </a:lnTo>
                  <a:lnTo>
                    <a:pt x="10174" y="261"/>
                  </a:lnTo>
                  <a:lnTo>
                    <a:pt x="9923" y="522"/>
                  </a:lnTo>
                  <a:lnTo>
                    <a:pt x="9522" y="0"/>
                  </a:lnTo>
                  <a:lnTo>
                    <a:pt x="8119" y="131"/>
                  </a:lnTo>
                  <a:lnTo>
                    <a:pt x="4260" y="783"/>
                  </a:lnTo>
                  <a:lnTo>
                    <a:pt x="3859" y="848"/>
                  </a:lnTo>
                  <a:lnTo>
                    <a:pt x="3608" y="1109"/>
                  </a:lnTo>
                  <a:lnTo>
                    <a:pt x="2857" y="1501"/>
                  </a:lnTo>
                  <a:lnTo>
                    <a:pt x="2255" y="2088"/>
                  </a:lnTo>
                  <a:lnTo>
                    <a:pt x="2005" y="2088"/>
                  </a:lnTo>
                  <a:lnTo>
                    <a:pt x="852" y="2871"/>
                  </a:lnTo>
                  <a:lnTo>
                    <a:pt x="752" y="3198"/>
                  </a:lnTo>
                  <a:lnTo>
                    <a:pt x="100" y="4437"/>
                  </a:lnTo>
                  <a:lnTo>
                    <a:pt x="0" y="4894"/>
                  </a:lnTo>
                  <a:lnTo>
                    <a:pt x="200" y="5416"/>
                  </a:lnTo>
                  <a:lnTo>
                    <a:pt x="601" y="5677"/>
                  </a:lnTo>
                  <a:lnTo>
                    <a:pt x="852" y="5677"/>
                  </a:lnTo>
                  <a:lnTo>
                    <a:pt x="1503" y="6395"/>
                  </a:lnTo>
                  <a:lnTo>
                    <a:pt x="2105" y="6265"/>
                  </a:lnTo>
                  <a:lnTo>
                    <a:pt x="2456" y="6787"/>
                  </a:lnTo>
                  <a:lnTo>
                    <a:pt x="2556" y="7113"/>
                  </a:lnTo>
                  <a:lnTo>
                    <a:pt x="2957" y="7635"/>
                  </a:lnTo>
                  <a:lnTo>
                    <a:pt x="3007" y="8092"/>
                  </a:lnTo>
                  <a:lnTo>
                    <a:pt x="3959" y="9462"/>
                  </a:lnTo>
                  <a:lnTo>
                    <a:pt x="4611" y="10050"/>
                  </a:lnTo>
                  <a:lnTo>
                    <a:pt x="5312" y="10572"/>
                  </a:lnTo>
                  <a:lnTo>
                    <a:pt x="5663" y="11028"/>
                  </a:lnTo>
                  <a:lnTo>
                    <a:pt x="5864" y="11550"/>
                  </a:lnTo>
                  <a:lnTo>
                    <a:pt x="6114" y="11811"/>
                  </a:lnTo>
                  <a:lnTo>
                    <a:pt x="6515" y="11942"/>
                  </a:lnTo>
                  <a:lnTo>
                    <a:pt x="6966" y="12399"/>
                  </a:lnTo>
                  <a:lnTo>
                    <a:pt x="7267" y="12660"/>
                  </a:lnTo>
                  <a:lnTo>
                    <a:pt x="7267" y="12921"/>
                  </a:lnTo>
                  <a:lnTo>
                    <a:pt x="7367" y="13378"/>
                  </a:lnTo>
                  <a:lnTo>
                    <a:pt x="7718" y="13639"/>
                  </a:lnTo>
                  <a:lnTo>
                    <a:pt x="7818" y="14030"/>
                  </a:lnTo>
                  <a:lnTo>
                    <a:pt x="8119" y="14226"/>
                  </a:lnTo>
                  <a:lnTo>
                    <a:pt x="8119" y="14356"/>
                  </a:lnTo>
                  <a:lnTo>
                    <a:pt x="8470" y="14748"/>
                  </a:lnTo>
                  <a:lnTo>
                    <a:pt x="8871" y="14879"/>
                  </a:lnTo>
                  <a:lnTo>
                    <a:pt x="9522" y="15466"/>
                  </a:lnTo>
                  <a:lnTo>
                    <a:pt x="9622" y="15857"/>
                  </a:lnTo>
                  <a:lnTo>
                    <a:pt x="10023" y="16575"/>
                  </a:lnTo>
                  <a:lnTo>
                    <a:pt x="10174" y="17097"/>
                  </a:lnTo>
                  <a:lnTo>
                    <a:pt x="10174" y="17424"/>
                  </a:lnTo>
                  <a:lnTo>
                    <a:pt x="10274" y="17946"/>
                  </a:lnTo>
                  <a:lnTo>
                    <a:pt x="10574" y="18272"/>
                  </a:lnTo>
                  <a:lnTo>
                    <a:pt x="11126" y="18533"/>
                  </a:lnTo>
                  <a:lnTo>
                    <a:pt x="11326" y="19055"/>
                  </a:lnTo>
                  <a:lnTo>
                    <a:pt x="11527" y="19381"/>
                  </a:lnTo>
                  <a:lnTo>
                    <a:pt x="11777" y="19903"/>
                  </a:lnTo>
                  <a:lnTo>
                    <a:pt x="11777" y="20752"/>
                  </a:lnTo>
                  <a:lnTo>
                    <a:pt x="12078" y="21274"/>
                  </a:lnTo>
                  <a:lnTo>
                    <a:pt x="12729" y="21339"/>
                  </a:lnTo>
                  <a:lnTo>
                    <a:pt x="13130" y="21600"/>
                  </a:lnTo>
                  <a:lnTo>
                    <a:pt x="13181" y="20621"/>
                  </a:lnTo>
                  <a:lnTo>
                    <a:pt x="13381" y="20230"/>
                  </a:lnTo>
                  <a:lnTo>
                    <a:pt x="13381" y="20621"/>
                  </a:lnTo>
                  <a:lnTo>
                    <a:pt x="13581" y="20621"/>
                  </a:lnTo>
                  <a:lnTo>
                    <a:pt x="13882" y="20164"/>
                  </a:lnTo>
                  <a:lnTo>
                    <a:pt x="13481" y="19903"/>
                  </a:lnTo>
                  <a:lnTo>
                    <a:pt x="13281" y="19512"/>
                  </a:lnTo>
                  <a:lnTo>
                    <a:pt x="13181" y="19185"/>
                  </a:lnTo>
                  <a:lnTo>
                    <a:pt x="12930" y="18272"/>
                  </a:lnTo>
                  <a:lnTo>
                    <a:pt x="13181" y="18533"/>
                  </a:lnTo>
                  <a:lnTo>
                    <a:pt x="13281" y="19055"/>
                  </a:lnTo>
                  <a:lnTo>
                    <a:pt x="13682" y="19381"/>
                  </a:lnTo>
                  <a:lnTo>
                    <a:pt x="13682" y="18533"/>
                  </a:lnTo>
                  <a:lnTo>
                    <a:pt x="13932" y="19251"/>
                  </a:lnTo>
                  <a:lnTo>
                    <a:pt x="14233" y="19642"/>
                  </a:lnTo>
                  <a:lnTo>
                    <a:pt x="14634" y="19251"/>
                  </a:lnTo>
                  <a:lnTo>
                    <a:pt x="14784" y="18533"/>
                  </a:lnTo>
                  <a:lnTo>
                    <a:pt x="14433" y="18924"/>
                  </a:lnTo>
                  <a:lnTo>
                    <a:pt x="14734" y="18533"/>
                  </a:lnTo>
                  <a:lnTo>
                    <a:pt x="14634" y="18272"/>
                  </a:lnTo>
                  <a:lnTo>
                    <a:pt x="14233" y="18272"/>
                  </a:lnTo>
                  <a:lnTo>
                    <a:pt x="13882" y="18076"/>
                  </a:lnTo>
                  <a:lnTo>
                    <a:pt x="13581" y="18207"/>
                  </a:lnTo>
                  <a:lnTo>
                    <a:pt x="14233" y="17685"/>
                  </a:lnTo>
                  <a:lnTo>
                    <a:pt x="14734" y="17815"/>
                  </a:lnTo>
                  <a:lnTo>
                    <a:pt x="14985" y="17685"/>
                  </a:lnTo>
                  <a:lnTo>
                    <a:pt x="15386" y="17554"/>
                  </a:lnTo>
                  <a:lnTo>
                    <a:pt x="15636" y="17163"/>
                  </a:lnTo>
                  <a:lnTo>
                    <a:pt x="15486" y="16967"/>
                  </a:lnTo>
                  <a:lnTo>
                    <a:pt x="15837" y="17163"/>
                  </a:lnTo>
                  <a:lnTo>
                    <a:pt x="16137" y="16836"/>
                  </a:lnTo>
                  <a:lnTo>
                    <a:pt x="16488" y="16706"/>
                  </a:lnTo>
                  <a:lnTo>
                    <a:pt x="16488" y="16445"/>
                  </a:lnTo>
                  <a:lnTo>
                    <a:pt x="16789" y="16184"/>
                  </a:lnTo>
                  <a:lnTo>
                    <a:pt x="16989" y="15727"/>
                  </a:lnTo>
                  <a:lnTo>
                    <a:pt x="16689" y="15596"/>
                  </a:lnTo>
                  <a:lnTo>
                    <a:pt x="16488" y="14879"/>
                  </a:lnTo>
                  <a:lnTo>
                    <a:pt x="16789" y="14879"/>
                  </a:lnTo>
                  <a:lnTo>
                    <a:pt x="16989" y="15335"/>
                  </a:lnTo>
                  <a:lnTo>
                    <a:pt x="17240" y="15205"/>
                  </a:lnTo>
                  <a:lnTo>
                    <a:pt x="17641" y="14879"/>
                  </a:lnTo>
                  <a:lnTo>
                    <a:pt x="17841" y="14356"/>
                  </a:lnTo>
                  <a:lnTo>
                    <a:pt x="17992" y="14226"/>
                  </a:lnTo>
                  <a:lnTo>
                    <a:pt x="17891" y="13769"/>
                  </a:lnTo>
                  <a:lnTo>
                    <a:pt x="18092" y="13247"/>
                  </a:lnTo>
                  <a:lnTo>
                    <a:pt x="18493" y="13378"/>
                  </a:lnTo>
                  <a:lnTo>
                    <a:pt x="18743" y="13247"/>
                  </a:lnTo>
                  <a:lnTo>
                    <a:pt x="18944" y="12921"/>
                  </a:lnTo>
                  <a:lnTo>
                    <a:pt x="19144" y="12399"/>
                  </a:lnTo>
                  <a:lnTo>
                    <a:pt x="18944" y="12138"/>
                  </a:lnTo>
                  <a:lnTo>
                    <a:pt x="19245" y="12268"/>
                  </a:lnTo>
                  <a:lnTo>
                    <a:pt x="19495" y="11942"/>
                  </a:lnTo>
                  <a:lnTo>
                    <a:pt x="19345" y="11420"/>
                  </a:lnTo>
                  <a:lnTo>
                    <a:pt x="18944" y="11159"/>
                  </a:lnTo>
                  <a:lnTo>
                    <a:pt x="18944" y="10702"/>
                  </a:lnTo>
                  <a:lnTo>
                    <a:pt x="19144" y="10180"/>
                  </a:lnTo>
                  <a:lnTo>
                    <a:pt x="19345" y="10050"/>
                  </a:lnTo>
                  <a:lnTo>
                    <a:pt x="19044" y="10963"/>
                  </a:lnTo>
                  <a:lnTo>
                    <a:pt x="19395" y="11159"/>
                  </a:lnTo>
                  <a:lnTo>
                    <a:pt x="19495" y="11550"/>
                  </a:lnTo>
                  <a:lnTo>
                    <a:pt x="19495" y="10050"/>
                  </a:lnTo>
                  <a:lnTo>
                    <a:pt x="19696" y="9723"/>
                  </a:lnTo>
                  <a:lnTo>
                    <a:pt x="20447" y="7896"/>
                  </a:lnTo>
                  <a:lnTo>
                    <a:pt x="21199" y="6917"/>
                  </a:lnTo>
                  <a:lnTo>
                    <a:pt x="21600" y="6526"/>
                  </a:lnTo>
                  <a:lnTo>
                    <a:pt x="21600" y="6265"/>
                  </a:lnTo>
                  <a:lnTo>
                    <a:pt x="21400" y="6134"/>
                  </a:lnTo>
                  <a:lnTo>
                    <a:pt x="15837" y="97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4" name="Shape 2666">
              <a:extLst>
                <a:ext uri="{FF2B5EF4-FFF2-40B4-BE49-F238E27FC236}">
                  <a16:creationId xmlns:a16="http://schemas.microsoft.com/office/drawing/2014/main" id="{89F90B25-7F5E-48E3-8D19-D60DB0BDF3E7}"/>
                </a:ext>
              </a:extLst>
            </p:cNvPr>
            <p:cNvSpPr/>
            <p:nvPr/>
          </p:nvSpPr>
          <p:spPr>
            <a:xfrm>
              <a:off x="4564136" y="1976782"/>
              <a:ext cx="529380" cy="345004"/>
            </a:xfrm>
            <a:custGeom>
              <a:avLst/>
              <a:gdLst/>
              <a:ahLst/>
              <a:cxnLst>
                <a:cxn ang="0">
                  <a:pos x="wd2" y="hd2"/>
                </a:cxn>
                <a:cxn ang="5400000">
                  <a:pos x="wd2" y="hd2"/>
                </a:cxn>
                <a:cxn ang="10800000">
                  <a:pos x="wd2" y="hd2"/>
                </a:cxn>
                <a:cxn ang="16200000">
                  <a:pos x="wd2" y="hd2"/>
                </a:cxn>
              </a:cxnLst>
              <a:rect l="0" t="0" r="r" b="b"/>
              <a:pathLst>
                <a:path w="21600" h="21600" extrusionOk="0">
                  <a:moveTo>
                    <a:pt x="20771" y="13575"/>
                  </a:moveTo>
                  <a:lnTo>
                    <a:pt x="20858" y="13575"/>
                  </a:lnTo>
                  <a:lnTo>
                    <a:pt x="21076" y="13040"/>
                  </a:lnTo>
                  <a:lnTo>
                    <a:pt x="21425" y="12572"/>
                  </a:lnTo>
                  <a:lnTo>
                    <a:pt x="21600" y="12171"/>
                  </a:lnTo>
                  <a:lnTo>
                    <a:pt x="20858" y="11302"/>
                  </a:lnTo>
                  <a:lnTo>
                    <a:pt x="20596" y="10900"/>
                  </a:lnTo>
                  <a:lnTo>
                    <a:pt x="20422" y="10767"/>
                  </a:lnTo>
                  <a:lnTo>
                    <a:pt x="20116" y="10566"/>
                  </a:lnTo>
                  <a:lnTo>
                    <a:pt x="20116" y="10031"/>
                  </a:lnTo>
                  <a:lnTo>
                    <a:pt x="19767" y="9897"/>
                  </a:lnTo>
                  <a:lnTo>
                    <a:pt x="19549" y="9429"/>
                  </a:lnTo>
                  <a:lnTo>
                    <a:pt x="19375" y="8627"/>
                  </a:lnTo>
                  <a:lnTo>
                    <a:pt x="19593" y="8159"/>
                  </a:lnTo>
                  <a:lnTo>
                    <a:pt x="19680" y="7757"/>
                  </a:lnTo>
                  <a:lnTo>
                    <a:pt x="19593" y="7289"/>
                  </a:lnTo>
                  <a:lnTo>
                    <a:pt x="19462" y="7155"/>
                  </a:lnTo>
                  <a:lnTo>
                    <a:pt x="19375" y="6888"/>
                  </a:lnTo>
                  <a:lnTo>
                    <a:pt x="19593" y="6420"/>
                  </a:lnTo>
                  <a:lnTo>
                    <a:pt x="20029" y="5283"/>
                  </a:lnTo>
                  <a:lnTo>
                    <a:pt x="20029" y="4748"/>
                  </a:lnTo>
                  <a:lnTo>
                    <a:pt x="20116" y="4347"/>
                  </a:lnTo>
                  <a:lnTo>
                    <a:pt x="20422" y="3745"/>
                  </a:lnTo>
                  <a:lnTo>
                    <a:pt x="20422" y="3611"/>
                  </a:lnTo>
                  <a:lnTo>
                    <a:pt x="20116" y="3344"/>
                  </a:lnTo>
                  <a:lnTo>
                    <a:pt x="19767" y="3277"/>
                  </a:lnTo>
                  <a:lnTo>
                    <a:pt x="19200" y="3009"/>
                  </a:lnTo>
                  <a:lnTo>
                    <a:pt x="18938" y="2474"/>
                  </a:lnTo>
                  <a:lnTo>
                    <a:pt x="18895" y="2006"/>
                  </a:lnTo>
                  <a:lnTo>
                    <a:pt x="18633" y="1003"/>
                  </a:lnTo>
                  <a:lnTo>
                    <a:pt x="18284" y="602"/>
                  </a:lnTo>
                  <a:lnTo>
                    <a:pt x="18065" y="736"/>
                  </a:lnTo>
                  <a:lnTo>
                    <a:pt x="17891" y="201"/>
                  </a:lnTo>
                  <a:lnTo>
                    <a:pt x="17542" y="134"/>
                  </a:lnTo>
                  <a:lnTo>
                    <a:pt x="17542" y="0"/>
                  </a:lnTo>
                  <a:lnTo>
                    <a:pt x="14356" y="1137"/>
                  </a:lnTo>
                  <a:lnTo>
                    <a:pt x="9600" y="2608"/>
                  </a:lnTo>
                  <a:lnTo>
                    <a:pt x="5324" y="3879"/>
                  </a:lnTo>
                  <a:lnTo>
                    <a:pt x="2531" y="4614"/>
                  </a:lnTo>
                  <a:lnTo>
                    <a:pt x="2400" y="3009"/>
                  </a:lnTo>
                  <a:lnTo>
                    <a:pt x="2313" y="2876"/>
                  </a:lnTo>
                  <a:lnTo>
                    <a:pt x="1309" y="4012"/>
                  </a:lnTo>
                  <a:lnTo>
                    <a:pt x="1309" y="3879"/>
                  </a:lnTo>
                  <a:lnTo>
                    <a:pt x="1004" y="4347"/>
                  </a:lnTo>
                  <a:lnTo>
                    <a:pt x="436" y="5149"/>
                  </a:lnTo>
                  <a:lnTo>
                    <a:pt x="0" y="5484"/>
                  </a:lnTo>
                  <a:lnTo>
                    <a:pt x="0" y="5751"/>
                  </a:lnTo>
                  <a:lnTo>
                    <a:pt x="1091" y="15046"/>
                  </a:lnTo>
                  <a:lnTo>
                    <a:pt x="1833" y="21600"/>
                  </a:lnTo>
                  <a:lnTo>
                    <a:pt x="5498" y="20597"/>
                  </a:lnTo>
                  <a:lnTo>
                    <a:pt x="11564" y="18858"/>
                  </a:lnTo>
                  <a:lnTo>
                    <a:pt x="18371" y="16585"/>
                  </a:lnTo>
                  <a:lnTo>
                    <a:pt x="18545" y="16183"/>
                  </a:lnTo>
                  <a:lnTo>
                    <a:pt x="18720" y="15715"/>
                  </a:lnTo>
                  <a:lnTo>
                    <a:pt x="18938" y="15448"/>
                  </a:lnTo>
                  <a:lnTo>
                    <a:pt x="19287" y="15314"/>
                  </a:lnTo>
                  <a:lnTo>
                    <a:pt x="19549" y="15448"/>
                  </a:lnTo>
                  <a:lnTo>
                    <a:pt x="19593" y="15581"/>
                  </a:lnTo>
                  <a:lnTo>
                    <a:pt x="19855" y="15046"/>
                  </a:lnTo>
                  <a:lnTo>
                    <a:pt x="20204" y="14913"/>
                  </a:lnTo>
                  <a:lnTo>
                    <a:pt x="20509" y="14578"/>
                  </a:lnTo>
                  <a:lnTo>
                    <a:pt x="20509" y="14043"/>
                  </a:lnTo>
                  <a:lnTo>
                    <a:pt x="20684" y="13709"/>
                  </a:lnTo>
                  <a:lnTo>
                    <a:pt x="20771" y="13709"/>
                  </a:lnTo>
                  <a:lnTo>
                    <a:pt x="20771" y="13575"/>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5" name="Shape 2667">
              <a:extLst>
                <a:ext uri="{FF2B5EF4-FFF2-40B4-BE49-F238E27FC236}">
                  <a16:creationId xmlns:a16="http://schemas.microsoft.com/office/drawing/2014/main" id="{D8048360-4EB5-49F4-BFFF-5CEC0D21F63E}"/>
                </a:ext>
              </a:extLst>
            </p:cNvPr>
            <p:cNvSpPr/>
            <p:nvPr/>
          </p:nvSpPr>
          <p:spPr>
            <a:xfrm>
              <a:off x="5014376" y="2221383"/>
              <a:ext cx="98389" cy="162355"/>
            </a:xfrm>
            <a:custGeom>
              <a:avLst/>
              <a:gdLst/>
              <a:ahLst/>
              <a:cxnLst>
                <a:cxn ang="0">
                  <a:pos x="wd2" y="hd2"/>
                </a:cxn>
                <a:cxn ang="5400000">
                  <a:pos x="wd2" y="hd2"/>
                </a:cxn>
                <a:cxn ang="10800000">
                  <a:pos x="wd2" y="hd2"/>
                </a:cxn>
                <a:cxn ang="16200000">
                  <a:pos x="wd2" y="hd2"/>
                </a:cxn>
              </a:cxnLst>
              <a:rect l="0" t="0" r="r" b="b"/>
              <a:pathLst>
                <a:path w="21600" h="21600" extrusionOk="0">
                  <a:moveTo>
                    <a:pt x="4930" y="0"/>
                  </a:moveTo>
                  <a:lnTo>
                    <a:pt x="3052" y="284"/>
                  </a:lnTo>
                  <a:lnTo>
                    <a:pt x="1878" y="853"/>
                  </a:lnTo>
                  <a:lnTo>
                    <a:pt x="939" y="1847"/>
                  </a:lnTo>
                  <a:lnTo>
                    <a:pt x="0" y="2700"/>
                  </a:lnTo>
                  <a:lnTo>
                    <a:pt x="5400" y="13926"/>
                  </a:lnTo>
                  <a:lnTo>
                    <a:pt x="7983" y="20605"/>
                  </a:lnTo>
                  <a:lnTo>
                    <a:pt x="9391" y="21600"/>
                  </a:lnTo>
                  <a:lnTo>
                    <a:pt x="20896" y="20037"/>
                  </a:lnTo>
                  <a:lnTo>
                    <a:pt x="21130" y="19753"/>
                  </a:lnTo>
                  <a:lnTo>
                    <a:pt x="21600" y="19753"/>
                  </a:lnTo>
                  <a:lnTo>
                    <a:pt x="20426" y="17905"/>
                  </a:lnTo>
                  <a:lnTo>
                    <a:pt x="18548" y="18189"/>
                  </a:lnTo>
                  <a:lnTo>
                    <a:pt x="18078" y="18474"/>
                  </a:lnTo>
                  <a:lnTo>
                    <a:pt x="19487" y="17337"/>
                  </a:lnTo>
                  <a:lnTo>
                    <a:pt x="18548" y="17053"/>
                  </a:lnTo>
                  <a:lnTo>
                    <a:pt x="18548" y="16342"/>
                  </a:lnTo>
                  <a:lnTo>
                    <a:pt x="19017" y="15205"/>
                  </a:lnTo>
                  <a:lnTo>
                    <a:pt x="18548" y="14637"/>
                  </a:lnTo>
                  <a:lnTo>
                    <a:pt x="16904" y="14921"/>
                  </a:lnTo>
                  <a:lnTo>
                    <a:pt x="13852" y="13358"/>
                  </a:lnTo>
                  <a:lnTo>
                    <a:pt x="13383" y="12221"/>
                  </a:lnTo>
                  <a:lnTo>
                    <a:pt x="11504" y="11511"/>
                  </a:lnTo>
                  <a:lnTo>
                    <a:pt x="10565" y="10089"/>
                  </a:lnTo>
                  <a:lnTo>
                    <a:pt x="10096" y="9095"/>
                  </a:lnTo>
                  <a:lnTo>
                    <a:pt x="9391" y="7958"/>
                  </a:lnTo>
                  <a:lnTo>
                    <a:pt x="7513" y="7247"/>
                  </a:lnTo>
                  <a:lnTo>
                    <a:pt x="6339" y="6395"/>
                  </a:lnTo>
                  <a:lnTo>
                    <a:pt x="5400" y="5400"/>
                  </a:lnTo>
                  <a:lnTo>
                    <a:pt x="5400" y="4547"/>
                  </a:lnTo>
                  <a:lnTo>
                    <a:pt x="4461" y="3411"/>
                  </a:lnTo>
                  <a:lnTo>
                    <a:pt x="4930" y="2984"/>
                  </a:lnTo>
                  <a:lnTo>
                    <a:pt x="5870" y="1847"/>
                  </a:lnTo>
                  <a:lnTo>
                    <a:pt x="5870" y="853"/>
                  </a:lnTo>
                  <a:lnTo>
                    <a:pt x="6574" y="568"/>
                  </a:lnTo>
                  <a:lnTo>
                    <a:pt x="6339" y="284"/>
                  </a:lnTo>
                  <a:lnTo>
                    <a:pt x="493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76" name="Group 2670">
              <a:extLst>
                <a:ext uri="{FF2B5EF4-FFF2-40B4-BE49-F238E27FC236}">
                  <a16:creationId xmlns:a16="http://schemas.microsoft.com/office/drawing/2014/main" id="{0D966526-4091-4763-B627-E141E7A288E9}"/>
                </a:ext>
              </a:extLst>
            </p:cNvPr>
            <p:cNvGrpSpPr/>
            <p:nvPr/>
          </p:nvGrpSpPr>
          <p:grpSpPr>
            <a:xfrm>
              <a:off x="4385538" y="2321787"/>
              <a:ext cx="709048" cy="399479"/>
              <a:chOff x="0" y="0"/>
              <a:chExt cx="1796716" cy="920247"/>
            </a:xfrm>
            <a:solidFill>
              <a:srgbClr val="DCDEE0"/>
            </a:solidFill>
          </p:grpSpPr>
          <p:sp>
            <p:nvSpPr>
              <p:cNvPr id="369" name="Shape 2668">
                <a:extLst>
                  <a:ext uri="{FF2B5EF4-FFF2-40B4-BE49-F238E27FC236}">
                    <a16:creationId xmlns:a16="http://schemas.microsoft.com/office/drawing/2014/main" id="{7C3E8D59-2ABD-456E-8231-4E1A93D0EDA5}"/>
                  </a:ext>
                </a:extLst>
              </p:cNvPr>
              <p:cNvSpPr/>
              <p:nvPr/>
            </p:nvSpPr>
            <p:spPr>
              <a:xfrm>
                <a:off x="0" y="0"/>
                <a:ext cx="1783167" cy="920247"/>
              </a:xfrm>
              <a:custGeom>
                <a:avLst/>
                <a:gdLst/>
                <a:ahLst/>
                <a:cxnLst>
                  <a:cxn ang="0">
                    <a:pos x="wd2" y="hd2"/>
                  </a:cxn>
                  <a:cxn ang="5400000">
                    <a:pos x="wd2" y="hd2"/>
                  </a:cxn>
                  <a:cxn ang="10800000">
                    <a:pos x="wd2" y="hd2"/>
                  </a:cxn>
                  <a:cxn ang="16200000">
                    <a:pos x="wd2" y="hd2"/>
                  </a:cxn>
                </a:cxnLst>
                <a:rect l="0" t="0" r="r" b="b"/>
                <a:pathLst>
                  <a:path w="21600" h="21600" extrusionOk="0">
                    <a:moveTo>
                      <a:pt x="16151" y="1617"/>
                    </a:moveTo>
                    <a:lnTo>
                      <a:pt x="16052" y="1386"/>
                    </a:lnTo>
                    <a:lnTo>
                      <a:pt x="15790" y="1328"/>
                    </a:lnTo>
                    <a:lnTo>
                      <a:pt x="15494" y="1328"/>
                    </a:lnTo>
                    <a:lnTo>
                      <a:pt x="15232" y="982"/>
                    </a:lnTo>
                    <a:lnTo>
                      <a:pt x="15297" y="635"/>
                    </a:lnTo>
                    <a:lnTo>
                      <a:pt x="15166" y="231"/>
                    </a:lnTo>
                    <a:lnTo>
                      <a:pt x="14936" y="0"/>
                    </a:lnTo>
                    <a:lnTo>
                      <a:pt x="14509" y="0"/>
                    </a:lnTo>
                    <a:lnTo>
                      <a:pt x="14378" y="751"/>
                    </a:lnTo>
                    <a:lnTo>
                      <a:pt x="14247" y="1213"/>
                    </a:lnTo>
                    <a:lnTo>
                      <a:pt x="13032" y="0"/>
                    </a:lnTo>
                    <a:lnTo>
                      <a:pt x="12770" y="116"/>
                    </a:lnTo>
                    <a:lnTo>
                      <a:pt x="12835" y="520"/>
                    </a:lnTo>
                    <a:lnTo>
                      <a:pt x="12704" y="982"/>
                    </a:lnTo>
                    <a:lnTo>
                      <a:pt x="12770" y="1733"/>
                    </a:lnTo>
                    <a:lnTo>
                      <a:pt x="12573" y="2195"/>
                    </a:lnTo>
                    <a:lnTo>
                      <a:pt x="12474" y="2945"/>
                    </a:lnTo>
                    <a:lnTo>
                      <a:pt x="12277" y="3350"/>
                    </a:lnTo>
                    <a:lnTo>
                      <a:pt x="12080" y="3350"/>
                    </a:lnTo>
                    <a:lnTo>
                      <a:pt x="11916" y="4101"/>
                    </a:lnTo>
                    <a:lnTo>
                      <a:pt x="11653" y="4216"/>
                    </a:lnTo>
                    <a:lnTo>
                      <a:pt x="11424" y="4216"/>
                    </a:lnTo>
                    <a:lnTo>
                      <a:pt x="11358" y="4678"/>
                    </a:lnTo>
                    <a:lnTo>
                      <a:pt x="11292" y="5198"/>
                    </a:lnTo>
                    <a:lnTo>
                      <a:pt x="11161" y="5544"/>
                    </a:lnTo>
                    <a:lnTo>
                      <a:pt x="11095" y="6411"/>
                    </a:lnTo>
                    <a:lnTo>
                      <a:pt x="10964" y="6815"/>
                    </a:lnTo>
                    <a:lnTo>
                      <a:pt x="10800" y="6930"/>
                    </a:lnTo>
                    <a:lnTo>
                      <a:pt x="10308" y="6815"/>
                    </a:lnTo>
                    <a:lnTo>
                      <a:pt x="10308" y="6642"/>
                    </a:lnTo>
                    <a:lnTo>
                      <a:pt x="10045" y="6295"/>
                    </a:lnTo>
                    <a:lnTo>
                      <a:pt x="9815" y="6411"/>
                    </a:lnTo>
                    <a:lnTo>
                      <a:pt x="9815" y="7624"/>
                    </a:lnTo>
                    <a:lnTo>
                      <a:pt x="9684" y="7797"/>
                    </a:lnTo>
                    <a:lnTo>
                      <a:pt x="9553" y="8605"/>
                    </a:lnTo>
                    <a:lnTo>
                      <a:pt x="9421" y="9010"/>
                    </a:lnTo>
                    <a:lnTo>
                      <a:pt x="9388" y="9472"/>
                    </a:lnTo>
                    <a:lnTo>
                      <a:pt x="9323" y="10222"/>
                    </a:lnTo>
                    <a:lnTo>
                      <a:pt x="9060" y="10742"/>
                    </a:lnTo>
                    <a:lnTo>
                      <a:pt x="8830" y="11493"/>
                    </a:lnTo>
                    <a:lnTo>
                      <a:pt x="8765" y="12244"/>
                    </a:lnTo>
                    <a:lnTo>
                      <a:pt x="8929" y="12706"/>
                    </a:lnTo>
                    <a:lnTo>
                      <a:pt x="8765" y="13052"/>
                    </a:lnTo>
                    <a:lnTo>
                      <a:pt x="8830" y="13457"/>
                    </a:lnTo>
                    <a:lnTo>
                      <a:pt x="8765" y="13572"/>
                    </a:lnTo>
                    <a:lnTo>
                      <a:pt x="8338" y="14092"/>
                    </a:lnTo>
                    <a:lnTo>
                      <a:pt x="8075" y="14034"/>
                    </a:lnTo>
                    <a:lnTo>
                      <a:pt x="7649" y="14670"/>
                    </a:lnTo>
                    <a:lnTo>
                      <a:pt x="7353" y="14439"/>
                    </a:lnTo>
                    <a:lnTo>
                      <a:pt x="7353" y="14901"/>
                    </a:lnTo>
                    <a:lnTo>
                      <a:pt x="7288" y="15189"/>
                    </a:lnTo>
                    <a:lnTo>
                      <a:pt x="7025" y="15305"/>
                    </a:lnTo>
                    <a:lnTo>
                      <a:pt x="6533" y="15767"/>
                    </a:lnTo>
                    <a:lnTo>
                      <a:pt x="6303" y="15767"/>
                    </a:lnTo>
                    <a:lnTo>
                      <a:pt x="5909" y="15536"/>
                    </a:lnTo>
                    <a:lnTo>
                      <a:pt x="5843" y="15825"/>
                    </a:lnTo>
                    <a:lnTo>
                      <a:pt x="5416" y="16402"/>
                    </a:lnTo>
                    <a:lnTo>
                      <a:pt x="5055" y="16287"/>
                    </a:lnTo>
                    <a:lnTo>
                      <a:pt x="4629" y="15825"/>
                    </a:lnTo>
                    <a:lnTo>
                      <a:pt x="4366" y="15420"/>
                    </a:lnTo>
                    <a:lnTo>
                      <a:pt x="4202" y="14958"/>
                    </a:lnTo>
                    <a:lnTo>
                      <a:pt x="4202" y="14670"/>
                    </a:lnTo>
                    <a:lnTo>
                      <a:pt x="3316" y="16518"/>
                    </a:lnTo>
                    <a:lnTo>
                      <a:pt x="2528" y="17499"/>
                    </a:lnTo>
                    <a:lnTo>
                      <a:pt x="2396" y="17904"/>
                    </a:lnTo>
                    <a:lnTo>
                      <a:pt x="2396" y="18366"/>
                    </a:lnTo>
                    <a:lnTo>
                      <a:pt x="2101" y="18655"/>
                    </a:lnTo>
                    <a:lnTo>
                      <a:pt x="2101" y="19001"/>
                    </a:lnTo>
                    <a:lnTo>
                      <a:pt x="1904" y="19405"/>
                    </a:lnTo>
                    <a:lnTo>
                      <a:pt x="1740" y="19636"/>
                    </a:lnTo>
                    <a:lnTo>
                      <a:pt x="1477" y="19983"/>
                    </a:lnTo>
                    <a:lnTo>
                      <a:pt x="1412" y="20329"/>
                    </a:lnTo>
                    <a:lnTo>
                      <a:pt x="919" y="20734"/>
                    </a:lnTo>
                    <a:lnTo>
                      <a:pt x="689" y="21080"/>
                    </a:lnTo>
                    <a:lnTo>
                      <a:pt x="427" y="21196"/>
                    </a:lnTo>
                    <a:lnTo>
                      <a:pt x="0" y="21600"/>
                    </a:lnTo>
                    <a:lnTo>
                      <a:pt x="853" y="21369"/>
                    </a:lnTo>
                    <a:lnTo>
                      <a:pt x="1346" y="21369"/>
                    </a:lnTo>
                    <a:lnTo>
                      <a:pt x="3217" y="20849"/>
                    </a:lnTo>
                    <a:lnTo>
                      <a:pt x="4366" y="20618"/>
                    </a:lnTo>
                    <a:lnTo>
                      <a:pt x="5252" y="20214"/>
                    </a:lnTo>
                    <a:lnTo>
                      <a:pt x="6040" y="20214"/>
                    </a:lnTo>
                    <a:lnTo>
                      <a:pt x="6894" y="20098"/>
                    </a:lnTo>
                    <a:lnTo>
                      <a:pt x="9126" y="19405"/>
                    </a:lnTo>
                    <a:lnTo>
                      <a:pt x="15297" y="17499"/>
                    </a:lnTo>
                    <a:lnTo>
                      <a:pt x="18383" y="16402"/>
                    </a:lnTo>
                    <a:lnTo>
                      <a:pt x="21108" y="15305"/>
                    </a:lnTo>
                    <a:lnTo>
                      <a:pt x="21042" y="15074"/>
                    </a:lnTo>
                    <a:lnTo>
                      <a:pt x="21173" y="15305"/>
                    </a:lnTo>
                    <a:lnTo>
                      <a:pt x="21272" y="15189"/>
                    </a:lnTo>
                    <a:lnTo>
                      <a:pt x="21239" y="14901"/>
                    </a:lnTo>
                    <a:lnTo>
                      <a:pt x="21239" y="14439"/>
                    </a:lnTo>
                    <a:lnTo>
                      <a:pt x="21403" y="14785"/>
                    </a:lnTo>
                    <a:lnTo>
                      <a:pt x="21534" y="15189"/>
                    </a:lnTo>
                    <a:lnTo>
                      <a:pt x="21600" y="15074"/>
                    </a:lnTo>
                    <a:lnTo>
                      <a:pt x="21239" y="13919"/>
                    </a:lnTo>
                    <a:lnTo>
                      <a:pt x="21042" y="13110"/>
                    </a:lnTo>
                    <a:lnTo>
                      <a:pt x="20353" y="13110"/>
                    </a:lnTo>
                    <a:lnTo>
                      <a:pt x="20188" y="13052"/>
                    </a:lnTo>
                    <a:lnTo>
                      <a:pt x="20123" y="13572"/>
                    </a:lnTo>
                    <a:lnTo>
                      <a:pt x="20188" y="13803"/>
                    </a:lnTo>
                    <a:lnTo>
                      <a:pt x="19991" y="13572"/>
                    </a:lnTo>
                    <a:lnTo>
                      <a:pt x="19795" y="13572"/>
                    </a:lnTo>
                    <a:lnTo>
                      <a:pt x="19565" y="13919"/>
                    </a:lnTo>
                    <a:lnTo>
                      <a:pt x="19630" y="13572"/>
                    </a:lnTo>
                    <a:lnTo>
                      <a:pt x="19433" y="13110"/>
                    </a:lnTo>
                    <a:lnTo>
                      <a:pt x="19171" y="12937"/>
                    </a:lnTo>
                    <a:lnTo>
                      <a:pt x="19007" y="12475"/>
                    </a:lnTo>
                    <a:lnTo>
                      <a:pt x="18941" y="12186"/>
                    </a:lnTo>
                    <a:lnTo>
                      <a:pt x="18678" y="12244"/>
                    </a:lnTo>
                    <a:lnTo>
                      <a:pt x="18449" y="12186"/>
                    </a:lnTo>
                    <a:lnTo>
                      <a:pt x="18252" y="12186"/>
                    </a:lnTo>
                    <a:lnTo>
                      <a:pt x="17825" y="11955"/>
                    </a:lnTo>
                    <a:lnTo>
                      <a:pt x="17136" y="11955"/>
                    </a:lnTo>
                    <a:lnTo>
                      <a:pt x="17201" y="11724"/>
                    </a:lnTo>
                    <a:lnTo>
                      <a:pt x="17398" y="11840"/>
                    </a:lnTo>
                    <a:lnTo>
                      <a:pt x="17891" y="11609"/>
                    </a:lnTo>
                    <a:lnTo>
                      <a:pt x="18153" y="11955"/>
                    </a:lnTo>
                    <a:lnTo>
                      <a:pt x="18252" y="11955"/>
                    </a:lnTo>
                    <a:lnTo>
                      <a:pt x="18252" y="11493"/>
                    </a:lnTo>
                    <a:lnTo>
                      <a:pt x="18449" y="11955"/>
                    </a:lnTo>
                    <a:lnTo>
                      <a:pt x="18678" y="12186"/>
                    </a:lnTo>
                    <a:lnTo>
                      <a:pt x="18875" y="11840"/>
                    </a:lnTo>
                    <a:lnTo>
                      <a:pt x="19072" y="12244"/>
                    </a:lnTo>
                    <a:lnTo>
                      <a:pt x="19302" y="12590"/>
                    </a:lnTo>
                    <a:lnTo>
                      <a:pt x="19565" y="12706"/>
                    </a:lnTo>
                    <a:lnTo>
                      <a:pt x="19729" y="13110"/>
                    </a:lnTo>
                    <a:lnTo>
                      <a:pt x="19860" y="12937"/>
                    </a:lnTo>
                    <a:lnTo>
                      <a:pt x="19991" y="12821"/>
                    </a:lnTo>
                    <a:lnTo>
                      <a:pt x="20057" y="12475"/>
                    </a:lnTo>
                    <a:lnTo>
                      <a:pt x="19991" y="12071"/>
                    </a:lnTo>
                    <a:lnTo>
                      <a:pt x="19729" y="11955"/>
                    </a:lnTo>
                    <a:lnTo>
                      <a:pt x="19696" y="11493"/>
                    </a:lnTo>
                    <a:lnTo>
                      <a:pt x="19433" y="11609"/>
                    </a:lnTo>
                    <a:lnTo>
                      <a:pt x="19007" y="11320"/>
                    </a:lnTo>
                    <a:lnTo>
                      <a:pt x="18810" y="10973"/>
                    </a:lnTo>
                    <a:lnTo>
                      <a:pt x="18317" y="10338"/>
                    </a:lnTo>
                    <a:lnTo>
                      <a:pt x="18580" y="10338"/>
                    </a:lnTo>
                    <a:lnTo>
                      <a:pt x="19007" y="11089"/>
                    </a:lnTo>
                    <a:lnTo>
                      <a:pt x="19433" y="11378"/>
                    </a:lnTo>
                    <a:lnTo>
                      <a:pt x="19565" y="10973"/>
                    </a:lnTo>
                    <a:lnTo>
                      <a:pt x="19368" y="10627"/>
                    </a:lnTo>
                    <a:lnTo>
                      <a:pt x="19433" y="10511"/>
                    </a:lnTo>
                    <a:lnTo>
                      <a:pt x="19696" y="10511"/>
                    </a:lnTo>
                    <a:lnTo>
                      <a:pt x="19860" y="10858"/>
                    </a:lnTo>
                    <a:lnTo>
                      <a:pt x="19926" y="10511"/>
                    </a:lnTo>
                    <a:lnTo>
                      <a:pt x="19795" y="9760"/>
                    </a:lnTo>
                    <a:lnTo>
                      <a:pt x="19630" y="9760"/>
                    </a:lnTo>
                    <a:lnTo>
                      <a:pt x="19368" y="9645"/>
                    </a:lnTo>
                    <a:lnTo>
                      <a:pt x="19499" y="9529"/>
                    </a:lnTo>
                    <a:lnTo>
                      <a:pt x="19236" y="9241"/>
                    </a:lnTo>
                    <a:lnTo>
                      <a:pt x="19007" y="9241"/>
                    </a:lnTo>
                    <a:lnTo>
                      <a:pt x="18810" y="8894"/>
                    </a:lnTo>
                    <a:lnTo>
                      <a:pt x="18744" y="8663"/>
                    </a:lnTo>
                    <a:lnTo>
                      <a:pt x="18252" y="8374"/>
                    </a:lnTo>
                    <a:lnTo>
                      <a:pt x="18088" y="7912"/>
                    </a:lnTo>
                    <a:lnTo>
                      <a:pt x="17891" y="7681"/>
                    </a:lnTo>
                    <a:lnTo>
                      <a:pt x="17694" y="7508"/>
                    </a:lnTo>
                    <a:lnTo>
                      <a:pt x="17595" y="7161"/>
                    </a:lnTo>
                    <a:lnTo>
                      <a:pt x="17136" y="6642"/>
                    </a:lnTo>
                    <a:lnTo>
                      <a:pt x="16971" y="6642"/>
                    </a:lnTo>
                    <a:lnTo>
                      <a:pt x="17136" y="6526"/>
                    </a:lnTo>
                    <a:lnTo>
                      <a:pt x="17398" y="6757"/>
                    </a:lnTo>
                    <a:lnTo>
                      <a:pt x="17628" y="7046"/>
                    </a:lnTo>
                    <a:lnTo>
                      <a:pt x="17891" y="7508"/>
                    </a:lnTo>
                    <a:lnTo>
                      <a:pt x="18088" y="7624"/>
                    </a:lnTo>
                    <a:lnTo>
                      <a:pt x="18252" y="8028"/>
                    </a:lnTo>
                    <a:lnTo>
                      <a:pt x="18449" y="8143"/>
                    </a:lnTo>
                    <a:lnTo>
                      <a:pt x="18875" y="8663"/>
                    </a:lnTo>
                    <a:lnTo>
                      <a:pt x="19138" y="8779"/>
                    </a:lnTo>
                    <a:lnTo>
                      <a:pt x="19138" y="8894"/>
                    </a:lnTo>
                    <a:lnTo>
                      <a:pt x="19368" y="9010"/>
                    </a:lnTo>
                    <a:lnTo>
                      <a:pt x="19499" y="8490"/>
                    </a:lnTo>
                    <a:lnTo>
                      <a:pt x="19499" y="8028"/>
                    </a:lnTo>
                    <a:lnTo>
                      <a:pt x="19302" y="7624"/>
                    </a:lnTo>
                    <a:lnTo>
                      <a:pt x="19565" y="7681"/>
                    </a:lnTo>
                    <a:lnTo>
                      <a:pt x="19565" y="7277"/>
                    </a:lnTo>
                    <a:lnTo>
                      <a:pt x="19072" y="6930"/>
                    </a:lnTo>
                    <a:lnTo>
                      <a:pt x="18875" y="6930"/>
                    </a:lnTo>
                    <a:lnTo>
                      <a:pt x="18875" y="6815"/>
                    </a:lnTo>
                    <a:lnTo>
                      <a:pt x="18646" y="6815"/>
                    </a:lnTo>
                    <a:lnTo>
                      <a:pt x="18646" y="6642"/>
                    </a:lnTo>
                    <a:lnTo>
                      <a:pt x="18449" y="6295"/>
                    </a:lnTo>
                    <a:lnTo>
                      <a:pt x="18383" y="6064"/>
                    </a:lnTo>
                    <a:lnTo>
                      <a:pt x="17956" y="6295"/>
                    </a:lnTo>
                    <a:lnTo>
                      <a:pt x="17891" y="6180"/>
                    </a:lnTo>
                    <a:lnTo>
                      <a:pt x="17529" y="6180"/>
                    </a:lnTo>
                    <a:lnTo>
                      <a:pt x="17136" y="5544"/>
                    </a:lnTo>
                    <a:lnTo>
                      <a:pt x="17136" y="5198"/>
                    </a:lnTo>
                    <a:lnTo>
                      <a:pt x="16906" y="5198"/>
                    </a:lnTo>
                    <a:lnTo>
                      <a:pt x="16643" y="5544"/>
                    </a:lnTo>
                    <a:lnTo>
                      <a:pt x="16479" y="5660"/>
                    </a:lnTo>
                    <a:lnTo>
                      <a:pt x="16282" y="5660"/>
                    </a:lnTo>
                    <a:lnTo>
                      <a:pt x="16151" y="5198"/>
                    </a:lnTo>
                    <a:lnTo>
                      <a:pt x="16282" y="5198"/>
                    </a:lnTo>
                    <a:lnTo>
                      <a:pt x="16216" y="4794"/>
                    </a:lnTo>
                    <a:lnTo>
                      <a:pt x="16348" y="3581"/>
                    </a:lnTo>
                    <a:lnTo>
                      <a:pt x="16479" y="3812"/>
                    </a:lnTo>
                    <a:lnTo>
                      <a:pt x="16545" y="3812"/>
                    </a:lnTo>
                    <a:lnTo>
                      <a:pt x="16610" y="3581"/>
                    </a:lnTo>
                    <a:lnTo>
                      <a:pt x="16545" y="3350"/>
                    </a:lnTo>
                    <a:lnTo>
                      <a:pt x="16774" y="3061"/>
                    </a:lnTo>
                    <a:lnTo>
                      <a:pt x="16709" y="2599"/>
                    </a:lnTo>
                    <a:lnTo>
                      <a:pt x="16643" y="2368"/>
                    </a:lnTo>
                    <a:lnTo>
                      <a:pt x="16610" y="1964"/>
                    </a:lnTo>
                    <a:lnTo>
                      <a:pt x="16413" y="1733"/>
                    </a:lnTo>
                    <a:lnTo>
                      <a:pt x="16151" y="1617"/>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0" name="Shape 2669">
                <a:extLst>
                  <a:ext uri="{FF2B5EF4-FFF2-40B4-BE49-F238E27FC236}">
                    <a16:creationId xmlns:a16="http://schemas.microsoft.com/office/drawing/2014/main" id="{811FBBBC-2FD5-40F4-84AA-967BC0960132}"/>
                  </a:ext>
                </a:extLst>
              </p:cNvPr>
              <p:cNvSpPr/>
              <p:nvPr/>
            </p:nvSpPr>
            <p:spPr>
              <a:xfrm>
                <a:off x="1701866" y="236213"/>
                <a:ext cx="94850" cy="253437"/>
              </a:xfrm>
              <a:custGeom>
                <a:avLst/>
                <a:gdLst/>
                <a:ahLst/>
                <a:cxnLst>
                  <a:cxn ang="0">
                    <a:pos x="wd2" y="hd2"/>
                  </a:cxn>
                  <a:cxn ang="5400000">
                    <a:pos x="wd2" y="hd2"/>
                  </a:cxn>
                  <a:cxn ang="10800000">
                    <a:pos x="wd2" y="hd2"/>
                  </a:cxn>
                  <a:cxn ang="16200000">
                    <a:pos x="wd2" y="hd2"/>
                  </a:cxn>
                </a:cxnLst>
                <a:rect l="0" t="0" r="r" b="b"/>
                <a:pathLst>
                  <a:path w="21600" h="21600" extrusionOk="0">
                    <a:moveTo>
                      <a:pt x="9257" y="2726"/>
                    </a:moveTo>
                    <a:lnTo>
                      <a:pt x="5554" y="3984"/>
                    </a:lnTo>
                    <a:lnTo>
                      <a:pt x="9257" y="5033"/>
                    </a:lnTo>
                    <a:lnTo>
                      <a:pt x="8023" y="6711"/>
                    </a:lnTo>
                    <a:lnTo>
                      <a:pt x="4320" y="6711"/>
                    </a:lnTo>
                    <a:lnTo>
                      <a:pt x="3086" y="9437"/>
                    </a:lnTo>
                    <a:lnTo>
                      <a:pt x="1234" y="11744"/>
                    </a:lnTo>
                    <a:lnTo>
                      <a:pt x="0" y="14889"/>
                    </a:lnTo>
                    <a:lnTo>
                      <a:pt x="1234" y="16567"/>
                    </a:lnTo>
                    <a:lnTo>
                      <a:pt x="0" y="16986"/>
                    </a:lnTo>
                    <a:lnTo>
                      <a:pt x="0" y="19713"/>
                    </a:lnTo>
                    <a:lnTo>
                      <a:pt x="4320" y="21600"/>
                    </a:lnTo>
                    <a:lnTo>
                      <a:pt x="8023" y="18874"/>
                    </a:lnTo>
                    <a:lnTo>
                      <a:pt x="8023" y="14889"/>
                    </a:lnTo>
                    <a:lnTo>
                      <a:pt x="10491" y="13421"/>
                    </a:lnTo>
                    <a:lnTo>
                      <a:pt x="11726" y="12163"/>
                    </a:lnTo>
                    <a:lnTo>
                      <a:pt x="14811" y="13002"/>
                    </a:lnTo>
                    <a:lnTo>
                      <a:pt x="16046" y="13002"/>
                    </a:lnTo>
                    <a:lnTo>
                      <a:pt x="17280" y="11324"/>
                    </a:lnTo>
                    <a:lnTo>
                      <a:pt x="16046" y="8598"/>
                    </a:lnTo>
                    <a:lnTo>
                      <a:pt x="18514" y="5872"/>
                    </a:lnTo>
                    <a:lnTo>
                      <a:pt x="20983" y="3565"/>
                    </a:lnTo>
                    <a:lnTo>
                      <a:pt x="20983" y="2307"/>
                    </a:lnTo>
                    <a:lnTo>
                      <a:pt x="21600" y="0"/>
                    </a:lnTo>
                    <a:lnTo>
                      <a:pt x="12343" y="1258"/>
                    </a:lnTo>
                    <a:lnTo>
                      <a:pt x="9257" y="272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77" name="Shape 2671">
              <a:extLst>
                <a:ext uri="{FF2B5EF4-FFF2-40B4-BE49-F238E27FC236}">
                  <a16:creationId xmlns:a16="http://schemas.microsoft.com/office/drawing/2014/main" id="{AC3C2A7D-4833-446B-B39E-0DEEC20B32CC}"/>
                </a:ext>
              </a:extLst>
            </p:cNvPr>
            <p:cNvSpPr/>
            <p:nvPr/>
          </p:nvSpPr>
          <p:spPr>
            <a:xfrm>
              <a:off x="5075336" y="1562351"/>
              <a:ext cx="152933" cy="287326"/>
            </a:xfrm>
            <a:custGeom>
              <a:avLst/>
              <a:gdLst/>
              <a:ahLst/>
              <a:cxnLst>
                <a:cxn ang="0">
                  <a:pos x="wd2" y="hd2"/>
                </a:cxn>
                <a:cxn ang="5400000">
                  <a:pos x="wd2" y="hd2"/>
                </a:cxn>
                <a:cxn ang="10800000">
                  <a:pos x="wd2" y="hd2"/>
                </a:cxn>
                <a:cxn ang="16200000">
                  <a:pos x="wd2" y="hd2"/>
                </a:cxn>
              </a:cxnLst>
              <a:rect l="0" t="0" r="r" b="b"/>
              <a:pathLst>
                <a:path w="21600" h="21600" extrusionOk="0">
                  <a:moveTo>
                    <a:pt x="302" y="3533"/>
                  </a:moveTo>
                  <a:lnTo>
                    <a:pt x="302" y="4095"/>
                  </a:lnTo>
                  <a:lnTo>
                    <a:pt x="1057" y="4738"/>
                  </a:lnTo>
                  <a:lnTo>
                    <a:pt x="1057" y="6103"/>
                  </a:lnTo>
                  <a:lnTo>
                    <a:pt x="1359" y="6665"/>
                  </a:lnTo>
                  <a:lnTo>
                    <a:pt x="2568" y="7146"/>
                  </a:lnTo>
                  <a:lnTo>
                    <a:pt x="2719" y="7709"/>
                  </a:lnTo>
                  <a:lnTo>
                    <a:pt x="2719" y="8190"/>
                  </a:lnTo>
                  <a:lnTo>
                    <a:pt x="3021" y="8752"/>
                  </a:lnTo>
                  <a:lnTo>
                    <a:pt x="3021" y="9395"/>
                  </a:lnTo>
                  <a:lnTo>
                    <a:pt x="2719" y="9716"/>
                  </a:lnTo>
                  <a:lnTo>
                    <a:pt x="2719" y="10760"/>
                  </a:lnTo>
                  <a:lnTo>
                    <a:pt x="3323" y="11804"/>
                  </a:lnTo>
                  <a:lnTo>
                    <a:pt x="4229" y="12446"/>
                  </a:lnTo>
                  <a:lnTo>
                    <a:pt x="4834" y="13490"/>
                  </a:lnTo>
                  <a:lnTo>
                    <a:pt x="4531" y="14534"/>
                  </a:lnTo>
                  <a:lnTo>
                    <a:pt x="4985" y="15096"/>
                  </a:lnTo>
                  <a:lnTo>
                    <a:pt x="5287" y="14373"/>
                  </a:lnTo>
                  <a:lnTo>
                    <a:pt x="7099" y="15096"/>
                  </a:lnTo>
                  <a:lnTo>
                    <a:pt x="9365" y="20717"/>
                  </a:lnTo>
                  <a:lnTo>
                    <a:pt x="9365" y="21199"/>
                  </a:lnTo>
                  <a:lnTo>
                    <a:pt x="9818" y="21600"/>
                  </a:lnTo>
                  <a:lnTo>
                    <a:pt x="19032" y="20717"/>
                  </a:lnTo>
                  <a:lnTo>
                    <a:pt x="18126" y="20074"/>
                  </a:lnTo>
                  <a:lnTo>
                    <a:pt x="17522" y="19512"/>
                  </a:lnTo>
                  <a:lnTo>
                    <a:pt x="17522" y="18870"/>
                  </a:lnTo>
                  <a:lnTo>
                    <a:pt x="18126" y="18308"/>
                  </a:lnTo>
                  <a:lnTo>
                    <a:pt x="17220" y="16622"/>
                  </a:lnTo>
                  <a:lnTo>
                    <a:pt x="17220" y="15578"/>
                  </a:lnTo>
                  <a:lnTo>
                    <a:pt x="16464" y="13651"/>
                  </a:lnTo>
                  <a:lnTo>
                    <a:pt x="16917" y="13169"/>
                  </a:lnTo>
                  <a:lnTo>
                    <a:pt x="16766" y="12286"/>
                  </a:lnTo>
                  <a:lnTo>
                    <a:pt x="17220" y="11643"/>
                  </a:lnTo>
                  <a:lnTo>
                    <a:pt x="17522" y="11161"/>
                  </a:lnTo>
                  <a:lnTo>
                    <a:pt x="17522" y="10599"/>
                  </a:lnTo>
                  <a:lnTo>
                    <a:pt x="18126" y="9957"/>
                  </a:lnTo>
                  <a:lnTo>
                    <a:pt x="17824" y="9395"/>
                  </a:lnTo>
                  <a:lnTo>
                    <a:pt x="18126" y="8512"/>
                  </a:lnTo>
                  <a:lnTo>
                    <a:pt x="17522" y="7307"/>
                  </a:lnTo>
                  <a:lnTo>
                    <a:pt x="17522" y="6825"/>
                  </a:lnTo>
                  <a:lnTo>
                    <a:pt x="18428" y="6183"/>
                  </a:lnTo>
                  <a:lnTo>
                    <a:pt x="19032" y="6183"/>
                  </a:lnTo>
                  <a:lnTo>
                    <a:pt x="20694" y="5139"/>
                  </a:lnTo>
                  <a:lnTo>
                    <a:pt x="21600" y="4256"/>
                  </a:lnTo>
                  <a:lnTo>
                    <a:pt x="21600" y="3774"/>
                  </a:lnTo>
                  <a:lnTo>
                    <a:pt x="21298" y="3212"/>
                  </a:lnTo>
                  <a:lnTo>
                    <a:pt x="20392" y="2730"/>
                  </a:lnTo>
                  <a:lnTo>
                    <a:pt x="20090" y="2168"/>
                  </a:lnTo>
                  <a:lnTo>
                    <a:pt x="20694" y="1124"/>
                  </a:lnTo>
                  <a:lnTo>
                    <a:pt x="20090" y="161"/>
                  </a:lnTo>
                  <a:lnTo>
                    <a:pt x="20392" y="0"/>
                  </a:lnTo>
                  <a:lnTo>
                    <a:pt x="3927" y="2329"/>
                  </a:lnTo>
                  <a:lnTo>
                    <a:pt x="0" y="2891"/>
                  </a:lnTo>
                  <a:lnTo>
                    <a:pt x="0" y="3212"/>
                  </a:lnTo>
                  <a:lnTo>
                    <a:pt x="302" y="353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78" name="Group 2692">
              <a:extLst>
                <a:ext uri="{FF2B5EF4-FFF2-40B4-BE49-F238E27FC236}">
                  <a16:creationId xmlns:a16="http://schemas.microsoft.com/office/drawing/2014/main" id="{2B46AE4C-3420-4482-B44D-84098736F177}"/>
                </a:ext>
              </a:extLst>
            </p:cNvPr>
            <p:cNvGrpSpPr/>
            <p:nvPr/>
          </p:nvGrpSpPr>
          <p:grpSpPr>
            <a:xfrm>
              <a:off x="4351318" y="2588817"/>
              <a:ext cx="802052" cy="365276"/>
              <a:chOff x="0" y="-1"/>
              <a:chExt cx="2032487" cy="841511"/>
            </a:xfrm>
            <a:solidFill>
              <a:srgbClr val="DCDEE0"/>
            </a:solidFill>
          </p:grpSpPr>
          <p:sp>
            <p:nvSpPr>
              <p:cNvPr id="349" name="Shape 2672">
                <a:extLst>
                  <a:ext uri="{FF2B5EF4-FFF2-40B4-BE49-F238E27FC236}">
                    <a16:creationId xmlns:a16="http://schemas.microsoft.com/office/drawing/2014/main" id="{A5339F68-FAE0-48E6-8155-873A1B86F22F}"/>
                  </a:ext>
                </a:extLst>
              </p:cNvPr>
              <p:cNvSpPr/>
              <p:nvPr/>
            </p:nvSpPr>
            <p:spPr>
              <a:xfrm>
                <a:off x="1684677" y="1302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1296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0" name="Shape 2673">
                <a:extLst>
                  <a:ext uri="{FF2B5EF4-FFF2-40B4-BE49-F238E27FC236}">
                    <a16:creationId xmlns:a16="http://schemas.microsoft.com/office/drawing/2014/main" id="{8C7E2EA4-8940-4CC9-B8C6-87668E171DEB}"/>
                  </a:ext>
                </a:extLst>
              </p:cNvPr>
              <p:cNvSpPr/>
              <p:nvPr/>
            </p:nvSpPr>
            <p:spPr>
              <a:xfrm>
                <a:off x="1598888" y="624979"/>
                <a:ext cx="51490" cy="49213"/>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2505" y="5400"/>
                    </a:lnTo>
                    <a:lnTo>
                      <a:pt x="4547" y="14040"/>
                    </a:lnTo>
                    <a:lnTo>
                      <a:pt x="0" y="21600"/>
                    </a:lnTo>
                    <a:lnTo>
                      <a:pt x="6821" y="14040"/>
                    </a:lnTo>
                    <a:lnTo>
                      <a:pt x="21600" y="0"/>
                    </a:lnTo>
                    <a:lnTo>
                      <a:pt x="19326"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1" name="Shape 2674">
                <a:extLst>
                  <a:ext uri="{FF2B5EF4-FFF2-40B4-BE49-F238E27FC236}">
                    <a16:creationId xmlns:a16="http://schemas.microsoft.com/office/drawing/2014/main" id="{701F1B03-A6E6-47DE-BD26-1AC4257BA201}"/>
                  </a:ext>
                </a:extLst>
              </p:cNvPr>
              <p:cNvSpPr/>
              <p:nvPr/>
            </p:nvSpPr>
            <p:spPr>
              <a:xfrm>
                <a:off x="1598888" y="624979"/>
                <a:ext cx="51490" cy="49213"/>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2505" y="5400"/>
                    </a:lnTo>
                    <a:lnTo>
                      <a:pt x="4547" y="14040"/>
                    </a:lnTo>
                    <a:lnTo>
                      <a:pt x="0" y="21600"/>
                    </a:lnTo>
                    <a:lnTo>
                      <a:pt x="6821" y="14040"/>
                    </a:lnTo>
                    <a:lnTo>
                      <a:pt x="21600" y="0"/>
                    </a:lnTo>
                    <a:lnTo>
                      <a:pt x="19326"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2" name="Shape 2675">
                <a:extLst>
                  <a:ext uri="{FF2B5EF4-FFF2-40B4-BE49-F238E27FC236}">
                    <a16:creationId xmlns:a16="http://schemas.microsoft.com/office/drawing/2014/main" id="{2A2F04E2-2E7A-446E-B9A1-60B84F3D4814}"/>
                  </a:ext>
                </a:extLst>
              </p:cNvPr>
              <p:cNvSpPr/>
              <p:nvPr/>
            </p:nvSpPr>
            <p:spPr>
              <a:xfrm>
                <a:off x="1715415" y="551163"/>
                <a:ext cx="78590" cy="221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152" y="0"/>
                    </a:lnTo>
                    <a:lnTo>
                      <a:pt x="4469" y="12000"/>
                    </a:lnTo>
                    <a:lnTo>
                      <a:pt x="0" y="21600"/>
                    </a:lnTo>
                    <a:lnTo>
                      <a:pt x="11172" y="72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3" name="Shape 2676">
                <a:extLst>
                  <a:ext uri="{FF2B5EF4-FFF2-40B4-BE49-F238E27FC236}">
                    <a16:creationId xmlns:a16="http://schemas.microsoft.com/office/drawing/2014/main" id="{0B28CBCA-6734-4AFD-A2BC-ACA41152176E}"/>
                  </a:ext>
                </a:extLst>
              </p:cNvPr>
              <p:cNvSpPr/>
              <p:nvPr/>
            </p:nvSpPr>
            <p:spPr>
              <a:xfrm>
                <a:off x="1715415" y="551163"/>
                <a:ext cx="78590" cy="221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152" y="0"/>
                    </a:lnTo>
                    <a:lnTo>
                      <a:pt x="4469" y="12000"/>
                    </a:lnTo>
                    <a:lnTo>
                      <a:pt x="0" y="21600"/>
                    </a:lnTo>
                    <a:lnTo>
                      <a:pt x="11172" y="72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4" name="Shape 2677">
                <a:extLst>
                  <a:ext uri="{FF2B5EF4-FFF2-40B4-BE49-F238E27FC236}">
                    <a16:creationId xmlns:a16="http://schemas.microsoft.com/office/drawing/2014/main" id="{18739179-85CE-493A-8ED5-72B9DAFACF64}"/>
                  </a:ext>
                </a:extLst>
              </p:cNvPr>
              <p:cNvSpPr/>
              <p:nvPr/>
            </p:nvSpPr>
            <p:spPr>
              <a:xfrm>
                <a:off x="1840075" y="472426"/>
                <a:ext cx="48779" cy="91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00" y="4086"/>
                    </a:lnTo>
                    <a:lnTo>
                      <a:pt x="8400" y="7589"/>
                    </a:lnTo>
                    <a:lnTo>
                      <a:pt x="6000" y="11676"/>
                    </a:lnTo>
                    <a:lnTo>
                      <a:pt x="0" y="21600"/>
                    </a:lnTo>
                    <a:lnTo>
                      <a:pt x="8400" y="8757"/>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5" name="Shape 2678">
                <a:extLst>
                  <a:ext uri="{FF2B5EF4-FFF2-40B4-BE49-F238E27FC236}">
                    <a16:creationId xmlns:a16="http://schemas.microsoft.com/office/drawing/2014/main" id="{FD953CBF-3800-47DA-9B7E-9C6754A80298}"/>
                  </a:ext>
                </a:extLst>
              </p:cNvPr>
              <p:cNvSpPr/>
              <p:nvPr/>
            </p:nvSpPr>
            <p:spPr>
              <a:xfrm>
                <a:off x="1840075" y="472426"/>
                <a:ext cx="48779" cy="91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00" y="4086"/>
                    </a:lnTo>
                    <a:lnTo>
                      <a:pt x="8400" y="7589"/>
                    </a:lnTo>
                    <a:lnTo>
                      <a:pt x="6000" y="11676"/>
                    </a:lnTo>
                    <a:lnTo>
                      <a:pt x="0" y="21600"/>
                    </a:lnTo>
                    <a:lnTo>
                      <a:pt x="8400" y="8757"/>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6" name="Shape 2679">
                <a:extLst>
                  <a:ext uri="{FF2B5EF4-FFF2-40B4-BE49-F238E27FC236}">
                    <a16:creationId xmlns:a16="http://schemas.microsoft.com/office/drawing/2014/main" id="{974C2B6B-F447-49E9-B31D-8606C266D140}"/>
                  </a:ext>
                </a:extLst>
              </p:cNvPr>
              <p:cNvSpPr/>
              <p:nvPr/>
            </p:nvSpPr>
            <p:spPr>
              <a:xfrm>
                <a:off x="1905115" y="430397"/>
                <a:ext cx="1626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40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7" name="Shape 2680">
                <a:extLst>
                  <a:ext uri="{FF2B5EF4-FFF2-40B4-BE49-F238E27FC236}">
                    <a16:creationId xmlns:a16="http://schemas.microsoft.com/office/drawing/2014/main" id="{05C21F59-D7E1-4B0D-AAE1-37C34A2A06EF}"/>
                  </a:ext>
                </a:extLst>
              </p:cNvPr>
              <p:cNvSpPr/>
              <p:nvPr/>
            </p:nvSpPr>
            <p:spPr>
              <a:xfrm>
                <a:off x="1905115" y="430397"/>
                <a:ext cx="1626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40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8" name="Shape 2681">
                <a:extLst>
                  <a:ext uri="{FF2B5EF4-FFF2-40B4-BE49-F238E27FC236}">
                    <a16:creationId xmlns:a16="http://schemas.microsoft.com/office/drawing/2014/main" id="{4CA9B6BF-7812-4F37-B0D9-1B09D1EA86AA}"/>
                  </a:ext>
                </a:extLst>
              </p:cNvPr>
              <p:cNvSpPr/>
              <p:nvPr/>
            </p:nvSpPr>
            <p:spPr>
              <a:xfrm>
                <a:off x="1934923" y="378924"/>
                <a:ext cx="35231" cy="3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23"/>
                    </a:lnTo>
                    <a:lnTo>
                      <a:pt x="9969" y="13292"/>
                    </a:lnTo>
                    <a:lnTo>
                      <a:pt x="0" y="21600"/>
                    </a:lnTo>
                    <a:lnTo>
                      <a:pt x="21600" y="3323"/>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9" name="Shape 2682">
                <a:extLst>
                  <a:ext uri="{FF2B5EF4-FFF2-40B4-BE49-F238E27FC236}">
                    <a16:creationId xmlns:a16="http://schemas.microsoft.com/office/drawing/2014/main" id="{FC5B5382-2AD9-4F26-9DFF-6BA37B830AF4}"/>
                  </a:ext>
                </a:extLst>
              </p:cNvPr>
              <p:cNvSpPr/>
              <p:nvPr/>
            </p:nvSpPr>
            <p:spPr>
              <a:xfrm>
                <a:off x="1934923" y="378924"/>
                <a:ext cx="35231" cy="3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23"/>
                    </a:lnTo>
                    <a:lnTo>
                      <a:pt x="9969" y="13292"/>
                    </a:lnTo>
                    <a:lnTo>
                      <a:pt x="0" y="21600"/>
                    </a:lnTo>
                    <a:lnTo>
                      <a:pt x="21600" y="3323"/>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0" name="Shape 2683">
                <a:extLst>
                  <a:ext uri="{FF2B5EF4-FFF2-40B4-BE49-F238E27FC236}">
                    <a16:creationId xmlns:a16="http://schemas.microsoft.com/office/drawing/2014/main" id="{C7C745DB-309C-4139-91A0-A9D22751F440}"/>
                  </a:ext>
                </a:extLst>
              </p:cNvPr>
              <p:cNvSpPr/>
              <p:nvPr/>
            </p:nvSpPr>
            <p:spPr>
              <a:xfrm>
                <a:off x="2002675" y="216529"/>
                <a:ext cx="29812" cy="15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21600"/>
                    </a:lnTo>
                    <a:lnTo>
                      <a:pt x="17673" y="20184"/>
                    </a:lnTo>
                    <a:lnTo>
                      <a:pt x="21600" y="15580"/>
                    </a:lnTo>
                    <a:lnTo>
                      <a:pt x="17673" y="8144"/>
                    </a:lnTo>
                    <a:lnTo>
                      <a:pt x="13745" y="5311"/>
                    </a:lnTo>
                    <a:lnTo>
                      <a:pt x="3927" y="0"/>
                    </a:lnTo>
                    <a:lnTo>
                      <a:pt x="3927" y="2833"/>
                    </a:lnTo>
                    <a:lnTo>
                      <a:pt x="9818" y="5311"/>
                    </a:lnTo>
                    <a:lnTo>
                      <a:pt x="13745" y="7436"/>
                    </a:lnTo>
                    <a:lnTo>
                      <a:pt x="17673" y="16643"/>
                    </a:lnTo>
                    <a:lnTo>
                      <a:pt x="9818" y="19475"/>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1" name="Shape 2684">
                <a:extLst>
                  <a:ext uri="{FF2B5EF4-FFF2-40B4-BE49-F238E27FC236}">
                    <a16:creationId xmlns:a16="http://schemas.microsoft.com/office/drawing/2014/main" id="{61F86685-0813-400F-B3F6-196390651616}"/>
                  </a:ext>
                </a:extLst>
              </p:cNvPr>
              <p:cNvSpPr/>
              <p:nvPr/>
            </p:nvSpPr>
            <p:spPr>
              <a:xfrm>
                <a:off x="2002675" y="216529"/>
                <a:ext cx="29812" cy="15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21600"/>
                    </a:lnTo>
                    <a:lnTo>
                      <a:pt x="17673" y="20184"/>
                    </a:lnTo>
                    <a:lnTo>
                      <a:pt x="21600" y="15580"/>
                    </a:lnTo>
                    <a:lnTo>
                      <a:pt x="17673" y="8144"/>
                    </a:lnTo>
                    <a:lnTo>
                      <a:pt x="13745" y="5311"/>
                    </a:lnTo>
                    <a:lnTo>
                      <a:pt x="3927" y="0"/>
                    </a:lnTo>
                    <a:lnTo>
                      <a:pt x="3927" y="2833"/>
                    </a:lnTo>
                    <a:lnTo>
                      <a:pt x="9818" y="5311"/>
                    </a:lnTo>
                    <a:lnTo>
                      <a:pt x="13745" y="7436"/>
                    </a:lnTo>
                    <a:lnTo>
                      <a:pt x="17673" y="16643"/>
                    </a:lnTo>
                    <a:lnTo>
                      <a:pt x="9818" y="19475"/>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2" name="Shape 2685">
                <a:extLst>
                  <a:ext uri="{FF2B5EF4-FFF2-40B4-BE49-F238E27FC236}">
                    <a16:creationId xmlns:a16="http://schemas.microsoft.com/office/drawing/2014/main" id="{FFB5624F-AFAE-43EE-A94E-40B1676DE15A}"/>
                  </a:ext>
                </a:extLst>
              </p:cNvPr>
              <p:cNvSpPr/>
              <p:nvPr/>
            </p:nvSpPr>
            <p:spPr>
              <a:xfrm>
                <a:off x="0" y="36909"/>
                <a:ext cx="1956606" cy="804601"/>
              </a:xfrm>
              <a:custGeom>
                <a:avLst/>
                <a:gdLst/>
                <a:ahLst/>
                <a:cxnLst>
                  <a:cxn ang="0">
                    <a:pos x="wd2" y="hd2"/>
                  </a:cxn>
                  <a:cxn ang="5400000">
                    <a:pos x="wd2" y="hd2"/>
                  </a:cxn>
                  <a:cxn ang="10800000">
                    <a:pos x="wd2" y="hd2"/>
                  </a:cxn>
                  <a:cxn ang="16200000">
                    <a:pos x="wd2" y="hd2"/>
                  </a:cxn>
                </a:cxnLst>
                <a:rect l="0" t="0" r="r" b="b"/>
                <a:pathLst>
                  <a:path w="21600" h="21600" extrusionOk="0">
                    <a:moveTo>
                      <a:pt x="14899" y="2510"/>
                    </a:moveTo>
                    <a:lnTo>
                      <a:pt x="9274" y="4690"/>
                    </a:lnTo>
                    <a:lnTo>
                      <a:pt x="7240" y="5483"/>
                    </a:lnTo>
                    <a:lnTo>
                      <a:pt x="6462" y="5615"/>
                    </a:lnTo>
                    <a:lnTo>
                      <a:pt x="6013" y="5615"/>
                    </a:lnTo>
                    <a:lnTo>
                      <a:pt x="5953" y="6209"/>
                    </a:lnTo>
                    <a:lnTo>
                      <a:pt x="5953" y="6738"/>
                    </a:lnTo>
                    <a:lnTo>
                      <a:pt x="5894" y="7464"/>
                    </a:lnTo>
                    <a:lnTo>
                      <a:pt x="5684" y="7728"/>
                    </a:lnTo>
                    <a:lnTo>
                      <a:pt x="5505" y="8059"/>
                    </a:lnTo>
                    <a:lnTo>
                      <a:pt x="5325" y="9050"/>
                    </a:lnTo>
                    <a:lnTo>
                      <a:pt x="5176" y="9578"/>
                    </a:lnTo>
                    <a:lnTo>
                      <a:pt x="4996" y="9182"/>
                    </a:lnTo>
                    <a:lnTo>
                      <a:pt x="4607" y="9578"/>
                    </a:lnTo>
                    <a:lnTo>
                      <a:pt x="4398" y="9908"/>
                    </a:lnTo>
                    <a:lnTo>
                      <a:pt x="4338" y="10305"/>
                    </a:lnTo>
                    <a:lnTo>
                      <a:pt x="4099" y="10833"/>
                    </a:lnTo>
                    <a:lnTo>
                      <a:pt x="3979" y="10833"/>
                    </a:lnTo>
                    <a:lnTo>
                      <a:pt x="3770" y="10437"/>
                    </a:lnTo>
                    <a:lnTo>
                      <a:pt x="3590" y="10701"/>
                    </a:lnTo>
                    <a:lnTo>
                      <a:pt x="3470" y="10899"/>
                    </a:lnTo>
                    <a:lnTo>
                      <a:pt x="3470" y="11295"/>
                    </a:lnTo>
                    <a:lnTo>
                      <a:pt x="3261" y="11163"/>
                    </a:lnTo>
                    <a:lnTo>
                      <a:pt x="3141" y="12154"/>
                    </a:lnTo>
                    <a:lnTo>
                      <a:pt x="3022" y="12550"/>
                    </a:lnTo>
                    <a:lnTo>
                      <a:pt x="2872" y="12550"/>
                    </a:lnTo>
                    <a:lnTo>
                      <a:pt x="2483" y="13145"/>
                    </a:lnTo>
                    <a:lnTo>
                      <a:pt x="1855" y="14400"/>
                    </a:lnTo>
                    <a:lnTo>
                      <a:pt x="1675" y="14664"/>
                    </a:lnTo>
                    <a:lnTo>
                      <a:pt x="1286" y="14664"/>
                    </a:lnTo>
                    <a:lnTo>
                      <a:pt x="838" y="15127"/>
                    </a:lnTo>
                    <a:lnTo>
                      <a:pt x="658" y="15655"/>
                    </a:lnTo>
                    <a:lnTo>
                      <a:pt x="628" y="16117"/>
                    </a:lnTo>
                    <a:lnTo>
                      <a:pt x="568" y="16778"/>
                    </a:lnTo>
                    <a:lnTo>
                      <a:pt x="389" y="17108"/>
                    </a:lnTo>
                    <a:lnTo>
                      <a:pt x="0" y="17372"/>
                    </a:lnTo>
                    <a:lnTo>
                      <a:pt x="0" y="19222"/>
                    </a:lnTo>
                    <a:lnTo>
                      <a:pt x="3141" y="18165"/>
                    </a:lnTo>
                    <a:lnTo>
                      <a:pt x="3829" y="17372"/>
                    </a:lnTo>
                    <a:lnTo>
                      <a:pt x="3979" y="17372"/>
                    </a:lnTo>
                    <a:lnTo>
                      <a:pt x="4338" y="16778"/>
                    </a:lnTo>
                    <a:lnTo>
                      <a:pt x="4787" y="16382"/>
                    </a:lnTo>
                    <a:lnTo>
                      <a:pt x="4936" y="16117"/>
                    </a:lnTo>
                    <a:lnTo>
                      <a:pt x="5176" y="16051"/>
                    </a:lnTo>
                    <a:lnTo>
                      <a:pt x="7479" y="15391"/>
                    </a:lnTo>
                    <a:lnTo>
                      <a:pt x="8317" y="15259"/>
                    </a:lnTo>
                    <a:lnTo>
                      <a:pt x="8556" y="15787"/>
                    </a:lnTo>
                    <a:lnTo>
                      <a:pt x="8706" y="15523"/>
                    </a:lnTo>
                    <a:lnTo>
                      <a:pt x="9065" y="16250"/>
                    </a:lnTo>
                    <a:lnTo>
                      <a:pt x="9155" y="16778"/>
                    </a:lnTo>
                    <a:lnTo>
                      <a:pt x="9155" y="17108"/>
                    </a:lnTo>
                    <a:lnTo>
                      <a:pt x="9214" y="17240"/>
                    </a:lnTo>
                    <a:lnTo>
                      <a:pt x="12086" y="16250"/>
                    </a:lnTo>
                    <a:lnTo>
                      <a:pt x="15407" y="21468"/>
                    </a:lnTo>
                    <a:lnTo>
                      <a:pt x="15527" y="21600"/>
                    </a:lnTo>
                    <a:lnTo>
                      <a:pt x="15617" y="21600"/>
                    </a:lnTo>
                    <a:lnTo>
                      <a:pt x="16035" y="21270"/>
                    </a:lnTo>
                    <a:lnTo>
                      <a:pt x="16424" y="21006"/>
                    </a:lnTo>
                    <a:lnTo>
                      <a:pt x="16753" y="21006"/>
                    </a:lnTo>
                    <a:lnTo>
                      <a:pt x="16993" y="20741"/>
                    </a:lnTo>
                    <a:lnTo>
                      <a:pt x="17023" y="19750"/>
                    </a:lnTo>
                    <a:lnTo>
                      <a:pt x="16873" y="18892"/>
                    </a:lnTo>
                    <a:lnTo>
                      <a:pt x="16933" y="18892"/>
                    </a:lnTo>
                    <a:lnTo>
                      <a:pt x="17023" y="19222"/>
                    </a:lnTo>
                    <a:lnTo>
                      <a:pt x="17142" y="20345"/>
                    </a:lnTo>
                    <a:lnTo>
                      <a:pt x="17142" y="19024"/>
                    </a:lnTo>
                    <a:lnTo>
                      <a:pt x="17202" y="18495"/>
                    </a:lnTo>
                    <a:lnTo>
                      <a:pt x="17382" y="17637"/>
                    </a:lnTo>
                    <a:lnTo>
                      <a:pt x="17651" y="16778"/>
                    </a:lnTo>
                    <a:lnTo>
                      <a:pt x="18100" y="15919"/>
                    </a:lnTo>
                    <a:lnTo>
                      <a:pt x="17980" y="15391"/>
                    </a:lnTo>
                    <a:lnTo>
                      <a:pt x="18100" y="15061"/>
                    </a:lnTo>
                    <a:lnTo>
                      <a:pt x="17980" y="14664"/>
                    </a:lnTo>
                    <a:lnTo>
                      <a:pt x="18219" y="14928"/>
                    </a:lnTo>
                    <a:lnTo>
                      <a:pt x="18040" y="15259"/>
                    </a:lnTo>
                    <a:lnTo>
                      <a:pt x="18279" y="15523"/>
                    </a:lnTo>
                    <a:lnTo>
                      <a:pt x="18339" y="15391"/>
                    </a:lnTo>
                    <a:lnTo>
                      <a:pt x="18489" y="14928"/>
                    </a:lnTo>
                    <a:lnTo>
                      <a:pt x="18668" y="14004"/>
                    </a:lnTo>
                    <a:lnTo>
                      <a:pt x="18907" y="14268"/>
                    </a:lnTo>
                    <a:lnTo>
                      <a:pt x="19386" y="13673"/>
                    </a:lnTo>
                    <a:lnTo>
                      <a:pt x="19566" y="13673"/>
                    </a:lnTo>
                    <a:lnTo>
                      <a:pt x="19625" y="13409"/>
                    </a:lnTo>
                    <a:lnTo>
                      <a:pt x="19805" y="13013"/>
                    </a:lnTo>
                    <a:lnTo>
                      <a:pt x="19835" y="13541"/>
                    </a:lnTo>
                    <a:lnTo>
                      <a:pt x="19955" y="13013"/>
                    </a:lnTo>
                    <a:lnTo>
                      <a:pt x="20194" y="13277"/>
                    </a:lnTo>
                    <a:lnTo>
                      <a:pt x="20254" y="13277"/>
                    </a:lnTo>
                    <a:lnTo>
                      <a:pt x="20403" y="12418"/>
                    </a:lnTo>
                    <a:lnTo>
                      <a:pt x="20583" y="11956"/>
                    </a:lnTo>
                    <a:lnTo>
                      <a:pt x="20702" y="11560"/>
                    </a:lnTo>
                    <a:lnTo>
                      <a:pt x="20583" y="11163"/>
                    </a:lnTo>
                    <a:lnTo>
                      <a:pt x="20523" y="11163"/>
                    </a:lnTo>
                    <a:lnTo>
                      <a:pt x="20403" y="11692"/>
                    </a:lnTo>
                    <a:lnTo>
                      <a:pt x="20254" y="11824"/>
                    </a:lnTo>
                    <a:lnTo>
                      <a:pt x="20314" y="11295"/>
                    </a:lnTo>
                    <a:lnTo>
                      <a:pt x="20194" y="10899"/>
                    </a:lnTo>
                    <a:lnTo>
                      <a:pt x="20134" y="11295"/>
                    </a:lnTo>
                    <a:lnTo>
                      <a:pt x="20134" y="11428"/>
                    </a:lnTo>
                    <a:lnTo>
                      <a:pt x="20014" y="11428"/>
                    </a:lnTo>
                    <a:lnTo>
                      <a:pt x="20074" y="11956"/>
                    </a:lnTo>
                    <a:lnTo>
                      <a:pt x="19835" y="11692"/>
                    </a:lnTo>
                    <a:lnTo>
                      <a:pt x="19446" y="12286"/>
                    </a:lnTo>
                    <a:lnTo>
                      <a:pt x="18997" y="12154"/>
                    </a:lnTo>
                    <a:lnTo>
                      <a:pt x="18489" y="11031"/>
                    </a:lnTo>
                    <a:lnTo>
                      <a:pt x="18728" y="11295"/>
                    </a:lnTo>
                    <a:lnTo>
                      <a:pt x="18907" y="11428"/>
                    </a:lnTo>
                    <a:lnTo>
                      <a:pt x="19177" y="11824"/>
                    </a:lnTo>
                    <a:lnTo>
                      <a:pt x="19386" y="11956"/>
                    </a:lnTo>
                    <a:lnTo>
                      <a:pt x="19506" y="11692"/>
                    </a:lnTo>
                    <a:lnTo>
                      <a:pt x="19835" y="10833"/>
                    </a:lnTo>
                    <a:lnTo>
                      <a:pt x="19835" y="10305"/>
                    </a:lnTo>
                    <a:lnTo>
                      <a:pt x="19625" y="10437"/>
                    </a:lnTo>
                    <a:lnTo>
                      <a:pt x="19685" y="10040"/>
                    </a:lnTo>
                    <a:lnTo>
                      <a:pt x="19895" y="10040"/>
                    </a:lnTo>
                    <a:lnTo>
                      <a:pt x="20014" y="9578"/>
                    </a:lnTo>
                    <a:lnTo>
                      <a:pt x="19566" y="9182"/>
                    </a:lnTo>
                    <a:lnTo>
                      <a:pt x="19356" y="9182"/>
                    </a:lnTo>
                    <a:lnTo>
                      <a:pt x="18429" y="8719"/>
                    </a:lnTo>
                    <a:lnTo>
                      <a:pt x="18399" y="8455"/>
                    </a:lnTo>
                    <a:lnTo>
                      <a:pt x="18848" y="8719"/>
                    </a:lnTo>
                    <a:lnTo>
                      <a:pt x="19237" y="8719"/>
                    </a:lnTo>
                    <a:lnTo>
                      <a:pt x="19446" y="8587"/>
                    </a:lnTo>
                    <a:lnTo>
                      <a:pt x="19566" y="8587"/>
                    </a:lnTo>
                    <a:lnTo>
                      <a:pt x="19506" y="8191"/>
                    </a:lnTo>
                    <a:lnTo>
                      <a:pt x="19446" y="7728"/>
                    </a:lnTo>
                    <a:lnTo>
                      <a:pt x="19685" y="7728"/>
                    </a:lnTo>
                    <a:lnTo>
                      <a:pt x="19566" y="7927"/>
                    </a:lnTo>
                    <a:lnTo>
                      <a:pt x="19745" y="8455"/>
                    </a:lnTo>
                    <a:lnTo>
                      <a:pt x="19955" y="8587"/>
                    </a:lnTo>
                    <a:lnTo>
                      <a:pt x="20014" y="8059"/>
                    </a:lnTo>
                    <a:lnTo>
                      <a:pt x="20134" y="8455"/>
                    </a:lnTo>
                    <a:lnTo>
                      <a:pt x="20314" y="8587"/>
                    </a:lnTo>
                    <a:lnTo>
                      <a:pt x="20762" y="8587"/>
                    </a:lnTo>
                    <a:lnTo>
                      <a:pt x="20912" y="8191"/>
                    </a:lnTo>
                    <a:lnTo>
                      <a:pt x="21211" y="6804"/>
                    </a:lnTo>
                    <a:lnTo>
                      <a:pt x="21211" y="6341"/>
                    </a:lnTo>
                    <a:lnTo>
                      <a:pt x="21420" y="6473"/>
                    </a:lnTo>
                    <a:lnTo>
                      <a:pt x="21600" y="6077"/>
                    </a:lnTo>
                    <a:lnTo>
                      <a:pt x="21540" y="5615"/>
                    </a:lnTo>
                    <a:lnTo>
                      <a:pt x="21480" y="4690"/>
                    </a:lnTo>
                    <a:lnTo>
                      <a:pt x="21361" y="4228"/>
                    </a:lnTo>
                    <a:lnTo>
                      <a:pt x="21151" y="3831"/>
                    </a:lnTo>
                    <a:lnTo>
                      <a:pt x="21151" y="4492"/>
                    </a:lnTo>
                    <a:lnTo>
                      <a:pt x="20792" y="4492"/>
                    </a:lnTo>
                    <a:lnTo>
                      <a:pt x="20792" y="4954"/>
                    </a:lnTo>
                    <a:lnTo>
                      <a:pt x="20852" y="5813"/>
                    </a:lnTo>
                    <a:lnTo>
                      <a:pt x="20702" y="6341"/>
                    </a:lnTo>
                    <a:lnTo>
                      <a:pt x="20583" y="6077"/>
                    </a:lnTo>
                    <a:lnTo>
                      <a:pt x="20762" y="5615"/>
                    </a:lnTo>
                    <a:lnTo>
                      <a:pt x="20523" y="5483"/>
                    </a:lnTo>
                    <a:lnTo>
                      <a:pt x="20643" y="4954"/>
                    </a:lnTo>
                    <a:lnTo>
                      <a:pt x="20643" y="4492"/>
                    </a:lnTo>
                    <a:lnTo>
                      <a:pt x="20583" y="4095"/>
                    </a:lnTo>
                    <a:lnTo>
                      <a:pt x="20403" y="3963"/>
                    </a:lnTo>
                    <a:lnTo>
                      <a:pt x="20074" y="4228"/>
                    </a:lnTo>
                    <a:lnTo>
                      <a:pt x="20014" y="4690"/>
                    </a:lnTo>
                    <a:lnTo>
                      <a:pt x="19625" y="4492"/>
                    </a:lnTo>
                    <a:lnTo>
                      <a:pt x="19386" y="4822"/>
                    </a:lnTo>
                    <a:lnTo>
                      <a:pt x="19177" y="4954"/>
                    </a:lnTo>
                    <a:lnTo>
                      <a:pt x="18997" y="5086"/>
                    </a:lnTo>
                    <a:lnTo>
                      <a:pt x="18937" y="4624"/>
                    </a:lnTo>
                    <a:lnTo>
                      <a:pt x="18788" y="4095"/>
                    </a:lnTo>
                    <a:lnTo>
                      <a:pt x="18668" y="3699"/>
                    </a:lnTo>
                    <a:lnTo>
                      <a:pt x="18608" y="3237"/>
                    </a:lnTo>
                    <a:lnTo>
                      <a:pt x="18728" y="2840"/>
                    </a:lnTo>
                    <a:lnTo>
                      <a:pt x="18608" y="2510"/>
                    </a:lnTo>
                    <a:lnTo>
                      <a:pt x="18728" y="2708"/>
                    </a:lnTo>
                    <a:lnTo>
                      <a:pt x="18728" y="3369"/>
                    </a:lnTo>
                    <a:lnTo>
                      <a:pt x="18907" y="4228"/>
                    </a:lnTo>
                    <a:lnTo>
                      <a:pt x="19117" y="4228"/>
                    </a:lnTo>
                    <a:lnTo>
                      <a:pt x="19356" y="4492"/>
                    </a:lnTo>
                    <a:lnTo>
                      <a:pt x="19805" y="3633"/>
                    </a:lnTo>
                    <a:lnTo>
                      <a:pt x="19566" y="3237"/>
                    </a:lnTo>
                    <a:lnTo>
                      <a:pt x="19805" y="3237"/>
                    </a:lnTo>
                    <a:lnTo>
                      <a:pt x="20074" y="3369"/>
                    </a:lnTo>
                    <a:lnTo>
                      <a:pt x="19895" y="2972"/>
                    </a:lnTo>
                    <a:lnTo>
                      <a:pt x="20134" y="3105"/>
                    </a:lnTo>
                    <a:lnTo>
                      <a:pt x="20314" y="2972"/>
                    </a:lnTo>
                    <a:lnTo>
                      <a:pt x="20314" y="2642"/>
                    </a:lnTo>
                    <a:lnTo>
                      <a:pt x="20134" y="2246"/>
                    </a:lnTo>
                    <a:lnTo>
                      <a:pt x="19895" y="1982"/>
                    </a:lnTo>
                    <a:lnTo>
                      <a:pt x="20134" y="1982"/>
                    </a:lnTo>
                    <a:lnTo>
                      <a:pt x="20523" y="2510"/>
                    </a:lnTo>
                    <a:lnTo>
                      <a:pt x="20792" y="2510"/>
                    </a:lnTo>
                    <a:lnTo>
                      <a:pt x="20583" y="2114"/>
                    </a:lnTo>
                    <a:lnTo>
                      <a:pt x="20463" y="1651"/>
                    </a:lnTo>
                    <a:lnTo>
                      <a:pt x="20852" y="2378"/>
                    </a:lnTo>
                    <a:lnTo>
                      <a:pt x="21032" y="2972"/>
                    </a:lnTo>
                    <a:lnTo>
                      <a:pt x="21032" y="2510"/>
                    </a:lnTo>
                    <a:lnTo>
                      <a:pt x="20643" y="1123"/>
                    </a:lnTo>
                    <a:lnTo>
                      <a:pt x="20643" y="991"/>
                    </a:lnTo>
                    <a:lnTo>
                      <a:pt x="20403" y="859"/>
                    </a:lnTo>
                    <a:lnTo>
                      <a:pt x="20254" y="396"/>
                    </a:lnTo>
                    <a:lnTo>
                      <a:pt x="20194" y="0"/>
                    </a:lnTo>
                    <a:lnTo>
                      <a:pt x="17711" y="1255"/>
                    </a:lnTo>
                    <a:lnTo>
                      <a:pt x="14899" y="251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3" name="Shape 2686">
                <a:extLst>
                  <a:ext uri="{FF2B5EF4-FFF2-40B4-BE49-F238E27FC236}">
                    <a16:creationId xmlns:a16="http://schemas.microsoft.com/office/drawing/2014/main" id="{BECEED1C-906E-4558-B7A2-D65060E49019}"/>
                  </a:ext>
                </a:extLst>
              </p:cNvPr>
              <p:cNvSpPr/>
              <p:nvPr/>
            </p:nvSpPr>
            <p:spPr>
              <a:xfrm>
                <a:off x="1834656" y="31988"/>
                <a:ext cx="24390" cy="19685"/>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21600" y="0"/>
                    </a:lnTo>
                    <a:lnTo>
                      <a:pt x="7200" y="0"/>
                    </a:lnTo>
                    <a:lnTo>
                      <a:pt x="0" y="5400"/>
                    </a:lnTo>
                    <a:lnTo>
                      <a:pt x="168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4" name="Shape 2687">
                <a:extLst>
                  <a:ext uri="{FF2B5EF4-FFF2-40B4-BE49-F238E27FC236}">
                    <a16:creationId xmlns:a16="http://schemas.microsoft.com/office/drawing/2014/main" id="{80049EE5-756A-48DE-9CD9-8409F4B19425}"/>
                  </a:ext>
                </a:extLst>
              </p:cNvPr>
              <p:cNvSpPr/>
              <p:nvPr/>
            </p:nvSpPr>
            <p:spPr>
              <a:xfrm>
                <a:off x="1834656" y="31988"/>
                <a:ext cx="24390" cy="19685"/>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21600" y="0"/>
                    </a:lnTo>
                    <a:lnTo>
                      <a:pt x="7200" y="0"/>
                    </a:lnTo>
                    <a:lnTo>
                      <a:pt x="0" y="5400"/>
                    </a:lnTo>
                    <a:lnTo>
                      <a:pt x="168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5" name="Shape 2688">
                <a:extLst>
                  <a:ext uri="{FF2B5EF4-FFF2-40B4-BE49-F238E27FC236}">
                    <a16:creationId xmlns:a16="http://schemas.microsoft.com/office/drawing/2014/main" id="{DA5582E7-A54D-482C-A4D2-C5D5B5C32B8B}"/>
                  </a:ext>
                </a:extLst>
              </p:cNvPr>
              <p:cNvSpPr/>
              <p:nvPr/>
            </p:nvSpPr>
            <p:spPr>
              <a:xfrm>
                <a:off x="1840075" y="-1"/>
                <a:ext cx="24390" cy="31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92"/>
                    </a:lnTo>
                    <a:lnTo>
                      <a:pt x="2400" y="21600"/>
                    </a:lnTo>
                    <a:lnTo>
                      <a:pt x="21600" y="21600"/>
                    </a:lnTo>
                    <a:lnTo>
                      <a:pt x="12000" y="9969"/>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6" name="Shape 2689">
                <a:extLst>
                  <a:ext uri="{FF2B5EF4-FFF2-40B4-BE49-F238E27FC236}">
                    <a16:creationId xmlns:a16="http://schemas.microsoft.com/office/drawing/2014/main" id="{C65DDCF7-76A3-48EC-96B5-BB44B6BC4D26}"/>
                  </a:ext>
                </a:extLst>
              </p:cNvPr>
              <p:cNvSpPr/>
              <p:nvPr/>
            </p:nvSpPr>
            <p:spPr>
              <a:xfrm>
                <a:off x="1840075" y="-1"/>
                <a:ext cx="24390" cy="31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92"/>
                    </a:lnTo>
                    <a:lnTo>
                      <a:pt x="2400" y="21600"/>
                    </a:lnTo>
                    <a:lnTo>
                      <a:pt x="21600" y="21600"/>
                    </a:lnTo>
                    <a:lnTo>
                      <a:pt x="12000" y="9969"/>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7" name="Shape 2690">
                <a:extLst>
                  <a:ext uri="{FF2B5EF4-FFF2-40B4-BE49-F238E27FC236}">
                    <a16:creationId xmlns:a16="http://schemas.microsoft.com/office/drawing/2014/main" id="{9F2178E8-3B37-40D5-B38F-3248D5EF0CFA}"/>
                  </a:ext>
                </a:extLst>
              </p:cNvPr>
              <p:cNvSpPr/>
              <p:nvPr/>
            </p:nvSpPr>
            <p:spPr>
              <a:xfrm>
                <a:off x="1864464" y="27067"/>
                <a:ext cx="121950" cy="182082"/>
              </a:xfrm>
              <a:custGeom>
                <a:avLst/>
                <a:gdLst/>
                <a:ahLst/>
                <a:cxnLst>
                  <a:cxn ang="0">
                    <a:pos x="wd2" y="hd2"/>
                  </a:cxn>
                  <a:cxn ang="5400000">
                    <a:pos x="wd2" y="hd2"/>
                  </a:cxn>
                  <a:cxn ang="10800000">
                    <a:pos x="wd2" y="hd2"/>
                  </a:cxn>
                  <a:cxn ang="16200000">
                    <a:pos x="wd2" y="hd2"/>
                  </a:cxn>
                </a:cxnLst>
                <a:rect l="0" t="0" r="r" b="b"/>
                <a:pathLst>
                  <a:path w="21600" h="21600" extrusionOk="0">
                    <a:moveTo>
                      <a:pt x="6240" y="8465"/>
                    </a:moveTo>
                    <a:lnTo>
                      <a:pt x="8160" y="9924"/>
                    </a:lnTo>
                    <a:lnTo>
                      <a:pt x="10560" y="13719"/>
                    </a:lnTo>
                    <a:lnTo>
                      <a:pt x="14400" y="15470"/>
                    </a:lnTo>
                    <a:lnTo>
                      <a:pt x="13440" y="16638"/>
                    </a:lnTo>
                    <a:lnTo>
                      <a:pt x="16320" y="17222"/>
                    </a:lnTo>
                    <a:lnTo>
                      <a:pt x="19680" y="19265"/>
                    </a:lnTo>
                    <a:lnTo>
                      <a:pt x="21600" y="21600"/>
                    </a:lnTo>
                    <a:lnTo>
                      <a:pt x="21600" y="21016"/>
                    </a:lnTo>
                    <a:lnTo>
                      <a:pt x="19680" y="18681"/>
                    </a:lnTo>
                    <a:lnTo>
                      <a:pt x="11520" y="12843"/>
                    </a:lnTo>
                    <a:lnTo>
                      <a:pt x="7200" y="8757"/>
                    </a:lnTo>
                    <a:lnTo>
                      <a:pt x="1920" y="584"/>
                    </a:lnTo>
                    <a:lnTo>
                      <a:pt x="960" y="0"/>
                    </a:lnTo>
                    <a:lnTo>
                      <a:pt x="0" y="584"/>
                    </a:lnTo>
                    <a:lnTo>
                      <a:pt x="6240" y="84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8" name="Shape 2691">
                <a:extLst>
                  <a:ext uri="{FF2B5EF4-FFF2-40B4-BE49-F238E27FC236}">
                    <a16:creationId xmlns:a16="http://schemas.microsoft.com/office/drawing/2014/main" id="{30FCD402-C21E-4E80-8FCC-62A6C9504F13}"/>
                  </a:ext>
                </a:extLst>
              </p:cNvPr>
              <p:cNvSpPr/>
              <p:nvPr/>
            </p:nvSpPr>
            <p:spPr>
              <a:xfrm>
                <a:off x="1864464" y="27067"/>
                <a:ext cx="121950" cy="182082"/>
              </a:xfrm>
              <a:custGeom>
                <a:avLst/>
                <a:gdLst/>
                <a:ahLst/>
                <a:cxnLst>
                  <a:cxn ang="0">
                    <a:pos x="wd2" y="hd2"/>
                  </a:cxn>
                  <a:cxn ang="5400000">
                    <a:pos x="wd2" y="hd2"/>
                  </a:cxn>
                  <a:cxn ang="10800000">
                    <a:pos x="wd2" y="hd2"/>
                  </a:cxn>
                  <a:cxn ang="16200000">
                    <a:pos x="wd2" y="hd2"/>
                  </a:cxn>
                </a:cxnLst>
                <a:rect l="0" t="0" r="r" b="b"/>
                <a:pathLst>
                  <a:path w="21600" h="21600" extrusionOk="0">
                    <a:moveTo>
                      <a:pt x="6240" y="8465"/>
                    </a:moveTo>
                    <a:lnTo>
                      <a:pt x="8160" y="9924"/>
                    </a:lnTo>
                    <a:lnTo>
                      <a:pt x="10560" y="13719"/>
                    </a:lnTo>
                    <a:lnTo>
                      <a:pt x="14400" y="15470"/>
                    </a:lnTo>
                    <a:lnTo>
                      <a:pt x="13440" y="16638"/>
                    </a:lnTo>
                    <a:lnTo>
                      <a:pt x="16320" y="17222"/>
                    </a:lnTo>
                    <a:lnTo>
                      <a:pt x="19680" y="19265"/>
                    </a:lnTo>
                    <a:lnTo>
                      <a:pt x="21600" y="21600"/>
                    </a:lnTo>
                    <a:lnTo>
                      <a:pt x="21600" y="21016"/>
                    </a:lnTo>
                    <a:lnTo>
                      <a:pt x="19680" y="18681"/>
                    </a:lnTo>
                    <a:lnTo>
                      <a:pt x="11520" y="12843"/>
                    </a:lnTo>
                    <a:lnTo>
                      <a:pt x="7200" y="8757"/>
                    </a:lnTo>
                    <a:lnTo>
                      <a:pt x="1920" y="584"/>
                    </a:lnTo>
                    <a:lnTo>
                      <a:pt x="960" y="0"/>
                    </a:lnTo>
                    <a:lnTo>
                      <a:pt x="0" y="584"/>
                    </a:lnTo>
                    <a:lnTo>
                      <a:pt x="6240" y="84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79" name="Group 2700">
              <a:extLst>
                <a:ext uri="{FF2B5EF4-FFF2-40B4-BE49-F238E27FC236}">
                  <a16:creationId xmlns:a16="http://schemas.microsoft.com/office/drawing/2014/main" id="{F6747E4A-D0BB-4462-B984-D87B23CB7215}"/>
                </a:ext>
              </a:extLst>
            </p:cNvPr>
            <p:cNvGrpSpPr/>
            <p:nvPr/>
          </p:nvGrpSpPr>
          <p:grpSpPr>
            <a:xfrm>
              <a:off x="4698887" y="2241677"/>
              <a:ext cx="411741" cy="200809"/>
              <a:chOff x="-1" y="-1"/>
              <a:chExt cx="1043345" cy="462587"/>
            </a:xfrm>
            <a:solidFill>
              <a:srgbClr val="DCDEE0"/>
            </a:solidFill>
          </p:grpSpPr>
          <p:sp>
            <p:nvSpPr>
              <p:cNvPr id="342" name="Shape 2693">
                <a:extLst>
                  <a:ext uri="{FF2B5EF4-FFF2-40B4-BE49-F238E27FC236}">
                    <a16:creationId xmlns:a16="http://schemas.microsoft.com/office/drawing/2014/main" id="{65683A2C-0A0F-42F3-87A6-884E78C0D3B8}"/>
                  </a:ext>
                </a:extLst>
              </p:cNvPr>
              <p:cNvSpPr/>
              <p:nvPr/>
            </p:nvSpPr>
            <p:spPr>
              <a:xfrm>
                <a:off x="-1" y="-1"/>
                <a:ext cx="1043345" cy="462587"/>
              </a:xfrm>
              <a:custGeom>
                <a:avLst/>
                <a:gdLst/>
                <a:ahLst/>
                <a:cxnLst>
                  <a:cxn ang="0">
                    <a:pos x="wd2" y="hd2"/>
                  </a:cxn>
                  <a:cxn ang="5400000">
                    <a:pos x="wd2" y="hd2"/>
                  </a:cxn>
                  <a:cxn ang="10800000">
                    <a:pos x="wd2" y="hd2"/>
                  </a:cxn>
                  <a:cxn ang="16200000">
                    <a:pos x="wd2" y="hd2"/>
                  </a:cxn>
                </a:cxnLst>
                <a:rect l="0" t="0" r="r" b="b"/>
                <a:pathLst>
                  <a:path w="21600" h="21600" extrusionOk="0">
                    <a:moveTo>
                      <a:pt x="18458" y="14477"/>
                    </a:moveTo>
                    <a:lnTo>
                      <a:pt x="17841" y="9077"/>
                    </a:lnTo>
                    <a:lnTo>
                      <a:pt x="16551" y="0"/>
                    </a:lnTo>
                    <a:lnTo>
                      <a:pt x="7798" y="3906"/>
                    </a:lnTo>
                    <a:lnTo>
                      <a:pt x="0" y="6894"/>
                    </a:lnTo>
                    <a:lnTo>
                      <a:pt x="561" y="13328"/>
                    </a:lnTo>
                    <a:lnTo>
                      <a:pt x="842" y="12523"/>
                    </a:lnTo>
                    <a:lnTo>
                      <a:pt x="1178" y="11834"/>
                    </a:lnTo>
                    <a:lnTo>
                      <a:pt x="1403" y="11030"/>
                    </a:lnTo>
                    <a:lnTo>
                      <a:pt x="1795" y="10111"/>
                    </a:lnTo>
                    <a:lnTo>
                      <a:pt x="1908" y="9536"/>
                    </a:lnTo>
                    <a:lnTo>
                      <a:pt x="2244" y="9077"/>
                    </a:lnTo>
                    <a:lnTo>
                      <a:pt x="2637" y="9306"/>
                    </a:lnTo>
                    <a:lnTo>
                      <a:pt x="3198" y="7698"/>
                    </a:lnTo>
                    <a:lnTo>
                      <a:pt x="3198" y="6894"/>
                    </a:lnTo>
                    <a:lnTo>
                      <a:pt x="3254" y="6894"/>
                    </a:lnTo>
                    <a:lnTo>
                      <a:pt x="3703" y="7583"/>
                    </a:lnTo>
                    <a:lnTo>
                      <a:pt x="4096" y="7698"/>
                    </a:lnTo>
                    <a:lnTo>
                      <a:pt x="4657" y="7583"/>
                    </a:lnTo>
                    <a:lnTo>
                      <a:pt x="4769" y="6894"/>
                    </a:lnTo>
                    <a:lnTo>
                      <a:pt x="5049" y="5974"/>
                    </a:lnTo>
                    <a:lnTo>
                      <a:pt x="5498" y="5974"/>
                    </a:lnTo>
                    <a:lnTo>
                      <a:pt x="5723" y="5170"/>
                    </a:lnTo>
                    <a:lnTo>
                      <a:pt x="6003" y="4940"/>
                    </a:lnTo>
                    <a:lnTo>
                      <a:pt x="6452" y="5170"/>
                    </a:lnTo>
                    <a:lnTo>
                      <a:pt x="6732" y="5860"/>
                    </a:lnTo>
                    <a:lnTo>
                      <a:pt x="7574" y="5630"/>
                    </a:lnTo>
                    <a:lnTo>
                      <a:pt x="7518" y="6434"/>
                    </a:lnTo>
                    <a:lnTo>
                      <a:pt x="7798" y="6664"/>
                    </a:lnTo>
                    <a:lnTo>
                      <a:pt x="7911" y="7583"/>
                    </a:lnTo>
                    <a:lnTo>
                      <a:pt x="8247" y="8157"/>
                    </a:lnTo>
                    <a:lnTo>
                      <a:pt x="8359" y="8617"/>
                    </a:lnTo>
                    <a:lnTo>
                      <a:pt x="9089" y="8617"/>
                    </a:lnTo>
                    <a:lnTo>
                      <a:pt x="9482" y="9077"/>
                    </a:lnTo>
                    <a:lnTo>
                      <a:pt x="9706" y="9881"/>
                    </a:lnTo>
                    <a:lnTo>
                      <a:pt x="9594" y="10570"/>
                    </a:lnTo>
                    <a:lnTo>
                      <a:pt x="10043" y="11260"/>
                    </a:lnTo>
                    <a:lnTo>
                      <a:pt x="10548" y="11260"/>
                    </a:lnTo>
                    <a:lnTo>
                      <a:pt x="10996" y="11374"/>
                    </a:lnTo>
                    <a:lnTo>
                      <a:pt x="11165" y="11834"/>
                    </a:lnTo>
                    <a:lnTo>
                      <a:pt x="11614" y="12064"/>
                    </a:lnTo>
                    <a:lnTo>
                      <a:pt x="12006" y="11604"/>
                    </a:lnTo>
                    <a:lnTo>
                      <a:pt x="12455" y="12294"/>
                    </a:lnTo>
                    <a:lnTo>
                      <a:pt x="12455" y="12983"/>
                    </a:lnTo>
                    <a:lnTo>
                      <a:pt x="12231" y="13557"/>
                    </a:lnTo>
                    <a:lnTo>
                      <a:pt x="12343" y="14477"/>
                    </a:lnTo>
                    <a:lnTo>
                      <a:pt x="12006" y="15281"/>
                    </a:lnTo>
                    <a:lnTo>
                      <a:pt x="11950" y="16200"/>
                    </a:lnTo>
                    <a:lnTo>
                      <a:pt x="11726" y="16774"/>
                    </a:lnTo>
                    <a:lnTo>
                      <a:pt x="11614" y="17004"/>
                    </a:lnTo>
                    <a:lnTo>
                      <a:pt x="11501" y="17694"/>
                    </a:lnTo>
                    <a:lnTo>
                      <a:pt x="11614" y="18498"/>
                    </a:lnTo>
                    <a:lnTo>
                      <a:pt x="11950" y="19417"/>
                    </a:lnTo>
                    <a:lnTo>
                      <a:pt x="12231" y="18498"/>
                    </a:lnTo>
                    <a:lnTo>
                      <a:pt x="12231" y="17923"/>
                    </a:lnTo>
                    <a:lnTo>
                      <a:pt x="12679" y="17694"/>
                    </a:lnTo>
                    <a:lnTo>
                      <a:pt x="12848" y="18498"/>
                    </a:lnTo>
                    <a:lnTo>
                      <a:pt x="13184" y="19187"/>
                    </a:lnTo>
                    <a:lnTo>
                      <a:pt x="13633" y="19877"/>
                    </a:lnTo>
                    <a:lnTo>
                      <a:pt x="13633" y="18498"/>
                    </a:lnTo>
                    <a:lnTo>
                      <a:pt x="13802" y="19417"/>
                    </a:lnTo>
                    <a:lnTo>
                      <a:pt x="14138" y="20106"/>
                    </a:lnTo>
                    <a:lnTo>
                      <a:pt x="14587" y="19877"/>
                    </a:lnTo>
                    <a:lnTo>
                      <a:pt x="14980" y="19877"/>
                    </a:lnTo>
                    <a:lnTo>
                      <a:pt x="15316" y="20681"/>
                    </a:lnTo>
                    <a:lnTo>
                      <a:pt x="15429" y="20451"/>
                    </a:lnTo>
                    <a:lnTo>
                      <a:pt x="15821" y="20451"/>
                    </a:lnTo>
                    <a:lnTo>
                      <a:pt x="16158" y="21140"/>
                    </a:lnTo>
                    <a:lnTo>
                      <a:pt x="16270" y="20451"/>
                    </a:lnTo>
                    <a:lnTo>
                      <a:pt x="15821" y="18957"/>
                    </a:lnTo>
                    <a:lnTo>
                      <a:pt x="15429" y="18498"/>
                    </a:lnTo>
                    <a:lnTo>
                      <a:pt x="14980" y="17923"/>
                    </a:lnTo>
                    <a:lnTo>
                      <a:pt x="14475" y="17234"/>
                    </a:lnTo>
                    <a:lnTo>
                      <a:pt x="14250" y="16660"/>
                    </a:lnTo>
                    <a:lnTo>
                      <a:pt x="13914" y="15051"/>
                    </a:lnTo>
                    <a:lnTo>
                      <a:pt x="13914" y="14477"/>
                    </a:lnTo>
                    <a:lnTo>
                      <a:pt x="14026" y="15281"/>
                    </a:lnTo>
                    <a:lnTo>
                      <a:pt x="14475" y="16774"/>
                    </a:lnTo>
                    <a:lnTo>
                      <a:pt x="14868" y="17464"/>
                    </a:lnTo>
                    <a:lnTo>
                      <a:pt x="15204" y="17694"/>
                    </a:lnTo>
                    <a:lnTo>
                      <a:pt x="15429" y="18153"/>
                    </a:lnTo>
                    <a:lnTo>
                      <a:pt x="15597" y="17464"/>
                    </a:lnTo>
                    <a:lnTo>
                      <a:pt x="14868" y="15970"/>
                    </a:lnTo>
                    <a:lnTo>
                      <a:pt x="14643" y="14247"/>
                    </a:lnTo>
                    <a:lnTo>
                      <a:pt x="14475" y="13328"/>
                    </a:lnTo>
                    <a:lnTo>
                      <a:pt x="14587" y="12753"/>
                    </a:lnTo>
                    <a:lnTo>
                      <a:pt x="14475" y="11834"/>
                    </a:lnTo>
                    <a:lnTo>
                      <a:pt x="14475" y="10340"/>
                    </a:lnTo>
                    <a:lnTo>
                      <a:pt x="14138" y="9881"/>
                    </a:lnTo>
                    <a:lnTo>
                      <a:pt x="14755" y="9881"/>
                    </a:lnTo>
                    <a:lnTo>
                      <a:pt x="14475" y="9536"/>
                    </a:lnTo>
                    <a:lnTo>
                      <a:pt x="14475" y="8617"/>
                    </a:lnTo>
                    <a:lnTo>
                      <a:pt x="13633" y="7583"/>
                    </a:lnTo>
                    <a:lnTo>
                      <a:pt x="13914" y="7353"/>
                    </a:lnTo>
                    <a:lnTo>
                      <a:pt x="14475" y="7353"/>
                    </a:lnTo>
                    <a:lnTo>
                      <a:pt x="14138" y="6664"/>
                    </a:lnTo>
                    <a:lnTo>
                      <a:pt x="14475" y="6894"/>
                    </a:lnTo>
                    <a:lnTo>
                      <a:pt x="14475" y="5400"/>
                    </a:lnTo>
                    <a:lnTo>
                      <a:pt x="14587" y="4940"/>
                    </a:lnTo>
                    <a:lnTo>
                      <a:pt x="14868" y="5860"/>
                    </a:lnTo>
                    <a:lnTo>
                      <a:pt x="14868" y="4481"/>
                    </a:lnTo>
                    <a:lnTo>
                      <a:pt x="14980" y="4136"/>
                    </a:lnTo>
                    <a:lnTo>
                      <a:pt x="15092" y="4940"/>
                    </a:lnTo>
                    <a:lnTo>
                      <a:pt x="15429" y="4711"/>
                    </a:lnTo>
                    <a:lnTo>
                      <a:pt x="15709" y="3906"/>
                    </a:lnTo>
                    <a:lnTo>
                      <a:pt x="15485" y="2987"/>
                    </a:lnTo>
                    <a:lnTo>
                      <a:pt x="15485" y="2528"/>
                    </a:lnTo>
                    <a:lnTo>
                      <a:pt x="15821" y="2298"/>
                    </a:lnTo>
                    <a:lnTo>
                      <a:pt x="16158" y="2183"/>
                    </a:lnTo>
                    <a:lnTo>
                      <a:pt x="16046" y="2987"/>
                    </a:lnTo>
                    <a:lnTo>
                      <a:pt x="16326" y="2298"/>
                    </a:lnTo>
                    <a:lnTo>
                      <a:pt x="16438" y="2528"/>
                    </a:lnTo>
                    <a:lnTo>
                      <a:pt x="15934" y="4251"/>
                    </a:lnTo>
                    <a:lnTo>
                      <a:pt x="16438" y="4251"/>
                    </a:lnTo>
                    <a:lnTo>
                      <a:pt x="16158" y="4711"/>
                    </a:lnTo>
                    <a:lnTo>
                      <a:pt x="15709" y="4940"/>
                    </a:lnTo>
                    <a:lnTo>
                      <a:pt x="15429" y="5630"/>
                    </a:lnTo>
                    <a:lnTo>
                      <a:pt x="15204" y="7928"/>
                    </a:lnTo>
                    <a:lnTo>
                      <a:pt x="15485" y="8847"/>
                    </a:lnTo>
                    <a:lnTo>
                      <a:pt x="15597" y="8157"/>
                    </a:lnTo>
                    <a:lnTo>
                      <a:pt x="15821" y="8157"/>
                    </a:lnTo>
                    <a:lnTo>
                      <a:pt x="15821" y="9306"/>
                    </a:lnTo>
                    <a:lnTo>
                      <a:pt x="15485" y="9881"/>
                    </a:lnTo>
                    <a:lnTo>
                      <a:pt x="15092" y="10111"/>
                    </a:lnTo>
                    <a:lnTo>
                      <a:pt x="15092" y="11604"/>
                    </a:lnTo>
                    <a:lnTo>
                      <a:pt x="15204" y="11030"/>
                    </a:lnTo>
                    <a:lnTo>
                      <a:pt x="15485" y="10340"/>
                    </a:lnTo>
                    <a:lnTo>
                      <a:pt x="15597" y="10111"/>
                    </a:lnTo>
                    <a:lnTo>
                      <a:pt x="15934" y="11030"/>
                    </a:lnTo>
                    <a:lnTo>
                      <a:pt x="16270" y="11030"/>
                    </a:lnTo>
                    <a:lnTo>
                      <a:pt x="16046" y="11604"/>
                    </a:lnTo>
                    <a:lnTo>
                      <a:pt x="16270" y="12523"/>
                    </a:lnTo>
                    <a:lnTo>
                      <a:pt x="15821" y="11834"/>
                    </a:lnTo>
                    <a:lnTo>
                      <a:pt x="15485" y="12064"/>
                    </a:lnTo>
                    <a:lnTo>
                      <a:pt x="15429" y="12983"/>
                    </a:lnTo>
                    <a:lnTo>
                      <a:pt x="15597" y="13787"/>
                    </a:lnTo>
                    <a:lnTo>
                      <a:pt x="15597" y="12983"/>
                    </a:lnTo>
                    <a:lnTo>
                      <a:pt x="16046" y="12753"/>
                    </a:lnTo>
                    <a:lnTo>
                      <a:pt x="16270" y="12983"/>
                    </a:lnTo>
                    <a:lnTo>
                      <a:pt x="16326" y="13787"/>
                    </a:lnTo>
                    <a:lnTo>
                      <a:pt x="16887" y="14017"/>
                    </a:lnTo>
                    <a:lnTo>
                      <a:pt x="17224" y="13787"/>
                    </a:lnTo>
                    <a:lnTo>
                      <a:pt x="16999" y="14477"/>
                    </a:lnTo>
                    <a:lnTo>
                      <a:pt x="16046" y="14247"/>
                    </a:lnTo>
                    <a:lnTo>
                      <a:pt x="15934" y="15051"/>
                    </a:lnTo>
                    <a:lnTo>
                      <a:pt x="16326" y="14706"/>
                    </a:lnTo>
                    <a:lnTo>
                      <a:pt x="16158" y="16200"/>
                    </a:lnTo>
                    <a:lnTo>
                      <a:pt x="16158" y="17004"/>
                    </a:lnTo>
                    <a:lnTo>
                      <a:pt x="16438" y="17923"/>
                    </a:lnTo>
                    <a:lnTo>
                      <a:pt x="16326" y="17004"/>
                    </a:lnTo>
                    <a:lnTo>
                      <a:pt x="16775" y="17464"/>
                    </a:lnTo>
                    <a:lnTo>
                      <a:pt x="17112" y="18153"/>
                    </a:lnTo>
                    <a:lnTo>
                      <a:pt x="17504" y="18383"/>
                    </a:lnTo>
                    <a:lnTo>
                      <a:pt x="17392" y="17694"/>
                    </a:lnTo>
                    <a:lnTo>
                      <a:pt x="17504" y="16774"/>
                    </a:lnTo>
                    <a:lnTo>
                      <a:pt x="17504" y="17694"/>
                    </a:lnTo>
                    <a:lnTo>
                      <a:pt x="17729" y="17923"/>
                    </a:lnTo>
                    <a:lnTo>
                      <a:pt x="18065" y="16430"/>
                    </a:lnTo>
                    <a:lnTo>
                      <a:pt x="18065" y="17923"/>
                    </a:lnTo>
                    <a:lnTo>
                      <a:pt x="18234" y="18153"/>
                    </a:lnTo>
                    <a:lnTo>
                      <a:pt x="17953" y="18957"/>
                    </a:lnTo>
                    <a:lnTo>
                      <a:pt x="18065" y="19647"/>
                    </a:lnTo>
                    <a:lnTo>
                      <a:pt x="18346" y="19187"/>
                    </a:lnTo>
                    <a:lnTo>
                      <a:pt x="18570" y="19877"/>
                    </a:lnTo>
                    <a:lnTo>
                      <a:pt x="18907" y="19417"/>
                    </a:lnTo>
                    <a:lnTo>
                      <a:pt x="18795" y="20336"/>
                    </a:lnTo>
                    <a:lnTo>
                      <a:pt x="18458" y="21140"/>
                    </a:lnTo>
                    <a:lnTo>
                      <a:pt x="18458" y="21600"/>
                    </a:lnTo>
                    <a:lnTo>
                      <a:pt x="19300" y="21140"/>
                    </a:lnTo>
                    <a:lnTo>
                      <a:pt x="19636" y="21140"/>
                    </a:lnTo>
                    <a:lnTo>
                      <a:pt x="19917" y="20336"/>
                    </a:lnTo>
                    <a:lnTo>
                      <a:pt x="20758" y="19647"/>
                    </a:lnTo>
                    <a:lnTo>
                      <a:pt x="20758" y="18957"/>
                    </a:lnTo>
                    <a:lnTo>
                      <a:pt x="20983" y="18153"/>
                    </a:lnTo>
                    <a:lnTo>
                      <a:pt x="21207" y="16660"/>
                    </a:lnTo>
                    <a:lnTo>
                      <a:pt x="21432" y="16774"/>
                    </a:lnTo>
                    <a:lnTo>
                      <a:pt x="21600" y="15281"/>
                    </a:lnTo>
                    <a:lnTo>
                      <a:pt x="21207" y="14477"/>
                    </a:lnTo>
                    <a:lnTo>
                      <a:pt x="21432" y="14247"/>
                    </a:lnTo>
                    <a:lnTo>
                      <a:pt x="21544" y="14017"/>
                    </a:lnTo>
                    <a:lnTo>
                      <a:pt x="18795" y="15281"/>
                    </a:lnTo>
                    <a:lnTo>
                      <a:pt x="18458" y="14477"/>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3" name="Shape 2694">
                <a:extLst>
                  <a:ext uri="{FF2B5EF4-FFF2-40B4-BE49-F238E27FC236}">
                    <a16:creationId xmlns:a16="http://schemas.microsoft.com/office/drawing/2014/main" id="{770ABE71-BA1B-4CE5-A08F-C1A565189FE8}"/>
                  </a:ext>
                </a:extLst>
              </p:cNvPr>
              <p:cNvSpPr/>
              <p:nvPr/>
            </p:nvSpPr>
            <p:spPr>
              <a:xfrm>
                <a:off x="560966" y="248515"/>
                <a:ext cx="40650" cy="418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0080" y="0"/>
                    </a:lnTo>
                    <a:lnTo>
                      <a:pt x="0" y="5082"/>
                    </a:lnTo>
                    <a:lnTo>
                      <a:pt x="8640" y="10165"/>
                    </a:lnTo>
                    <a:lnTo>
                      <a:pt x="12960" y="15247"/>
                    </a:lnTo>
                    <a:lnTo>
                      <a:pt x="15840" y="21600"/>
                    </a:lnTo>
                    <a:lnTo>
                      <a:pt x="21600" y="15247"/>
                    </a:lnTo>
                    <a:lnTo>
                      <a:pt x="21600" y="76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4" name="Shape 2695">
                <a:extLst>
                  <a:ext uri="{FF2B5EF4-FFF2-40B4-BE49-F238E27FC236}">
                    <a16:creationId xmlns:a16="http://schemas.microsoft.com/office/drawing/2014/main" id="{5D067A19-2EF8-4F3D-B337-D343C7E9140A}"/>
                  </a:ext>
                </a:extLst>
              </p:cNvPr>
              <p:cNvSpPr/>
              <p:nvPr/>
            </p:nvSpPr>
            <p:spPr>
              <a:xfrm>
                <a:off x="560966" y="248515"/>
                <a:ext cx="40650" cy="418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0080" y="0"/>
                    </a:lnTo>
                    <a:lnTo>
                      <a:pt x="0" y="5082"/>
                    </a:lnTo>
                    <a:lnTo>
                      <a:pt x="8640" y="10165"/>
                    </a:lnTo>
                    <a:lnTo>
                      <a:pt x="12960" y="15247"/>
                    </a:lnTo>
                    <a:lnTo>
                      <a:pt x="15840" y="21600"/>
                    </a:lnTo>
                    <a:lnTo>
                      <a:pt x="21600" y="15247"/>
                    </a:lnTo>
                    <a:lnTo>
                      <a:pt x="21600" y="76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5" name="Shape 2696">
                <a:extLst>
                  <a:ext uri="{FF2B5EF4-FFF2-40B4-BE49-F238E27FC236}">
                    <a16:creationId xmlns:a16="http://schemas.microsoft.com/office/drawing/2014/main" id="{6C518081-3F7D-4E1F-BF79-371D37E2D201}"/>
                  </a:ext>
                </a:extLst>
              </p:cNvPr>
              <p:cNvSpPr/>
              <p:nvPr/>
            </p:nvSpPr>
            <p:spPr>
              <a:xfrm>
                <a:off x="1008113" y="410912"/>
                <a:ext cx="27101" cy="51674"/>
              </a:xfrm>
              <a:custGeom>
                <a:avLst/>
                <a:gdLst/>
                <a:ahLst/>
                <a:cxnLst>
                  <a:cxn ang="0">
                    <a:pos x="wd2" y="hd2"/>
                  </a:cxn>
                  <a:cxn ang="5400000">
                    <a:pos x="wd2" y="hd2"/>
                  </a:cxn>
                  <a:cxn ang="10800000">
                    <a:pos x="wd2" y="hd2"/>
                  </a:cxn>
                  <a:cxn ang="16200000">
                    <a:pos x="wd2" y="hd2"/>
                  </a:cxn>
                </a:cxnLst>
                <a:rect l="0" t="0" r="r" b="b"/>
                <a:pathLst>
                  <a:path w="21600" h="21600" extrusionOk="0">
                    <a:moveTo>
                      <a:pt x="8640" y="8229"/>
                    </a:moveTo>
                    <a:lnTo>
                      <a:pt x="8640" y="15429"/>
                    </a:lnTo>
                    <a:lnTo>
                      <a:pt x="0" y="21600"/>
                    </a:lnTo>
                    <a:lnTo>
                      <a:pt x="12960" y="15429"/>
                    </a:lnTo>
                    <a:lnTo>
                      <a:pt x="21600" y="0"/>
                    </a:lnTo>
                    <a:lnTo>
                      <a:pt x="17280" y="2057"/>
                    </a:lnTo>
                    <a:lnTo>
                      <a:pt x="8640" y="822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6" name="Shape 2697">
                <a:extLst>
                  <a:ext uri="{FF2B5EF4-FFF2-40B4-BE49-F238E27FC236}">
                    <a16:creationId xmlns:a16="http://schemas.microsoft.com/office/drawing/2014/main" id="{838E2A02-6D99-44FF-A708-CB65BE2DEBF3}"/>
                  </a:ext>
                </a:extLst>
              </p:cNvPr>
              <p:cNvSpPr/>
              <p:nvPr/>
            </p:nvSpPr>
            <p:spPr>
              <a:xfrm>
                <a:off x="1008113" y="410912"/>
                <a:ext cx="27101" cy="51674"/>
              </a:xfrm>
              <a:custGeom>
                <a:avLst/>
                <a:gdLst/>
                <a:ahLst/>
                <a:cxnLst>
                  <a:cxn ang="0">
                    <a:pos x="wd2" y="hd2"/>
                  </a:cxn>
                  <a:cxn ang="5400000">
                    <a:pos x="wd2" y="hd2"/>
                  </a:cxn>
                  <a:cxn ang="10800000">
                    <a:pos x="wd2" y="hd2"/>
                  </a:cxn>
                  <a:cxn ang="16200000">
                    <a:pos x="wd2" y="hd2"/>
                  </a:cxn>
                </a:cxnLst>
                <a:rect l="0" t="0" r="r" b="b"/>
                <a:pathLst>
                  <a:path w="21600" h="21600" extrusionOk="0">
                    <a:moveTo>
                      <a:pt x="8640" y="8229"/>
                    </a:moveTo>
                    <a:lnTo>
                      <a:pt x="8640" y="15429"/>
                    </a:lnTo>
                    <a:lnTo>
                      <a:pt x="0" y="21600"/>
                    </a:lnTo>
                    <a:lnTo>
                      <a:pt x="12960" y="15429"/>
                    </a:lnTo>
                    <a:lnTo>
                      <a:pt x="21600" y="0"/>
                    </a:lnTo>
                    <a:lnTo>
                      <a:pt x="17280" y="2057"/>
                    </a:lnTo>
                    <a:lnTo>
                      <a:pt x="8640" y="822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7" name="Shape 2698">
                <a:extLst>
                  <a:ext uri="{FF2B5EF4-FFF2-40B4-BE49-F238E27FC236}">
                    <a16:creationId xmlns:a16="http://schemas.microsoft.com/office/drawing/2014/main" id="{09EC031B-3801-4BBF-BB08-C4108C6D7B8A}"/>
                  </a:ext>
                </a:extLst>
              </p:cNvPr>
              <p:cNvSpPr/>
              <p:nvPr/>
            </p:nvSpPr>
            <p:spPr>
              <a:xfrm>
                <a:off x="1029791" y="342015"/>
                <a:ext cx="13550" cy="7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0" y="20160"/>
                    </a:lnTo>
                    <a:lnTo>
                      <a:pt x="17280" y="15120"/>
                    </a:lnTo>
                    <a:lnTo>
                      <a:pt x="21600" y="0"/>
                    </a:lnTo>
                    <a:lnTo>
                      <a:pt x="17280" y="504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8" name="Shape 2699">
                <a:extLst>
                  <a:ext uri="{FF2B5EF4-FFF2-40B4-BE49-F238E27FC236}">
                    <a16:creationId xmlns:a16="http://schemas.microsoft.com/office/drawing/2014/main" id="{C462BD1C-AE21-4B66-9755-C7039A8B76C7}"/>
                  </a:ext>
                </a:extLst>
              </p:cNvPr>
              <p:cNvSpPr/>
              <p:nvPr/>
            </p:nvSpPr>
            <p:spPr>
              <a:xfrm>
                <a:off x="1029791" y="342015"/>
                <a:ext cx="13550" cy="7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0" y="20160"/>
                    </a:lnTo>
                    <a:lnTo>
                      <a:pt x="17280" y="15120"/>
                    </a:lnTo>
                    <a:lnTo>
                      <a:pt x="21600" y="0"/>
                    </a:lnTo>
                    <a:lnTo>
                      <a:pt x="17280" y="504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80" name="Shape 2701">
              <a:extLst>
                <a:ext uri="{FF2B5EF4-FFF2-40B4-BE49-F238E27FC236}">
                  <a16:creationId xmlns:a16="http://schemas.microsoft.com/office/drawing/2014/main" id="{F33F0010-98F5-4607-8EF4-11F55DD221E6}"/>
                </a:ext>
              </a:extLst>
            </p:cNvPr>
            <p:cNvSpPr/>
            <p:nvPr/>
          </p:nvSpPr>
          <p:spPr>
            <a:xfrm>
              <a:off x="5146989" y="1902014"/>
              <a:ext cx="157210" cy="152742"/>
            </a:xfrm>
            <a:custGeom>
              <a:avLst/>
              <a:gdLst/>
              <a:ahLst/>
              <a:cxnLst>
                <a:cxn ang="0">
                  <a:pos x="wd2" y="hd2"/>
                </a:cxn>
                <a:cxn ang="5400000">
                  <a:pos x="wd2" y="hd2"/>
                </a:cxn>
                <a:cxn ang="10800000">
                  <a:pos x="wd2" y="hd2"/>
                </a:cxn>
                <a:cxn ang="16200000">
                  <a:pos x="wd2" y="hd2"/>
                </a:cxn>
              </a:cxnLst>
              <a:rect l="0" t="0" r="r" b="b"/>
              <a:pathLst>
                <a:path w="21600" h="21600" extrusionOk="0">
                  <a:moveTo>
                    <a:pt x="21306" y="10271"/>
                  </a:moveTo>
                  <a:lnTo>
                    <a:pt x="21600" y="9365"/>
                  </a:lnTo>
                  <a:lnTo>
                    <a:pt x="21306" y="8308"/>
                  </a:lnTo>
                  <a:lnTo>
                    <a:pt x="19102" y="0"/>
                  </a:lnTo>
                  <a:lnTo>
                    <a:pt x="18514" y="0"/>
                  </a:lnTo>
                  <a:lnTo>
                    <a:pt x="17192" y="302"/>
                  </a:lnTo>
                  <a:lnTo>
                    <a:pt x="11314" y="1662"/>
                  </a:lnTo>
                  <a:lnTo>
                    <a:pt x="10286" y="2266"/>
                  </a:lnTo>
                  <a:lnTo>
                    <a:pt x="9698" y="2266"/>
                  </a:lnTo>
                  <a:lnTo>
                    <a:pt x="7788" y="2870"/>
                  </a:lnTo>
                  <a:lnTo>
                    <a:pt x="6612" y="2870"/>
                  </a:lnTo>
                  <a:lnTo>
                    <a:pt x="0" y="4531"/>
                  </a:lnTo>
                  <a:lnTo>
                    <a:pt x="1910" y="16162"/>
                  </a:lnTo>
                  <a:lnTo>
                    <a:pt x="2792" y="17371"/>
                  </a:lnTo>
                  <a:lnTo>
                    <a:pt x="2792" y="18126"/>
                  </a:lnTo>
                  <a:lnTo>
                    <a:pt x="1176" y="19938"/>
                  </a:lnTo>
                  <a:lnTo>
                    <a:pt x="1176" y="20392"/>
                  </a:lnTo>
                  <a:lnTo>
                    <a:pt x="1910" y="21600"/>
                  </a:lnTo>
                  <a:lnTo>
                    <a:pt x="3086" y="20996"/>
                  </a:lnTo>
                  <a:lnTo>
                    <a:pt x="4996" y="19032"/>
                  </a:lnTo>
                  <a:lnTo>
                    <a:pt x="6171" y="18428"/>
                  </a:lnTo>
                  <a:lnTo>
                    <a:pt x="6612" y="17371"/>
                  </a:lnTo>
                  <a:lnTo>
                    <a:pt x="7200" y="17673"/>
                  </a:lnTo>
                  <a:lnTo>
                    <a:pt x="8816" y="15558"/>
                  </a:lnTo>
                  <a:lnTo>
                    <a:pt x="9992" y="15407"/>
                  </a:lnTo>
                  <a:lnTo>
                    <a:pt x="10873" y="14803"/>
                  </a:lnTo>
                  <a:lnTo>
                    <a:pt x="11902" y="14803"/>
                  </a:lnTo>
                  <a:lnTo>
                    <a:pt x="12490" y="14199"/>
                  </a:lnTo>
                  <a:lnTo>
                    <a:pt x="15576" y="13594"/>
                  </a:lnTo>
                  <a:lnTo>
                    <a:pt x="15576" y="12839"/>
                  </a:lnTo>
                  <a:lnTo>
                    <a:pt x="15282" y="12235"/>
                  </a:lnTo>
                  <a:lnTo>
                    <a:pt x="15722" y="12235"/>
                  </a:lnTo>
                  <a:lnTo>
                    <a:pt x="15722" y="12839"/>
                  </a:lnTo>
                  <a:lnTo>
                    <a:pt x="16898" y="12839"/>
                  </a:lnTo>
                  <a:lnTo>
                    <a:pt x="18808" y="11631"/>
                  </a:lnTo>
                  <a:lnTo>
                    <a:pt x="20718" y="10876"/>
                  </a:lnTo>
                  <a:lnTo>
                    <a:pt x="21600" y="11027"/>
                  </a:lnTo>
                  <a:lnTo>
                    <a:pt x="21306" y="10573"/>
                  </a:lnTo>
                  <a:lnTo>
                    <a:pt x="21306" y="10271"/>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1" name="Shape 2702">
              <a:extLst>
                <a:ext uri="{FF2B5EF4-FFF2-40B4-BE49-F238E27FC236}">
                  <a16:creationId xmlns:a16="http://schemas.microsoft.com/office/drawing/2014/main" id="{BDFE2B6A-D89F-47D3-A9F3-276F4DCC9E21}"/>
                </a:ext>
              </a:extLst>
            </p:cNvPr>
            <p:cNvSpPr/>
            <p:nvPr/>
          </p:nvSpPr>
          <p:spPr>
            <a:xfrm>
              <a:off x="5191906" y="1520694"/>
              <a:ext cx="152933" cy="317233"/>
            </a:xfrm>
            <a:custGeom>
              <a:avLst/>
              <a:gdLst/>
              <a:ahLst/>
              <a:cxnLst>
                <a:cxn ang="0">
                  <a:pos x="wd2" y="hd2"/>
                </a:cxn>
                <a:cxn ang="5400000">
                  <a:pos x="wd2" y="hd2"/>
                </a:cxn>
                <a:cxn ang="10800000">
                  <a:pos x="wd2" y="hd2"/>
                </a:cxn>
                <a:cxn ang="16200000">
                  <a:pos x="wd2" y="hd2"/>
                </a:cxn>
              </a:cxnLst>
              <a:rect l="0" t="0" r="r" b="b"/>
              <a:pathLst>
                <a:path w="21600" h="21600" extrusionOk="0">
                  <a:moveTo>
                    <a:pt x="19485" y="15709"/>
                  </a:moveTo>
                  <a:lnTo>
                    <a:pt x="19183" y="15200"/>
                  </a:lnTo>
                  <a:lnTo>
                    <a:pt x="18126" y="14909"/>
                  </a:lnTo>
                  <a:lnTo>
                    <a:pt x="17220" y="14473"/>
                  </a:lnTo>
                  <a:lnTo>
                    <a:pt x="16766" y="14109"/>
                  </a:lnTo>
                  <a:lnTo>
                    <a:pt x="16464" y="13527"/>
                  </a:lnTo>
                  <a:lnTo>
                    <a:pt x="16464" y="12945"/>
                  </a:lnTo>
                  <a:lnTo>
                    <a:pt x="15256" y="11491"/>
                  </a:lnTo>
                  <a:lnTo>
                    <a:pt x="7552" y="291"/>
                  </a:lnTo>
                  <a:lnTo>
                    <a:pt x="7401" y="0"/>
                  </a:lnTo>
                  <a:lnTo>
                    <a:pt x="6193" y="509"/>
                  </a:lnTo>
                  <a:lnTo>
                    <a:pt x="5287" y="436"/>
                  </a:lnTo>
                  <a:lnTo>
                    <a:pt x="4229" y="800"/>
                  </a:lnTo>
                  <a:lnTo>
                    <a:pt x="4229" y="1236"/>
                  </a:lnTo>
                  <a:lnTo>
                    <a:pt x="3927" y="2327"/>
                  </a:lnTo>
                  <a:lnTo>
                    <a:pt x="3927" y="2836"/>
                  </a:lnTo>
                  <a:lnTo>
                    <a:pt x="3625" y="2982"/>
                  </a:lnTo>
                  <a:lnTo>
                    <a:pt x="4229" y="3855"/>
                  </a:lnTo>
                  <a:lnTo>
                    <a:pt x="3625" y="4800"/>
                  </a:lnTo>
                  <a:lnTo>
                    <a:pt x="3927" y="5309"/>
                  </a:lnTo>
                  <a:lnTo>
                    <a:pt x="4834" y="5745"/>
                  </a:lnTo>
                  <a:lnTo>
                    <a:pt x="5136" y="6255"/>
                  </a:lnTo>
                  <a:lnTo>
                    <a:pt x="5136" y="6691"/>
                  </a:lnTo>
                  <a:lnTo>
                    <a:pt x="4229" y="7491"/>
                  </a:lnTo>
                  <a:lnTo>
                    <a:pt x="2568" y="8436"/>
                  </a:lnTo>
                  <a:lnTo>
                    <a:pt x="1964" y="8436"/>
                  </a:lnTo>
                  <a:lnTo>
                    <a:pt x="1057" y="9018"/>
                  </a:lnTo>
                  <a:lnTo>
                    <a:pt x="1057" y="9455"/>
                  </a:lnTo>
                  <a:lnTo>
                    <a:pt x="1662" y="10545"/>
                  </a:lnTo>
                  <a:lnTo>
                    <a:pt x="1359" y="11345"/>
                  </a:lnTo>
                  <a:lnTo>
                    <a:pt x="1662" y="11855"/>
                  </a:lnTo>
                  <a:lnTo>
                    <a:pt x="1057" y="12436"/>
                  </a:lnTo>
                  <a:lnTo>
                    <a:pt x="1057" y="12945"/>
                  </a:lnTo>
                  <a:lnTo>
                    <a:pt x="755" y="13382"/>
                  </a:lnTo>
                  <a:lnTo>
                    <a:pt x="302" y="13964"/>
                  </a:lnTo>
                  <a:lnTo>
                    <a:pt x="453" y="14764"/>
                  </a:lnTo>
                  <a:lnTo>
                    <a:pt x="0" y="15200"/>
                  </a:lnTo>
                  <a:lnTo>
                    <a:pt x="755" y="16945"/>
                  </a:lnTo>
                  <a:lnTo>
                    <a:pt x="755" y="17891"/>
                  </a:lnTo>
                  <a:lnTo>
                    <a:pt x="1662" y="19418"/>
                  </a:lnTo>
                  <a:lnTo>
                    <a:pt x="1057" y="19927"/>
                  </a:lnTo>
                  <a:lnTo>
                    <a:pt x="1057" y="20509"/>
                  </a:lnTo>
                  <a:lnTo>
                    <a:pt x="1662" y="21018"/>
                  </a:lnTo>
                  <a:lnTo>
                    <a:pt x="2568" y="21600"/>
                  </a:lnTo>
                  <a:lnTo>
                    <a:pt x="15860" y="20073"/>
                  </a:lnTo>
                  <a:lnTo>
                    <a:pt x="17220" y="19273"/>
                  </a:lnTo>
                  <a:lnTo>
                    <a:pt x="17824" y="18836"/>
                  </a:lnTo>
                  <a:lnTo>
                    <a:pt x="18126" y="18836"/>
                  </a:lnTo>
                  <a:lnTo>
                    <a:pt x="18730" y="18327"/>
                  </a:lnTo>
                  <a:lnTo>
                    <a:pt x="19787" y="18036"/>
                  </a:lnTo>
                  <a:lnTo>
                    <a:pt x="20392" y="17891"/>
                  </a:lnTo>
                  <a:lnTo>
                    <a:pt x="20996" y="17891"/>
                  </a:lnTo>
                  <a:lnTo>
                    <a:pt x="20996" y="17527"/>
                  </a:lnTo>
                  <a:lnTo>
                    <a:pt x="21600" y="16364"/>
                  </a:lnTo>
                  <a:lnTo>
                    <a:pt x="20996" y="16291"/>
                  </a:lnTo>
                  <a:lnTo>
                    <a:pt x="20392" y="16145"/>
                  </a:lnTo>
                  <a:lnTo>
                    <a:pt x="19485" y="1570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2" name="Shape 2703">
              <a:extLst>
                <a:ext uri="{FF2B5EF4-FFF2-40B4-BE49-F238E27FC236}">
                  <a16:creationId xmlns:a16="http://schemas.microsoft.com/office/drawing/2014/main" id="{29906FF6-8EDA-48B4-9002-7675F386721E}"/>
                </a:ext>
              </a:extLst>
            </p:cNvPr>
            <p:cNvSpPr/>
            <p:nvPr/>
          </p:nvSpPr>
          <p:spPr>
            <a:xfrm>
              <a:off x="5286018" y="1894538"/>
              <a:ext cx="48126" cy="85450"/>
            </a:xfrm>
            <a:custGeom>
              <a:avLst/>
              <a:gdLst/>
              <a:ahLst/>
              <a:cxnLst>
                <a:cxn ang="0">
                  <a:pos x="wd2" y="hd2"/>
                </a:cxn>
                <a:cxn ang="5400000">
                  <a:pos x="wd2" y="hd2"/>
                </a:cxn>
                <a:cxn ang="10800000">
                  <a:pos x="wd2" y="hd2"/>
                </a:cxn>
                <a:cxn ang="16200000">
                  <a:pos x="wd2" y="hd2"/>
                </a:cxn>
              </a:cxnLst>
              <a:rect l="0" t="0" r="r" b="b"/>
              <a:pathLst>
                <a:path w="21600" h="21600" extrusionOk="0">
                  <a:moveTo>
                    <a:pt x="19680" y="4860"/>
                  </a:moveTo>
                  <a:lnTo>
                    <a:pt x="18720" y="3510"/>
                  </a:lnTo>
                  <a:lnTo>
                    <a:pt x="17280" y="2970"/>
                  </a:lnTo>
                  <a:lnTo>
                    <a:pt x="16320" y="1350"/>
                  </a:lnTo>
                  <a:lnTo>
                    <a:pt x="12480" y="0"/>
                  </a:lnTo>
                  <a:lnTo>
                    <a:pt x="0" y="1890"/>
                  </a:lnTo>
                  <a:lnTo>
                    <a:pt x="7200" y="16740"/>
                  </a:lnTo>
                  <a:lnTo>
                    <a:pt x="8160" y="18630"/>
                  </a:lnTo>
                  <a:lnTo>
                    <a:pt x="7200" y="20250"/>
                  </a:lnTo>
                  <a:lnTo>
                    <a:pt x="7200" y="20790"/>
                  </a:lnTo>
                  <a:lnTo>
                    <a:pt x="8160" y="21600"/>
                  </a:lnTo>
                  <a:lnTo>
                    <a:pt x="11040" y="20790"/>
                  </a:lnTo>
                  <a:lnTo>
                    <a:pt x="20640" y="17010"/>
                  </a:lnTo>
                  <a:lnTo>
                    <a:pt x="20640" y="15120"/>
                  </a:lnTo>
                  <a:lnTo>
                    <a:pt x="19680" y="12960"/>
                  </a:lnTo>
                  <a:lnTo>
                    <a:pt x="19680" y="11070"/>
                  </a:lnTo>
                  <a:lnTo>
                    <a:pt x="17280" y="8910"/>
                  </a:lnTo>
                  <a:lnTo>
                    <a:pt x="18720" y="7560"/>
                  </a:lnTo>
                  <a:lnTo>
                    <a:pt x="18240" y="5400"/>
                  </a:lnTo>
                  <a:lnTo>
                    <a:pt x="20640" y="7560"/>
                  </a:lnTo>
                  <a:lnTo>
                    <a:pt x="21600" y="6480"/>
                  </a:lnTo>
                  <a:lnTo>
                    <a:pt x="21600" y="5940"/>
                  </a:lnTo>
                  <a:lnTo>
                    <a:pt x="19680" y="486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3" name="Shape 2704">
              <a:extLst>
                <a:ext uri="{FF2B5EF4-FFF2-40B4-BE49-F238E27FC236}">
                  <a16:creationId xmlns:a16="http://schemas.microsoft.com/office/drawing/2014/main" id="{D34E6431-8CAA-4EBA-B9A4-2FAD4843ABCA}"/>
                </a:ext>
              </a:extLst>
            </p:cNvPr>
            <p:cNvSpPr/>
            <p:nvPr/>
          </p:nvSpPr>
          <p:spPr>
            <a:xfrm>
              <a:off x="5334144" y="1920173"/>
              <a:ext cx="6417" cy="8545"/>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0" y="0"/>
                  </a:lnTo>
                  <a:lnTo>
                    <a:pt x="720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4" name="Shape 2705">
              <a:extLst>
                <a:ext uri="{FF2B5EF4-FFF2-40B4-BE49-F238E27FC236}">
                  <a16:creationId xmlns:a16="http://schemas.microsoft.com/office/drawing/2014/main" id="{82DAA2F9-1445-45F9-8B47-A8AA6FD8931F}"/>
                </a:ext>
              </a:extLst>
            </p:cNvPr>
            <p:cNvSpPr/>
            <p:nvPr/>
          </p:nvSpPr>
          <p:spPr>
            <a:xfrm>
              <a:off x="5334144" y="1920173"/>
              <a:ext cx="6417" cy="8545"/>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0" y="0"/>
                  </a:lnTo>
                  <a:lnTo>
                    <a:pt x="720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5" name="Shape 2706">
              <a:extLst>
                <a:ext uri="{FF2B5EF4-FFF2-40B4-BE49-F238E27FC236}">
                  <a16:creationId xmlns:a16="http://schemas.microsoft.com/office/drawing/2014/main" id="{2DD14E8C-57DF-4322-A44A-66B0D0EBF489}"/>
                </a:ext>
              </a:extLst>
            </p:cNvPr>
            <p:cNvSpPr/>
            <p:nvPr/>
          </p:nvSpPr>
          <p:spPr>
            <a:xfrm>
              <a:off x="5340560" y="1911627"/>
              <a:ext cx="7487" cy="149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29" y="9257"/>
                  </a:lnTo>
                  <a:lnTo>
                    <a:pt x="0" y="18514"/>
                  </a:lnTo>
                  <a:lnTo>
                    <a:pt x="15429" y="21600"/>
                  </a:lnTo>
                  <a:lnTo>
                    <a:pt x="21600" y="12343"/>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6" name="Shape 2707">
              <a:extLst>
                <a:ext uri="{FF2B5EF4-FFF2-40B4-BE49-F238E27FC236}">
                  <a16:creationId xmlns:a16="http://schemas.microsoft.com/office/drawing/2014/main" id="{36B76078-8B71-404D-BEF2-C841C568232C}"/>
                </a:ext>
              </a:extLst>
            </p:cNvPr>
            <p:cNvSpPr/>
            <p:nvPr/>
          </p:nvSpPr>
          <p:spPr>
            <a:xfrm>
              <a:off x="5340560" y="1911627"/>
              <a:ext cx="7487" cy="149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29" y="9257"/>
                  </a:lnTo>
                  <a:lnTo>
                    <a:pt x="0" y="18514"/>
                  </a:lnTo>
                  <a:lnTo>
                    <a:pt x="15429" y="21600"/>
                  </a:lnTo>
                  <a:lnTo>
                    <a:pt x="21600" y="12343"/>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7" name="Shape 2708">
              <a:extLst>
                <a:ext uri="{FF2B5EF4-FFF2-40B4-BE49-F238E27FC236}">
                  <a16:creationId xmlns:a16="http://schemas.microsoft.com/office/drawing/2014/main" id="{45D10258-D896-453B-8265-1976816CD214}"/>
                </a:ext>
              </a:extLst>
            </p:cNvPr>
            <p:cNvSpPr/>
            <p:nvPr/>
          </p:nvSpPr>
          <p:spPr>
            <a:xfrm>
              <a:off x="5345907" y="1926582"/>
              <a:ext cx="10695" cy="23499"/>
            </a:xfrm>
            <a:custGeom>
              <a:avLst/>
              <a:gdLst/>
              <a:ahLst/>
              <a:cxnLst>
                <a:cxn ang="0">
                  <a:pos x="wd2" y="hd2"/>
                </a:cxn>
                <a:cxn ang="5400000">
                  <a:pos x="wd2" y="hd2"/>
                </a:cxn>
                <a:cxn ang="10800000">
                  <a:pos x="wd2" y="hd2"/>
                </a:cxn>
                <a:cxn ang="16200000">
                  <a:pos x="wd2" y="hd2"/>
                </a:cxn>
              </a:cxnLst>
              <a:rect l="0" t="0" r="r" b="b"/>
              <a:pathLst>
                <a:path w="21600" h="21600" extrusionOk="0">
                  <a:moveTo>
                    <a:pt x="12960" y="1964"/>
                  </a:moveTo>
                  <a:lnTo>
                    <a:pt x="0" y="0"/>
                  </a:lnTo>
                  <a:lnTo>
                    <a:pt x="4320" y="14727"/>
                  </a:lnTo>
                  <a:lnTo>
                    <a:pt x="12960" y="21600"/>
                  </a:lnTo>
                  <a:lnTo>
                    <a:pt x="21600" y="16691"/>
                  </a:lnTo>
                  <a:lnTo>
                    <a:pt x="21600" y="12764"/>
                  </a:lnTo>
                  <a:lnTo>
                    <a:pt x="12960" y="1964"/>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8" name="Shape 2709">
              <a:extLst>
                <a:ext uri="{FF2B5EF4-FFF2-40B4-BE49-F238E27FC236}">
                  <a16:creationId xmlns:a16="http://schemas.microsoft.com/office/drawing/2014/main" id="{F91804A8-875D-45D3-A557-BD6C1DF51E7C}"/>
                </a:ext>
              </a:extLst>
            </p:cNvPr>
            <p:cNvSpPr/>
            <p:nvPr/>
          </p:nvSpPr>
          <p:spPr>
            <a:xfrm>
              <a:off x="5345907" y="1926582"/>
              <a:ext cx="10695" cy="23499"/>
            </a:xfrm>
            <a:custGeom>
              <a:avLst/>
              <a:gdLst/>
              <a:ahLst/>
              <a:cxnLst>
                <a:cxn ang="0">
                  <a:pos x="wd2" y="hd2"/>
                </a:cxn>
                <a:cxn ang="5400000">
                  <a:pos x="wd2" y="hd2"/>
                </a:cxn>
                <a:cxn ang="10800000">
                  <a:pos x="wd2" y="hd2"/>
                </a:cxn>
                <a:cxn ang="16200000">
                  <a:pos x="wd2" y="hd2"/>
                </a:cxn>
              </a:cxnLst>
              <a:rect l="0" t="0" r="r" b="b"/>
              <a:pathLst>
                <a:path w="21600" h="21600" extrusionOk="0">
                  <a:moveTo>
                    <a:pt x="12960" y="1964"/>
                  </a:moveTo>
                  <a:lnTo>
                    <a:pt x="0" y="0"/>
                  </a:lnTo>
                  <a:lnTo>
                    <a:pt x="4320" y="14727"/>
                  </a:lnTo>
                  <a:lnTo>
                    <a:pt x="12960" y="21600"/>
                  </a:lnTo>
                  <a:lnTo>
                    <a:pt x="21600" y="16691"/>
                  </a:lnTo>
                  <a:lnTo>
                    <a:pt x="21600" y="12764"/>
                  </a:lnTo>
                  <a:lnTo>
                    <a:pt x="12960" y="1964"/>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89" name="Group 2726">
              <a:extLst>
                <a:ext uri="{FF2B5EF4-FFF2-40B4-BE49-F238E27FC236}">
                  <a16:creationId xmlns:a16="http://schemas.microsoft.com/office/drawing/2014/main" id="{08B3D5EC-0FB3-465F-A092-09896321C45C}"/>
                </a:ext>
              </a:extLst>
            </p:cNvPr>
            <p:cNvGrpSpPr/>
            <p:nvPr/>
          </p:nvGrpSpPr>
          <p:grpSpPr>
            <a:xfrm>
              <a:off x="825325" y="1860357"/>
              <a:ext cx="741132" cy="1240092"/>
              <a:chOff x="-1" y="0"/>
              <a:chExt cx="1878017" cy="2856702"/>
            </a:xfrm>
            <a:solidFill>
              <a:srgbClr val="DCDEE0"/>
            </a:solidFill>
          </p:grpSpPr>
          <p:sp>
            <p:nvSpPr>
              <p:cNvPr id="326" name="Shape 2710">
                <a:extLst>
                  <a:ext uri="{FF2B5EF4-FFF2-40B4-BE49-F238E27FC236}">
                    <a16:creationId xmlns:a16="http://schemas.microsoft.com/office/drawing/2014/main" id="{7B1FCBFB-30FB-4ACE-BDD3-DEB57E016A4A}"/>
                  </a:ext>
                </a:extLst>
              </p:cNvPr>
              <p:cNvSpPr/>
              <p:nvPr/>
            </p:nvSpPr>
            <p:spPr>
              <a:xfrm>
                <a:off x="-1" y="0"/>
                <a:ext cx="1878017" cy="2856702"/>
              </a:xfrm>
              <a:custGeom>
                <a:avLst/>
                <a:gdLst/>
                <a:ahLst/>
                <a:cxnLst>
                  <a:cxn ang="0">
                    <a:pos x="wd2" y="hd2"/>
                  </a:cxn>
                  <a:cxn ang="5400000">
                    <a:pos x="wd2" y="hd2"/>
                  </a:cxn>
                  <a:cxn ang="10800000">
                    <a:pos x="wd2" y="hd2"/>
                  </a:cxn>
                  <a:cxn ang="16200000">
                    <a:pos x="wd2" y="hd2"/>
                  </a:cxn>
                </a:cxnLst>
                <a:rect l="0" t="0" r="r" b="b"/>
                <a:pathLst>
                  <a:path w="21600" h="21600" extrusionOk="0">
                    <a:moveTo>
                      <a:pt x="19200" y="21581"/>
                    </a:moveTo>
                    <a:lnTo>
                      <a:pt x="19325" y="21600"/>
                    </a:lnTo>
                    <a:lnTo>
                      <a:pt x="19512" y="21600"/>
                    </a:lnTo>
                    <a:lnTo>
                      <a:pt x="19574" y="21507"/>
                    </a:lnTo>
                    <a:lnTo>
                      <a:pt x="19792" y="21395"/>
                    </a:lnTo>
                    <a:lnTo>
                      <a:pt x="19792" y="21079"/>
                    </a:lnTo>
                    <a:lnTo>
                      <a:pt x="19574" y="21005"/>
                    </a:lnTo>
                    <a:lnTo>
                      <a:pt x="19325" y="20949"/>
                    </a:lnTo>
                    <a:lnTo>
                      <a:pt x="19325" y="20837"/>
                    </a:lnTo>
                    <a:lnTo>
                      <a:pt x="19387" y="20707"/>
                    </a:lnTo>
                    <a:lnTo>
                      <a:pt x="19449" y="20558"/>
                    </a:lnTo>
                    <a:lnTo>
                      <a:pt x="19325" y="20409"/>
                    </a:lnTo>
                    <a:lnTo>
                      <a:pt x="19449" y="20316"/>
                    </a:lnTo>
                    <a:lnTo>
                      <a:pt x="19668" y="20205"/>
                    </a:lnTo>
                    <a:lnTo>
                      <a:pt x="20042" y="19926"/>
                    </a:lnTo>
                    <a:lnTo>
                      <a:pt x="20135" y="19758"/>
                    </a:lnTo>
                    <a:lnTo>
                      <a:pt x="20260" y="19647"/>
                    </a:lnTo>
                    <a:lnTo>
                      <a:pt x="20260" y="19405"/>
                    </a:lnTo>
                    <a:lnTo>
                      <a:pt x="20384" y="19163"/>
                    </a:lnTo>
                    <a:lnTo>
                      <a:pt x="20571" y="19088"/>
                    </a:lnTo>
                    <a:lnTo>
                      <a:pt x="20665" y="18977"/>
                    </a:lnTo>
                    <a:lnTo>
                      <a:pt x="21382" y="18735"/>
                    </a:lnTo>
                    <a:lnTo>
                      <a:pt x="21600" y="18605"/>
                    </a:lnTo>
                    <a:lnTo>
                      <a:pt x="21444" y="18493"/>
                    </a:lnTo>
                    <a:lnTo>
                      <a:pt x="21039" y="18214"/>
                    </a:lnTo>
                    <a:lnTo>
                      <a:pt x="21070" y="18084"/>
                    </a:lnTo>
                    <a:lnTo>
                      <a:pt x="20977" y="17935"/>
                    </a:lnTo>
                    <a:lnTo>
                      <a:pt x="20977" y="17823"/>
                    </a:lnTo>
                    <a:lnTo>
                      <a:pt x="20852" y="17656"/>
                    </a:lnTo>
                    <a:lnTo>
                      <a:pt x="20603" y="17377"/>
                    </a:lnTo>
                    <a:lnTo>
                      <a:pt x="20603" y="17228"/>
                    </a:lnTo>
                    <a:lnTo>
                      <a:pt x="20665" y="17135"/>
                    </a:lnTo>
                    <a:lnTo>
                      <a:pt x="17330" y="14233"/>
                    </a:lnTo>
                    <a:lnTo>
                      <a:pt x="9538" y="7405"/>
                    </a:lnTo>
                    <a:lnTo>
                      <a:pt x="10130" y="6084"/>
                    </a:lnTo>
                    <a:lnTo>
                      <a:pt x="11938" y="1563"/>
                    </a:lnTo>
                    <a:lnTo>
                      <a:pt x="7418" y="874"/>
                    </a:lnTo>
                    <a:lnTo>
                      <a:pt x="2057" y="0"/>
                    </a:lnTo>
                    <a:lnTo>
                      <a:pt x="1932" y="0"/>
                    </a:lnTo>
                    <a:lnTo>
                      <a:pt x="1808" y="242"/>
                    </a:lnTo>
                    <a:lnTo>
                      <a:pt x="1683" y="372"/>
                    </a:lnTo>
                    <a:lnTo>
                      <a:pt x="1808" y="521"/>
                    </a:lnTo>
                    <a:lnTo>
                      <a:pt x="1808" y="930"/>
                    </a:lnTo>
                    <a:lnTo>
                      <a:pt x="1745" y="1191"/>
                    </a:lnTo>
                    <a:lnTo>
                      <a:pt x="1216" y="1749"/>
                    </a:lnTo>
                    <a:lnTo>
                      <a:pt x="1278" y="1842"/>
                    </a:lnTo>
                    <a:lnTo>
                      <a:pt x="1153" y="1991"/>
                    </a:lnTo>
                    <a:lnTo>
                      <a:pt x="1060" y="2084"/>
                    </a:lnTo>
                    <a:lnTo>
                      <a:pt x="935" y="2233"/>
                    </a:lnTo>
                    <a:lnTo>
                      <a:pt x="997" y="2270"/>
                    </a:lnTo>
                    <a:lnTo>
                      <a:pt x="748" y="2363"/>
                    </a:lnTo>
                    <a:lnTo>
                      <a:pt x="592" y="2437"/>
                    </a:lnTo>
                    <a:lnTo>
                      <a:pt x="405" y="2549"/>
                    </a:lnTo>
                    <a:lnTo>
                      <a:pt x="218" y="2679"/>
                    </a:lnTo>
                    <a:lnTo>
                      <a:pt x="62" y="2940"/>
                    </a:lnTo>
                    <a:lnTo>
                      <a:pt x="62" y="3144"/>
                    </a:lnTo>
                    <a:lnTo>
                      <a:pt x="0" y="3274"/>
                    </a:lnTo>
                    <a:lnTo>
                      <a:pt x="405" y="3665"/>
                    </a:lnTo>
                    <a:lnTo>
                      <a:pt x="405" y="3814"/>
                    </a:lnTo>
                    <a:lnTo>
                      <a:pt x="592" y="3907"/>
                    </a:lnTo>
                    <a:lnTo>
                      <a:pt x="748" y="4335"/>
                    </a:lnTo>
                    <a:lnTo>
                      <a:pt x="748" y="4428"/>
                    </a:lnTo>
                    <a:lnTo>
                      <a:pt x="810" y="4577"/>
                    </a:lnTo>
                    <a:lnTo>
                      <a:pt x="748" y="4688"/>
                    </a:lnTo>
                    <a:lnTo>
                      <a:pt x="748" y="4856"/>
                    </a:lnTo>
                    <a:lnTo>
                      <a:pt x="623" y="4986"/>
                    </a:lnTo>
                    <a:lnTo>
                      <a:pt x="405" y="5247"/>
                    </a:lnTo>
                    <a:lnTo>
                      <a:pt x="468" y="5730"/>
                    </a:lnTo>
                    <a:lnTo>
                      <a:pt x="405" y="5935"/>
                    </a:lnTo>
                    <a:lnTo>
                      <a:pt x="218" y="6084"/>
                    </a:lnTo>
                    <a:lnTo>
                      <a:pt x="405" y="6326"/>
                    </a:lnTo>
                    <a:lnTo>
                      <a:pt x="686" y="6567"/>
                    </a:lnTo>
                    <a:lnTo>
                      <a:pt x="935" y="6958"/>
                    </a:lnTo>
                    <a:lnTo>
                      <a:pt x="1060" y="7088"/>
                    </a:lnTo>
                    <a:lnTo>
                      <a:pt x="1216" y="7237"/>
                    </a:lnTo>
                    <a:lnTo>
                      <a:pt x="1340" y="7330"/>
                    </a:lnTo>
                    <a:lnTo>
                      <a:pt x="1403" y="7479"/>
                    </a:lnTo>
                    <a:lnTo>
                      <a:pt x="1340" y="7609"/>
                    </a:lnTo>
                    <a:lnTo>
                      <a:pt x="1403" y="7553"/>
                    </a:lnTo>
                    <a:lnTo>
                      <a:pt x="1403" y="7591"/>
                    </a:lnTo>
                    <a:lnTo>
                      <a:pt x="1621" y="7833"/>
                    </a:lnTo>
                    <a:lnTo>
                      <a:pt x="1683" y="8074"/>
                    </a:lnTo>
                    <a:lnTo>
                      <a:pt x="1527" y="7833"/>
                    </a:lnTo>
                    <a:lnTo>
                      <a:pt x="1465" y="7963"/>
                    </a:lnTo>
                    <a:lnTo>
                      <a:pt x="1340" y="8112"/>
                    </a:lnTo>
                    <a:lnTo>
                      <a:pt x="1278" y="8242"/>
                    </a:lnTo>
                    <a:lnTo>
                      <a:pt x="1465" y="8149"/>
                    </a:lnTo>
                    <a:lnTo>
                      <a:pt x="1683" y="8279"/>
                    </a:lnTo>
                    <a:lnTo>
                      <a:pt x="1745" y="8428"/>
                    </a:lnTo>
                    <a:lnTo>
                      <a:pt x="1995" y="8484"/>
                    </a:lnTo>
                    <a:lnTo>
                      <a:pt x="2088" y="8633"/>
                    </a:lnTo>
                    <a:lnTo>
                      <a:pt x="2338" y="8763"/>
                    </a:lnTo>
                    <a:lnTo>
                      <a:pt x="2525" y="8707"/>
                    </a:lnTo>
                    <a:lnTo>
                      <a:pt x="2400" y="8558"/>
                    </a:lnTo>
                    <a:lnTo>
                      <a:pt x="2556" y="8465"/>
                    </a:lnTo>
                    <a:lnTo>
                      <a:pt x="2525" y="8316"/>
                    </a:lnTo>
                    <a:lnTo>
                      <a:pt x="2618" y="8205"/>
                    </a:lnTo>
                    <a:lnTo>
                      <a:pt x="2868" y="8149"/>
                    </a:lnTo>
                    <a:lnTo>
                      <a:pt x="3086" y="8242"/>
                    </a:lnTo>
                    <a:lnTo>
                      <a:pt x="3210" y="8391"/>
                    </a:lnTo>
                    <a:lnTo>
                      <a:pt x="3460" y="8465"/>
                    </a:lnTo>
                    <a:lnTo>
                      <a:pt x="3616" y="8428"/>
                    </a:lnTo>
                    <a:lnTo>
                      <a:pt x="3865" y="8428"/>
                    </a:lnTo>
                    <a:lnTo>
                      <a:pt x="4021" y="8521"/>
                    </a:lnTo>
                    <a:lnTo>
                      <a:pt x="4457" y="8558"/>
                    </a:lnTo>
                    <a:lnTo>
                      <a:pt x="4613" y="8465"/>
                    </a:lnTo>
                    <a:lnTo>
                      <a:pt x="4551" y="8521"/>
                    </a:lnTo>
                    <a:lnTo>
                      <a:pt x="4395" y="8633"/>
                    </a:lnTo>
                    <a:lnTo>
                      <a:pt x="4551" y="8633"/>
                    </a:lnTo>
                    <a:lnTo>
                      <a:pt x="4800" y="8558"/>
                    </a:lnTo>
                    <a:lnTo>
                      <a:pt x="4862" y="8558"/>
                    </a:lnTo>
                    <a:lnTo>
                      <a:pt x="5018" y="8707"/>
                    </a:lnTo>
                    <a:lnTo>
                      <a:pt x="5143" y="8800"/>
                    </a:lnTo>
                    <a:lnTo>
                      <a:pt x="5143" y="8837"/>
                    </a:lnTo>
                    <a:lnTo>
                      <a:pt x="4862" y="8558"/>
                    </a:lnTo>
                    <a:lnTo>
                      <a:pt x="4395" y="8670"/>
                    </a:lnTo>
                    <a:lnTo>
                      <a:pt x="3740" y="8484"/>
                    </a:lnTo>
                    <a:lnTo>
                      <a:pt x="3460" y="8484"/>
                    </a:lnTo>
                    <a:lnTo>
                      <a:pt x="3210" y="8428"/>
                    </a:lnTo>
                    <a:lnTo>
                      <a:pt x="3023" y="8465"/>
                    </a:lnTo>
                    <a:lnTo>
                      <a:pt x="2805" y="8465"/>
                    </a:lnTo>
                    <a:lnTo>
                      <a:pt x="2681" y="8595"/>
                    </a:lnTo>
                    <a:lnTo>
                      <a:pt x="2868" y="8707"/>
                    </a:lnTo>
                    <a:lnTo>
                      <a:pt x="2805" y="8837"/>
                    </a:lnTo>
                    <a:lnTo>
                      <a:pt x="2868" y="8986"/>
                    </a:lnTo>
                    <a:lnTo>
                      <a:pt x="2992" y="9023"/>
                    </a:lnTo>
                    <a:lnTo>
                      <a:pt x="3023" y="9265"/>
                    </a:lnTo>
                    <a:lnTo>
                      <a:pt x="3023" y="9507"/>
                    </a:lnTo>
                    <a:lnTo>
                      <a:pt x="3210" y="9637"/>
                    </a:lnTo>
                    <a:lnTo>
                      <a:pt x="3023" y="9619"/>
                    </a:lnTo>
                    <a:lnTo>
                      <a:pt x="2805" y="9470"/>
                    </a:lnTo>
                    <a:lnTo>
                      <a:pt x="2681" y="9340"/>
                    </a:lnTo>
                    <a:lnTo>
                      <a:pt x="2462" y="9265"/>
                    </a:lnTo>
                    <a:lnTo>
                      <a:pt x="2525" y="9116"/>
                    </a:lnTo>
                    <a:lnTo>
                      <a:pt x="2618" y="9023"/>
                    </a:lnTo>
                    <a:lnTo>
                      <a:pt x="2556" y="8874"/>
                    </a:lnTo>
                    <a:lnTo>
                      <a:pt x="2556" y="8837"/>
                    </a:lnTo>
                    <a:lnTo>
                      <a:pt x="2338" y="8837"/>
                    </a:lnTo>
                    <a:lnTo>
                      <a:pt x="2213" y="8949"/>
                    </a:lnTo>
                    <a:lnTo>
                      <a:pt x="2213" y="9060"/>
                    </a:lnTo>
                    <a:lnTo>
                      <a:pt x="2057" y="9340"/>
                    </a:lnTo>
                    <a:lnTo>
                      <a:pt x="2151" y="9433"/>
                    </a:lnTo>
                    <a:lnTo>
                      <a:pt x="2151" y="9712"/>
                    </a:lnTo>
                    <a:lnTo>
                      <a:pt x="2088" y="9823"/>
                    </a:lnTo>
                    <a:lnTo>
                      <a:pt x="2057" y="9935"/>
                    </a:lnTo>
                    <a:lnTo>
                      <a:pt x="2057" y="10028"/>
                    </a:lnTo>
                    <a:lnTo>
                      <a:pt x="2088" y="10177"/>
                    </a:lnTo>
                    <a:lnTo>
                      <a:pt x="2462" y="10549"/>
                    </a:lnTo>
                    <a:lnTo>
                      <a:pt x="2681" y="10660"/>
                    </a:lnTo>
                    <a:lnTo>
                      <a:pt x="3086" y="10660"/>
                    </a:lnTo>
                    <a:lnTo>
                      <a:pt x="3210" y="10940"/>
                    </a:lnTo>
                    <a:lnTo>
                      <a:pt x="3210" y="11219"/>
                    </a:lnTo>
                    <a:lnTo>
                      <a:pt x="3148" y="11181"/>
                    </a:lnTo>
                    <a:lnTo>
                      <a:pt x="3023" y="11293"/>
                    </a:lnTo>
                    <a:lnTo>
                      <a:pt x="2618" y="11423"/>
                    </a:lnTo>
                    <a:lnTo>
                      <a:pt x="2618" y="11702"/>
                    </a:lnTo>
                    <a:lnTo>
                      <a:pt x="2556" y="11963"/>
                    </a:lnTo>
                    <a:lnTo>
                      <a:pt x="2681" y="12093"/>
                    </a:lnTo>
                    <a:lnTo>
                      <a:pt x="3023" y="12335"/>
                    </a:lnTo>
                    <a:lnTo>
                      <a:pt x="3086" y="12614"/>
                    </a:lnTo>
                    <a:lnTo>
                      <a:pt x="3273" y="12726"/>
                    </a:lnTo>
                    <a:lnTo>
                      <a:pt x="3335" y="12967"/>
                    </a:lnTo>
                    <a:lnTo>
                      <a:pt x="3553" y="13209"/>
                    </a:lnTo>
                    <a:lnTo>
                      <a:pt x="3553" y="13358"/>
                    </a:lnTo>
                    <a:lnTo>
                      <a:pt x="3678" y="13488"/>
                    </a:lnTo>
                    <a:lnTo>
                      <a:pt x="3927" y="13637"/>
                    </a:lnTo>
                    <a:lnTo>
                      <a:pt x="4021" y="13879"/>
                    </a:lnTo>
                    <a:lnTo>
                      <a:pt x="4457" y="14121"/>
                    </a:lnTo>
                    <a:lnTo>
                      <a:pt x="4488" y="14270"/>
                    </a:lnTo>
                    <a:lnTo>
                      <a:pt x="4332" y="14326"/>
                    </a:lnTo>
                    <a:lnTo>
                      <a:pt x="4270" y="14474"/>
                    </a:lnTo>
                    <a:lnTo>
                      <a:pt x="4457" y="14605"/>
                    </a:lnTo>
                    <a:lnTo>
                      <a:pt x="4675" y="14642"/>
                    </a:lnTo>
                    <a:lnTo>
                      <a:pt x="4862" y="14791"/>
                    </a:lnTo>
                    <a:lnTo>
                      <a:pt x="4862" y="14921"/>
                    </a:lnTo>
                    <a:lnTo>
                      <a:pt x="4613" y="15107"/>
                    </a:lnTo>
                    <a:lnTo>
                      <a:pt x="4613" y="15349"/>
                    </a:lnTo>
                    <a:lnTo>
                      <a:pt x="4488" y="15479"/>
                    </a:lnTo>
                    <a:lnTo>
                      <a:pt x="4551" y="15628"/>
                    </a:lnTo>
                    <a:lnTo>
                      <a:pt x="4395" y="15758"/>
                    </a:lnTo>
                    <a:lnTo>
                      <a:pt x="4395" y="15870"/>
                    </a:lnTo>
                    <a:lnTo>
                      <a:pt x="4551" y="15907"/>
                    </a:lnTo>
                    <a:lnTo>
                      <a:pt x="4675" y="16037"/>
                    </a:lnTo>
                    <a:lnTo>
                      <a:pt x="4862" y="16186"/>
                    </a:lnTo>
                    <a:lnTo>
                      <a:pt x="5486" y="16223"/>
                    </a:lnTo>
                    <a:lnTo>
                      <a:pt x="5735" y="16298"/>
                    </a:lnTo>
                    <a:lnTo>
                      <a:pt x="5953" y="16298"/>
                    </a:lnTo>
                    <a:lnTo>
                      <a:pt x="6390" y="16465"/>
                    </a:lnTo>
                    <a:lnTo>
                      <a:pt x="6545" y="16540"/>
                    </a:lnTo>
                    <a:lnTo>
                      <a:pt x="7013" y="16540"/>
                    </a:lnTo>
                    <a:lnTo>
                      <a:pt x="7387" y="16707"/>
                    </a:lnTo>
                    <a:lnTo>
                      <a:pt x="7481" y="16856"/>
                    </a:lnTo>
                    <a:lnTo>
                      <a:pt x="7730" y="16949"/>
                    </a:lnTo>
                    <a:lnTo>
                      <a:pt x="7792" y="17209"/>
                    </a:lnTo>
                    <a:lnTo>
                      <a:pt x="8260" y="17451"/>
                    </a:lnTo>
                    <a:lnTo>
                      <a:pt x="8665" y="17581"/>
                    </a:lnTo>
                    <a:lnTo>
                      <a:pt x="9538" y="17693"/>
                    </a:lnTo>
                    <a:lnTo>
                      <a:pt x="9600" y="17730"/>
                    </a:lnTo>
                    <a:lnTo>
                      <a:pt x="9725" y="17972"/>
                    </a:lnTo>
                    <a:lnTo>
                      <a:pt x="9787" y="18102"/>
                    </a:lnTo>
                    <a:lnTo>
                      <a:pt x="9725" y="18214"/>
                    </a:lnTo>
                    <a:lnTo>
                      <a:pt x="9725" y="18363"/>
                    </a:lnTo>
                    <a:lnTo>
                      <a:pt x="9943" y="18419"/>
                    </a:lnTo>
                    <a:lnTo>
                      <a:pt x="10068" y="18326"/>
                    </a:lnTo>
                    <a:lnTo>
                      <a:pt x="10255" y="18363"/>
                    </a:lnTo>
                    <a:lnTo>
                      <a:pt x="10473" y="18419"/>
                    </a:lnTo>
                    <a:lnTo>
                      <a:pt x="10722" y="18642"/>
                    </a:lnTo>
                    <a:lnTo>
                      <a:pt x="10847" y="18772"/>
                    </a:lnTo>
                    <a:lnTo>
                      <a:pt x="11065" y="18884"/>
                    </a:lnTo>
                    <a:lnTo>
                      <a:pt x="11782" y="19405"/>
                    </a:lnTo>
                    <a:lnTo>
                      <a:pt x="12000" y="19684"/>
                    </a:lnTo>
                    <a:lnTo>
                      <a:pt x="12125" y="19963"/>
                    </a:lnTo>
                    <a:lnTo>
                      <a:pt x="12187" y="20205"/>
                    </a:lnTo>
                    <a:lnTo>
                      <a:pt x="12125" y="20484"/>
                    </a:lnTo>
                    <a:lnTo>
                      <a:pt x="12062" y="20726"/>
                    </a:lnTo>
                    <a:lnTo>
                      <a:pt x="12062" y="20874"/>
                    </a:lnTo>
                    <a:lnTo>
                      <a:pt x="12125" y="20763"/>
                    </a:lnTo>
                    <a:lnTo>
                      <a:pt x="12281" y="20837"/>
                    </a:lnTo>
                    <a:lnTo>
                      <a:pt x="12249" y="20986"/>
                    </a:lnTo>
                    <a:lnTo>
                      <a:pt x="12125" y="20837"/>
                    </a:lnTo>
                    <a:lnTo>
                      <a:pt x="12249" y="20986"/>
                    </a:lnTo>
                    <a:lnTo>
                      <a:pt x="12281" y="21153"/>
                    </a:lnTo>
                    <a:lnTo>
                      <a:pt x="12405" y="21191"/>
                    </a:lnTo>
                    <a:lnTo>
                      <a:pt x="19044" y="21581"/>
                    </a:lnTo>
                    <a:lnTo>
                      <a:pt x="19200" y="2158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7" name="Shape 2711">
                <a:extLst>
                  <a:ext uri="{FF2B5EF4-FFF2-40B4-BE49-F238E27FC236}">
                    <a16:creationId xmlns:a16="http://schemas.microsoft.com/office/drawing/2014/main" id="{9FFED67E-319E-49E1-B536-044B3832A38C}"/>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8" name="Shape 2712">
                <a:extLst>
                  <a:ext uri="{FF2B5EF4-FFF2-40B4-BE49-F238E27FC236}">
                    <a16:creationId xmlns:a16="http://schemas.microsoft.com/office/drawing/2014/main" id="{D411F4C3-FBEE-45BD-BB72-E41ADDF1FD23}"/>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9" name="Shape 2713">
                <a:extLst>
                  <a:ext uri="{FF2B5EF4-FFF2-40B4-BE49-F238E27FC236}">
                    <a16:creationId xmlns:a16="http://schemas.microsoft.com/office/drawing/2014/main" id="{95F1026C-4C8E-4FEF-A362-0EA8D8706EEA}"/>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0" name="Shape 2714">
                <a:extLst>
                  <a:ext uri="{FF2B5EF4-FFF2-40B4-BE49-F238E27FC236}">
                    <a16:creationId xmlns:a16="http://schemas.microsoft.com/office/drawing/2014/main" id="{8AADCE0E-7BA2-4EDE-AAE5-E3D0CFD1D143}"/>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1" name="Shape 2715">
                <a:extLst>
                  <a:ext uri="{FF2B5EF4-FFF2-40B4-BE49-F238E27FC236}">
                    <a16:creationId xmlns:a16="http://schemas.microsoft.com/office/drawing/2014/main" id="{DEF32556-65FD-48F8-B50F-E7CC2F9B628F}"/>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2" name="Shape 2716">
                <a:extLst>
                  <a:ext uri="{FF2B5EF4-FFF2-40B4-BE49-F238E27FC236}">
                    <a16:creationId xmlns:a16="http://schemas.microsoft.com/office/drawing/2014/main" id="{F096F750-E795-4377-AFE3-800FE8436CD2}"/>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3" name="Shape 2717">
                <a:extLst>
                  <a:ext uri="{FF2B5EF4-FFF2-40B4-BE49-F238E27FC236}">
                    <a16:creationId xmlns:a16="http://schemas.microsoft.com/office/drawing/2014/main" id="{5C5EF980-A784-4082-861A-0164671B522E}"/>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4" name="Shape 2718">
                <a:extLst>
                  <a:ext uri="{FF2B5EF4-FFF2-40B4-BE49-F238E27FC236}">
                    <a16:creationId xmlns:a16="http://schemas.microsoft.com/office/drawing/2014/main" id="{D0E3DCE1-CDD6-49CF-8E9F-B9204B512DF9}"/>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5" name="Shape 2719">
                <a:extLst>
                  <a:ext uri="{FF2B5EF4-FFF2-40B4-BE49-F238E27FC236}">
                    <a16:creationId xmlns:a16="http://schemas.microsoft.com/office/drawing/2014/main" id="{883E485C-9006-4641-A705-78D8DE389DD5}"/>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6" name="Shape 2720">
                <a:extLst>
                  <a:ext uri="{FF2B5EF4-FFF2-40B4-BE49-F238E27FC236}">
                    <a16:creationId xmlns:a16="http://schemas.microsoft.com/office/drawing/2014/main" id="{49FFD3ED-6DC0-4087-8D1C-B7682FFF3322}"/>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7" name="Shape 2721">
                <a:extLst>
                  <a:ext uri="{FF2B5EF4-FFF2-40B4-BE49-F238E27FC236}">
                    <a16:creationId xmlns:a16="http://schemas.microsoft.com/office/drawing/2014/main" id="{12B95E64-C0F8-4872-B2B4-E96CE11B6FB3}"/>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8" name="Shape 2722">
                <a:extLst>
                  <a:ext uri="{FF2B5EF4-FFF2-40B4-BE49-F238E27FC236}">
                    <a16:creationId xmlns:a16="http://schemas.microsoft.com/office/drawing/2014/main" id="{3E2D398E-F575-4D63-86C4-6F329470B9C6}"/>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9" name="Shape 2723">
                <a:extLst>
                  <a:ext uri="{FF2B5EF4-FFF2-40B4-BE49-F238E27FC236}">
                    <a16:creationId xmlns:a16="http://schemas.microsoft.com/office/drawing/2014/main" id="{8FDE5B32-F1E7-4D58-8E6D-748B4161AFF4}"/>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0" name="Shape 2724">
                <a:extLst>
                  <a:ext uri="{FF2B5EF4-FFF2-40B4-BE49-F238E27FC236}">
                    <a16:creationId xmlns:a16="http://schemas.microsoft.com/office/drawing/2014/main" id="{03EF1043-E4B8-4B84-AE45-B46EA60EF846}"/>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1" name="Shape 2725">
                <a:extLst>
                  <a:ext uri="{FF2B5EF4-FFF2-40B4-BE49-F238E27FC236}">
                    <a16:creationId xmlns:a16="http://schemas.microsoft.com/office/drawing/2014/main" id="{C6BE9E1C-3F18-433B-99FA-C13FB3B93229}"/>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90" name="Group 2730">
              <a:extLst>
                <a:ext uri="{FF2B5EF4-FFF2-40B4-BE49-F238E27FC236}">
                  <a16:creationId xmlns:a16="http://schemas.microsoft.com/office/drawing/2014/main" id="{E955B5A4-8F2C-4B2E-A081-5AE5B870140A}"/>
                </a:ext>
              </a:extLst>
            </p:cNvPr>
            <p:cNvGrpSpPr/>
            <p:nvPr/>
          </p:nvGrpSpPr>
          <p:grpSpPr>
            <a:xfrm>
              <a:off x="5038973" y="2036597"/>
              <a:ext cx="120850" cy="276646"/>
              <a:chOff x="0" y="-1"/>
              <a:chExt cx="306228" cy="637286"/>
            </a:xfrm>
            <a:solidFill>
              <a:srgbClr val="DCDEE0"/>
            </a:solidFill>
          </p:grpSpPr>
          <p:sp>
            <p:nvSpPr>
              <p:cNvPr id="323" name="Shape 2727">
                <a:extLst>
                  <a:ext uri="{FF2B5EF4-FFF2-40B4-BE49-F238E27FC236}">
                    <a16:creationId xmlns:a16="http://schemas.microsoft.com/office/drawing/2014/main" id="{3F71DC11-0E23-43C4-9D27-F967FB49D523}"/>
                  </a:ext>
                </a:extLst>
              </p:cNvPr>
              <p:cNvSpPr/>
              <p:nvPr/>
            </p:nvSpPr>
            <p:spPr>
              <a:xfrm>
                <a:off x="0" y="-1"/>
                <a:ext cx="306228" cy="637286"/>
              </a:xfrm>
              <a:custGeom>
                <a:avLst/>
                <a:gdLst/>
                <a:ahLst/>
                <a:cxnLst>
                  <a:cxn ang="0">
                    <a:pos x="wd2" y="hd2"/>
                  </a:cxn>
                  <a:cxn ang="5400000">
                    <a:pos x="wd2" y="hd2"/>
                  </a:cxn>
                  <a:cxn ang="10800000">
                    <a:pos x="wd2" y="hd2"/>
                  </a:cxn>
                  <a:cxn ang="16200000">
                    <a:pos x="wd2" y="hd2"/>
                  </a:cxn>
                </a:cxnLst>
                <a:rect l="0" t="0" r="r" b="b"/>
                <a:pathLst>
                  <a:path w="21600" h="21600" extrusionOk="0">
                    <a:moveTo>
                      <a:pt x="3250" y="751"/>
                    </a:moveTo>
                    <a:lnTo>
                      <a:pt x="2867" y="1251"/>
                    </a:lnTo>
                    <a:lnTo>
                      <a:pt x="2867" y="1918"/>
                    </a:lnTo>
                    <a:lnTo>
                      <a:pt x="956" y="3336"/>
                    </a:lnTo>
                    <a:lnTo>
                      <a:pt x="0" y="3920"/>
                    </a:lnTo>
                    <a:lnTo>
                      <a:pt x="382" y="4253"/>
                    </a:lnTo>
                    <a:lnTo>
                      <a:pt x="956" y="4420"/>
                    </a:lnTo>
                    <a:lnTo>
                      <a:pt x="1338" y="5004"/>
                    </a:lnTo>
                    <a:lnTo>
                      <a:pt x="956" y="5504"/>
                    </a:lnTo>
                    <a:lnTo>
                      <a:pt x="0" y="6088"/>
                    </a:lnTo>
                    <a:lnTo>
                      <a:pt x="765" y="7089"/>
                    </a:lnTo>
                    <a:lnTo>
                      <a:pt x="1720" y="7673"/>
                    </a:lnTo>
                    <a:lnTo>
                      <a:pt x="3250" y="7839"/>
                    </a:lnTo>
                    <a:lnTo>
                      <a:pt x="3250" y="8507"/>
                    </a:lnTo>
                    <a:lnTo>
                      <a:pt x="4588" y="8757"/>
                    </a:lnTo>
                    <a:lnTo>
                      <a:pt x="5352" y="8924"/>
                    </a:lnTo>
                    <a:lnTo>
                      <a:pt x="6499" y="9424"/>
                    </a:lnTo>
                    <a:lnTo>
                      <a:pt x="9749" y="10508"/>
                    </a:lnTo>
                    <a:lnTo>
                      <a:pt x="8984" y="11008"/>
                    </a:lnTo>
                    <a:lnTo>
                      <a:pt x="7455" y="11592"/>
                    </a:lnTo>
                    <a:lnTo>
                      <a:pt x="6499" y="12259"/>
                    </a:lnTo>
                    <a:lnTo>
                      <a:pt x="6117" y="12259"/>
                    </a:lnTo>
                    <a:lnTo>
                      <a:pt x="6117" y="12426"/>
                    </a:lnTo>
                    <a:lnTo>
                      <a:pt x="5735" y="12426"/>
                    </a:lnTo>
                    <a:lnTo>
                      <a:pt x="5352" y="13010"/>
                    </a:lnTo>
                    <a:lnTo>
                      <a:pt x="5352" y="13510"/>
                    </a:lnTo>
                    <a:lnTo>
                      <a:pt x="3823" y="13927"/>
                    </a:lnTo>
                    <a:lnTo>
                      <a:pt x="3632" y="14094"/>
                    </a:lnTo>
                    <a:lnTo>
                      <a:pt x="2485" y="14261"/>
                    </a:lnTo>
                    <a:lnTo>
                      <a:pt x="1338" y="14761"/>
                    </a:lnTo>
                    <a:lnTo>
                      <a:pt x="765" y="15345"/>
                    </a:lnTo>
                    <a:lnTo>
                      <a:pt x="382" y="16179"/>
                    </a:lnTo>
                    <a:lnTo>
                      <a:pt x="0" y="16429"/>
                    </a:lnTo>
                    <a:lnTo>
                      <a:pt x="0" y="16596"/>
                    </a:lnTo>
                    <a:lnTo>
                      <a:pt x="765" y="17263"/>
                    </a:lnTo>
                    <a:lnTo>
                      <a:pt x="765" y="17597"/>
                    </a:lnTo>
                    <a:lnTo>
                      <a:pt x="3250" y="18514"/>
                    </a:lnTo>
                    <a:lnTo>
                      <a:pt x="4205" y="18681"/>
                    </a:lnTo>
                    <a:lnTo>
                      <a:pt x="5735" y="19015"/>
                    </a:lnTo>
                    <a:lnTo>
                      <a:pt x="7837" y="19765"/>
                    </a:lnTo>
                    <a:lnTo>
                      <a:pt x="9366" y="19432"/>
                    </a:lnTo>
                    <a:lnTo>
                      <a:pt x="11851" y="19432"/>
                    </a:lnTo>
                    <a:lnTo>
                      <a:pt x="12616" y="20099"/>
                    </a:lnTo>
                    <a:lnTo>
                      <a:pt x="11851" y="21016"/>
                    </a:lnTo>
                    <a:lnTo>
                      <a:pt x="12234" y="21600"/>
                    </a:lnTo>
                    <a:lnTo>
                      <a:pt x="13189" y="21517"/>
                    </a:lnTo>
                    <a:lnTo>
                      <a:pt x="13954" y="21183"/>
                    </a:lnTo>
                    <a:lnTo>
                      <a:pt x="14336" y="20516"/>
                    </a:lnTo>
                    <a:lnTo>
                      <a:pt x="15101" y="19932"/>
                    </a:lnTo>
                    <a:lnTo>
                      <a:pt x="15865" y="18848"/>
                    </a:lnTo>
                    <a:lnTo>
                      <a:pt x="16439" y="18181"/>
                    </a:lnTo>
                    <a:lnTo>
                      <a:pt x="15865" y="18181"/>
                    </a:lnTo>
                    <a:lnTo>
                      <a:pt x="15865" y="17847"/>
                    </a:lnTo>
                    <a:lnTo>
                      <a:pt x="16821" y="17263"/>
                    </a:lnTo>
                    <a:lnTo>
                      <a:pt x="18350" y="17263"/>
                    </a:lnTo>
                    <a:lnTo>
                      <a:pt x="17586" y="16763"/>
                    </a:lnTo>
                    <a:lnTo>
                      <a:pt x="18350" y="16179"/>
                    </a:lnTo>
                    <a:lnTo>
                      <a:pt x="17968" y="15679"/>
                    </a:lnTo>
                    <a:lnTo>
                      <a:pt x="18924" y="15345"/>
                    </a:lnTo>
                    <a:lnTo>
                      <a:pt x="19306" y="14761"/>
                    </a:lnTo>
                    <a:lnTo>
                      <a:pt x="20071" y="14094"/>
                    </a:lnTo>
                    <a:lnTo>
                      <a:pt x="20835" y="13677"/>
                    </a:lnTo>
                    <a:lnTo>
                      <a:pt x="20071" y="13010"/>
                    </a:lnTo>
                    <a:lnTo>
                      <a:pt x="20453" y="12510"/>
                    </a:lnTo>
                    <a:lnTo>
                      <a:pt x="20071" y="11592"/>
                    </a:lnTo>
                    <a:lnTo>
                      <a:pt x="19688" y="11008"/>
                    </a:lnTo>
                    <a:lnTo>
                      <a:pt x="20071" y="11008"/>
                    </a:lnTo>
                    <a:lnTo>
                      <a:pt x="20453" y="10341"/>
                    </a:lnTo>
                    <a:lnTo>
                      <a:pt x="21218" y="10842"/>
                    </a:lnTo>
                    <a:lnTo>
                      <a:pt x="20835" y="11425"/>
                    </a:lnTo>
                    <a:lnTo>
                      <a:pt x="21218" y="12510"/>
                    </a:lnTo>
                    <a:lnTo>
                      <a:pt x="21600" y="11926"/>
                    </a:lnTo>
                    <a:lnTo>
                      <a:pt x="21218" y="10341"/>
                    </a:lnTo>
                    <a:lnTo>
                      <a:pt x="20835" y="9758"/>
                    </a:lnTo>
                    <a:lnTo>
                      <a:pt x="20835" y="8006"/>
                    </a:lnTo>
                    <a:lnTo>
                      <a:pt x="20453" y="7256"/>
                    </a:lnTo>
                    <a:lnTo>
                      <a:pt x="17586" y="7089"/>
                    </a:lnTo>
                    <a:lnTo>
                      <a:pt x="16439" y="7256"/>
                    </a:lnTo>
                    <a:lnTo>
                      <a:pt x="15483" y="7089"/>
                    </a:lnTo>
                    <a:lnTo>
                      <a:pt x="15483" y="5504"/>
                    </a:lnTo>
                    <a:lnTo>
                      <a:pt x="16057" y="4837"/>
                    </a:lnTo>
                    <a:lnTo>
                      <a:pt x="16439" y="4837"/>
                    </a:lnTo>
                    <a:lnTo>
                      <a:pt x="17968" y="4420"/>
                    </a:lnTo>
                    <a:lnTo>
                      <a:pt x="17586" y="3920"/>
                    </a:lnTo>
                    <a:lnTo>
                      <a:pt x="18350" y="3169"/>
                    </a:lnTo>
                    <a:lnTo>
                      <a:pt x="18350" y="1918"/>
                    </a:lnTo>
                    <a:lnTo>
                      <a:pt x="4588" y="0"/>
                    </a:lnTo>
                    <a:lnTo>
                      <a:pt x="3250" y="75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4" name="Shape 2728">
                <a:extLst>
                  <a:ext uri="{FF2B5EF4-FFF2-40B4-BE49-F238E27FC236}">
                    <a16:creationId xmlns:a16="http://schemas.microsoft.com/office/drawing/2014/main" id="{3A606446-823A-484C-90BD-73350997583C}"/>
                  </a:ext>
                </a:extLst>
              </p:cNvPr>
              <p:cNvSpPr/>
              <p:nvPr/>
            </p:nvSpPr>
            <p:spPr>
              <a:xfrm>
                <a:off x="284549" y="398610"/>
                <a:ext cx="16260" cy="49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5" name="Shape 2729">
                <a:extLst>
                  <a:ext uri="{FF2B5EF4-FFF2-40B4-BE49-F238E27FC236}">
                    <a16:creationId xmlns:a16="http://schemas.microsoft.com/office/drawing/2014/main" id="{D5970887-588D-48E3-B99C-4BAA2F4578E8}"/>
                  </a:ext>
                </a:extLst>
              </p:cNvPr>
              <p:cNvSpPr/>
              <p:nvPr/>
            </p:nvSpPr>
            <p:spPr>
              <a:xfrm>
                <a:off x="284549" y="398610"/>
                <a:ext cx="16260" cy="49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91" name="Group 2733">
              <a:extLst>
                <a:ext uri="{FF2B5EF4-FFF2-40B4-BE49-F238E27FC236}">
                  <a16:creationId xmlns:a16="http://schemas.microsoft.com/office/drawing/2014/main" id="{B2B716FE-A7B1-46C6-8B4B-2097E55E169B}"/>
                </a:ext>
              </a:extLst>
            </p:cNvPr>
            <p:cNvGrpSpPr/>
            <p:nvPr/>
          </p:nvGrpSpPr>
          <p:grpSpPr>
            <a:xfrm>
              <a:off x="4620817" y="1600804"/>
              <a:ext cx="683382" cy="508427"/>
              <a:chOff x="0" y="0"/>
              <a:chExt cx="1731678" cy="1171223"/>
            </a:xfrm>
            <a:solidFill>
              <a:srgbClr val="DCDEE0"/>
            </a:solidFill>
          </p:grpSpPr>
          <p:sp>
            <p:nvSpPr>
              <p:cNvPr id="321" name="Shape 2731">
                <a:extLst>
                  <a:ext uri="{FF2B5EF4-FFF2-40B4-BE49-F238E27FC236}">
                    <a16:creationId xmlns:a16="http://schemas.microsoft.com/office/drawing/2014/main" id="{45DD3512-D75E-43B7-A326-71CA3B410206}"/>
                  </a:ext>
                </a:extLst>
              </p:cNvPr>
              <p:cNvSpPr/>
              <p:nvPr/>
            </p:nvSpPr>
            <p:spPr>
              <a:xfrm>
                <a:off x="0" y="0"/>
                <a:ext cx="1384802" cy="1124475"/>
              </a:xfrm>
              <a:custGeom>
                <a:avLst/>
                <a:gdLst/>
                <a:ahLst/>
                <a:cxnLst>
                  <a:cxn ang="0">
                    <a:pos x="wd2" y="hd2"/>
                  </a:cxn>
                  <a:cxn ang="5400000">
                    <a:pos x="wd2" y="hd2"/>
                  </a:cxn>
                  <a:cxn ang="10800000">
                    <a:pos x="wd2" y="hd2"/>
                  </a:cxn>
                  <a:cxn ang="16200000">
                    <a:pos x="wd2" y="hd2"/>
                  </a:cxn>
                </a:cxnLst>
                <a:rect l="0" t="0" r="r" b="b"/>
                <a:pathLst>
                  <a:path w="21600" h="21600" extrusionOk="0">
                    <a:moveTo>
                      <a:pt x="21135" y="19568"/>
                    </a:moveTo>
                    <a:lnTo>
                      <a:pt x="21600" y="19000"/>
                    </a:lnTo>
                    <a:lnTo>
                      <a:pt x="21600" y="18764"/>
                    </a:lnTo>
                    <a:lnTo>
                      <a:pt x="21346" y="18386"/>
                    </a:lnTo>
                    <a:lnTo>
                      <a:pt x="20797" y="14747"/>
                    </a:lnTo>
                    <a:lnTo>
                      <a:pt x="20670" y="14510"/>
                    </a:lnTo>
                    <a:lnTo>
                      <a:pt x="20712" y="11391"/>
                    </a:lnTo>
                    <a:lnTo>
                      <a:pt x="20712" y="11013"/>
                    </a:lnTo>
                    <a:lnTo>
                      <a:pt x="20586" y="10776"/>
                    </a:lnTo>
                    <a:lnTo>
                      <a:pt x="20586" y="10493"/>
                    </a:lnTo>
                    <a:lnTo>
                      <a:pt x="19951" y="7184"/>
                    </a:lnTo>
                    <a:lnTo>
                      <a:pt x="19444" y="6759"/>
                    </a:lnTo>
                    <a:lnTo>
                      <a:pt x="19360" y="7184"/>
                    </a:lnTo>
                    <a:lnTo>
                      <a:pt x="19233" y="6853"/>
                    </a:lnTo>
                    <a:lnTo>
                      <a:pt x="19317" y="6239"/>
                    </a:lnTo>
                    <a:lnTo>
                      <a:pt x="19148" y="5625"/>
                    </a:lnTo>
                    <a:lnTo>
                      <a:pt x="18895" y="5246"/>
                    </a:lnTo>
                    <a:lnTo>
                      <a:pt x="18726" y="4632"/>
                    </a:lnTo>
                    <a:lnTo>
                      <a:pt x="18726" y="4018"/>
                    </a:lnTo>
                    <a:lnTo>
                      <a:pt x="18810" y="3828"/>
                    </a:lnTo>
                    <a:lnTo>
                      <a:pt x="18810" y="3450"/>
                    </a:lnTo>
                    <a:lnTo>
                      <a:pt x="18726" y="3119"/>
                    </a:lnTo>
                    <a:lnTo>
                      <a:pt x="18726" y="2836"/>
                    </a:lnTo>
                    <a:lnTo>
                      <a:pt x="18683" y="2505"/>
                    </a:lnTo>
                    <a:lnTo>
                      <a:pt x="18345" y="2221"/>
                    </a:lnTo>
                    <a:lnTo>
                      <a:pt x="18261" y="1891"/>
                    </a:lnTo>
                    <a:lnTo>
                      <a:pt x="18261" y="1087"/>
                    </a:lnTo>
                    <a:lnTo>
                      <a:pt x="18049" y="709"/>
                    </a:lnTo>
                    <a:lnTo>
                      <a:pt x="18049" y="378"/>
                    </a:lnTo>
                    <a:lnTo>
                      <a:pt x="17965" y="189"/>
                    </a:lnTo>
                    <a:lnTo>
                      <a:pt x="17965" y="0"/>
                    </a:lnTo>
                    <a:lnTo>
                      <a:pt x="15724" y="709"/>
                    </a:lnTo>
                    <a:lnTo>
                      <a:pt x="13653" y="1182"/>
                    </a:lnTo>
                    <a:lnTo>
                      <a:pt x="13400" y="1182"/>
                    </a:lnTo>
                    <a:lnTo>
                      <a:pt x="12766" y="1512"/>
                    </a:lnTo>
                    <a:lnTo>
                      <a:pt x="11751" y="2741"/>
                    </a:lnTo>
                    <a:lnTo>
                      <a:pt x="10863" y="4537"/>
                    </a:lnTo>
                    <a:lnTo>
                      <a:pt x="10863" y="4868"/>
                    </a:lnTo>
                    <a:lnTo>
                      <a:pt x="10398" y="5625"/>
                    </a:lnTo>
                    <a:lnTo>
                      <a:pt x="10314" y="5766"/>
                    </a:lnTo>
                    <a:lnTo>
                      <a:pt x="10018" y="6144"/>
                    </a:lnTo>
                    <a:lnTo>
                      <a:pt x="9426" y="6759"/>
                    </a:lnTo>
                    <a:lnTo>
                      <a:pt x="9426" y="7042"/>
                    </a:lnTo>
                    <a:lnTo>
                      <a:pt x="9680" y="7279"/>
                    </a:lnTo>
                    <a:lnTo>
                      <a:pt x="9764" y="7468"/>
                    </a:lnTo>
                    <a:lnTo>
                      <a:pt x="9680" y="7090"/>
                    </a:lnTo>
                    <a:lnTo>
                      <a:pt x="10018" y="6948"/>
                    </a:lnTo>
                    <a:lnTo>
                      <a:pt x="10018" y="7468"/>
                    </a:lnTo>
                    <a:lnTo>
                      <a:pt x="10398" y="7184"/>
                    </a:lnTo>
                    <a:lnTo>
                      <a:pt x="10229" y="7562"/>
                    </a:lnTo>
                    <a:lnTo>
                      <a:pt x="10145" y="7846"/>
                    </a:lnTo>
                    <a:lnTo>
                      <a:pt x="9933" y="7988"/>
                    </a:lnTo>
                    <a:lnTo>
                      <a:pt x="10145" y="8602"/>
                    </a:lnTo>
                    <a:lnTo>
                      <a:pt x="10314" y="9169"/>
                    </a:lnTo>
                    <a:lnTo>
                      <a:pt x="10398" y="9500"/>
                    </a:lnTo>
                    <a:lnTo>
                      <a:pt x="10145" y="9878"/>
                    </a:lnTo>
                    <a:lnTo>
                      <a:pt x="9849" y="9878"/>
                    </a:lnTo>
                    <a:lnTo>
                      <a:pt x="9511" y="10209"/>
                    </a:lnTo>
                    <a:lnTo>
                      <a:pt x="9215" y="10493"/>
                    </a:lnTo>
                    <a:lnTo>
                      <a:pt x="9046" y="10824"/>
                    </a:lnTo>
                    <a:lnTo>
                      <a:pt x="8792" y="11202"/>
                    </a:lnTo>
                    <a:lnTo>
                      <a:pt x="8496" y="11391"/>
                    </a:lnTo>
                    <a:lnTo>
                      <a:pt x="8327" y="11627"/>
                    </a:lnTo>
                    <a:lnTo>
                      <a:pt x="8116" y="11533"/>
                    </a:lnTo>
                    <a:lnTo>
                      <a:pt x="7482" y="11627"/>
                    </a:lnTo>
                    <a:lnTo>
                      <a:pt x="6890" y="11722"/>
                    </a:lnTo>
                    <a:lnTo>
                      <a:pt x="6256" y="12194"/>
                    </a:lnTo>
                    <a:lnTo>
                      <a:pt x="5537" y="11816"/>
                    </a:lnTo>
                    <a:lnTo>
                      <a:pt x="4354" y="11816"/>
                    </a:lnTo>
                    <a:lnTo>
                      <a:pt x="3255" y="12100"/>
                    </a:lnTo>
                    <a:lnTo>
                      <a:pt x="2621" y="12336"/>
                    </a:lnTo>
                    <a:lnTo>
                      <a:pt x="2367" y="12620"/>
                    </a:lnTo>
                    <a:lnTo>
                      <a:pt x="2071" y="12714"/>
                    </a:lnTo>
                    <a:lnTo>
                      <a:pt x="1733" y="12903"/>
                    </a:lnTo>
                    <a:lnTo>
                      <a:pt x="1522" y="13045"/>
                    </a:lnTo>
                    <a:lnTo>
                      <a:pt x="1649" y="13707"/>
                    </a:lnTo>
                    <a:lnTo>
                      <a:pt x="1564" y="13943"/>
                    </a:lnTo>
                    <a:lnTo>
                      <a:pt x="2198" y="14038"/>
                    </a:lnTo>
                    <a:lnTo>
                      <a:pt x="2198" y="14227"/>
                    </a:lnTo>
                    <a:lnTo>
                      <a:pt x="2156" y="14416"/>
                    </a:lnTo>
                    <a:lnTo>
                      <a:pt x="2452" y="15125"/>
                    </a:lnTo>
                    <a:lnTo>
                      <a:pt x="2452" y="15456"/>
                    </a:lnTo>
                    <a:lnTo>
                      <a:pt x="1987" y="16070"/>
                    </a:lnTo>
                    <a:lnTo>
                      <a:pt x="1818" y="16448"/>
                    </a:lnTo>
                    <a:lnTo>
                      <a:pt x="1564" y="16732"/>
                    </a:lnTo>
                    <a:lnTo>
                      <a:pt x="1268" y="17157"/>
                    </a:lnTo>
                    <a:lnTo>
                      <a:pt x="803" y="17772"/>
                    </a:lnTo>
                    <a:lnTo>
                      <a:pt x="169" y="18575"/>
                    </a:lnTo>
                    <a:lnTo>
                      <a:pt x="0" y="18670"/>
                    </a:lnTo>
                    <a:lnTo>
                      <a:pt x="85" y="18764"/>
                    </a:lnTo>
                    <a:lnTo>
                      <a:pt x="211" y="19898"/>
                    </a:lnTo>
                    <a:lnTo>
                      <a:pt x="2917" y="19379"/>
                    </a:lnTo>
                    <a:lnTo>
                      <a:pt x="7059" y="18481"/>
                    </a:lnTo>
                    <a:lnTo>
                      <a:pt x="11667" y="17441"/>
                    </a:lnTo>
                    <a:lnTo>
                      <a:pt x="14752" y="16637"/>
                    </a:lnTo>
                    <a:lnTo>
                      <a:pt x="14752" y="16732"/>
                    </a:lnTo>
                    <a:lnTo>
                      <a:pt x="15090" y="16779"/>
                    </a:lnTo>
                    <a:lnTo>
                      <a:pt x="15259" y="17157"/>
                    </a:lnTo>
                    <a:lnTo>
                      <a:pt x="15471" y="17063"/>
                    </a:lnTo>
                    <a:lnTo>
                      <a:pt x="15809" y="17346"/>
                    </a:lnTo>
                    <a:lnTo>
                      <a:pt x="16063" y="18055"/>
                    </a:lnTo>
                    <a:lnTo>
                      <a:pt x="16105" y="18386"/>
                    </a:lnTo>
                    <a:lnTo>
                      <a:pt x="16359" y="18764"/>
                    </a:lnTo>
                    <a:lnTo>
                      <a:pt x="16908" y="18953"/>
                    </a:lnTo>
                    <a:lnTo>
                      <a:pt x="17246" y="19000"/>
                    </a:lnTo>
                    <a:lnTo>
                      <a:pt x="17542" y="19189"/>
                    </a:lnTo>
                    <a:lnTo>
                      <a:pt x="17542" y="19284"/>
                    </a:lnTo>
                    <a:lnTo>
                      <a:pt x="20586" y="20371"/>
                    </a:lnTo>
                    <a:lnTo>
                      <a:pt x="20332" y="19568"/>
                    </a:lnTo>
                    <a:lnTo>
                      <a:pt x="20078" y="19284"/>
                    </a:lnTo>
                    <a:lnTo>
                      <a:pt x="20036" y="18953"/>
                    </a:lnTo>
                    <a:lnTo>
                      <a:pt x="20078" y="18859"/>
                    </a:lnTo>
                    <a:lnTo>
                      <a:pt x="20163" y="19189"/>
                    </a:lnTo>
                    <a:lnTo>
                      <a:pt x="20416" y="19379"/>
                    </a:lnTo>
                    <a:lnTo>
                      <a:pt x="20586" y="19898"/>
                    </a:lnTo>
                    <a:lnTo>
                      <a:pt x="20670" y="20891"/>
                    </a:lnTo>
                    <a:lnTo>
                      <a:pt x="20501" y="21600"/>
                    </a:lnTo>
                    <a:lnTo>
                      <a:pt x="20670" y="21600"/>
                    </a:lnTo>
                    <a:lnTo>
                      <a:pt x="20712" y="21222"/>
                    </a:lnTo>
                    <a:lnTo>
                      <a:pt x="21050" y="21175"/>
                    </a:lnTo>
                    <a:lnTo>
                      <a:pt x="21135" y="20796"/>
                    </a:lnTo>
                    <a:lnTo>
                      <a:pt x="21346" y="20088"/>
                    </a:lnTo>
                    <a:lnTo>
                      <a:pt x="21135" y="19709"/>
                    </a:lnTo>
                    <a:lnTo>
                      <a:pt x="21135" y="1956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2" name="Shape 2732">
                <a:extLst>
                  <a:ext uri="{FF2B5EF4-FFF2-40B4-BE49-F238E27FC236}">
                    <a16:creationId xmlns:a16="http://schemas.microsoft.com/office/drawing/2014/main" id="{A20AAD79-7A3E-4B8D-9859-AD8CBB435C04}"/>
                  </a:ext>
                </a:extLst>
              </p:cNvPr>
              <p:cNvSpPr/>
              <p:nvPr/>
            </p:nvSpPr>
            <p:spPr>
              <a:xfrm>
                <a:off x="1319760" y="939929"/>
                <a:ext cx="411918" cy="231294"/>
              </a:xfrm>
              <a:custGeom>
                <a:avLst/>
                <a:gdLst/>
                <a:ahLst/>
                <a:cxnLst>
                  <a:cxn ang="0">
                    <a:pos x="wd2" y="hd2"/>
                  </a:cxn>
                  <a:cxn ang="5400000">
                    <a:pos x="wd2" y="hd2"/>
                  </a:cxn>
                  <a:cxn ang="10800000">
                    <a:pos x="wd2" y="hd2"/>
                  </a:cxn>
                  <a:cxn ang="16200000">
                    <a:pos x="wd2" y="hd2"/>
                  </a:cxn>
                </a:cxnLst>
                <a:rect l="0" t="0" r="r" b="b"/>
                <a:pathLst>
                  <a:path w="21600" h="21600" extrusionOk="0">
                    <a:moveTo>
                      <a:pt x="19753" y="2528"/>
                    </a:moveTo>
                    <a:lnTo>
                      <a:pt x="19184" y="2068"/>
                    </a:lnTo>
                    <a:lnTo>
                      <a:pt x="18332" y="2528"/>
                    </a:lnTo>
                    <a:lnTo>
                      <a:pt x="17337" y="3447"/>
                    </a:lnTo>
                    <a:lnTo>
                      <a:pt x="15916" y="6434"/>
                    </a:lnTo>
                    <a:lnTo>
                      <a:pt x="15489" y="6894"/>
                    </a:lnTo>
                    <a:lnTo>
                      <a:pt x="14353" y="7353"/>
                    </a:lnTo>
                    <a:lnTo>
                      <a:pt x="15205" y="5515"/>
                    </a:lnTo>
                    <a:lnTo>
                      <a:pt x="16200" y="4366"/>
                    </a:lnTo>
                    <a:lnTo>
                      <a:pt x="16200" y="2528"/>
                    </a:lnTo>
                    <a:lnTo>
                      <a:pt x="17053" y="0"/>
                    </a:lnTo>
                    <a:lnTo>
                      <a:pt x="14068" y="5515"/>
                    </a:lnTo>
                    <a:lnTo>
                      <a:pt x="12221" y="6894"/>
                    </a:lnTo>
                    <a:lnTo>
                      <a:pt x="9237" y="8043"/>
                    </a:lnTo>
                    <a:lnTo>
                      <a:pt x="8526" y="8502"/>
                    </a:lnTo>
                    <a:lnTo>
                      <a:pt x="7958" y="9881"/>
                    </a:lnTo>
                    <a:lnTo>
                      <a:pt x="6963" y="9881"/>
                    </a:lnTo>
                    <a:lnTo>
                      <a:pt x="4974" y="11489"/>
                    </a:lnTo>
                    <a:lnTo>
                      <a:pt x="4263" y="11489"/>
                    </a:lnTo>
                    <a:lnTo>
                      <a:pt x="3126" y="12409"/>
                    </a:lnTo>
                    <a:lnTo>
                      <a:pt x="3411" y="14247"/>
                    </a:lnTo>
                    <a:lnTo>
                      <a:pt x="2416" y="13787"/>
                    </a:lnTo>
                    <a:lnTo>
                      <a:pt x="2132" y="15396"/>
                    </a:lnTo>
                    <a:lnTo>
                      <a:pt x="284" y="17234"/>
                    </a:lnTo>
                    <a:lnTo>
                      <a:pt x="0" y="19302"/>
                    </a:lnTo>
                    <a:lnTo>
                      <a:pt x="0" y="20681"/>
                    </a:lnTo>
                    <a:lnTo>
                      <a:pt x="284" y="21140"/>
                    </a:lnTo>
                    <a:lnTo>
                      <a:pt x="2132" y="20221"/>
                    </a:lnTo>
                    <a:lnTo>
                      <a:pt x="995" y="21600"/>
                    </a:lnTo>
                    <a:lnTo>
                      <a:pt x="3126" y="20221"/>
                    </a:lnTo>
                    <a:lnTo>
                      <a:pt x="6679" y="16774"/>
                    </a:lnTo>
                    <a:lnTo>
                      <a:pt x="6963" y="16774"/>
                    </a:lnTo>
                    <a:lnTo>
                      <a:pt x="8242" y="15396"/>
                    </a:lnTo>
                    <a:lnTo>
                      <a:pt x="9095" y="14706"/>
                    </a:lnTo>
                    <a:lnTo>
                      <a:pt x="11226" y="12868"/>
                    </a:lnTo>
                    <a:lnTo>
                      <a:pt x="12221" y="11949"/>
                    </a:lnTo>
                    <a:lnTo>
                      <a:pt x="13358" y="11260"/>
                    </a:lnTo>
                    <a:lnTo>
                      <a:pt x="14068" y="10800"/>
                    </a:lnTo>
                    <a:lnTo>
                      <a:pt x="15916" y="8502"/>
                    </a:lnTo>
                    <a:lnTo>
                      <a:pt x="16200" y="7353"/>
                    </a:lnTo>
                    <a:lnTo>
                      <a:pt x="17337" y="6894"/>
                    </a:lnTo>
                    <a:lnTo>
                      <a:pt x="19184" y="4366"/>
                    </a:lnTo>
                    <a:lnTo>
                      <a:pt x="20321" y="3447"/>
                    </a:lnTo>
                    <a:lnTo>
                      <a:pt x="21600" y="689"/>
                    </a:lnTo>
                    <a:lnTo>
                      <a:pt x="20463" y="1609"/>
                    </a:lnTo>
                    <a:lnTo>
                      <a:pt x="19753" y="252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92" name="Group 2741">
              <a:extLst>
                <a:ext uri="{FF2B5EF4-FFF2-40B4-BE49-F238E27FC236}">
                  <a16:creationId xmlns:a16="http://schemas.microsoft.com/office/drawing/2014/main" id="{C5BD0E82-E211-4550-BE1A-57F71B34CEC3}"/>
                </a:ext>
              </a:extLst>
            </p:cNvPr>
            <p:cNvGrpSpPr/>
            <p:nvPr/>
          </p:nvGrpSpPr>
          <p:grpSpPr>
            <a:xfrm>
              <a:off x="5143780" y="1783452"/>
              <a:ext cx="317629" cy="173039"/>
              <a:chOff x="0" y="-1"/>
              <a:chExt cx="804865" cy="398615"/>
            </a:xfrm>
            <a:solidFill>
              <a:srgbClr val="DCDEE0"/>
            </a:solidFill>
          </p:grpSpPr>
          <p:sp>
            <p:nvSpPr>
              <p:cNvPr id="314" name="Shape 2734">
                <a:extLst>
                  <a:ext uri="{FF2B5EF4-FFF2-40B4-BE49-F238E27FC236}">
                    <a16:creationId xmlns:a16="http://schemas.microsoft.com/office/drawing/2014/main" id="{B8DF99D2-4BA8-4716-BBE7-E807173FDE63}"/>
                  </a:ext>
                </a:extLst>
              </p:cNvPr>
              <p:cNvSpPr/>
              <p:nvPr/>
            </p:nvSpPr>
            <p:spPr>
              <a:xfrm>
                <a:off x="0" y="-1"/>
                <a:ext cx="772346" cy="371545"/>
              </a:xfrm>
              <a:custGeom>
                <a:avLst/>
                <a:gdLst/>
                <a:ahLst/>
                <a:cxnLst>
                  <a:cxn ang="0">
                    <a:pos x="wd2" y="hd2"/>
                  </a:cxn>
                  <a:cxn ang="5400000">
                    <a:pos x="wd2" y="hd2"/>
                  </a:cxn>
                  <a:cxn ang="10800000">
                    <a:pos x="wd2" y="hd2"/>
                  </a:cxn>
                  <a:cxn ang="16200000">
                    <a:pos x="wd2" y="hd2"/>
                  </a:cxn>
                </a:cxnLst>
                <a:rect l="0" t="0" r="r" b="b"/>
                <a:pathLst>
                  <a:path w="21600" h="21600" extrusionOk="0">
                    <a:moveTo>
                      <a:pt x="13339" y="286"/>
                    </a:moveTo>
                    <a:lnTo>
                      <a:pt x="12808" y="858"/>
                    </a:lnTo>
                    <a:lnTo>
                      <a:pt x="12505" y="1860"/>
                    </a:lnTo>
                    <a:lnTo>
                      <a:pt x="12354" y="1860"/>
                    </a:lnTo>
                    <a:lnTo>
                      <a:pt x="12051" y="2718"/>
                    </a:lnTo>
                    <a:lnTo>
                      <a:pt x="11368" y="4291"/>
                    </a:lnTo>
                    <a:lnTo>
                      <a:pt x="4699" y="7295"/>
                    </a:lnTo>
                    <a:lnTo>
                      <a:pt x="76" y="8869"/>
                    </a:lnTo>
                    <a:lnTo>
                      <a:pt x="76" y="10013"/>
                    </a:lnTo>
                    <a:lnTo>
                      <a:pt x="0" y="19454"/>
                    </a:lnTo>
                    <a:lnTo>
                      <a:pt x="227" y="20170"/>
                    </a:lnTo>
                    <a:lnTo>
                      <a:pt x="3638" y="18596"/>
                    </a:lnTo>
                    <a:lnTo>
                      <a:pt x="4244" y="18596"/>
                    </a:lnTo>
                    <a:lnTo>
                      <a:pt x="5229" y="18024"/>
                    </a:lnTo>
                    <a:lnTo>
                      <a:pt x="5533" y="18024"/>
                    </a:lnTo>
                    <a:lnTo>
                      <a:pt x="6063" y="17452"/>
                    </a:lnTo>
                    <a:lnTo>
                      <a:pt x="9095" y="16164"/>
                    </a:lnTo>
                    <a:lnTo>
                      <a:pt x="9777" y="15878"/>
                    </a:lnTo>
                    <a:lnTo>
                      <a:pt x="10080" y="15878"/>
                    </a:lnTo>
                    <a:lnTo>
                      <a:pt x="12051" y="14877"/>
                    </a:lnTo>
                    <a:lnTo>
                      <a:pt x="12657" y="15592"/>
                    </a:lnTo>
                    <a:lnTo>
                      <a:pt x="12808" y="16450"/>
                    </a:lnTo>
                    <a:lnTo>
                      <a:pt x="13036" y="16736"/>
                    </a:lnTo>
                    <a:lnTo>
                      <a:pt x="13187" y="17452"/>
                    </a:lnTo>
                    <a:lnTo>
                      <a:pt x="13491" y="18024"/>
                    </a:lnTo>
                    <a:lnTo>
                      <a:pt x="13491" y="18310"/>
                    </a:lnTo>
                    <a:lnTo>
                      <a:pt x="13945" y="18882"/>
                    </a:lnTo>
                    <a:lnTo>
                      <a:pt x="14324" y="18024"/>
                    </a:lnTo>
                    <a:lnTo>
                      <a:pt x="14476" y="17166"/>
                    </a:lnTo>
                    <a:lnTo>
                      <a:pt x="14476" y="18310"/>
                    </a:lnTo>
                    <a:lnTo>
                      <a:pt x="14324" y="19168"/>
                    </a:lnTo>
                    <a:lnTo>
                      <a:pt x="14779" y="19454"/>
                    </a:lnTo>
                    <a:lnTo>
                      <a:pt x="15082" y="21028"/>
                    </a:lnTo>
                    <a:lnTo>
                      <a:pt x="15082" y="21600"/>
                    </a:lnTo>
                    <a:lnTo>
                      <a:pt x="15385" y="20456"/>
                    </a:lnTo>
                    <a:lnTo>
                      <a:pt x="15916" y="20456"/>
                    </a:lnTo>
                    <a:lnTo>
                      <a:pt x="16219" y="18882"/>
                    </a:lnTo>
                    <a:lnTo>
                      <a:pt x="16749" y="18024"/>
                    </a:lnTo>
                    <a:lnTo>
                      <a:pt x="16901" y="17166"/>
                    </a:lnTo>
                    <a:lnTo>
                      <a:pt x="17507" y="16450"/>
                    </a:lnTo>
                    <a:lnTo>
                      <a:pt x="17507" y="17452"/>
                    </a:lnTo>
                    <a:lnTo>
                      <a:pt x="17811" y="19454"/>
                    </a:lnTo>
                    <a:lnTo>
                      <a:pt x="18341" y="19168"/>
                    </a:lnTo>
                    <a:lnTo>
                      <a:pt x="18796" y="18596"/>
                    </a:lnTo>
                    <a:lnTo>
                      <a:pt x="18947" y="17452"/>
                    </a:lnTo>
                    <a:lnTo>
                      <a:pt x="19175" y="17452"/>
                    </a:lnTo>
                    <a:lnTo>
                      <a:pt x="20615" y="15878"/>
                    </a:lnTo>
                    <a:lnTo>
                      <a:pt x="21373" y="15592"/>
                    </a:lnTo>
                    <a:lnTo>
                      <a:pt x="21600" y="14591"/>
                    </a:lnTo>
                    <a:lnTo>
                      <a:pt x="21373" y="12731"/>
                    </a:lnTo>
                    <a:lnTo>
                      <a:pt x="20615" y="10728"/>
                    </a:lnTo>
                    <a:lnTo>
                      <a:pt x="20084" y="10299"/>
                    </a:lnTo>
                    <a:lnTo>
                      <a:pt x="19478" y="9727"/>
                    </a:lnTo>
                    <a:lnTo>
                      <a:pt x="18947" y="10013"/>
                    </a:lnTo>
                    <a:lnTo>
                      <a:pt x="19478" y="10299"/>
                    </a:lnTo>
                    <a:lnTo>
                      <a:pt x="20084" y="10728"/>
                    </a:lnTo>
                    <a:lnTo>
                      <a:pt x="20312" y="11873"/>
                    </a:lnTo>
                    <a:lnTo>
                      <a:pt x="20766" y="11873"/>
                    </a:lnTo>
                    <a:lnTo>
                      <a:pt x="21069" y="13446"/>
                    </a:lnTo>
                    <a:lnTo>
                      <a:pt x="20463" y="14305"/>
                    </a:lnTo>
                    <a:lnTo>
                      <a:pt x="19478" y="15878"/>
                    </a:lnTo>
                    <a:lnTo>
                      <a:pt x="18947" y="15592"/>
                    </a:lnTo>
                    <a:lnTo>
                      <a:pt x="18493" y="15592"/>
                    </a:lnTo>
                    <a:lnTo>
                      <a:pt x="18038" y="15306"/>
                    </a:lnTo>
                    <a:lnTo>
                      <a:pt x="17659" y="13446"/>
                    </a:lnTo>
                    <a:lnTo>
                      <a:pt x="17053" y="13160"/>
                    </a:lnTo>
                    <a:lnTo>
                      <a:pt x="16598" y="12731"/>
                    </a:lnTo>
                    <a:lnTo>
                      <a:pt x="16598" y="11873"/>
                    </a:lnTo>
                    <a:lnTo>
                      <a:pt x="17053" y="12445"/>
                    </a:lnTo>
                    <a:lnTo>
                      <a:pt x="16598" y="11301"/>
                    </a:lnTo>
                    <a:lnTo>
                      <a:pt x="15613" y="9441"/>
                    </a:lnTo>
                    <a:lnTo>
                      <a:pt x="15082" y="9155"/>
                    </a:lnTo>
                    <a:lnTo>
                      <a:pt x="14476" y="9727"/>
                    </a:lnTo>
                    <a:lnTo>
                      <a:pt x="14097" y="9155"/>
                    </a:lnTo>
                    <a:lnTo>
                      <a:pt x="13642" y="8297"/>
                    </a:lnTo>
                    <a:lnTo>
                      <a:pt x="14248" y="8297"/>
                    </a:lnTo>
                    <a:lnTo>
                      <a:pt x="14097" y="7295"/>
                    </a:lnTo>
                    <a:lnTo>
                      <a:pt x="14476" y="6151"/>
                    </a:lnTo>
                    <a:lnTo>
                      <a:pt x="14324" y="6008"/>
                    </a:lnTo>
                    <a:lnTo>
                      <a:pt x="14627" y="4864"/>
                    </a:lnTo>
                    <a:lnTo>
                      <a:pt x="15613" y="3719"/>
                    </a:lnTo>
                    <a:lnTo>
                      <a:pt x="15764" y="2718"/>
                    </a:lnTo>
                    <a:lnTo>
                      <a:pt x="15234" y="2718"/>
                    </a:lnTo>
                    <a:lnTo>
                      <a:pt x="15385" y="3004"/>
                    </a:lnTo>
                    <a:lnTo>
                      <a:pt x="14779" y="3290"/>
                    </a:lnTo>
                    <a:lnTo>
                      <a:pt x="14324" y="2432"/>
                    </a:lnTo>
                    <a:lnTo>
                      <a:pt x="14248" y="1430"/>
                    </a:lnTo>
                    <a:lnTo>
                      <a:pt x="13794" y="1144"/>
                    </a:lnTo>
                    <a:lnTo>
                      <a:pt x="13945" y="0"/>
                    </a:lnTo>
                    <a:lnTo>
                      <a:pt x="13642" y="0"/>
                    </a:lnTo>
                    <a:lnTo>
                      <a:pt x="13339" y="28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5" name="Shape 2735">
                <a:extLst>
                  <a:ext uri="{FF2B5EF4-FFF2-40B4-BE49-F238E27FC236}">
                    <a16:creationId xmlns:a16="http://schemas.microsoft.com/office/drawing/2014/main" id="{7EF6D61B-E3D7-42F1-8A2B-5EC49B21B520}"/>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6" name="Shape 2736">
                <a:extLst>
                  <a:ext uri="{FF2B5EF4-FFF2-40B4-BE49-F238E27FC236}">
                    <a16:creationId xmlns:a16="http://schemas.microsoft.com/office/drawing/2014/main" id="{DDFD7EC9-28C3-4991-8BCF-9E716D226193}"/>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7" name="Shape 2737">
                <a:extLst>
                  <a:ext uri="{FF2B5EF4-FFF2-40B4-BE49-F238E27FC236}">
                    <a16:creationId xmlns:a16="http://schemas.microsoft.com/office/drawing/2014/main" id="{ECBAFC0E-FD82-4CF9-8796-7F96A1CF4A14}"/>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8" name="Shape 2738">
                <a:extLst>
                  <a:ext uri="{FF2B5EF4-FFF2-40B4-BE49-F238E27FC236}">
                    <a16:creationId xmlns:a16="http://schemas.microsoft.com/office/drawing/2014/main" id="{91924414-F4CB-4BEC-883D-1FEBB967ECCE}"/>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9" name="Shape 2739">
                <a:extLst>
                  <a:ext uri="{FF2B5EF4-FFF2-40B4-BE49-F238E27FC236}">
                    <a16:creationId xmlns:a16="http://schemas.microsoft.com/office/drawing/2014/main" id="{550E398A-97B4-40E9-B072-DC3DD881DCE9}"/>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0" name="Shape 2740">
                <a:extLst>
                  <a:ext uri="{FF2B5EF4-FFF2-40B4-BE49-F238E27FC236}">
                    <a16:creationId xmlns:a16="http://schemas.microsoft.com/office/drawing/2014/main" id="{392E4412-15CF-42D0-B9C9-513351549BDB}"/>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93" name="Group 2747">
              <a:extLst>
                <a:ext uri="{FF2B5EF4-FFF2-40B4-BE49-F238E27FC236}">
                  <a16:creationId xmlns:a16="http://schemas.microsoft.com/office/drawing/2014/main" id="{A9B85F51-F24A-4CD0-8597-94C8F9D0DBD4}"/>
                </a:ext>
              </a:extLst>
            </p:cNvPr>
            <p:cNvGrpSpPr/>
            <p:nvPr/>
          </p:nvGrpSpPr>
          <p:grpSpPr>
            <a:xfrm>
              <a:off x="5244309" y="1233368"/>
              <a:ext cx="357199" cy="526586"/>
              <a:chOff x="-1" y="0"/>
              <a:chExt cx="905134" cy="1213053"/>
            </a:xfrm>
            <a:solidFill>
              <a:srgbClr val="DCDEE0"/>
            </a:solidFill>
          </p:grpSpPr>
          <p:sp>
            <p:nvSpPr>
              <p:cNvPr id="309" name="Shape 2742">
                <a:extLst>
                  <a:ext uri="{FF2B5EF4-FFF2-40B4-BE49-F238E27FC236}">
                    <a16:creationId xmlns:a16="http://schemas.microsoft.com/office/drawing/2014/main" id="{B15FD3B4-01C8-4C85-A533-C7B66D0ECD8F}"/>
                  </a:ext>
                </a:extLst>
              </p:cNvPr>
              <p:cNvSpPr/>
              <p:nvPr/>
            </p:nvSpPr>
            <p:spPr>
              <a:xfrm>
                <a:off x="-1" y="0"/>
                <a:ext cx="845514" cy="1213053"/>
              </a:xfrm>
              <a:custGeom>
                <a:avLst/>
                <a:gdLst/>
                <a:ahLst/>
                <a:cxnLst>
                  <a:cxn ang="0">
                    <a:pos x="wd2" y="hd2"/>
                  </a:cxn>
                  <a:cxn ang="5400000">
                    <a:pos x="wd2" y="hd2"/>
                  </a:cxn>
                  <a:cxn ang="10800000">
                    <a:pos x="wd2" y="hd2"/>
                  </a:cxn>
                  <a:cxn ang="16200000">
                    <a:pos x="wd2" y="hd2"/>
                  </a:cxn>
                </a:cxnLst>
                <a:rect l="0" t="0" r="r" b="b"/>
                <a:pathLst>
                  <a:path w="21600" h="21600" extrusionOk="0">
                    <a:moveTo>
                      <a:pt x="21185" y="9814"/>
                    </a:moveTo>
                    <a:lnTo>
                      <a:pt x="20908" y="10121"/>
                    </a:lnTo>
                    <a:lnTo>
                      <a:pt x="20423" y="9902"/>
                    </a:lnTo>
                    <a:lnTo>
                      <a:pt x="21046" y="9376"/>
                    </a:lnTo>
                    <a:lnTo>
                      <a:pt x="20146" y="8806"/>
                    </a:lnTo>
                    <a:lnTo>
                      <a:pt x="20146" y="8719"/>
                    </a:lnTo>
                    <a:lnTo>
                      <a:pt x="20008" y="8719"/>
                    </a:lnTo>
                    <a:lnTo>
                      <a:pt x="19731" y="8631"/>
                    </a:lnTo>
                    <a:lnTo>
                      <a:pt x="19385" y="8631"/>
                    </a:lnTo>
                    <a:lnTo>
                      <a:pt x="18969" y="8982"/>
                    </a:lnTo>
                    <a:lnTo>
                      <a:pt x="18415" y="8631"/>
                    </a:lnTo>
                    <a:lnTo>
                      <a:pt x="18208" y="8325"/>
                    </a:lnTo>
                    <a:lnTo>
                      <a:pt x="18208" y="8062"/>
                    </a:lnTo>
                    <a:lnTo>
                      <a:pt x="17792" y="7755"/>
                    </a:lnTo>
                    <a:lnTo>
                      <a:pt x="17654" y="7492"/>
                    </a:lnTo>
                    <a:lnTo>
                      <a:pt x="17792" y="7185"/>
                    </a:lnTo>
                    <a:lnTo>
                      <a:pt x="17515" y="7010"/>
                    </a:lnTo>
                    <a:lnTo>
                      <a:pt x="17031" y="7098"/>
                    </a:lnTo>
                    <a:lnTo>
                      <a:pt x="16615" y="7098"/>
                    </a:lnTo>
                    <a:lnTo>
                      <a:pt x="16131" y="6923"/>
                    </a:lnTo>
                    <a:lnTo>
                      <a:pt x="15577" y="6923"/>
                    </a:lnTo>
                    <a:lnTo>
                      <a:pt x="15438" y="6660"/>
                    </a:lnTo>
                    <a:lnTo>
                      <a:pt x="15438" y="6441"/>
                    </a:lnTo>
                    <a:lnTo>
                      <a:pt x="15162" y="6090"/>
                    </a:lnTo>
                    <a:lnTo>
                      <a:pt x="15162" y="5783"/>
                    </a:lnTo>
                    <a:lnTo>
                      <a:pt x="14677" y="4776"/>
                    </a:lnTo>
                    <a:lnTo>
                      <a:pt x="12600" y="832"/>
                    </a:lnTo>
                    <a:lnTo>
                      <a:pt x="12185" y="745"/>
                    </a:lnTo>
                    <a:lnTo>
                      <a:pt x="11146" y="351"/>
                    </a:lnTo>
                    <a:lnTo>
                      <a:pt x="10246" y="88"/>
                    </a:lnTo>
                    <a:lnTo>
                      <a:pt x="9762" y="0"/>
                    </a:lnTo>
                    <a:lnTo>
                      <a:pt x="9208" y="88"/>
                    </a:lnTo>
                    <a:lnTo>
                      <a:pt x="8792" y="394"/>
                    </a:lnTo>
                    <a:lnTo>
                      <a:pt x="8308" y="570"/>
                    </a:lnTo>
                    <a:lnTo>
                      <a:pt x="7892" y="920"/>
                    </a:lnTo>
                    <a:lnTo>
                      <a:pt x="7546" y="1008"/>
                    </a:lnTo>
                    <a:lnTo>
                      <a:pt x="6992" y="1314"/>
                    </a:lnTo>
                    <a:lnTo>
                      <a:pt x="6508" y="1227"/>
                    </a:lnTo>
                    <a:lnTo>
                      <a:pt x="5954" y="1008"/>
                    </a:lnTo>
                    <a:lnTo>
                      <a:pt x="5677" y="351"/>
                    </a:lnTo>
                    <a:lnTo>
                      <a:pt x="5192" y="351"/>
                    </a:lnTo>
                    <a:lnTo>
                      <a:pt x="4777" y="394"/>
                    </a:lnTo>
                    <a:lnTo>
                      <a:pt x="2562" y="4513"/>
                    </a:lnTo>
                    <a:lnTo>
                      <a:pt x="2838" y="5783"/>
                    </a:lnTo>
                    <a:lnTo>
                      <a:pt x="2423" y="6178"/>
                    </a:lnTo>
                    <a:lnTo>
                      <a:pt x="2146" y="7098"/>
                    </a:lnTo>
                    <a:lnTo>
                      <a:pt x="2423" y="7404"/>
                    </a:lnTo>
                    <a:lnTo>
                      <a:pt x="2423" y="7974"/>
                    </a:lnTo>
                    <a:lnTo>
                      <a:pt x="2977" y="8237"/>
                    </a:lnTo>
                    <a:lnTo>
                      <a:pt x="2285" y="8894"/>
                    </a:lnTo>
                    <a:lnTo>
                      <a:pt x="2562" y="9157"/>
                    </a:lnTo>
                    <a:lnTo>
                      <a:pt x="1800" y="9727"/>
                    </a:lnTo>
                    <a:lnTo>
                      <a:pt x="1523" y="10033"/>
                    </a:lnTo>
                    <a:lnTo>
                      <a:pt x="1385" y="10384"/>
                    </a:lnTo>
                    <a:lnTo>
                      <a:pt x="1385" y="10471"/>
                    </a:lnTo>
                    <a:lnTo>
                      <a:pt x="1800" y="11041"/>
                    </a:lnTo>
                    <a:lnTo>
                      <a:pt x="1385" y="10866"/>
                    </a:lnTo>
                    <a:lnTo>
                      <a:pt x="1246" y="10953"/>
                    </a:lnTo>
                    <a:lnTo>
                      <a:pt x="1108" y="11216"/>
                    </a:lnTo>
                    <a:lnTo>
                      <a:pt x="1246" y="11523"/>
                    </a:lnTo>
                    <a:lnTo>
                      <a:pt x="762" y="11611"/>
                    </a:lnTo>
                    <a:lnTo>
                      <a:pt x="346" y="11523"/>
                    </a:lnTo>
                    <a:lnTo>
                      <a:pt x="0" y="11786"/>
                    </a:lnTo>
                    <a:lnTo>
                      <a:pt x="69" y="11961"/>
                    </a:lnTo>
                    <a:lnTo>
                      <a:pt x="3600" y="18708"/>
                    </a:lnTo>
                    <a:lnTo>
                      <a:pt x="4154" y="19585"/>
                    </a:lnTo>
                    <a:lnTo>
                      <a:pt x="4154" y="19935"/>
                    </a:lnTo>
                    <a:lnTo>
                      <a:pt x="4292" y="20286"/>
                    </a:lnTo>
                    <a:lnTo>
                      <a:pt x="4500" y="20505"/>
                    </a:lnTo>
                    <a:lnTo>
                      <a:pt x="4915" y="20768"/>
                    </a:lnTo>
                    <a:lnTo>
                      <a:pt x="5400" y="20943"/>
                    </a:lnTo>
                    <a:lnTo>
                      <a:pt x="5538" y="21249"/>
                    </a:lnTo>
                    <a:lnTo>
                      <a:pt x="5954" y="21512"/>
                    </a:lnTo>
                    <a:lnTo>
                      <a:pt x="6231" y="21600"/>
                    </a:lnTo>
                    <a:lnTo>
                      <a:pt x="6577" y="21337"/>
                    </a:lnTo>
                    <a:lnTo>
                      <a:pt x="6715" y="20987"/>
                    </a:lnTo>
                    <a:lnTo>
                      <a:pt x="6577" y="20680"/>
                    </a:lnTo>
                    <a:lnTo>
                      <a:pt x="6577" y="20329"/>
                    </a:lnTo>
                    <a:lnTo>
                      <a:pt x="7131" y="20110"/>
                    </a:lnTo>
                    <a:lnTo>
                      <a:pt x="7546" y="19541"/>
                    </a:lnTo>
                    <a:lnTo>
                      <a:pt x="7269" y="19278"/>
                    </a:lnTo>
                    <a:lnTo>
                      <a:pt x="7892" y="18621"/>
                    </a:lnTo>
                    <a:lnTo>
                      <a:pt x="7546" y="18533"/>
                    </a:lnTo>
                    <a:lnTo>
                      <a:pt x="7546" y="18270"/>
                    </a:lnTo>
                    <a:lnTo>
                      <a:pt x="7615" y="17963"/>
                    </a:lnTo>
                    <a:lnTo>
                      <a:pt x="8446" y="17306"/>
                    </a:lnTo>
                    <a:lnTo>
                      <a:pt x="8654" y="17876"/>
                    </a:lnTo>
                    <a:lnTo>
                      <a:pt x="8654" y="17525"/>
                    </a:lnTo>
                    <a:lnTo>
                      <a:pt x="8654" y="17876"/>
                    </a:lnTo>
                    <a:lnTo>
                      <a:pt x="8931" y="17525"/>
                    </a:lnTo>
                    <a:lnTo>
                      <a:pt x="9069" y="17219"/>
                    </a:lnTo>
                    <a:lnTo>
                      <a:pt x="9208" y="17306"/>
                    </a:lnTo>
                    <a:lnTo>
                      <a:pt x="9623" y="17876"/>
                    </a:lnTo>
                    <a:lnTo>
                      <a:pt x="9762" y="17525"/>
                    </a:lnTo>
                    <a:lnTo>
                      <a:pt x="9069" y="16649"/>
                    </a:lnTo>
                    <a:lnTo>
                      <a:pt x="8931" y="16737"/>
                    </a:lnTo>
                    <a:lnTo>
                      <a:pt x="8931" y="16474"/>
                    </a:lnTo>
                    <a:lnTo>
                      <a:pt x="9208" y="16167"/>
                    </a:lnTo>
                    <a:lnTo>
                      <a:pt x="9069" y="16474"/>
                    </a:lnTo>
                    <a:lnTo>
                      <a:pt x="9831" y="17482"/>
                    </a:lnTo>
                    <a:lnTo>
                      <a:pt x="9969" y="17219"/>
                    </a:lnTo>
                    <a:lnTo>
                      <a:pt x="9623" y="16868"/>
                    </a:lnTo>
                    <a:lnTo>
                      <a:pt x="9762" y="16474"/>
                    </a:lnTo>
                    <a:lnTo>
                      <a:pt x="9969" y="16386"/>
                    </a:lnTo>
                    <a:lnTo>
                      <a:pt x="10246" y="16737"/>
                    </a:lnTo>
                    <a:lnTo>
                      <a:pt x="10108" y="16956"/>
                    </a:lnTo>
                    <a:lnTo>
                      <a:pt x="10662" y="17131"/>
                    </a:lnTo>
                    <a:lnTo>
                      <a:pt x="10385" y="16561"/>
                    </a:lnTo>
                    <a:lnTo>
                      <a:pt x="10385" y="16211"/>
                    </a:lnTo>
                    <a:lnTo>
                      <a:pt x="10523" y="16167"/>
                    </a:lnTo>
                    <a:lnTo>
                      <a:pt x="10523" y="16474"/>
                    </a:lnTo>
                    <a:lnTo>
                      <a:pt x="10662" y="16824"/>
                    </a:lnTo>
                    <a:lnTo>
                      <a:pt x="11008" y="16956"/>
                    </a:lnTo>
                    <a:lnTo>
                      <a:pt x="11008" y="16299"/>
                    </a:lnTo>
                    <a:lnTo>
                      <a:pt x="11146" y="16080"/>
                    </a:lnTo>
                    <a:lnTo>
                      <a:pt x="11700" y="16080"/>
                    </a:lnTo>
                    <a:lnTo>
                      <a:pt x="12185" y="16211"/>
                    </a:lnTo>
                    <a:lnTo>
                      <a:pt x="12323" y="15904"/>
                    </a:lnTo>
                    <a:lnTo>
                      <a:pt x="12738" y="15554"/>
                    </a:lnTo>
                    <a:lnTo>
                      <a:pt x="12600" y="15247"/>
                    </a:lnTo>
                    <a:lnTo>
                      <a:pt x="12600" y="14677"/>
                    </a:lnTo>
                    <a:lnTo>
                      <a:pt x="12738" y="14327"/>
                    </a:lnTo>
                    <a:lnTo>
                      <a:pt x="12738" y="14020"/>
                    </a:lnTo>
                    <a:lnTo>
                      <a:pt x="12462" y="13757"/>
                    </a:lnTo>
                    <a:lnTo>
                      <a:pt x="13085" y="13495"/>
                    </a:lnTo>
                    <a:lnTo>
                      <a:pt x="13015" y="13013"/>
                    </a:lnTo>
                    <a:lnTo>
                      <a:pt x="13362" y="13275"/>
                    </a:lnTo>
                    <a:lnTo>
                      <a:pt x="13362" y="13582"/>
                    </a:lnTo>
                    <a:lnTo>
                      <a:pt x="13777" y="13495"/>
                    </a:lnTo>
                    <a:lnTo>
                      <a:pt x="13777" y="13845"/>
                    </a:lnTo>
                    <a:lnTo>
                      <a:pt x="13500" y="14020"/>
                    </a:lnTo>
                    <a:lnTo>
                      <a:pt x="14400" y="14020"/>
                    </a:lnTo>
                    <a:lnTo>
                      <a:pt x="15162" y="14152"/>
                    </a:lnTo>
                    <a:lnTo>
                      <a:pt x="14815" y="13845"/>
                    </a:lnTo>
                    <a:lnTo>
                      <a:pt x="14815" y="13582"/>
                    </a:lnTo>
                    <a:lnTo>
                      <a:pt x="14954" y="13275"/>
                    </a:lnTo>
                    <a:lnTo>
                      <a:pt x="14815" y="13013"/>
                    </a:lnTo>
                    <a:lnTo>
                      <a:pt x="15300" y="13275"/>
                    </a:lnTo>
                    <a:lnTo>
                      <a:pt x="15715" y="13013"/>
                    </a:lnTo>
                    <a:lnTo>
                      <a:pt x="15577" y="12706"/>
                    </a:lnTo>
                    <a:lnTo>
                      <a:pt x="16892" y="12925"/>
                    </a:lnTo>
                    <a:lnTo>
                      <a:pt x="17169" y="13275"/>
                    </a:lnTo>
                    <a:lnTo>
                      <a:pt x="17377" y="12925"/>
                    </a:lnTo>
                    <a:lnTo>
                      <a:pt x="17169" y="12706"/>
                    </a:lnTo>
                    <a:lnTo>
                      <a:pt x="17515" y="12531"/>
                    </a:lnTo>
                    <a:lnTo>
                      <a:pt x="17654" y="12750"/>
                    </a:lnTo>
                    <a:lnTo>
                      <a:pt x="17654" y="12531"/>
                    </a:lnTo>
                    <a:lnTo>
                      <a:pt x="17792" y="12750"/>
                    </a:lnTo>
                    <a:lnTo>
                      <a:pt x="17931" y="12531"/>
                    </a:lnTo>
                    <a:lnTo>
                      <a:pt x="17792" y="12180"/>
                    </a:lnTo>
                    <a:lnTo>
                      <a:pt x="18069" y="11873"/>
                    </a:lnTo>
                    <a:lnTo>
                      <a:pt x="18415" y="12180"/>
                    </a:lnTo>
                    <a:lnTo>
                      <a:pt x="18692" y="12180"/>
                    </a:lnTo>
                    <a:lnTo>
                      <a:pt x="18831" y="11873"/>
                    </a:lnTo>
                    <a:lnTo>
                      <a:pt x="19246" y="11873"/>
                    </a:lnTo>
                    <a:lnTo>
                      <a:pt x="19246" y="11611"/>
                    </a:lnTo>
                    <a:lnTo>
                      <a:pt x="19592" y="11435"/>
                    </a:lnTo>
                    <a:lnTo>
                      <a:pt x="19731" y="11435"/>
                    </a:lnTo>
                    <a:lnTo>
                      <a:pt x="19731" y="11304"/>
                    </a:lnTo>
                    <a:lnTo>
                      <a:pt x="20146" y="11304"/>
                    </a:lnTo>
                    <a:lnTo>
                      <a:pt x="19869" y="11041"/>
                    </a:lnTo>
                    <a:lnTo>
                      <a:pt x="20631" y="11041"/>
                    </a:lnTo>
                    <a:lnTo>
                      <a:pt x="21046" y="10866"/>
                    </a:lnTo>
                    <a:lnTo>
                      <a:pt x="21600" y="10296"/>
                    </a:lnTo>
                    <a:lnTo>
                      <a:pt x="21600" y="9989"/>
                    </a:lnTo>
                    <a:lnTo>
                      <a:pt x="21046" y="9727"/>
                    </a:lnTo>
                    <a:lnTo>
                      <a:pt x="21185" y="981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0" name="Shape 2743">
                <a:extLst>
                  <a:ext uri="{FF2B5EF4-FFF2-40B4-BE49-F238E27FC236}">
                    <a16:creationId xmlns:a16="http://schemas.microsoft.com/office/drawing/2014/main" id="{03301FAC-5244-4E47-ABAE-02AF9FCA845A}"/>
                  </a:ext>
                </a:extLst>
              </p:cNvPr>
              <p:cNvSpPr/>
              <p:nvPr/>
            </p:nvSpPr>
            <p:spPr>
              <a:xfrm>
                <a:off x="604323" y="730786"/>
                <a:ext cx="46071" cy="51674"/>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0" y="13371"/>
                    </a:lnTo>
                    <a:lnTo>
                      <a:pt x="2541" y="21600"/>
                    </a:lnTo>
                    <a:lnTo>
                      <a:pt x="21600" y="13371"/>
                    </a:lnTo>
                    <a:lnTo>
                      <a:pt x="21600" y="6171"/>
                    </a:lnTo>
                    <a:lnTo>
                      <a:pt x="12706" y="2057"/>
                    </a:lnTo>
                    <a:lnTo>
                      <a:pt x="10165"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1" name="Shape 2744">
                <a:extLst>
                  <a:ext uri="{FF2B5EF4-FFF2-40B4-BE49-F238E27FC236}">
                    <a16:creationId xmlns:a16="http://schemas.microsoft.com/office/drawing/2014/main" id="{950D35F4-4F11-4E95-81A4-CAAC506DBBC0}"/>
                  </a:ext>
                </a:extLst>
              </p:cNvPr>
              <p:cNvSpPr/>
              <p:nvPr/>
            </p:nvSpPr>
            <p:spPr>
              <a:xfrm>
                <a:off x="604323" y="730786"/>
                <a:ext cx="46071" cy="51674"/>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0" y="13371"/>
                    </a:lnTo>
                    <a:lnTo>
                      <a:pt x="2541" y="21600"/>
                    </a:lnTo>
                    <a:lnTo>
                      <a:pt x="21600" y="13371"/>
                    </a:lnTo>
                    <a:lnTo>
                      <a:pt x="21600" y="6171"/>
                    </a:lnTo>
                    <a:lnTo>
                      <a:pt x="12706" y="2057"/>
                    </a:lnTo>
                    <a:lnTo>
                      <a:pt x="10165"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2" name="Shape 2745">
                <a:extLst>
                  <a:ext uri="{FF2B5EF4-FFF2-40B4-BE49-F238E27FC236}">
                    <a16:creationId xmlns:a16="http://schemas.microsoft.com/office/drawing/2014/main" id="{DD046F7C-D5C7-4134-85B0-2324E378D86F}"/>
                  </a:ext>
                </a:extLst>
              </p:cNvPr>
              <p:cNvSpPr/>
              <p:nvPr/>
            </p:nvSpPr>
            <p:spPr>
              <a:xfrm>
                <a:off x="880742" y="556087"/>
                <a:ext cx="24391" cy="49212"/>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0" y="7560"/>
                    </a:lnTo>
                    <a:lnTo>
                      <a:pt x="0" y="16200"/>
                    </a:lnTo>
                    <a:lnTo>
                      <a:pt x="9600" y="21600"/>
                    </a:lnTo>
                    <a:lnTo>
                      <a:pt x="21600" y="16200"/>
                    </a:lnTo>
                    <a:lnTo>
                      <a:pt x="21600" y="7560"/>
                    </a:lnTo>
                    <a:lnTo>
                      <a:pt x="9600" y="2160"/>
                    </a:lnTo>
                    <a:lnTo>
                      <a:pt x="9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3" name="Shape 2746">
                <a:extLst>
                  <a:ext uri="{FF2B5EF4-FFF2-40B4-BE49-F238E27FC236}">
                    <a16:creationId xmlns:a16="http://schemas.microsoft.com/office/drawing/2014/main" id="{A004C52E-B685-40F6-AD48-DE5218152300}"/>
                  </a:ext>
                </a:extLst>
              </p:cNvPr>
              <p:cNvSpPr/>
              <p:nvPr/>
            </p:nvSpPr>
            <p:spPr>
              <a:xfrm>
                <a:off x="880742" y="556087"/>
                <a:ext cx="24391" cy="49212"/>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0" y="7560"/>
                    </a:lnTo>
                    <a:lnTo>
                      <a:pt x="0" y="16200"/>
                    </a:lnTo>
                    <a:lnTo>
                      <a:pt x="9600" y="21600"/>
                    </a:lnTo>
                    <a:lnTo>
                      <a:pt x="21600" y="16200"/>
                    </a:lnTo>
                    <a:lnTo>
                      <a:pt x="21600" y="7560"/>
                    </a:lnTo>
                    <a:lnTo>
                      <a:pt x="9600" y="2160"/>
                    </a:lnTo>
                    <a:lnTo>
                      <a:pt x="9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94" name="Rectangle 110">
              <a:extLst>
                <a:ext uri="{FF2B5EF4-FFF2-40B4-BE49-F238E27FC236}">
                  <a16:creationId xmlns:a16="http://schemas.microsoft.com/office/drawing/2014/main" id="{BFA00856-8A5C-4556-AE49-2769E6AF4B98}"/>
                </a:ext>
              </a:extLst>
            </p:cNvPr>
            <p:cNvSpPr>
              <a:spLocks noChangeArrowheads="1"/>
            </p:cNvSpPr>
            <p:nvPr/>
          </p:nvSpPr>
          <p:spPr bwMode="auto">
            <a:xfrm>
              <a:off x="2821358" y="1792115"/>
              <a:ext cx="637140" cy="36933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2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Lincoln, NE</a:t>
              </a:r>
            </a:p>
          </p:txBody>
        </p:sp>
        <p:sp>
          <p:nvSpPr>
            <p:cNvPr id="295" name="Rectangle 111">
              <a:extLst>
                <a:ext uri="{FF2B5EF4-FFF2-40B4-BE49-F238E27FC236}">
                  <a16:creationId xmlns:a16="http://schemas.microsoft.com/office/drawing/2014/main" id="{0E51F2CF-2330-4800-A8FA-9225CDCD32E1}"/>
                </a:ext>
              </a:extLst>
            </p:cNvPr>
            <p:cNvSpPr>
              <a:spLocks noChangeArrowheads="1"/>
            </p:cNvSpPr>
            <p:nvPr/>
          </p:nvSpPr>
          <p:spPr bwMode="auto">
            <a:xfrm>
              <a:off x="2897740" y="3625473"/>
              <a:ext cx="734553" cy="184666"/>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2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Coppell, TX</a:t>
              </a:r>
            </a:p>
          </p:txBody>
        </p:sp>
        <p:sp>
          <p:nvSpPr>
            <p:cNvPr id="296" name="Rectangle 112">
              <a:extLst>
                <a:ext uri="{FF2B5EF4-FFF2-40B4-BE49-F238E27FC236}">
                  <a16:creationId xmlns:a16="http://schemas.microsoft.com/office/drawing/2014/main" id="{066193F7-17E1-4407-9C12-6914D15B391D}"/>
                </a:ext>
              </a:extLst>
            </p:cNvPr>
            <p:cNvSpPr>
              <a:spLocks noChangeArrowheads="1"/>
            </p:cNvSpPr>
            <p:nvPr/>
          </p:nvSpPr>
          <p:spPr bwMode="auto">
            <a:xfrm>
              <a:off x="4597703" y="1723595"/>
              <a:ext cx="760321" cy="36933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2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Malvern, PA</a:t>
              </a:r>
            </a:p>
          </p:txBody>
        </p:sp>
        <p:sp>
          <p:nvSpPr>
            <p:cNvPr id="297" name="Rectangle 113">
              <a:extLst>
                <a:ext uri="{FF2B5EF4-FFF2-40B4-BE49-F238E27FC236}">
                  <a16:creationId xmlns:a16="http://schemas.microsoft.com/office/drawing/2014/main" id="{FE9A2495-16A9-4249-824F-783C963D4675}"/>
                </a:ext>
              </a:extLst>
            </p:cNvPr>
            <p:cNvSpPr>
              <a:spLocks noChangeArrowheads="1"/>
            </p:cNvSpPr>
            <p:nvPr/>
          </p:nvSpPr>
          <p:spPr bwMode="auto">
            <a:xfrm>
              <a:off x="3937163" y="3239501"/>
              <a:ext cx="896750" cy="184666"/>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2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Villa Rica, GA</a:t>
              </a:r>
            </a:p>
          </p:txBody>
        </p:sp>
        <p:sp>
          <p:nvSpPr>
            <p:cNvPr id="298" name="Oval 297">
              <a:extLst>
                <a:ext uri="{FF2B5EF4-FFF2-40B4-BE49-F238E27FC236}">
                  <a16:creationId xmlns:a16="http://schemas.microsoft.com/office/drawing/2014/main" id="{A541BB1E-01AF-4860-B5B7-9FF9F2471593}"/>
                </a:ext>
              </a:extLst>
            </p:cNvPr>
            <p:cNvSpPr/>
            <p:nvPr/>
          </p:nvSpPr>
          <p:spPr>
            <a:xfrm>
              <a:off x="2524619" y="1652895"/>
              <a:ext cx="1222181" cy="1222181"/>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299" name="Oval 298">
              <a:extLst>
                <a:ext uri="{FF2B5EF4-FFF2-40B4-BE49-F238E27FC236}">
                  <a16:creationId xmlns:a16="http://schemas.microsoft.com/office/drawing/2014/main" id="{8540C2F3-638E-45CE-AFB1-7825D9DEDAA5}"/>
                </a:ext>
              </a:extLst>
            </p:cNvPr>
            <p:cNvSpPr/>
            <p:nvPr/>
          </p:nvSpPr>
          <p:spPr>
            <a:xfrm>
              <a:off x="2648887" y="2799238"/>
              <a:ext cx="1222181" cy="1222181"/>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00" name="Oval 299">
              <a:extLst>
                <a:ext uri="{FF2B5EF4-FFF2-40B4-BE49-F238E27FC236}">
                  <a16:creationId xmlns:a16="http://schemas.microsoft.com/office/drawing/2014/main" id="{A76F44EF-9ED0-4740-A5BC-5BF53484F40D}"/>
                </a:ext>
              </a:extLst>
            </p:cNvPr>
            <p:cNvSpPr/>
            <p:nvPr/>
          </p:nvSpPr>
          <p:spPr>
            <a:xfrm>
              <a:off x="3191398" y="3341749"/>
              <a:ext cx="137160" cy="137160"/>
            </a:xfrm>
            <a:prstGeom prst="ellipse">
              <a:avLst/>
            </a:prstGeom>
            <a:solidFill>
              <a:srgbClr val="00538A"/>
            </a:solidFill>
            <a:ln w="19050">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01" name="Oval 300">
              <a:extLst>
                <a:ext uri="{FF2B5EF4-FFF2-40B4-BE49-F238E27FC236}">
                  <a16:creationId xmlns:a16="http://schemas.microsoft.com/office/drawing/2014/main" id="{21A9FB08-0B60-4F9D-80DD-5A2EB311F221}"/>
                </a:ext>
              </a:extLst>
            </p:cNvPr>
            <p:cNvSpPr/>
            <p:nvPr/>
          </p:nvSpPr>
          <p:spPr>
            <a:xfrm>
              <a:off x="3784417" y="2430648"/>
              <a:ext cx="1222181" cy="1222181"/>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02" name="Oval 301">
              <a:extLst>
                <a:ext uri="{FF2B5EF4-FFF2-40B4-BE49-F238E27FC236}">
                  <a16:creationId xmlns:a16="http://schemas.microsoft.com/office/drawing/2014/main" id="{65E9A0E4-1A79-4813-8271-869B4DD5EC56}"/>
                </a:ext>
              </a:extLst>
            </p:cNvPr>
            <p:cNvSpPr/>
            <p:nvPr/>
          </p:nvSpPr>
          <p:spPr>
            <a:xfrm>
              <a:off x="4326928" y="2973159"/>
              <a:ext cx="137160" cy="137160"/>
            </a:xfrm>
            <a:prstGeom prst="ellipse">
              <a:avLst/>
            </a:prstGeom>
            <a:solidFill>
              <a:srgbClr val="00538A"/>
            </a:solidFill>
            <a:ln w="19050">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03" name="Oval 302">
              <a:extLst>
                <a:ext uri="{FF2B5EF4-FFF2-40B4-BE49-F238E27FC236}">
                  <a16:creationId xmlns:a16="http://schemas.microsoft.com/office/drawing/2014/main" id="{E381CB1C-79A1-4D55-85C8-905BDE26E577}"/>
                </a:ext>
              </a:extLst>
            </p:cNvPr>
            <p:cNvSpPr/>
            <p:nvPr/>
          </p:nvSpPr>
          <p:spPr>
            <a:xfrm>
              <a:off x="4343063" y="1602929"/>
              <a:ext cx="1222181" cy="1222181"/>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04" name="Oval 303">
              <a:extLst>
                <a:ext uri="{FF2B5EF4-FFF2-40B4-BE49-F238E27FC236}">
                  <a16:creationId xmlns:a16="http://schemas.microsoft.com/office/drawing/2014/main" id="{C2867537-4CF6-4ED1-9137-7E5EEC52BCE3}"/>
                </a:ext>
              </a:extLst>
            </p:cNvPr>
            <p:cNvSpPr/>
            <p:nvPr/>
          </p:nvSpPr>
          <p:spPr>
            <a:xfrm>
              <a:off x="4895042" y="2126068"/>
              <a:ext cx="137160" cy="137160"/>
            </a:xfrm>
            <a:prstGeom prst="ellipse">
              <a:avLst/>
            </a:prstGeom>
            <a:solidFill>
              <a:srgbClr val="00538A"/>
            </a:solidFill>
            <a:ln w="19050">
              <a:no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nvGrpSpPr>
            <p:cNvPr id="305" name="Group 304">
              <a:extLst>
                <a:ext uri="{FF2B5EF4-FFF2-40B4-BE49-F238E27FC236}">
                  <a16:creationId xmlns:a16="http://schemas.microsoft.com/office/drawing/2014/main" id="{42B0BABB-A0AD-4D01-AEEB-0C171A216B95}"/>
                </a:ext>
              </a:extLst>
            </p:cNvPr>
            <p:cNvGrpSpPr/>
            <p:nvPr/>
          </p:nvGrpSpPr>
          <p:grpSpPr>
            <a:xfrm>
              <a:off x="737130" y="3280611"/>
              <a:ext cx="667775" cy="627172"/>
              <a:chOff x="5375382" y="3009194"/>
              <a:chExt cx="667775" cy="627172"/>
            </a:xfrm>
          </p:grpSpPr>
          <p:sp>
            <p:nvSpPr>
              <p:cNvPr id="307" name="Oval 306">
                <a:extLst>
                  <a:ext uri="{FF2B5EF4-FFF2-40B4-BE49-F238E27FC236}">
                    <a16:creationId xmlns:a16="http://schemas.microsoft.com/office/drawing/2014/main" id="{DFC16BF3-7449-456E-8A47-C6F58439433C}"/>
                  </a:ext>
                </a:extLst>
              </p:cNvPr>
              <p:cNvSpPr/>
              <p:nvPr/>
            </p:nvSpPr>
            <p:spPr>
              <a:xfrm>
                <a:off x="5383659" y="3009194"/>
                <a:ext cx="627172" cy="627172"/>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08" name="Rectangle 111">
                <a:extLst>
                  <a:ext uri="{FF2B5EF4-FFF2-40B4-BE49-F238E27FC236}">
                    <a16:creationId xmlns:a16="http://schemas.microsoft.com/office/drawing/2014/main" id="{35B47E38-3CE6-4EDF-B3DC-3ADAD6FC2F38}"/>
                  </a:ext>
                </a:extLst>
              </p:cNvPr>
              <p:cNvSpPr>
                <a:spLocks noChangeArrowheads="1"/>
              </p:cNvSpPr>
              <p:nvPr/>
            </p:nvSpPr>
            <p:spPr bwMode="auto">
              <a:xfrm>
                <a:off x="5375382" y="3167934"/>
                <a:ext cx="667775" cy="372410"/>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000" b="0"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400-mile radius</a:t>
                </a:r>
              </a:p>
            </p:txBody>
          </p:sp>
        </p:grpSp>
        <p:sp>
          <p:nvSpPr>
            <p:cNvPr id="306" name="Oval 305">
              <a:extLst>
                <a:ext uri="{FF2B5EF4-FFF2-40B4-BE49-F238E27FC236}">
                  <a16:creationId xmlns:a16="http://schemas.microsoft.com/office/drawing/2014/main" id="{8A70692D-6418-4416-B380-EB09D7F5E1DE}"/>
                </a:ext>
              </a:extLst>
            </p:cNvPr>
            <p:cNvSpPr/>
            <p:nvPr/>
          </p:nvSpPr>
          <p:spPr>
            <a:xfrm>
              <a:off x="3066765" y="2201674"/>
              <a:ext cx="137160" cy="137160"/>
            </a:xfrm>
            <a:prstGeom prst="ellipse">
              <a:avLst/>
            </a:prstGeom>
            <a:solidFill>
              <a:srgbClr val="00538A"/>
            </a:solidFill>
            <a:ln w="19050">
              <a:no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sp>
        <p:nvSpPr>
          <p:cNvPr id="415" name="Rectangle 414">
            <a:extLst>
              <a:ext uri="{FF2B5EF4-FFF2-40B4-BE49-F238E27FC236}">
                <a16:creationId xmlns:a16="http://schemas.microsoft.com/office/drawing/2014/main" id="{58B9954C-149B-4FE3-A271-380BE37264D4}"/>
              </a:ext>
            </a:extLst>
          </p:cNvPr>
          <p:cNvSpPr/>
          <p:nvPr/>
        </p:nvSpPr>
        <p:spPr>
          <a:xfrm>
            <a:off x="1486013" y="1872163"/>
            <a:ext cx="1032328" cy="471924"/>
          </a:xfrm>
          <a:prstGeom prst="rect">
            <a:avLst/>
          </a:prstGeom>
          <a:solidFill>
            <a:srgbClr val="FCAE0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accent2">
                    <a:lumMod val="75000"/>
                  </a:schemeClr>
                </a:solidFill>
                <a:effectLst/>
                <a:uFillTx/>
                <a:latin typeface="+mn-lt"/>
                <a:ea typeface="+mn-ea"/>
                <a:cs typeface="+mn-cs"/>
                <a:sym typeface="Helvetica Light"/>
              </a:rPr>
              <a:t>Capacity 72MM lbs</a:t>
            </a:r>
          </a:p>
        </p:txBody>
      </p:sp>
      <p:sp>
        <p:nvSpPr>
          <p:cNvPr id="416" name="Rectangle 415">
            <a:extLst>
              <a:ext uri="{FF2B5EF4-FFF2-40B4-BE49-F238E27FC236}">
                <a16:creationId xmlns:a16="http://schemas.microsoft.com/office/drawing/2014/main" id="{AAA8C662-57CE-490E-A73C-147902622FAB}"/>
              </a:ext>
            </a:extLst>
          </p:cNvPr>
          <p:cNvSpPr/>
          <p:nvPr/>
        </p:nvSpPr>
        <p:spPr>
          <a:xfrm>
            <a:off x="1501151" y="3532064"/>
            <a:ext cx="1019852" cy="471924"/>
          </a:xfrm>
          <a:prstGeom prst="rect">
            <a:avLst/>
          </a:prstGeom>
          <a:solidFill>
            <a:srgbClr val="FCAE0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accent2">
                    <a:lumMod val="75000"/>
                  </a:schemeClr>
                </a:solidFill>
                <a:effectLst/>
                <a:uFillTx/>
                <a:latin typeface="+mn-lt"/>
                <a:ea typeface="+mn-ea"/>
                <a:cs typeface="+mn-cs"/>
                <a:sym typeface="Helvetica Light"/>
              </a:rPr>
              <a:t>Capacity 36MM lbs</a:t>
            </a:r>
          </a:p>
        </p:txBody>
      </p:sp>
      <p:sp>
        <p:nvSpPr>
          <p:cNvPr id="417" name="Rectangle 416">
            <a:extLst>
              <a:ext uri="{FF2B5EF4-FFF2-40B4-BE49-F238E27FC236}">
                <a16:creationId xmlns:a16="http://schemas.microsoft.com/office/drawing/2014/main" id="{BFF0ECEB-0484-4972-971A-7990BCCF841F}"/>
              </a:ext>
            </a:extLst>
          </p:cNvPr>
          <p:cNvSpPr/>
          <p:nvPr/>
        </p:nvSpPr>
        <p:spPr>
          <a:xfrm>
            <a:off x="4814238" y="966110"/>
            <a:ext cx="1029222" cy="471924"/>
          </a:xfrm>
          <a:prstGeom prst="rect">
            <a:avLst/>
          </a:prstGeom>
          <a:solidFill>
            <a:srgbClr val="FCAE0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accent2">
                    <a:lumMod val="75000"/>
                  </a:schemeClr>
                </a:solidFill>
                <a:effectLst/>
                <a:uFillTx/>
                <a:latin typeface="+mn-lt"/>
                <a:ea typeface="+mn-ea"/>
                <a:cs typeface="+mn-cs"/>
                <a:sym typeface="Helvetica Light"/>
              </a:rPr>
              <a:t>Capacity 60MM lbs</a:t>
            </a:r>
          </a:p>
        </p:txBody>
      </p:sp>
      <p:sp>
        <p:nvSpPr>
          <p:cNvPr id="418" name="Rectangle 417">
            <a:extLst>
              <a:ext uri="{FF2B5EF4-FFF2-40B4-BE49-F238E27FC236}">
                <a16:creationId xmlns:a16="http://schemas.microsoft.com/office/drawing/2014/main" id="{2EE7AC81-00CC-43C0-B62F-5EEA8ED5205F}"/>
              </a:ext>
            </a:extLst>
          </p:cNvPr>
          <p:cNvSpPr/>
          <p:nvPr/>
        </p:nvSpPr>
        <p:spPr>
          <a:xfrm>
            <a:off x="4842446" y="3531005"/>
            <a:ext cx="970155" cy="471924"/>
          </a:xfrm>
          <a:prstGeom prst="rect">
            <a:avLst/>
          </a:prstGeom>
          <a:solidFill>
            <a:srgbClr val="FCAE0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accent2">
                    <a:lumMod val="75000"/>
                  </a:schemeClr>
                </a:solidFill>
                <a:effectLst/>
                <a:uFillTx/>
                <a:latin typeface="+mn-lt"/>
                <a:ea typeface="+mn-ea"/>
                <a:cs typeface="+mn-cs"/>
                <a:sym typeface="Helvetica Light"/>
              </a:rPr>
              <a:t>Capacity 54MM lbs</a:t>
            </a:r>
          </a:p>
        </p:txBody>
      </p:sp>
      <p:sp>
        <p:nvSpPr>
          <p:cNvPr id="419" name="Rectangle 418">
            <a:extLst>
              <a:ext uri="{FF2B5EF4-FFF2-40B4-BE49-F238E27FC236}">
                <a16:creationId xmlns:a16="http://schemas.microsoft.com/office/drawing/2014/main" id="{B0959FBF-65C2-4E85-AB3C-E297EEC6B1B4}"/>
              </a:ext>
            </a:extLst>
          </p:cNvPr>
          <p:cNvSpPr/>
          <p:nvPr/>
        </p:nvSpPr>
        <p:spPr>
          <a:xfrm>
            <a:off x="6207251" y="3004446"/>
            <a:ext cx="2299831" cy="1277273"/>
          </a:xfrm>
          <a:prstGeom prst="rect">
            <a:avLst/>
          </a:prstGeom>
        </p:spPr>
        <p:txBody>
          <a:bodyPr wrap="square">
            <a:spAutoFit/>
          </a:bodyPr>
          <a:lstStyle/>
          <a:p>
            <a:pPr marL="182880" lvl="1" indent="-182880" algn="just" defTabSz="409575" eaLnBrk="0" fontAlgn="base" hangingPunct="0">
              <a:spcBef>
                <a:spcPct val="0"/>
              </a:spcBef>
              <a:spcAft>
                <a:spcPts val="600"/>
              </a:spcAft>
              <a:buSzPct val="110000"/>
              <a:buBlip>
                <a:blip r:embed="rId2">
                  <a:extLst/>
                </a:blip>
              </a:buBlip>
              <a:defRPr/>
            </a:pPr>
            <a:r>
              <a:rPr lang="en-US" sz="1200" b="1" dirty="0">
                <a:solidFill>
                  <a:srgbClr val="4E4038"/>
                </a:solidFill>
                <a:latin typeface="Exo Regular"/>
                <a:cs typeface="Arial" panose="020B0604020202020204" pitchFamily="34" charset="0"/>
                <a:sym typeface="Helvetica Light"/>
              </a:rPr>
              <a:t>Largest provider </a:t>
            </a:r>
            <a:r>
              <a:rPr lang="en-US" sz="1200" dirty="0">
                <a:solidFill>
                  <a:srgbClr val="4E4038"/>
                </a:solidFill>
                <a:latin typeface="Exo Regular"/>
                <a:cs typeface="Arial" panose="020B0604020202020204" pitchFamily="34" charset="0"/>
                <a:sym typeface="Helvetica Light"/>
              </a:rPr>
              <a:t>of HPP services in North America</a:t>
            </a:r>
            <a:endParaRPr lang="en-US" sz="1200" b="1" dirty="0">
              <a:solidFill>
                <a:srgbClr val="FF0000"/>
              </a:solidFill>
              <a:latin typeface="Exo Regular"/>
              <a:cs typeface="Arial" panose="020B0604020202020204" pitchFamily="34" charset="0"/>
              <a:sym typeface="Helvetica Light"/>
            </a:endParaRPr>
          </a:p>
          <a:p>
            <a:pPr marL="182880" lvl="1" indent="-182880" algn="just" defTabSz="409575" eaLnBrk="0" fontAlgn="base" hangingPunct="0">
              <a:spcBef>
                <a:spcPct val="0"/>
              </a:spcBef>
              <a:spcAft>
                <a:spcPts val="600"/>
              </a:spcAft>
              <a:buSzPct val="110000"/>
              <a:buBlip>
                <a:blip r:embed="rId2">
                  <a:extLst/>
                </a:blip>
              </a:buBlip>
              <a:defRPr/>
            </a:pPr>
            <a:r>
              <a:rPr lang="en-US" sz="1200" kern="0" dirty="0">
                <a:solidFill>
                  <a:srgbClr val="4E4038"/>
                </a:solidFill>
                <a:latin typeface="Exo Regular"/>
                <a:cs typeface="Arial" panose="020B0604020202020204" pitchFamily="34" charset="0"/>
                <a:sym typeface="Helvetica Light"/>
              </a:rPr>
              <a:t>Largest provider of cold storage in the state of Nebraska, with </a:t>
            </a:r>
            <a:r>
              <a:rPr lang="en-US" sz="1200" b="1" kern="0" dirty="0">
                <a:solidFill>
                  <a:srgbClr val="4E4038"/>
                </a:solidFill>
                <a:latin typeface="Exo Regular"/>
                <a:cs typeface="Arial" panose="020B0604020202020204" pitchFamily="34" charset="0"/>
                <a:sym typeface="Helvetica Light"/>
              </a:rPr>
              <a:t>~1 million ft</a:t>
            </a:r>
            <a:r>
              <a:rPr lang="en-US" sz="1200" b="1" kern="0" baseline="30000" dirty="0">
                <a:solidFill>
                  <a:srgbClr val="4E4038"/>
                </a:solidFill>
                <a:latin typeface="Exo Regular"/>
                <a:cs typeface="Arial" panose="020B0604020202020204" pitchFamily="34" charset="0"/>
                <a:sym typeface="Helvetica Light"/>
              </a:rPr>
              <a:t>2 </a:t>
            </a:r>
            <a:r>
              <a:rPr lang="en-US" sz="1200" kern="0" dirty="0">
                <a:solidFill>
                  <a:srgbClr val="4E4038"/>
                </a:solidFill>
                <a:latin typeface="Exo Regular"/>
                <a:cs typeface="Arial" panose="020B0604020202020204" pitchFamily="34" charset="0"/>
                <a:sym typeface="Helvetica Light"/>
              </a:rPr>
              <a:t>of cold storage space</a:t>
            </a:r>
            <a:endParaRPr lang="en-US" sz="1200" kern="0" baseline="30000" dirty="0">
              <a:solidFill>
                <a:srgbClr val="0070C0"/>
              </a:solidFill>
              <a:latin typeface="Exo Regular"/>
              <a:sym typeface="Helvetica Light"/>
            </a:endParaRPr>
          </a:p>
        </p:txBody>
      </p:sp>
      <p:sp>
        <p:nvSpPr>
          <p:cNvPr id="420" name="Slide Number Placeholder 6">
            <a:extLst>
              <a:ext uri="{FF2B5EF4-FFF2-40B4-BE49-F238E27FC236}">
                <a16:creationId xmlns:a16="http://schemas.microsoft.com/office/drawing/2014/main" id="{64A71824-B772-4CC9-A8F8-0B9E16E19AA9}"/>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12</a:t>
            </a:fld>
            <a:endParaRPr lang="en-US" dirty="0"/>
          </a:p>
        </p:txBody>
      </p:sp>
    </p:spTree>
    <p:extLst>
      <p:ext uri="{BB962C8B-B14F-4D97-AF65-F5344CB8AC3E}">
        <p14:creationId xmlns:p14="http://schemas.microsoft.com/office/powerpoint/2010/main" val="32846995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D98A72A2-8586-4E36-BD14-73BDA27B7E71}"/>
              </a:ext>
            </a:extLst>
          </p:cNvPr>
          <p:cNvSpPr/>
          <p:nvPr/>
        </p:nvSpPr>
        <p:spPr>
          <a:xfrm flipH="1">
            <a:off x="-1332444" y="380015"/>
            <a:ext cx="3275593"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97B97E10-8E90-4F92-8FE9-0DCBC931EFDA}"/>
              </a:ext>
            </a:extLst>
          </p:cNvPr>
          <p:cNvSpPr txBox="1">
            <a:spLocks/>
          </p:cNvSpPr>
          <p:nvPr/>
        </p:nvSpPr>
        <p:spPr>
          <a:xfrm>
            <a:off x="219784" y="485538"/>
            <a:ext cx="3943684"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facilities</a:t>
            </a:r>
          </a:p>
        </p:txBody>
      </p:sp>
      <p:graphicFrame>
        <p:nvGraphicFramePr>
          <p:cNvPr id="5" name="Table 4">
            <a:extLst>
              <a:ext uri="{FF2B5EF4-FFF2-40B4-BE49-F238E27FC236}">
                <a16:creationId xmlns:a16="http://schemas.microsoft.com/office/drawing/2014/main" id="{2F0E239D-1AD0-4CED-97B4-C88D49E7E6AE}"/>
              </a:ext>
            </a:extLst>
          </p:cNvPr>
          <p:cNvGraphicFramePr>
            <a:graphicFrameLocks noGrp="1"/>
          </p:cNvGraphicFramePr>
          <p:nvPr>
            <p:extLst>
              <p:ext uri="{D42A27DB-BD31-4B8C-83A1-F6EECF244321}">
                <p14:modId xmlns:p14="http://schemas.microsoft.com/office/powerpoint/2010/main" val="2026603203"/>
              </p:ext>
            </p:extLst>
          </p:nvPr>
        </p:nvGraphicFramePr>
        <p:xfrm>
          <a:off x="397256" y="2034593"/>
          <a:ext cx="8260097" cy="3523849"/>
        </p:xfrm>
        <a:graphic>
          <a:graphicData uri="http://schemas.openxmlformats.org/drawingml/2006/table">
            <a:tbl>
              <a:tblPr firstRow="1" bandRow="1"/>
              <a:tblGrid>
                <a:gridCol w="1179857">
                  <a:extLst>
                    <a:ext uri="{9D8B030D-6E8A-4147-A177-3AD203B41FA5}">
                      <a16:colId xmlns:a16="http://schemas.microsoft.com/office/drawing/2014/main" val="1619068198"/>
                    </a:ext>
                  </a:extLst>
                </a:gridCol>
                <a:gridCol w="1770060">
                  <a:extLst>
                    <a:ext uri="{9D8B030D-6E8A-4147-A177-3AD203B41FA5}">
                      <a16:colId xmlns:a16="http://schemas.microsoft.com/office/drawing/2014/main" val="3961057545"/>
                    </a:ext>
                  </a:extLst>
                </a:gridCol>
                <a:gridCol w="1704661">
                  <a:extLst>
                    <a:ext uri="{9D8B030D-6E8A-4147-A177-3AD203B41FA5}">
                      <a16:colId xmlns:a16="http://schemas.microsoft.com/office/drawing/2014/main" val="467411110"/>
                    </a:ext>
                  </a:extLst>
                </a:gridCol>
                <a:gridCol w="1781585">
                  <a:extLst>
                    <a:ext uri="{9D8B030D-6E8A-4147-A177-3AD203B41FA5}">
                      <a16:colId xmlns:a16="http://schemas.microsoft.com/office/drawing/2014/main" val="3583965723"/>
                    </a:ext>
                  </a:extLst>
                </a:gridCol>
                <a:gridCol w="1823934">
                  <a:extLst>
                    <a:ext uri="{9D8B030D-6E8A-4147-A177-3AD203B41FA5}">
                      <a16:colId xmlns:a16="http://schemas.microsoft.com/office/drawing/2014/main" val="1684979339"/>
                    </a:ext>
                  </a:extLst>
                </a:gridCol>
              </a:tblGrid>
              <a:tr h="262910">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rgbClr val="FFFFFF"/>
                          </a:solidFill>
                          <a:latin typeface="Arial Narrow" panose="020B0606020202030204" pitchFamily="34" charset="0"/>
                        </a:rPr>
                        <a:t>Locations</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00538A"/>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rgbClr val="FFFFFF"/>
                          </a:solidFill>
                          <a:latin typeface="Arial Narrow" panose="020B0606020202030204" pitchFamily="34" charset="0"/>
                        </a:rPr>
                        <a:t>Lincoln, NE</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00538A"/>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rgbClr val="FFFFFF"/>
                          </a:solidFill>
                          <a:latin typeface="Arial Narrow" panose="020B0606020202030204" pitchFamily="34" charset="0"/>
                        </a:rPr>
                        <a:t>Villa Rica, GA</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00538A"/>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rgbClr val="FFFFFF"/>
                          </a:solidFill>
                          <a:latin typeface="Arial Narrow" panose="020B0606020202030204" pitchFamily="34" charset="0"/>
                        </a:rPr>
                        <a:t>Coppell, TX</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00538A"/>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rgbClr val="FFFFFF"/>
                          </a:solidFill>
                          <a:latin typeface="Arial Narrow" panose="020B0606020202030204" pitchFamily="34" charset="0"/>
                        </a:rPr>
                        <a:t>Malvern, PA</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00538A"/>
                    </a:solidFill>
                  </a:tcPr>
                </a:tc>
                <a:extLst>
                  <a:ext uri="{0D108BD9-81ED-4DB2-BD59-A6C34878D82A}">
                    <a16:rowId xmlns:a16="http://schemas.microsoft.com/office/drawing/2014/main" val="3177489036"/>
                  </a:ext>
                </a:extLst>
              </a:tr>
              <a:tr h="27432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1"/>
                          </a:solidFill>
                          <a:latin typeface="Arial Narrow" panose="020B0606020202030204" pitchFamily="34" charset="0"/>
                        </a:rPr>
                        <a:t>Acq. / Opened</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Opened in 2001 </a:t>
                      </a:r>
                    </a:p>
                    <a:p>
                      <a:r>
                        <a:rPr lang="en-US" sz="900" dirty="0">
                          <a:solidFill>
                            <a:schemeClr val="tx1"/>
                          </a:solidFill>
                        </a:rPr>
                        <a:t>(2013 expansion)</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Opened in 2014</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Acquired in 2014</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Opened in 2015</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0442863"/>
                  </a:ext>
                </a:extLst>
              </a:tr>
              <a:tr h="27432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1"/>
                          </a:solidFill>
                          <a:latin typeface="Arial Narrow" panose="020B0606020202030204" pitchFamily="34" charset="0"/>
                        </a:rPr>
                        <a:t>Lease Renewal</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Lease expires 2032</a:t>
                      </a:r>
                    </a:p>
                    <a:p>
                      <a:r>
                        <a:rPr lang="en-US" sz="900" dirty="0">
                          <a:solidFill>
                            <a:schemeClr val="tx1"/>
                          </a:solidFill>
                        </a:rPr>
                        <a:t>Three 5-year options to renew</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Lease expires 2033</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In process of extending lease to 2022</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Lease expires 2025</a:t>
                      </a:r>
                    </a:p>
                    <a:p>
                      <a:r>
                        <a:rPr lang="en-US" sz="900" dirty="0">
                          <a:solidFill>
                            <a:schemeClr val="tx1"/>
                          </a:solidFill>
                        </a:rPr>
                        <a:t>Three 5-year options to renew</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560843"/>
                  </a:ext>
                </a:extLst>
              </a:tr>
              <a:tr h="47531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1"/>
                          </a:solidFill>
                          <a:latin typeface="Arial Narrow" panose="020B0606020202030204" pitchFamily="34" charset="0"/>
                        </a:rPr>
                        <a:t>Services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HPP Service Provider,</a:t>
                      </a:r>
                    </a:p>
                    <a:p>
                      <a:r>
                        <a:rPr lang="en-US" sz="900" dirty="0">
                          <a:solidFill>
                            <a:schemeClr val="tx1"/>
                          </a:solidFill>
                        </a:rPr>
                        <a:t>Cold Storage,</a:t>
                      </a:r>
                    </a:p>
                    <a:p>
                      <a:r>
                        <a:rPr lang="en-US" sz="900" dirty="0">
                          <a:solidFill>
                            <a:schemeClr val="tx1"/>
                          </a:solidFill>
                        </a:rPr>
                        <a:t>Value-Add Services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HPP Service Provider,</a:t>
                      </a:r>
                    </a:p>
                    <a:p>
                      <a:r>
                        <a:rPr lang="en-US" sz="900" dirty="0">
                          <a:solidFill>
                            <a:schemeClr val="tx1"/>
                          </a:solidFill>
                        </a:rPr>
                        <a:t>Temp. Controlled Storage,</a:t>
                      </a:r>
                    </a:p>
                    <a:p>
                      <a:r>
                        <a:rPr lang="en-US" sz="900" dirty="0">
                          <a:solidFill>
                            <a:schemeClr val="tx1"/>
                          </a:solidFill>
                        </a:rPr>
                        <a:t>Value-Add Services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HPP Service Provider,</a:t>
                      </a:r>
                    </a:p>
                    <a:p>
                      <a:r>
                        <a:rPr lang="en-US" sz="900" dirty="0">
                          <a:solidFill>
                            <a:schemeClr val="tx1"/>
                          </a:solidFill>
                        </a:rPr>
                        <a:t>Temp. Controlled Storage,</a:t>
                      </a:r>
                    </a:p>
                    <a:p>
                      <a:r>
                        <a:rPr lang="en-US" sz="900" dirty="0">
                          <a:solidFill>
                            <a:schemeClr val="tx1"/>
                          </a:solidFill>
                        </a:rPr>
                        <a:t>Value-Add Services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HPP Service Provider,</a:t>
                      </a:r>
                    </a:p>
                    <a:p>
                      <a:r>
                        <a:rPr lang="en-US" sz="900" dirty="0">
                          <a:solidFill>
                            <a:schemeClr val="tx1"/>
                          </a:solidFill>
                        </a:rPr>
                        <a:t>Temp. Controlled Storage,</a:t>
                      </a:r>
                    </a:p>
                    <a:p>
                      <a:r>
                        <a:rPr lang="en-US" sz="900" dirty="0">
                          <a:solidFill>
                            <a:schemeClr val="tx1"/>
                          </a:solidFill>
                        </a:rPr>
                        <a:t>Value-Add Services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340119"/>
                  </a:ext>
                </a:extLst>
              </a:tr>
              <a:tr h="354329">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1"/>
                          </a:solidFill>
                          <a:latin typeface="Arial Narrow" panose="020B0606020202030204" pitchFamily="34" charset="0"/>
                        </a:rPr>
                        <a:t>HPP Machines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Four 350L </a:t>
                      </a:r>
                    </a:p>
                    <a:p>
                      <a:r>
                        <a:rPr lang="en-US" sz="900" dirty="0">
                          <a:solidFill>
                            <a:schemeClr val="tx1"/>
                          </a:solidFill>
                        </a:rPr>
                        <a:t>HPP Presses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Three 350L</a:t>
                      </a:r>
                    </a:p>
                    <a:p>
                      <a:r>
                        <a:rPr lang="en-US" sz="900" dirty="0">
                          <a:solidFill>
                            <a:schemeClr val="tx1"/>
                          </a:solidFill>
                        </a:rPr>
                        <a:t>HPP Presses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Two 350L</a:t>
                      </a:r>
                    </a:p>
                    <a:p>
                      <a:r>
                        <a:rPr lang="en-US" sz="900" dirty="0">
                          <a:solidFill>
                            <a:schemeClr val="tx1"/>
                          </a:solidFill>
                        </a:rPr>
                        <a:t>HPP presses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Two 525L</a:t>
                      </a:r>
                    </a:p>
                    <a:p>
                      <a:r>
                        <a:rPr lang="en-US" sz="900" dirty="0">
                          <a:solidFill>
                            <a:schemeClr val="tx1"/>
                          </a:solidFill>
                        </a:rPr>
                        <a:t>HPP Presses</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3156311"/>
                  </a:ext>
                </a:extLst>
              </a:tr>
              <a:tr h="34568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1"/>
                          </a:solidFill>
                          <a:latin typeface="Arial Narrow" panose="020B0606020202030204" pitchFamily="34" charset="0"/>
                        </a:rPr>
                        <a:t>Size</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North: 370,000 sq. feet</a:t>
                      </a:r>
                    </a:p>
                    <a:p>
                      <a:r>
                        <a:rPr lang="en-US" sz="900" dirty="0">
                          <a:solidFill>
                            <a:schemeClr val="tx1"/>
                          </a:solidFill>
                        </a:rPr>
                        <a:t>South: 270,000 sq. feet</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90,000 sq. feet</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24,000 sq. feet</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900" dirty="0">
                          <a:solidFill>
                            <a:schemeClr val="tx1"/>
                          </a:solidFill>
                        </a:rPr>
                        <a:t>95,000 sq. feet</a:t>
                      </a:r>
                    </a:p>
                    <a:p>
                      <a:r>
                        <a:rPr lang="en-US" sz="900" dirty="0">
                          <a:solidFill>
                            <a:schemeClr val="tx1"/>
                          </a:solidFill>
                        </a:rPr>
                        <a:t>Add’l. 75,000</a:t>
                      </a:r>
                      <a:r>
                        <a:rPr lang="en-US" sz="900" dirty="0">
                          <a:solidFill>
                            <a:srgbClr val="FF0000"/>
                          </a:solidFill>
                        </a:rPr>
                        <a:t> </a:t>
                      </a:r>
                      <a:r>
                        <a:rPr lang="en-US" sz="900" dirty="0">
                          <a:solidFill>
                            <a:schemeClr val="tx1"/>
                          </a:solidFill>
                        </a:rPr>
                        <a:t>sq. feet subleased</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6537849"/>
                  </a:ext>
                </a:extLst>
              </a:tr>
              <a:tr h="1253089">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1"/>
                          </a:solidFill>
                          <a:latin typeface="Arial Narrow" panose="020B0606020202030204" pitchFamily="34" charset="0"/>
                        </a:rPr>
                        <a:t>Other</a:t>
                      </a:r>
                    </a:p>
                  </a:txBody>
                  <a:tcPr marL="92354" marR="92354" anchor="ctr">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pPr algn="ctr"/>
                      <a:r>
                        <a:rPr lang="en-US" sz="900" b="0" i="0" u="none" strike="noStrike" cap="none" spc="0" baseline="0" dirty="0">
                          <a:ln>
                            <a:noFill/>
                          </a:ln>
                          <a:solidFill>
                            <a:schemeClr val="tx1"/>
                          </a:solidFill>
                          <a:uFillTx/>
                          <a:latin typeface="+mn-lt"/>
                          <a:ea typeface="Open Sans" panose="020B0606030504020204" pitchFamily="34" charset="0"/>
                          <a:cs typeface="Open Sans" panose="020B0606030504020204" pitchFamily="34" charset="0"/>
                          <a:sym typeface="Helvetica Light"/>
                        </a:rPr>
                        <a:t>88 Dock Doors</a:t>
                      </a:r>
                    </a:p>
                    <a:p>
                      <a:pPr algn="ctr"/>
                      <a:r>
                        <a:rPr lang="en-US" sz="900" b="0" i="0" u="none" strike="noStrike" cap="none" spc="0" baseline="0" dirty="0">
                          <a:ln>
                            <a:noFill/>
                          </a:ln>
                          <a:solidFill>
                            <a:schemeClr val="tx1"/>
                          </a:solidFill>
                          <a:uFillTx/>
                          <a:latin typeface="+mn-lt"/>
                          <a:ea typeface="Open Sans" panose="020B0606030504020204" pitchFamily="34" charset="0"/>
                          <a:cs typeface="Open Sans" panose="020B0606030504020204" pitchFamily="34" charset="0"/>
                          <a:sym typeface="Helvetica Light"/>
                        </a:rPr>
                        <a:t>90 Rolling Stock </a:t>
                      </a:r>
                    </a:p>
                    <a:p>
                      <a:pPr algn="ctr"/>
                      <a:r>
                        <a:rPr lang="en-US" sz="900" b="0" i="0" u="none" strike="noStrike" cap="none" spc="0" baseline="0" dirty="0">
                          <a:ln>
                            <a:noFill/>
                          </a:ln>
                          <a:solidFill>
                            <a:schemeClr val="tx1"/>
                          </a:solidFill>
                          <a:uFillTx/>
                          <a:latin typeface="+mn-lt"/>
                          <a:ea typeface="Open Sans" panose="020B0606030504020204" pitchFamily="34" charset="0"/>
                          <a:cs typeface="Open Sans" panose="020B0606030504020204" pitchFamily="34" charset="0"/>
                          <a:sym typeface="Helvetica Light"/>
                        </a:rPr>
                        <a:t>OSSID weigh-price-labelers for code dating and pre-pricing</a:t>
                      </a:r>
                    </a:p>
                    <a:p>
                      <a:pPr algn="ctr"/>
                      <a:r>
                        <a:rPr lang="en-US" sz="900" b="0" i="0" u="none" strike="noStrike" cap="none" spc="0" baseline="0" dirty="0">
                          <a:ln>
                            <a:noFill/>
                          </a:ln>
                          <a:solidFill>
                            <a:schemeClr val="tx1"/>
                          </a:solidFill>
                          <a:uFillTx/>
                          <a:latin typeface="+mn-lt"/>
                          <a:sym typeface="Helvetica Light"/>
                        </a:rPr>
                        <a:t>Kitting/Assembly Line</a:t>
                      </a:r>
                    </a:p>
                    <a:p>
                      <a:pPr algn="ctr"/>
                      <a:r>
                        <a:rPr lang="en-US" sz="900" b="0" i="0" u="none" strike="noStrike" cap="none" spc="0" baseline="0" dirty="0">
                          <a:ln>
                            <a:noFill/>
                          </a:ln>
                          <a:solidFill>
                            <a:schemeClr val="tx1"/>
                          </a:solidFill>
                          <a:uFillTx/>
                          <a:latin typeface="+mn-lt"/>
                          <a:sym typeface="Helvetica Light"/>
                        </a:rPr>
                        <a:t>Overwrap Capabilities </a:t>
                      </a:r>
                    </a:p>
                    <a:p>
                      <a:pPr algn="ctr"/>
                      <a:r>
                        <a:rPr lang="en-US" sz="900" b="0" i="0" u="none" strike="noStrike" cap="none" spc="0" baseline="0" dirty="0">
                          <a:ln>
                            <a:noFill/>
                          </a:ln>
                          <a:solidFill>
                            <a:schemeClr val="tx1"/>
                          </a:solidFill>
                          <a:uFillTx/>
                          <a:latin typeface="+mn-lt"/>
                          <a:sym typeface="Helvetica Light"/>
                        </a:rPr>
                        <a:t>Dry Age Rooms (4), Water &amp; Air Tempering </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pPr algn="ctr"/>
                      <a:r>
                        <a:rPr lang="en-US" sz="900" dirty="0">
                          <a:solidFill>
                            <a:schemeClr val="tx1"/>
                          </a:solidFill>
                        </a:rPr>
                        <a:t>19 Dock Doors</a:t>
                      </a:r>
                    </a:p>
                    <a:p>
                      <a:pPr algn="ctr"/>
                      <a:r>
                        <a:rPr lang="en-US" sz="900" dirty="0">
                          <a:solidFill>
                            <a:schemeClr val="tx1"/>
                          </a:solidFill>
                        </a:rPr>
                        <a:t>4 Rolling Stock</a:t>
                      </a:r>
                    </a:p>
                    <a:p>
                      <a:pPr algn="ctr"/>
                      <a:r>
                        <a:rPr lang="en-US" sz="900" dirty="0">
                          <a:solidFill>
                            <a:schemeClr val="tx1"/>
                          </a:solidFill>
                        </a:rPr>
                        <a:t>Ink Jet Capability</a:t>
                      </a:r>
                    </a:p>
                    <a:p>
                      <a:pPr algn="ctr"/>
                      <a:r>
                        <a:rPr lang="en-US" sz="900" dirty="0">
                          <a:solidFill>
                            <a:schemeClr val="tx1"/>
                          </a:solidFill>
                        </a:rPr>
                        <a:t>Pack Off Line</a:t>
                      </a:r>
                    </a:p>
                    <a:p>
                      <a:pPr algn="ctr"/>
                      <a:r>
                        <a:rPr lang="en-US" sz="900" dirty="0">
                          <a:solidFill>
                            <a:schemeClr val="tx1"/>
                          </a:solidFill>
                        </a:rPr>
                        <a:t>Scale System</a:t>
                      </a:r>
                    </a:p>
                    <a:p>
                      <a:pPr algn="ctr"/>
                      <a:r>
                        <a:rPr lang="en-US" sz="900" dirty="0">
                          <a:solidFill>
                            <a:schemeClr val="tx1"/>
                          </a:solidFill>
                        </a:rPr>
                        <a:t> Labeling</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sym typeface="Helvetica Light"/>
                        </a:rPr>
                        <a:t>Air Tempering </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6 Dock Doors</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3 Rolling</a:t>
                      </a:r>
                      <a:r>
                        <a:rPr lang="en-US" sz="900" baseline="0" dirty="0">
                          <a:solidFill>
                            <a:schemeClr val="tx1"/>
                          </a:solidFill>
                        </a:rPr>
                        <a:t> Stock</a:t>
                      </a:r>
                      <a:endParaRPr lang="en-US" sz="900" dirty="0">
                        <a:solidFill>
                          <a:schemeClr val="tx1"/>
                        </a:solidFill>
                      </a:endParaRP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Ink Jet Capability</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Pack Off Line</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Sale</a:t>
                      </a:r>
                      <a:r>
                        <a:rPr lang="en-US" sz="900" baseline="0" dirty="0">
                          <a:solidFill>
                            <a:schemeClr val="tx1"/>
                          </a:solidFill>
                        </a:rPr>
                        <a:t> System </a:t>
                      </a:r>
                      <a:r>
                        <a:rPr lang="en-US" sz="900" dirty="0">
                          <a:solidFill>
                            <a:schemeClr val="tx1"/>
                          </a:solidFill>
                        </a:rPr>
                        <a:t> </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Labeling</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27 Dock Doors</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5 Forklifts/Pallet Movers</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Ink Jet Capability</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Pack Off Capability</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 Auto Labelers</a:t>
                      </a: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Front End Dumping &amp; </a:t>
                      </a:r>
                      <a:r>
                        <a:rPr lang="en-US" sz="900" baseline="0" dirty="0">
                          <a:solidFill>
                            <a:schemeClr val="tx1"/>
                          </a:solidFill>
                        </a:rPr>
                        <a:t> S</a:t>
                      </a:r>
                      <a:r>
                        <a:rPr lang="en-US" sz="900" dirty="0">
                          <a:solidFill>
                            <a:schemeClr val="tx1"/>
                          </a:solidFill>
                        </a:rPr>
                        <a:t>cale</a:t>
                      </a:r>
                      <a:r>
                        <a:rPr lang="en-US" sz="900" baseline="0" dirty="0">
                          <a:solidFill>
                            <a:schemeClr val="tx1"/>
                          </a:solidFill>
                        </a:rPr>
                        <a:t> System </a:t>
                      </a:r>
                      <a:endParaRPr lang="en-US" sz="900" dirty="0">
                        <a:solidFill>
                          <a:schemeClr val="tx1"/>
                        </a:solidFill>
                      </a:endParaRPr>
                    </a:p>
                    <a:p>
                      <a:pPr marL="0" marR="0" lvl="0" indent="0" algn="ctr" defTabSz="410679" rtl="0" eaLnBrk="1" fontAlgn="auto" latinLnBrk="0" hangingPunct="1">
                        <a:lnSpc>
                          <a:spcPct val="100000"/>
                        </a:lnSpc>
                        <a:spcBef>
                          <a:spcPts val="0"/>
                        </a:spcBef>
                        <a:spcAft>
                          <a:spcPts val="0"/>
                        </a:spcAft>
                        <a:buClrTx/>
                        <a:buSzTx/>
                        <a:buFontTx/>
                        <a:buNone/>
                        <a:tabLst/>
                        <a:defRPr/>
                      </a:pPr>
                      <a:r>
                        <a:rPr lang="en-US" sz="900" dirty="0">
                          <a:solidFill>
                            <a:schemeClr val="tx1"/>
                          </a:solidFill>
                        </a:rPr>
                        <a:t> </a:t>
                      </a:r>
                    </a:p>
                  </a:txBody>
                  <a:tcPr marL="92354" marR="92354">
                    <a:lnL w="12700" cap="flat" cmpd="sng" algn="ctr">
                      <a:solidFill>
                        <a:srgbClr val="656569"/>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7189256"/>
                  </a:ext>
                </a:extLst>
              </a:tr>
            </a:tbl>
          </a:graphicData>
        </a:graphic>
      </p:graphicFrame>
      <p:pic>
        <p:nvPicPr>
          <p:cNvPr id="6" name="Picture 5">
            <a:extLst>
              <a:ext uri="{FF2B5EF4-FFF2-40B4-BE49-F238E27FC236}">
                <a16:creationId xmlns:a16="http://schemas.microsoft.com/office/drawing/2014/main" id="{20687BC8-DC4E-46CC-B87C-847072FBA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589" y="5632536"/>
            <a:ext cx="1572750" cy="1179561"/>
          </a:xfrm>
          <a:prstGeom prst="rect">
            <a:avLst/>
          </a:prstGeom>
          <a:ln w="19050">
            <a:solidFill>
              <a:srgbClr val="0A7CBA">
                <a:lumMod val="20000"/>
                <a:lumOff val="80000"/>
              </a:srgbClr>
            </a:solidFill>
          </a:ln>
        </p:spPr>
      </p:pic>
      <p:pic>
        <p:nvPicPr>
          <p:cNvPr id="7" name="Picture 6">
            <a:extLst>
              <a:ext uri="{FF2B5EF4-FFF2-40B4-BE49-F238E27FC236}">
                <a16:creationId xmlns:a16="http://schemas.microsoft.com/office/drawing/2014/main" id="{AD9D56CF-072C-48DA-A1F8-B0D3C6BA8BA9}"/>
              </a:ext>
            </a:extLst>
          </p:cNvPr>
          <p:cNvPicPr>
            <a:picLocks noChangeAspect="1"/>
          </p:cNvPicPr>
          <p:nvPr/>
        </p:nvPicPr>
        <p:blipFill rotWithShape="1">
          <a:blip r:embed="rId3">
            <a:extLst>
              <a:ext uri="{28A0092B-C50C-407E-A947-70E740481C1C}">
                <a14:useLocalDpi xmlns:a14="http://schemas.microsoft.com/office/drawing/2010/main" val="0"/>
              </a:ext>
            </a:extLst>
          </a:blip>
          <a:srcRect t="43348"/>
          <a:stretch/>
        </p:blipFill>
        <p:spPr>
          <a:xfrm>
            <a:off x="5876195" y="5632366"/>
            <a:ext cx="1380292" cy="1172947"/>
          </a:xfrm>
          <a:prstGeom prst="rect">
            <a:avLst/>
          </a:prstGeom>
          <a:ln w="19050">
            <a:solidFill>
              <a:srgbClr val="0A7CBA">
                <a:lumMod val="20000"/>
                <a:lumOff val="80000"/>
              </a:srgbClr>
            </a:solidFill>
          </a:ln>
        </p:spPr>
      </p:pic>
      <p:pic>
        <p:nvPicPr>
          <p:cNvPr id="8" name="Picture 7">
            <a:extLst>
              <a:ext uri="{FF2B5EF4-FFF2-40B4-BE49-F238E27FC236}">
                <a16:creationId xmlns:a16="http://schemas.microsoft.com/office/drawing/2014/main" id="{3ACD1869-2B71-4583-8DD7-131F41EDA3DA}"/>
              </a:ext>
            </a:extLst>
          </p:cNvPr>
          <p:cNvPicPr>
            <a:picLocks noChangeAspect="1"/>
          </p:cNvPicPr>
          <p:nvPr/>
        </p:nvPicPr>
        <p:blipFill rotWithShape="1">
          <a:blip r:embed="rId4"/>
          <a:srcRect l="29722" r="8645"/>
          <a:stretch/>
        </p:blipFill>
        <p:spPr>
          <a:xfrm>
            <a:off x="7386073" y="5632366"/>
            <a:ext cx="1085047" cy="1172946"/>
          </a:xfrm>
          <a:prstGeom prst="rect">
            <a:avLst/>
          </a:prstGeom>
          <a:ln w="19050">
            <a:solidFill>
              <a:srgbClr val="0A7CBA">
                <a:lumMod val="20000"/>
                <a:lumOff val="80000"/>
              </a:srgbClr>
            </a:solidFill>
          </a:ln>
        </p:spPr>
      </p:pic>
      <p:pic>
        <p:nvPicPr>
          <p:cNvPr id="9" name="Picture 8">
            <a:extLst>
              <a:ext uri="{FF2B5EF4-FFF2-40B4-BE49-F238E27FC236}">
                <a16:creationId xmlns:a16="http://schemas.microsoft.com/office/drawing/2014/main" id="{4A9BC0B4-DCC6-443A-BAD5-F164FC5C0B96}"/>
              </a:ext>
            </a:extLst>
          </p:cNvPr>
          <p:cNvPicPr>
            <a:picLocks noChangeAspect="1"/>
          </p:cNvPicPr>
          <p:nvPr/>
        </p:nvPicPr>
        <p:blipFill rotWithShape="1">
          <a:blip r:embed="rId5">
            <a:extLst>
              <a:ext uri="{28A0092B-C50C-407E-A947-70E740481C1C}">
                <a14:useLocalDpi xmlns:a14="http://schemas.microsoft.com/office/drawing/2010/main" val="0"/>
              </a:ext>
            </a:extLst>
          </a:blip>
          <a:srcRect l="1266" t="2489" r="2298" b="3305"/>
          <a:stretch/>
        </p:blipFill>
        <p:spPr>
          <a:xfrm>
            <a:off x="1687313" y="1023004"/>
            <a:ext cx="1465461" cy="940315"/>
          </a:xfrm>
          <a:prstGeom prst="rect">
            <a:avLst/>
          </a:prstGeom>
          <a:ln w="19050">
            <a:solidFill>
              <a:srgbClr val="0A7CBA">
                <a:lumMod val="20000"/>
                <a:lumOff val="80000"/>
              </a:srgbClr>
            </a:solidFill>
          </a:ln>
        </p:spPr>
      </p:pic>
      <p:pic>
        <p:nvPicPr>
          <p:cNvPr id="10" name="Picture 9">
            <a:extLst>
              <a:ext uri="{FF2B5EF4-FFF2-40B4-BE49-F238E27FC236}">
                <a16:creationId xmlns:a16="http://schemas.microsoft.com/office/drawing/2014/main" id="{EAE2EF65-CB0F-40C3-AC2C-C9AE2E3654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034" y="5632366"/>
            <a:ext cx="1759849" cy="1172946"/>
          </a:xfrm>
          <a:prstGeom prst="rect">
            <a:avLst/>
          </a:prstGeom>
          <a:ln w="19050">
            <a:solidFill>
              <a:srgbClr val="0A7CBA">
                <a:lumMod val="20000"/>
                <a:lumOff val="80000"/>
              </a:srgbClr>
            </a:solidFill>
          </a:ln>
        </p:spPr>
      </p:pic>
      <p:pic>
        <p:nvPicPr>
          <p:cNvPr id="11" name="Picture 10">
            <a:extLst>
              <a:ext uri="{FF2B5EF4-FFF2-40B4-BE49-F238E27FC236}">
                <a16:creationId xmlns:a16="http://schemas.microsoft.com/office/drawing/2014/main" id="{A8D68996-0E68-4CFE-ADDD-CDF4A2C2E2C0}"/>
              </a:ext>
            </a:extLst>
          </p:cNvPr>
          <p:cNvPicPr>
            <a:picLocks noChangeAspect="1"/>
          </p:cNvPicPr>
          <p:nvPr/>
        </p:nvPicPr>
        <p:blipFill rotWithShape="1">
          <a:blip r:embed="rId7">
            <a:extLst>
              <a:ext uri="{28A0092B-C50C-407E-A947-70E740481C1C}">
                <a14:useLocalDpi xmlns:a14="http://schemas.microsoft.com/office/drawing/2010/main" val="0"/>
              </a:ext>
            </a:extLst>
          </a:blip>
          <a:srcRect r="8083"/>
          <a:stretch/>
        </p:blipFill>
        <p:spPr>
          <a:xfrm>
            <a:off x="4115418" y="5632366"/>
            <a:ext cx="1617607" cy="1172946"/>
          </a:xfrm>
          <a:prstGeom prst="rect">
            <a:avLst/>
          </a:prstGeom>
          <a:ln w="19050">
            <a:solidFill>
              <a:srgbClr val="0A7CBA">
                <a:lumMod val="20000"/>
                <a:lumOff val="80000"/>
              </a:srgbClr>
            </a:solidFill>
          </a:ln>
        </p:spPr>
      </p:pic>
      <p:pic>
        <p:nvPicPr>
          <p:cNvPr id="12" name="Picture 11">
            <a:extLst>
              <a:ext uri="{FF2B5EF4-FFF2-40B4-BE49-F238E27FC236}">
                <a16:creationId xmlns:a16="http://schemas.microsoft.com/office/drawing/2014/main" id="{1A5D4B42-2BB0-44CA-BAFF-A3805ADDAF9B}"/>
              </a:ext>
            </a:extLst>
          </p:cNvPr>
          <p:cNvPicPr>
            <a:picLocks noChangeAspect="1"/>
          </p:cNvPicPr>
          <p:nvPr/>
        </p:nvPicPr>
        <p:blipFill rotWithShape="1">
          <a:blip r:embed="rId8">
            <a:extLst>
              <a:ext uri="{28A0092B-C50C-407E-A947-70E740481C1C}">
                <a14:useLocalDpi xmlns:a14="http://schemas.microsoft.com/office/drawing/2010/main" val="0"/>
              </a:ext>
            </a:extLst>
          </a:blip>
          <a:srcRect l="10994" t="14986" r="15662" b="13196"/>
          <a:stretch/>
        </p:blipFill>
        <p:spPr>
          <a:xfrm>
            <a:off x="5260013" y="1012343"/>
            <a:ext cx="1363643" cy="950976"/>
          </a:xfrm>
          <a:prstGeom prst="rect">
            <a:avLst/>
          </a:prstGeom>
          <a:ln w="19050">
            <a:solidFill>
              <a:srgbClr val="0A7CBA">
                <a:lumMod val="20000"/>
                <a:lumOff val="80000"/>
              </a:srgbClr>
            </a:solidFill>
          </a:ln>
        </p:spPr>
      </p:pic>
      <p:sp>
        <p:nvSpPr>
          <p:cNvPr id="13" name="object 31">
            <a:extLst>
              <a:ext uri="{FF2B5EF4-FFF2-40B4-BE49-F238E27FC236}">
                <a16:creationId xmlns:a16="http://schemas.microsoft.com/office/drawing/2014/main" id="{2C071F4A-6C05-4741-A2A6-97BE48D1A137}"/>
              </a:ext>
            </a:extLst>
          </p:cNvPr>
          <p:cNvSpPr/>
          <p:nvPr/>
        </p:nvSpPr>
        <p:spPr>
          <a:xfrm>
            <a:off x="3496103" y="1012343"/>
            <a:ext cx="1416168" cy="941832"/>
          </a:xfrm>
          <a:prstGeom prst="rect">
            <a:avLst/>
          </a:prstGeom>
          <a:blipFill>
            <a:blip r:embed="rId9" cstate="print">
              <a:extLst>
                <a:ext uri="{28A0092B-C50C-407E-A947-70E740481C1C}">
                  <a14:useLocalDpi xmlns:a14="http://schemas.microsoft.com/office/drawing/2010/main"/>
                </a:ext>
              </a:extLst>
            </a:blip>
            <a:srcRect/>
            <a:stretch>
              <a:fillRect l="-17174" t="-16755" r="-231" b="-5107"/>
            </a:stretch>
          </a:blipFill>
          <a:ln w="28575">
            <a:solidFill>
              <a:srgbClr val="0A7CBA">
                <a:lumMod val="20000"/>
                <a:lumOff val="80000"/>
              </a:srgbClr>
            </a:solidFill>
          </a:ln>
          <a:effectLst/>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75" b="0" i="0" u="none" strike="noStrike" kern="0" cap="none" spc="0" normalizeH="0" baseline="0" noProof="0" dirty="0">
              <a:ln>
                <a:noFill/>
              </a:ln>
              <a:solidFill>
                <a:sysClr val="windowText" lastClr="000000"/>
              </a:solidFill>
              <a:effectLst/>
              <a:uLnTx/>
              <a:uFillTx/>
              <a:ea typeface="+mn-ea"/>
              <a:cs typeface="+mn-cs"/>
            </a:endParaRPr>
          </a:p>
        </p:txBody>
      </p:sp>
      <p:pic>
        <p:nvPicPr>
          <p:cNvPr id="14" name="Picture 13">
            <a:extLst>
              <a:ext uri="{FF2B5EF4-FFF2-40B4-BE49-F238E27FC236}">
                <a16:creationId xmlns:a16="http://schemas.microsoft.com/office/drawing/2014/main" id="{D2EA5B51-756B-461E-99B2-CE4343BDC9EA}"/>
              </a:ext>
            </a:extLst>
          </p:cNvPr>
          <p:cNvPicPr>
            <a:picLocks noChangeAspect="1"/>
          </p:cNvPicPr>
          <p:nvPr/>
        </p:nvPicPr>
        <p:blipFill rotWithShape="1">
          <a:blip r:embed="rId10">
            <a:extLst>
              <a:ext uri="{28A0092B-C50C-407E-A947-70E740481C1C}">
                <a14:useLocalDpi xmlns:a14="http://schemas.microsoft.com/office/drawing/2010/main" val="0"/>
              </a:ext>
            </a:extLst>
          </a:blip>
          <a:srcRect l="31150" t="33939" r="7043" b="17575"/>
          <a:stretch/>
        </p:blipFill>
        <p:spPr>
          <a:xfrm>
            <a:off x="6912490" y="1005265"/>
            <a:ext cx="1616364" cy="950976"/>
          </a:xfrm>
          <a:prstGeom prst="rect">
            <a:avLst/>
          </a:prstGeom>
          <a:ln w="19050">
            <a:solidFill>
              <a:srgbClr val="0A7CBA">
                <a:lumMod val="20000"/>
                <a:lumOff val="80000"/>
              </a:srgbClr>
            </a:solidFill>
          </a:ln>
        </p:spPr>
      </p:pic>
      <p:sp>
        <p:nvSpPr>
          <p:cNvPr id="15" name="Slide Number Placeholder 6">
            <a:extLst>
              <a:ext uri="{FF2B5EF4-FFF2-40B4-BE49-F238E27FC236}">
                <a16:creationId xmlns:a16="http://schemas.microsoft.com/office/drawing/2014/main" id="{F1EC525E-132C-4E1E-BBDD-60EA4C9CBDFF}"/>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13</a:t>
            </a:fld>
            <a:endParaRPr lang="en-US" dirty="0"/>
          </a:p>
        </p:txBody>
      </p:sp>
    </p:spTree>
    <p:extLst>
      <p:ext uri="{BB962C8B-B14F-4D97-AF65-F5344CB8AC3E}">
        <p14:creationId xmlns:p14="http://schemas.microsoft.com/office/powerpoint/2010/main" val="29376875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204">
            <a:extLst>
              <a:ext uri="{FF2B5EF4-FFF2-40B4-BE49-F238E27FC236}">
                <a16:creationId xmlns:a16="http://schemas.microsoft.com/office/drawing/2014/main" id="{3E7219AD-9EE1-48E2-801B-2FA75CCC193B}"/>
              </a:ext>
            </a:extLst>
          </p:cNvPr>
          <p:cNvSpPr/>
          <p:nvPr/>
        </p:nvSpPr>
        <p:spPr>
          <a:xfrm>
            <a:off x="621189" y="4527269"/>
            <a:ext cx="7885893" cy="1879297"/>
          </a:xfrm>
          <a:prstGeom prst="rect">
            <a:avLst/>
          </a:prstGeom>
        </p:spPr>
        <p:txBody>
          <a:bodyPr wrap="square" anchor="ctr">
            <a:spAutoFit/>
          </a:bodyPr>
          <a:lstStyle/>
          <a:p>
            <a:pPr marL="274320" lvl="1" indent="-274320" defTabSz="914400" eaLnBrk="1" fontAlgn="auto" hangingPunct="1">
              <a:lnSpc>
                <a:spcPct val="107000"/>
              </a:lnSpc>
              <a:spcBef>
                <a:spcPts val="0"/>
              </a:spcBef>
              <a:spcAft>
                <a:spcPts val="600"/>
              </a:spcAft>
              <a:buSzPct val="110000"/>
              <a:buFontTx/>
              <a:buBlip>
                <a:blip r:embed="rId2">
                  <a:extLst/>
                </a:blip>
              </a:buBlip>
            </a:pPr>
            <a:r>
              <a:rPr lang="en-US" sz="1350" b="1" dirty="0">
                <a:solidFill>
                  <a:srgbClr val="4E4038"/>
                </a:solidFill>
                <a:latin typeface="Arial" panose="020B0604020202020204"/>
                <a:ea typeface="+mn-ea"/>
                <a:cs typeface="Arial" panose="020B0604020202020204" pitchFamily="34" charset="0"/>
              </a:rPr>
              <a:t>Employment:</a:t>
            </a:r>
            <a:r>
              <a:rPr lang="en-US" sz="1350" dirty="0">
                <a:solidFill>
                  <a:srgbClr val="4E4038"/>
                </a:solidFill>
                <a:latin typeface="Arial" panose="020B0604020202020204"/>
                <a:ea typeface="+mn-ea"/>
                <a:cs typeface="Arial" panose="020B0604020202020204" pitchFamily="34" charset="0"/>
              </a:rPr>
              <a:t> Universal Pure employs approximately 75 non-union, salaried employees and approximately 350 hourly/temp employees across all locations</a:t>
            </a:r>
          </a:p>
          <a:p>
            <a:pPr marL="274320" lvl="1" indent="-274320" defTabSz="914400" eaLnBrk="1" fontAlgn="auto" hangingPunct="1">
              <a:lnSpc>
                <a:spcPct val="107000"/>
              </a:lnSpc>
              <a:spcBef>
                <a:spcPts val="0"/>
              </a:spcBef>
              <a:spcAft>
                <a:spcPts val="600"/>
              </a:spcAft>
              <a:buSzPct val="110000"/>
              <a:buFontTx/>
              <a:buBlip>
                <a:blip r:embed="rId2">
                  <a:extLst/>
                </a:blip>
              </a:buBlip>
            </a:pPr>
            <a:r>
              <a:rPr lang="en-US" sz="1350" b="1" dirty="0">
                <a:solidFill>
                  <a:srgbClr val="4E4038"/>
                </a:solidFill>
                <a:latin typeface="Arial" panose="020B0604020202020204"/>
                <a:ea typeface="+mn-ea"/>
                <a:cs typeface="Arial" panose="020B0604020202020204" pitchFamily="34" charset="0"/>
              </a:rPr>
              <a:t>Redundancy: </a:t>
            </a:r>
            <a:r>
              <a:rPr lang="en-US" sz="1350" dirty="0">
                <a:solidFill>
                  <a:srgbClr val="4E4038"/>
                </a:solidFill>
                <a:latin typeface="Arial" panose="020B0604020202020204"/>
                <a:ea typeface="+mn-ea"/>
                <a:cs typeface="Arial" panose="020B0604020202020204" pitchFamily="34" charset="0"/>
              </a:rPr>
              <a:t>The company operates and services 11 HPP machines across 4 locations</a:t>
            </a:r>
          </a:p>
          <a:p>
            <a:pPr marL="274320" lvl="1" indent="-274320" defTabSz="914400" eaLnBrk="1" fontAlgn="auto" hangingPunct="1">
              <a:lnSpc>
                <a:spcPct val="107000"/>
              </a:lnSpc>
              <a:spcBef>
                <a:spcPts val="0"/>
              </a:spcBef>
              <a:spcAft>
                <a:spcPts val="600"/>
              </a:spcAft>
              <a:buSzPct val="110000"/>
              <a:buFontTx/>
              <a:buBlip>
                <a:blip r:embed="rId2">
                  <a:extLst/>
                </a:blip>
              </a:buBlip>
            </a:pPr>
            <a:r>
              <a:rPr lang="en-US" sz="1350" b="1" dirty="0">
                <a:solidFill>
                  <a:srgbClr val="4E4038"/>
                </a:solidFill>
                <a:latin typeface="Arial" panose="020B0604020202020204"/>
                <a:ea typeface="+mn-ea"/>
                <a:cs typeface="Arial" panose="020B0604020202020204" pitchFamily="34" charset="0"/>
              </a:rPr>
              <a:t>Facilities: </a:t>
            </a:r>
            <a:r>
              <a:rPr lang="en-US" sz="1350" dirty="0">
                <a:solidFill>
                  <a:srgbClr val="4E4038"/>
                </a:solidFill>
                <a:latin typeface="Arial" panose="020B0604020202020204"/>
                <a:ea typeface="+mn-ea"/>
                <a:cs typeface="Arial" panose="020B0604020202020204" pitchFamily="34" charset="0"/>
              </a:rPr>
              <a:t>Over </a:t>
            </a:r>
            <a:r>
              <a:rPr lang="en-US" sz="1350" dirty="0">
                <a:solidFill>
                  <a:srgbClr val="FF0000"/>
                </a:solidFill>
                <a:latin typeface="Arial" panose="020B0604020202020204"/>
                <a:ea typeface="+mn-ea"/>
                <a:cs typeface="Arial" panose="020B0604020202020204" pitchFamily="34" charset="0"/>
              </a:rPr>
              <a:t>1 million square feet </a:t>
            </a:r>
            <a:r>
              <a:rPr lang="en-US" sz="1350" dirty="0">
                <a:solidFill>
                  <a:srgbClr val="4E4038"/>
                </a:solidFill>
                <a:latin typeface="Arial" panose="020B0604020202020204"/>
                <a:ea typeface="+mn-ea"/>
                <a:cs typeface="Arial" panose="020B0604020202020204" pitchFamily="34" charset="0"/>
              </a:rPr>
              <a:t>of HPP, cold storage, value added service and administrative space, with 12 million cubic feet of cold storage and freezer space</a:t>
            </a:r>
          </a:p>
          <a:p>
            <a:pPr marL="274320" lvl="1" indent="-274320" defTabSz="914400" eaLnBrk="1" fontAlgn="auto" hangingPunct="1">
              <a:lnSpc>
                <a:spcPct val="107000"/>
              </a:lnSpc>
              <a:spcBef>
                <a:spcPts val="0"/>
              </a:spcBef>
              <a:spcAft>
                <a:spcPts val="600"/>
              </a:spcAft>
              <a:buSzPct val="110000"/>
              <a:buFontTx/>
              <a:buBlip>
                <a:blip r:embed="rId2">
                  <a:extLst/>
                </a:blip>
              </a:buBlip>
            </a:pPr>
            <a:r>
              <a:rPr lang="en-US" sz="1350" b="1" dirty="0">
                <a:solidFill>
                  <a:srgbClr val="4E4038"/>
                </a:solidFill>
                <a:latin typeface="Arial" panose="020B0604020202020204"/>
                <a:ea typeface="+mn-ea"/>
                <a:cs typeface="Arial" panose="020B0604020202020204" pitchFamily="34" charset="0"/>
              </a:rPr>
              <a:t>Capacity: </a:t>
            </a:r>
            <a:r>
              <a:rPr lang="en-US" sz="1350" dirty="0">
                <a:solidFill>
                  <a:srgbClr val="4E4038"/>
                </a:solidFill>
                <a:latin typeface="Arial" panose="020B0604020202020204"/>
                <a:ea typeface="+mn-ea"/>
                <a:cs typeface="Arial" panose="020B0604020202020204" pitchFamily="34" charset="0"/>
              </a:rPr>
              <a:t>Available space across all locations for an additional </a:t>
            </a:r>
            <a:r>
              <a:rPr lang="en-US" sz="1350" dirty="0">
                <a:solidFill>
                  <a:srgbClr val="FF0000"/>
                </a:solidFill>
                <a:latin typeface="Arial" panose="020B0604020202020204"/>
                <a:ea typeface="+mn-ea"/>
                <a:cs typeface="Arial" panose="020B0604020202020204" pitchFamily="34" charset="0"/>
              </a:rPr>
              <a:t>8 </a:t>
            </a:r>
            <a:r>
              <a:rPr lang="en-US" sz="1350" dirty="0">
                <a:solidFill>
                  <a:srgbClr val="4E4038"/>
                </a:solidFill>
                <a:latin typeface="Arial" panose="020B0604020202020204"/>
                <a:ea typeface="+mn-ea"/>
                <a:cs typeface="Arial" panose="020B0604020202020204" pitchFamily="34" charset="0"/>
              </a:rPr>
              <a:t>HPP machines, with 4 pads already poured</a:t>
            </a:r>
          </a:p>
        </p:txBody>
      </p:sp>
      <p:sp>
        <p:nvSpPr>
          <p:cNvPr id="206" name="Round Same Side Corner Rectangle 15">
            <a:extLst>
              <a:ext uri="{FF2B5EF4-FFF2-40B4-BE49-F238E27FC236}">
                <a16:creationId xmlns:a16="http://schemas.microsoft.com/office/drawing/2014/main" id="{BBA45692-5A96-494E-BF29-6A9D04DBC0E7}"/>
              </a:ext>
            </a:extLst>
          </p:cNvPr>
          <p:cNvSpPr/>
          <p:nvPr/>
        </p:nvSpPr>
        <p:spPr>
          <a:xfrm>
            <a:off x="580575" y="4340919"/>
            <a:ext cx="7901768" cy="2044293"/>
          </a:xfrm>
          <a:prstGeom prst="round2SameRect">
            <a:avLst>
              <a:gd name="adj1" fmla="val 2825"/>
              <a:gd name="adj2" fmla="val 0"/>
            </a:avLst>
          </a:prstGeom>
          <a:noFill/>
          <a:ln w="12700" cap="flat" cmpd="sng" algn="ctr">
            <a:solidFill>
              <a:srgbClr val="B2B2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07" name="Rectangle 206">
            <a:extLst>
              <a:ext uri="{FF2B5EF4-FFF2-40B4-BE49-F238E27FC236}">
                <a16:creationId xmlns:a16="http://schemas.microsoft.com/office/drawing/2014/main" id="{2EFC19FB-60A7-4574-ADF8-E6FBB6CA784C}"/>
              </a:ext>
            </a:extLst>
          </p:cNvPr>
          <p:cNvSpPr/>
          <p:nvPr/>
        </p:nvSpPr>
        <p:spPr>
          <a:xfrm>
            <a:off x="825325" y="4180550"/>
            <a:ext cx="3005166" cy="355803"/>
          </a:xfrm>
          <a:prstGeom prst="rect">
            <a:avLst/>
          </a:prstGeom>
          <a:solidFill>
            <a:srgbClr val="FFFFFF"/>
          </a:solidFill>
        </p:spPr>
        <p:txBody>
          <a:bodyPr wrap="square" anchor="ctr">
            <a:spAutoFit/>
          </a:bodyPr>
          <a:lstStyle/>
          <a:p>
            <a:pPr marL="0" lvl="1" indent="0" defTabSz="914400" eaLnBrk="1" fontAlgn="auto" hangingPunct="1">
              <a:lnSpc>
                <a:spcPct val="107000"/>
              </a:lnSpc>
              <a:spcBef>
                <a:spcPts val="0"/>
              </a:spcBef>
              <a:spcAft>
                <a:spcPts val="600"/>
              </a:spcAft>
              <a:buSzPct val="110000"/>
            </a:pPr>
            <a:r>
              <a:rPr lang="en-US" sz="1600" b="1" dirty="0">
                <a:solidFill>
                  <a:srgbClr val="00538A"/>
                </a:solidFill>
                <a:latin typeface="Arial Narrow" panose="020B0606020202030204" pitchFamily="34" charset="0"/>
                <a:ea typeface="+mn-ea"/>
                <a:cs typeface="Arial" panose="020B0604020202020204" pitchFamily="34" charset="0"/>
              </a:rPr>
              <a:t>Key Business / Facility Highlights</a:t>
            </a:r>
          </a:p>
        </p:txBody>
      </p:sp>
      <p:sp>
        <p:nvSpPr>
          <p:cNvPr id="208" name="Rectangle 207">
            <a:extLst>
              <a:ext uri="{FF2B5EF4-FFF2-40B4-BE49-F238E27FC236}">
                <a16:creationId xmlns:a16="http://schemas.microsoft.com/office/drawing/2014/main" id="{3C9572D8-676B-44AB-988A-6A99B073FB38}"/>
              </a:ext>
            </a:extLst>
          </p:cNvPr>
          <p:cNvSpPr/>
          <p:nvPr/>
        </p:nvSpPr>
        <p:spPr>
          <a:xfrm>
            <a:off x="6206745" y="1996229"/>
            <a:ext cx="2093379" cy="1187697"/>
          </a:xfrm>
          <a:prstGeom prst="rect">
            <a:avLst/>
          </a:prstGeom>
        </p:spPr>
        <p:txBody>
          <a:bodyPr wrap="square">
            <a:spAutoFit/>
          </a:bodyPr>
          <a:lstStyle/>
          <a:p>
            <a:pPr marL="0" lvl="1" indent="0" algn="ctr" defTabSz="914400" eaLnBrk="1" fontAlgn="auto" hangingPunct="1">
              <a:lnSpc>
                <a:spcPct val="107000"/>
              </a:lnSpc>
              <a:spcBef>
                <a:spcPts val="0"/>
              </a:spcBef>
              <a:spcAft>
                <a:spcPts val="600"/>
              </a:spcAft>
              <a:buSzPct val="110000"/>
            </a:pPr>
            <a:r>
              <a:rPr lang="en-US" sz="1350" dirty="0">
                <a:solidFill>
                  <a:srgbClr val="4E4038"/>
                </a:solidFill>
                <a:latin typeface="Arial" panose="020B0604020202020204"/>
                <a:ea typeface="+mn-ea"/>
                <a:cs typeface="Arial" panose="020B0604020202020204" pitchFamily="34" charset="0"/>
              </a:rPr>
              <a:t>With </a:t>
            </a:r>
            <a:r>
              <a:rPr lang="en-US" sz="1350" b="1" dirty="0">
                <a:solidFill>
                  <a:srgbClr val="0A7CBA"/>
                </a:solidFill>
                <a:latin typeface="Arial" panose="020B0604020202020204"/>
                <a:ea typeface="+mn-ea"/>
                <a:cs typeface="Arial" panose="020B0604020202020204" pitchFamily="34" charset="0"/>
              </a:rPr>
              <a:t>four strategically placed facilities</a:t>
            </a:r>
            <a:r>
              <a:rPr lang="en-US" sz="1350" dirty="0">
                <a:solidFill>
                  <a:srgbClr val="4E4038"/>
                </a:solidFill>
                <a:latin typeface="Arial" panose="020B0604020202020204"/>
                <a:ea typeface="+mn-ea"/>
                <a:cs typeface="Arial" panose="020B0604020202020204" pitchFamily="34" charset="0"/>
              </a:rPr>
              <a:t>, Universal Pure is able to serve a majority of the U.S. population</a:t>
            </a:r>
          </a:p>
        </p:txBody>
      </p:sp>
      <p:sp>
        <p:nvSpPr>
          <p:cNvPr id="209" name="Rectangle 208">
            <a:extLst>
              <a:ext uri="{FF2B5EF4-FFF2-40B4-BE49-F238E27FC236}">
                <a16:creationId xmlns:a16="http://schemas.microsoft.com/office/drawing/2014/main" id="{3B516FE2-22DC-4E23-88AF-EECE3C95ABC8}"/>
              </a:ext>
            </a:extLst>
          </p:cNvPr>
          <p:cNvSpPr/>
          <p:nvPr/>
        </p:nvSpPr>
        <p:spPr>
          <a:xfrm>
            <a:off x="6349982" y="1606733"/>
            <a:ext cx="1806905" cy="338554"/>
          </a:xfrm>
          <a:prstGeom prst="rect">
            <a:avLst/>
          </a:prstGeom>
        </p:spPr>
        <p:txBody>
          <a:bodyPr wrap="none">
            <a:spAutoFit/>
          </a:bodyPr>
          <a:lstStyle/>
          <a:p>
            <a:pPr defTabSz="914400" eaLnBrk="1" fontAlgn="auto" hangingPunct="1">
              <a:spcBef>
                <a:spcPts val="0"/>
              </a:spcBef>
              <a:spcAft>
                <a:spcPts val="0"/>
              </a:spcAft>
            </a:pPr>
            <a:r>
              <a:rPr lang="en-US" sz="1600" b="1" dirty="0">
                <a:solidFill>
                  <a:srgbClr val="00538A"/>
                </a:solidFill>
                <a:latin typeface="Arial Narrow" panose="020B0606020202030204" pitchFamily="34" charset="0"/>
                <a:ea typeface="+mn-ea"/>
                <a:cs typeface="Arial" panose="020B0604020202020204" pitchFamily="34" charset="0"/>
              </a:rPr>
              <a:t>Geographical Reach</a:t>
            </a:r>
            <a:endParaRPr lang="en-US" sz="1600" b="1" dirty="0">
              <a:solidFill>
                <a:srgbClr val="00538A"/>
              </a:solidFill>
              <a:latin typeface="Arial Narrow" panose="020B0606020202030204" pitchFamily="34" charset="0"/>
              <a:ea typeface="+mn-ea"/>
              <a:cs typeface="+mn-cs"/>
            </a:endParaRPr>
          </a:p>
        </p:txBody>
      </p:sp>
      <p:sp>
        <p:nvSpPr>
          <p:cNvPr id="210" name="Isosceles Triangle 209">
            <a:extLst>
              <a:ext uri="{FF2B5EF4-FFF2-40B4-BE49-F238E27FC236}">
                <a16:creationId xmlns:a16="http://schemas.microsoft.com/office/drawing/2014/main" id="{1D770B34-B323-4092-861E-847DAE94E689}"/>
              </a:ext>
            </a:extLst>
          </p:cNvPr>
          <p:cNvSpPr/>
          <p:nvPr/>
        </p:nvSpPr>
        <p:spPr>
          <a:xfrm rot="5400000">
            <a:off x="4950187" y="2597852"/>
            <a:ext cx="2067011" cy="175810"/>
          </a:xfrm>
          <a:prstGeom prst="triangle">
            <a:avLst/>
          </a:prstGeom>
          <a:solidFill>
            <a:srgbClr val="0A7CBA">
              <a:lumMod val="20000"/>
              <a:lumOff val="80000"/>
            </a:srgbClr>
          </a:solidFill>
          <a:ln>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cxnSp>
        <p:nvCxnSpPr>
          <p:cNvPr id="211" name="Straight Connector 210">
            <a:extLst>
              <a:ext uri="{FF2B5EF4-FFF2-40B4-BE49-F238E27FC236}">
                <a16:creationId xmlns:a16="http://schemas.microsoft.com/office/drawing/2014/main" id="{EA539F38-EE2B-4F86-B12E-65163AA9728E}"/>
              </a:ext>
            </a:extLst>
          </p:cNvPr>
          <p:cNvCxnSpPr>
            <a:cxnSpLocks/>
          </p:cNvCxnSpPr>
          <p:nvPr/>
        </p:nvCxnSpPr>
        <p:spPr>
          <a:xfrm>
            <a:off x="6376957" y="1926436"/>
            <a:ext cx="1752954" cy="0"/>
          </a:xfrm>
          <a:prstGeom prst="line">
            <a:avLst/>
          </a:prstGeom>
          <a:noFill/>
          <a:ln w="12700" cap="flat" cmpd="sng" algn="ctr">
            <a:solidFill>
              <a:srgbClr val="B2B2B2"/>
            </a:solidFill>
            <a:prstDash val="solid"/>
            <a:miter lim="800000"/>
          </a:ln>
          <a:effectLst/>
        </p:spPr>
      </p:cxnSp>
      <p:grpSp>
        <p:nvGrpSpPr>
          <p:cNvPr id="212" name="Group 211">
            <a:extLst>
              <a:ext uri="{FF2B5EF4-FFF2-40B4-BE49-F238E27FC236}">
                <a16:creationId xmlns:a16="http://schemas.microsoft.com/office/drawing/2014/main" id="{90DFD2F3-B261-44F0-B020-9697BE62776D}"/>
              </a:ext>
            </a:extLst>
          </p:cNvPr>
          <p:cNvGrpSpPr/>
          <p:nvPr/>
        </p:nvGrpSpPr>
        <p:grpSpPr>
          <a:xfrm>
            <a:off x="737130" y="1100225"/>
            <a:ext cx="4864378" cy="2946456"/>
            <a:chOff x="737130" y="1119079"/>
            <a:chExt cx="4864378" cy="2946456"/>
          </a:xfrm>
        </p:grpSpPr>
        <p:sp>
          <p:nvSpPr>
            <p:cNvPr id="213" name="Shape 2556">
              <a:extLst>
                <a:ext uri="{FF2B5EF4-FFF2-40B4-BE49-F238E27FC236}">
                  <a16:creationId xmlns:a16="http://schemas.microsoft.com/office/drawing/2014/main" id="{095EAC1A-237F-48A6-AC13-D1C80F3DE139}"/>
                </a:ext>
              </a:extLst>
            </p:cNvPr>
            <p:cNvSpPr/>
            <p:nvPr/>
          </p:nvSpPr>
          <p:spPr>
            <a:xfrm>
              <a:off x="931904" y="1697382"/>
              <a:ext cx="5012" cy="55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4" name="Shape 2557">
              <a:extLst>
                <a:ext uri="{FF2B5EF4-FFF2-40B4-BE49-F238E27FC236}">
                  <a16:creationId xmlns:a16="http://schemas.microsoft.com/office/drawing/2014/main" id="{7089FDD1-2155-4E02-9EC8-4A04A112B953}"/>
                </a:ext>
              </a:extLst>
            </p:cNvPr>
            <p:cNvSpPr/>
            <p:nvPr/>
          </p:nvSpPr>
          <p:spPr>
            <a:xfrm>
              <a:off x="883076" y="1397860"/>
              <a:ext cx="730437" cy="608831"/>
            </a:xfrm>
            <a:custGeom>
              <a:avLst/>
              <a:gdLst/>
              <a:ahLst/>
              <a:cxnLst>
                <a:cxn ang="0">
                  <a:pos x="wd2" y="hd2"/>
                </a:cxn>
                <a:cxn ang="5400000">
                  <a:pos x="wd2" y="hd2"/>
                </a:cxn>
                <a:cxn ang="10800000">
                  <a:pos x="wd2" y="hd2"/>
                </a:cxn>
                <a:cxn ang="16200000">
                  <a:pos x="wd2" y="hd2"/>
                </a:cxn>
              </a:cxnLst>
              <a:rect l="0" t="0" r="r" b="b"/>
              <a:pathLst>
                <a:path w="21600" h="21600" extrusionOk="0">
                  <a:moveTo>
                    <a:pt x="5819" y="18189"/>
                  </a:moveTo>
                  <a:lnTo>
                    <a:pt x="10405" y="19592"/>
                  </a:lnTo>
                  <a:lnTo>
                    <a:pt x="14706" y="20804"/>
                  </a:lnTo>
                  <a:lnTo>
                    <a:pt x="17710" y="21600"/>
                  </a:lnTo>
                  <a:lnTo>
                    <a:pt x="18975" y="14324"/>
                  </a:lnTo>
                  <a:lnTo>
                    <a:pt x="19102" y="14173"/>
                  </a:lnTo>
                  <a:lnTo>
                    <a:pt x="19165" y="14059"/>
                  </a:lnTo>
                  <a:lnTo>
                    <a:pt x="19386" y="13528"/>
                  </a:lnTo>
                  <a:lnTo>
                    <a:pt x="19386" y="13187"/>
                  </a:lnTo>
                  <a:lnTo>
                    <a:pt x="19576" y="12884"/>
                  </a:lnTo>
                  <a:lnTo>
                    <a:pt x="19449" y="12695"/>
                  </a:lnTo>
                  <a:lnTo>
                    <a:pt x="19196" y="12467"/>
                  </a:lnTo>
                  <a:lnTo>
                    <a:pt x="19038" y="12392"/>
                  </a:lnTo>
                  <a:lnTo>
                    <a:pt x="18912" y="12278"/>
                  </a:lnTo>
                  <a:lnTo>
                    <a:pt x="19102" y="11482"/>
                  </a:lnTo>
                  <a:lnTo>
                    <a:pt x="19260" y="11179"/>
                  </a:lnTo>
                  <a:lnTo>
                    <a:pt x="19576" y="10686"/>
                  </a:lnTo>
                  <a:lnTo>
                    <a:pt x="19924" y="10421"/>
                  </a:lnTo>
                  <a:lnTo>
                    <a:pt x="20114" y="10194"/>
                  </a:lnTo>
                  <a:lnTo>
                    <a:pt x="20208" y="9928"/>
                  </a:lnTo>
                  <a:lnTo>
                    <a:pt x="20208" y="9701"/>
                  </a:lnTo>
                  <a:lnTo>
                    <a:pt x="20651" y="9208"/>
                  </a:lnTo>
                  <a:lnTo>
                    <a:pt x="20936" y="8337"/>
                  </a:lnTo>
                  <a:lnTo>
                    <a:pt x="21473" y="7693"/>
                  </a:lnTo>
                  <a:lnTo>
                    <a:pt x="21600" y="7427"/>
                  </a:lnTo>
                  <a:lnTo>
                    <a:pt x="21537" y="6935"/>
                  </a:lnTo>
                  <a:lnTo>
                    <a:pt x="21062" y="6404"/>
                  </a:lnTo>
                  <a:lnTo>
                    <a:pt x="20999" y="6291"/>
                  </a:lnTo>
                  <a:lnTo>
                    <a:pt x="20873" y="5987"/>
                  </a:lnTo>
                  <a:lnTo>
                    <a:pt x="20873" y="5646"/>
                  </a:lnTo>
                  <a:lnTo>
                    <a:pt x="18090" y="5002"/>
                  </a:lnTo>
                  <a:lnTo>
                    <a:pt x="15939" y="4358"/>
                  </a:lnTo>
                  <a:lnTo>
                    <a:pt x="15749" y="4585"/>
                  </a:lnTo>
                  <a:lnTo>
                    <a:pt x="15528" y="4509"/>
                  </a:lnTo>
                  <a:lnTo>
                    <a:pt x="15275" y="4434"/>
                  </a:lnTo>
                  <a:lnTo>
                    <a:pt x="14737" y="4358"/>
                  </a:lnTo>
                  <a:lnTo>
                    <a:pt x="14642" y="4282"/>
                  </a:lnTo>
                  <a:lnTo>
                    <a:pt x="14389" y="4434"/>
                  </a:lnTo>
                  <a:lnTo>
                    <a:pt x="13694" y="4434"/>
                  </a:lnTo>
                  <a:lnTo>
                    <a:pt x="13251" y="4509"/>
                  </a:lnTo>
                  <a:lnTo>
                    <a:pt x="12840" y="4623"/>
                  </a:lnTo>
                  <a:lnTo>
                    <a:pt x="12618" y="4623"/>
                  </a:lnTo>
                  <a:lnTo>
                    <a:pt x="12429" y="4585"/>
                  </a:lnTo>
                  <a:lnTo>
                    <a:pt x="12207" y="4358"/>
                  </a:lnTo>
                  <a:lnTo>
                    <a:pt x="11954" y="4282"/>
                  </a:lnTo>
                  <a:lnTo>
                    <a:pt x="11290" y="4434"/>
                  </a:lnTo>
                  <a:lnTo>
                    <a:pt x="11069" y="4358"/>
                  </a:lnTo>
                  <a:lnTo>
                    <a:pt x="10658" y="4358"/>
                  </a:lnTo>
                  <a:lnTo>
                    <a:pt x="10594" y="4131"/>
                  </a:lnTo>
                  <a:lnTo>
                    <a:pt x="10341" y="3941"/>
                  </a:lnTo>
                  <a:lnTo>
                    <a:pt x="10183" y="3865"/>
                  </a:lnTo>
                  <a:lnTo>
                    <a:pt x="9930" y="3714"/>
                  </a:lnTo>
                  <a:lnTo>
                    <a:pt x="9582" y="3714"/>
                  </a:lnTo>
                  <a:lnTo>
                    <a:pt x="9329" y="3562"/>
                  </a:lnTo>
                  <a:lnTo>
                    <a:pt x="9171" y="3562"/>
                  </a:lnTo>
                  <a:lnTo>
                    <a:pt x="8918" y="3789"/>
                  </a:lnTo>
                  <a:lnTo>
                    <a:pt x="8697" y="3789"/>
                  </a:lnTo>
                  <a:lnTo>
                    <a:pt x="8286" y="3865"/>
                  </a:lnTo>
                  <a:lnTo>
                    <a:pt x="8033" y="3865"/>
                  </a:lnTo>
                  <a:lnTo>
                    <a:pt x="7811" y="3638"/>
                  </a:lnTo>
                  <a:lnTo>
                    <a:pt x="7748" y="3638"/>
                  </a:lnTo>
                  <a:lnTo>
                    <a:pt x="7495" y="3411"/>
                  </a:lnTo>
                  <a:lnTo>
                    <a:pt x="7147" y="3297"/>
                  </a:lnTo>
                  <a:lnTo>
                    <a:pt x="7084" y="3145"/>
                  </a:lnTo>
                  <a:lnTo>
                    <a:pt x="7211" y="1781"/>
                  </a:lnTo>
                  <a:lnTo>
                    <a:pt x="7084" y="1288"/>
                  </a:lnTo>
                  <a:lnTo>
                    <a:pt x="6831" y="1023"/>
                  </a:lnTo>
                  <a:lnTo>
                    <a:pt x="6736" y="796"/>
                  </a:lnTo>
                  <a:lnTo>
                    <a:pt x="6546" y="720"/>
                  </a:lnTo>
                  <a:lnTo>
                    <a:pt x="6357" y="796"/>
                  </a:lnTo>
                  <a:lnTo>
                    <a:pt x="6135" y="720"/>
                  </a:lnTo>
                  <a:lnTo>
                    <a:pt x="6135" y="644"/>
                  </a:lnTo>
                  <a:lnTo>
                    <a:pt x="5787" y="227"/>
                  </a:lnTo>
                  <a:lnTo>
                    <a:pt x="5534" y="303"/>
                  </a:lnTo>
                  <a:lnTo>
                    <a:pt x="5313" y="303"/>
                  </a:lnTo>
                  <a:lnTo>
                    <a:pt x="5250" y="152"/>
                  </a:lnTo>
                  <a:lnTo>
                    <a:pt x="5123" y="152"/>
                  </a:lnTo>
                  <a:lnTo>
                    <a:pt x="5060" y="227"/>
                  </a:lnTo>
                  <a:lnTo>
                    <a:pt x="5187" y="379"/>
                  </a:lnTo>
                  <a:lnTo>
                    <a:pt x="5123" y="379"/>
                  </a:lnTo>
                  <a:lnTo>
                    <a:pt x="5060" y="303"/>
                  </a:lnTo>
                  <a:lnTo>
                    <a:pt x="4870" y="0"/>
                  </a:lnTo>
                  <a:lnTo>
                    <a:pt x="4775" y="303"/>
                  </a:lnTo>
                  <a:lnTo>
                    <a:pt x="4712" y="872"/>
                  </a:lnTo>
                  <a:lnTo>
                    <a:pt x="4522" y="1061"/>
                  </a:lnTo>
                  <a:lnTo>
                    <a:pt x="4522" y="1137"/>
                  </a:lnTo>
                  <a:lnTo>
                    <a:pt x="4459" y="1364"/>
                  </a:lnTo>
                  <a:lnTo>
                    <a:pt x="4396" y="1629"/>
                  </a:lnTo>
                  <a:lnTo>
                    <a:pt x="4396" y="1933"/>
                  </a:lnTo>
                  <a:lnTo>
                    <a:pt x="4459" y="2084"/>
                  </a:lnTo>
                  <a:lnTo>
                    <a:pt x="4301" y="2349"/>
                  </a:lnTo>
                  <a:lnTo>
                    <a:pt x="4175" y="2653"/>
                  </a:lnTo>
                  <a:lnTo>
                    <a:pt x="4333" y="2842"/>
                  </a:lnTo>
                  <a:lnTo>
                    <a:pt x="4111" y="2804"/>
                  </a:lnTo>
                  <a:lnTo>
                    <a:pt x="4111" y="2994"/>
                  </a:lnTo>
                  <a:lnTo>
                    <a:pt x="3985" y="3297"/>
                  </a:lnTo>
                  <a:lnTo>
                    <a:pt x="3985" y="3486"/>
                  </a:lnTo>
                  <a:lnTo>
                    <a:pt x="3858" y="3789"/>
                  </a:lnTo>
                  <a:lnTo>
                    <a:pt x="3827" y="4055"/>
                  </a:lnTo>
                  <a:lnTo>
                    <a:pt x="3637" y="4509"/>
                  </a:lnTo>
                  <a:lnTo>
                    <a:pt x="3574" y="4775"/>
                  </a:lnTo>
                  <a:lnTo>
                    <a:pt x="3226" y="5495"/>
                  </a:lnTo>
                  <a:lnTo>
                    <a:pt x="3099" y="5987"/>
                  </a:lnTo>
                  <a:lnTo>
                    <a:pt x="2910" y="6556"/>
                  </a:lnTo>
                  <a:lnTo>
                    <a:pt x="2973" y="6859"/>
                  </a:lnTo>
                  <a:lnTo>
                    <a:pt x="2973" y="6935"/>
                  </a:lnTo>
                  <a:lnTo>
                    <a:pt x="2815" y="7048"/>
                  </a:lnTo>
                  <a:lnTo>
                    <a:pt x="2688" y="7276"/>
                  </a:lnTo>
                  <a:lnTo>
                    <a:pt x="2562" y="7844"/>
                  </a:lnTo>
                  <a:lnTo>
                    <a:pt x="2151" y="9133"/>
                  </a:lnTo>
                  <a:lnTo>
                    <a:pt x="1961" y="9398"/>
                  </a:lnTo>
                  <a:lnTo>
                    <a:pt x="1898" y="9701"/>
                  </a:lnTo>
                  <a:lnTo>
                    <a:pt x="2151" y="9549"/>
                  </a:lnTo>
                  <a:lnTo>
                    <a:pt x="2214" y="9701"/>
                  </a:lnTo>
                  <a:lnTo>
                    <a:pt x="1961" y="9701"/>
                  </a:lnTo>
                  <a:lnTo>
                    <a:pt x="1803" y="9928"/>
                  </a:lnTo>
                  <a:lnTo>
                    <a:pt x="1486" y="10421"/>
                  </a:lnTo>
                  <a:lnTo>
                    <a:pt x="1423" y="10686"/>
                  </a:lnTo>
                  <a:lnTo>
                    <a:pt x="1486" y="10762"/>
                  </a:lnTo>
                  <a:lnTo>
                    <a:pt x="1550" y="10686"/>
                  </a:lnTo>
                  <a:lnTo>
                    <a:pt x="1550" y="10762"/>
                  </a:lnTo>
                  <a:lnTo>
                    <a:pt x="1613" y="10762"/>
                  </a:lnTo>
                  <a:lnTo>
                    <a:pt x="1550" y="10914"/>
                  </a:lnTo>
                  <a:lnTo>
                    <a:pt x="1550" y="10762"/>
                  </a:lnTo>
                  <a:lnTo>
                    <a:pt x="1486" y="10762"/>
                  </a:lnTo>
                  <a:lnTo>
                    <a:pt x="1328" y="10914"/>
                  </a:lnTo>
                  <a:lnTo>
                    <a:pt x="1202" y="11179"/>
                  </a:lnTo>
                  <a:lnTo>
                    <a:pt x="1139" y="10914"/>
                  </a:lnTo>
                  <a:lnTo>
                    <a:pt x="727" y="11975"/>
                  </a:lnTo>
                  <a:lnTo>
                    <a:pt x="316" y="12619"/>
                  </a:lnTo>
                  <a:lnTo>
                    <a:pt x="316" y="13112"/>
                  </a:lnTo>
                  <a:lnTo>
                    <a:pt x="411" y="13680"/>
                  </a:lnTo>
                  <a:lnTo>
                    <a:pt x="380" y="13983"/>
                  </a:lnTo>
                  <a:lnTo>
                    <a:pt x="190" y="14248"/>
                  </a:lnTo>
                  <a:lnTo>
                    <a:pt x="127" y="14476"/>
                  </a:lnTo>
                  <a:lnTo>
                    <a:pt x="0" y="14817"/>
                  </a:lnTo>
                  <a:lnTo>
                    <a:pt x="63" y="15840"/>
                  </a:lnTo>
                  <a:lnTo>
                    <a:pt x="253" y="16408"/>
                  </a:lnTo>
                  <a:lnTo>
                    <a:pt x="380" y="16408"/>
                  </a:lnTo>
                  <a:lnTo>
                    <a:pt x="5819" y="1818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5" name="Shape 2558">
              <a:extLst>
                <a:ext uri="{FF2B5EF4-FFF2-40B4-BE49-F238E27FC236}">
                  <a16:creationId xmlns:a16="http://schemas.microsoft.com/office/drawing/2014/main" id="{AD996562-4457-4309-8D19-209502C2D2C1}"/>
                </a:ext>
              </a:extLst>
            </p:cNvPr>
            <p:cNvSpPr/>
            <p:nvPr/>
          </p:nvSpPr>
          <p:spPr>
            <a:xfrm>
              <a:off x="934042" y="1700587"/>
              <a:ext cx="5012" cy="55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6" name="Shape 2559">
              <a:extLst>
                <a:ext uri="{FF2B5EF4-FFF2-40B4-BE49-F238E27FC236}">
                  <a16:creationId xmlns:a16="http://schemas.microsoft.com/office/drawing/2014/main" id="{A7A59000-D36F-4C03-976B-874A646685B5}"/>
                </a:ext>
              </a:extLst>
            </p:cNvPr>
            <p:cNvSpPr/>
            <p:nvPr/>
          </p:nvSpPr>
          <p:spPr>
            <a:xfrm>
              <a:off x="934042" y="1700587"/>
              <a:ext cx="5012" cy="55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7" name="Shape 2560">
              <a:extLst>
                <a:ext uri="{FF2B5EF4-FFF2-40B4-BE49-F238E27FC236}">
                  <a16:creationId xmlns:a16="http://schemas.microsoft.com/office/drawing/2014/main" id="{43A0A10C-A98F-4DCC-A8C7-3DB7F5F2F6A5}"/>
                </a:ext>
              </a:extLst>
            </p:cNvPr>
            <p:cNvSpPr/>
            <p:nvPr/>
          </p:nvSpPr>
          <p:spPr>
            <a:xfrm>
              <a:off x="992161" y="2351694"/>
              <a:ext cx="9626" cy="16023"/>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lnTo>
                    <a:pt x="12000" y="11520"/>
                  </a:lnTo>
                  <a:lnTo>
                    <a:pt x="0" y="0"/>
                  </a:lnTo>
                  <a:lnTo>
                    <a:pt x="21600" y="21600"/>
                  </a:lnTo>
                  <a:lnTo>
                    <a:pt x="21600" y="1872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8" name="Shape 2561">
              <a:extLst>
                <a:ext uri="{FF2B5EF4-FFF2-40B4-BE49-F238E27FC236}">
                  <a16:creationId xmlns:a16="http://schemas.microsoft.com/office/drawing/2014/main" id="{59678EBB-93F3-48FE-802B-4469AF52E04B}"/>
                </a:ext>
              </a:extLst>
            </p:cNvPr>
            <p:cNvSpPr/>
            <p:nvPr/>
          </p:nvSpPr>
          <p:spPr>
            <a:xfrm>
              <a:off x="992161" y="2351694"/>
              <a:ext cx="9626" cy="16023"/>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lnTo>
                    <a:pt x="12000" y="11520"/>
                  </a:lnTo>
                  <a:lnTo>
                    <a:pt x="0" y="0"/>
                  </a:lnTo>
                  <a:lnTo>
                    <a:pt x="21600" y="21600"/>
                  </a:lnTo>
                  <a:lnTo>
                    <a:pt x="21600" y="1872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19" name="Group 2569">
              <a:extLst>
                <a:ext uri="{FF2B5EF4-FFF2-40B4-BE49-F238E27FC236}">
                  <a16:creationId xmlns:a16="http://schemas.microsoft.com/office/drawing/2014/main" id="{2597697F-3CB0-49E5-AD17-213FE90F04CB}"/>
                </a:ext>
              </a:extLst>
            </p:cNvPr>
            <p:cNvGrpSpPr/>
            <p:nvPr/>
          </p:nvGrpSpPr>
          <p:grpSpPr>
            <a:xfrm>
              <a:off x="1042426" y="1119079"/>
              <a:ext cx="605313" cy="437932"/>
              <a:chOff x="0" y="-1"/>
              <a:chExt cx="1533848" cy="1008829"/>
            </a:xfrm>
            <a:solidFill>
              <a:srgbClr val="DCDEE0"/>
            </a:solidFill>
          </p:grpSpPr>
          <p:sp>
            <p:nvSpPr>
              <p:cNvPr id="400" name="Shape 2562">
                <a:extLst>
                  <a:ext uri="{FF2B5EF4-FFF2-40B4-BE49-F238E27FC236}">
                    <a16:creationId xmlns:a16="http://schemas.microsoft.com/office/drawing/2014/main" id="{B9013E81-2BB5-455F-A043-202F71DB712B}"/>
                  </a:ext>
                </a:extLst>
              </p:cNvPr>
              <p:cNvSpPr/>
              <p:nvPr/>
            </p:nvSpPr>
            <p:spPr>
              <a:xfrm>
                <a:off x="341454" y="73815"/>
                <a:ext cx="29812" cy="41832"/>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21600" y="11435"/>
                    </a:lnTo>
                    <a:lnTo>
                      <a:pt x="9818" y="5082"/>
                    </a:lnTo>
                    <a:lnTo>
                      <a:pt x="3927" y="0"/>
                    </a:lnTo>
                    <a:lnTo>
                      <a:pt x="0" y="11435"/>
                    </a:lnTo>
                    <a:lnTo>
                      <a:pt x="5891" y="21600"/>
                    </a:lnTo>
                    <a:lnTo>
                      <a:pt x="17673"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1" name="Shape 2563">
                <a:extLst>
                  <a:ext uri="{FF2B5EF4-FFF2-40B4-BE49-F238E27FC236}">
                    <a16:creationId xmlns:a16="http://schemas.microsoft.com/office/drawing/2014/main" id="{E0AA1A44-2A5F-4548-849E-1F96EDE4923A}"/>
                  </a:ext>
                </a:extLst>
              </p:cNvPr>
              <p:cNvSpPr/>
              <p:nvPr/>
            </p:nvSpPr>
            <p:spPr>
              <a:xfrm>
                <a:off x="341454" y="73815"/>
                <a:ext cx="29812" cy="41832"/>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21600" y="11435"/>
                    </a:lnTo>
                    <a:lnTo>
                      <a:pt x="9818" y="5082"/>
                    </a:lnTo>
                    <a:lnTo>
                      <a:pt x="3927" y="0"/>
                    </a:lnTo>
                    <a:lnTo>
                      <a:pt x="0" y="11435"/>
                    </a:lnTo>
                    <a:lnTo>
                      <a:pt x="5891" y="21600"/>
                    </a:lnTo>
                    <a:lnTo>
                      <a:pt x="17673"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2" name="Shape 2564">
                <a:extLst>
                  <a:ext uri="{FF2B5EF4-FFF2-40B4-BE49-F238E27FC236}">
                    <a16:creationId xmlns:a16="http://schemas.microsoft.com/office/drawing/2014/main" id="{0EF86933-3F86-49BB-8071-F152A7D88745}"/>
                  </a:ext>
                </a:extLst>
              </p:cNvPr>
              <p:cNvSpPr/>
              <p:nvPr/>
            </p:nvSpPr>
            <p:spPr>
              <a:xfrm>
                <a:off x="387525" y="63974"/>
                <a:ext cx="35231" cy="29526"/>
              </a:xfrm>
              <a:custGeom>
                <a:avLst/>
                <a:gdLst/>
                <a:ahLst/>
                <a:cxnLst>
                  <a:cxn ang="0">
                    <a:pos x="wd2" y="hd2"/>
                  </a:cxn>
                  <a:cxn ang="5400000">
                    <a:pos x="wd2" y="hd2"/>
                  </a:cxn>
                  <a:cxn ang="10800000">
                    <a:pos x="wd2" y="hd2"/>
                  </a:cxn>
                  <a:cxn ang="16200000">
                    <a:pos x="wd2" y="hd2"/>
                  </a:cxn>
                </a:cxnLst>
                <a:rect l="0" t="0" r="r" b="b"/>
                <a:pathLst>
                  <a:path w="21600" h="21600" extrusionOk="0">
                    <a:moveTo>
                      <a:pt x="11631" y="10800"/>
                    </a:moveTo>
                    <a:lnTo>
                      <a:pt x="14954" y="21600"/>
                    </a:lnTo>
                    <a:lnTo>
                      <a:pt x="21600" y="10800"/>
                    </a:lnTo>
                    <a:lnTo>
                      <a:pt x="11631" y="0"/>
                    </a:lnTo>
                    <a:lnTo>
                      <a:pt x="4985" y="0"/>
                    </a:lnTo>
                    <a:lnTo>
                      <a:pt x="0" y="14400"/>
                    </a:lnTo>
                    <a:lnTo>
                      <a:pt x="8308" y="21600"/>
                    </a:lnTo>
                    <a:lnTo>
                      <a:pt x="11631" y="108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3" name="Shape 2565">
                <a:extLst>
                  <a:ext uri="{FF2B5EF4-FFF2-40B4-BE49-F238E27FC236}">
                    <a16:creationId xmlns:a16="http://schemas.microsoft.com/office/drawing/2014/main" id="{E6D655CA-A604-4F55-83E8-A33F785EB60A}"/>
                  </a:ext>
                </a:extLst>
              </p:cNvPr>
              <p:cNvSpPr/>
              <p:nvPr/>
            </p:nvSpPr>
            <p:spPr>
              <a:xfrm>
                <a:off x="387525" y="63974"/>
                <a:ext cx="35231" cy="29526"/>
              </a:xfrm>
              <a:custGeom>
                <a:avLst/>
                <a:gdLst/>
                <a:ahLst/>
                <a:cxnLst>
                  <a:cxn ang="0">
                    <a:pos x="wd2" y="hd2"/>
                  </a:cxn>
                  <a:cxn ang="5400000">
                    <a:pos x="wd2" y="hd2"/>
                  </a:cxn>
                  <a:cxn ang="10800000">
                    <a:pos x="wd2" y="hd2"/>
                  </a:cxn>
                  <a:cxn ang="16200000">
                    <a:pos x="wd2" y="hd2"/>
                  </a:cxn>
                </a:cxnLst>
                <a:rect l="0" t="0" r="r" b="b"/>
                <a:pathLst>
                  <a:path w="21600" h="21600" extrusionOk="0">
                    <a:moveTo>
                      <a:pt x="11631" y="10800"/>
                    </a:moveTo>
                    <a:lnTo>
                      <a:pt x="14954" y="21600"/>
                    </a:lnTo>
                    <a:lnTo>
                      <a:pt x="21600" y="10800"/>
                    </a:lnTo>
                    <a:lnTo>
                      <a:pt x="11631" y="0"/>
                    </a:lnTo>
                    <a:lnTo>
                      <a:pt x="4985" y="0"/>
                    </a:lnTo>
                    <a:lnTo>
                      <a:pt x="0" y="14400"/>
                    </a:lnTo>
                    <a:lnTo>
                      <a:pt x="8308" y="21600"/>
                    </a:lnTo>
                    <a:lnTo>
                      <a:pt x="11631" y="108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4" name="Shape 2566">
                <a:extLst>
                  <a:ext uri="{FF2B5EF4-FFF2-40B4-BE49-F238E27FC236}">
                    <a16:creationId xmlns:a16="http://schemas.microsoft.com/office/drawing/2014/main" id="{2BA354B5-5FD6-4CBD-A371-B661FD5BC1EC}"/>
                  </a:ext>
                </a:extLst>
              </p:cNvPr>
              <p:cNvSpPr/>
              <p:nvPr/>
            </p:nvSpPr>
            <p:spPr>
              <a:xfrm>
                <a:off x="392944" y="157476"/>
                <a:ext cx="59620" cy="127950"/>
              </a:xfrm>
              <a:custGeom>
                <a:avLst/>
                <a:gdLst/>
                <a:ahLst/>
                <a:cxnLst>
                  <a:cxn ang="0">
                    <a:pos x="wd2" y="hd2"/>
                  </a:cxn>
                  <a:cxn ang="5400000">
                    <a:pos x="wd2" y="hd2"/>
                  </a:cxn>
                  <a:cxn ang="10800000">
                    <a:pos x="wd2" y="hd2"/>
                  </a:cxn>
                  <a:cxn ang="16200000">
                    <a:pos x="wd2" y="hd2"/>
                  </a:cxn>
                </a:cxnLst>
                <a:rect l="0" t="0" r="r" b="b"/>
                <a:pathLst>
                  <a:path w="21600" h="21600" extrusionOk="0">
                    <a:moveTo>
                      <a:pt x="19636" y="2908"/>
                    </a:moveTo>
                    <a:lnTo>
                      <a:pt x="15709" y="0"/>
                    </a:lnTo>
                    <a:lnTo>
                      <a:pt x="14727" y="0"/>
                    </a:lnTo>
                    <a:lnTo>
                      <a:pt x="6873" y="2077"/>
                    </a:lnTo>
                    <a:lnTo>
                      <a:pt x="0" y="5400"/>
                    </a:lnTo>
                    <a:lnTo>
                      <a:pt x="2945" y="8723"/>
                    </a:lnTo>
                    <a:lnTo>
                      <a:pt x="8836" y="11631"/>
                    </a:lnTo>
                    <a:lnTo>
                      <a:pt x="6873" y="14123"/>
                    </a:lnTo>
                    <a:lnTo>
                      <a:pt x="8836" y="17031"/>
                    </a:lnTo>
                    <a:lnTo>
                      <a:pt x="15709" y="20354"/>
                    </a:lnTo>
                    <a:lnTo>
                      <a:pt x="15709" y="21600"/>
                    </a:lnTo>
                    <a:lnTo>
                      <a:pt x="21600" y="20354"/>
                    </a:lnTo>
                    <a:lnTo>
                      <a:pt x="21600" y="17862"/>
                    </a:lnTo>
                    <a:lnTo>
                      <a:pt x="17673" y="14954"/>
                    </a:lnTo>
                    <a:lnTo>
                      <a:pt x="10800" y="14954"/>
                    </a:lnTo>
                    <a:lnTo>
                      <a:pt x="10800" y="8723"/>
                    </a:lnTo>
                    <a:lnTo>
                      <a:pt x="4909" y="5400"/>
                    </a:lnTo>
                    <a:lnTo>
                      <a:pt x="12764" y="3738"/>
                    </a:lnTo>
                    <a:lnTo>
                      <a:pt x="19636" y="290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5" name="Shape 2567">
                <a:extLst>
                  <a:ext uri="{FF2B5EF4-FFF2-40B4-BE49-F238E27FC236}">
                    <a16:creationId xmlns:a16="http://schemas.microsoft.com/office/drawing/2014/main" id="{8E5D3C65-983E-4B16-95AF-E10A7C3DD96E}"/>
                  </a:ext>
                </a:extLst>
              </p:cNvPr>
              <p:cNvSpPr/>
              <p:nvPr/>
            </p:nvSpPr>
            <p:spPr>
              <a:xfrm>
                <a:off x="392944" y="157476"/>
                <a:ext cx="59620" cy="127950"/>
              </a:xfrm>
              <a:custGeom>
                <a:avLst/>
                <a:gdLst/>
                <a:ahLst/>
                <a:cxnLst>
                  <a:cxn ang="0">
                    <a:pos x="wd2" y="hd2"/>
                  </a:cxn>
                  <a:cxn ang="5400000">
                    <a:pos x="wd2" y="hd2"/>
                  </a:cxn>
                  <a:cxn ang="10800000">
                    <a:pos x="wd2" y="hd2"/>
                  </a:cxn>
                  <a:cxn ang="16200000">
                    <a:pos x="wd2" y="hd2"/>
                  </a:cxn>
                </a:cxnLst>
                <a:rect l="0" t="0" r="r" b="b"/>
                <a:pathLst>
                  <a:path w="21600" h="21600" extrusionOk="0">
                    <a:moveTo>
                      <a:pt x="19636" y="2908"/>
                    </a:moveTo>
                    <a:lnTo>
                      <a:pt x="15709" y="0"/>
                    </a:lnTo>
                    <a:lnTo>
                      <a:pt x="14727" y="0"/>
                    </a:lnTo>
                    <a:lnTo>
                      <a:pt x="6873" y="2077"/>
                    </a:lnTo>
                    <a:lnTo>
                      <a:pt x="0" y="5400"/>
                    </a:lnTo>
                    <a:lnTo>
                      <a:pt x="2945" y="8723"/>
                    </a:lnTo>
                    <a:lnTo>
                      <a:pt x="8836" y="11631"/>
                    </a:lnTo>
                    <a:lnTo>
                      <a:pt x="6873" y="14123"/>
                    </a:lnTo>
                    <a:lnTo>
                      <a:pt x="8836" y="17031"/>
                    </a:lnTo>
                    <a:lnTo>
                      <a:pt x="15709" y="20354"/>
                    </a:lnTo>
                    <a:lnTo>
                      <a:pt x="15709" y="21600"/>
                    </a:lnTo>
                    <a:lnTo>
                      <a:pt x="21600" y="20354"/>
                    </a:lnTo>
                    <a:lnTo>
                      <a:pt x="21600" y="17862"/>
                    </a:lnTo>
                    <a:lnTo>
                      <a:pt x="17673" y="14954"/>
                    </a:lnTo>
                    <a:lnTo>
                      <a:pt x="10800" y="14954"/>
                    </a:lnTo>
                    <a:lnTo>
                      <a:pt x="10800" y="8723"/>
                    </a:lnTo>
                    <a:lnTo>
                      <a:pt x="4909" y="5400"/>
                    </a:lnTo>
                    <a:lnTo>
                      <a:pt x="12764" y="3738"/>
                    </a:lnTo>
                    <a:lnTo>
                      <a:pt x="19636" y="290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6" name="Shape 2568">
                <a:extLst>
                  <a:ext uri="{FF2B5EF4-FFF2-40B4-BE49-F238E27FC236}">
                    <a16:creationId xmlns:a16="http://schemas.microsoft.com/office/drawing/2014/main" id="{17AE9DD2-0D36-4465-BC1F-CE3CBADB5586}"/>
                  </a:ext>
                </a:extLst>
              </p:cNvPr>
              <p:cNvSpPr/>
              <p:nvPr/>
            </p:nvSpPr>
            <p:spPr>
              <a:xfrm>
                <a:off x="0" y="-1"/>
                <a:ext cx="1533848" cy="1008829"/>
              </a:xfrm>
              <a:custGeom>
                <a:avLst/>
                <a:gdLst/>
                <a:ahLst/>
                <a:cxnLst>
                  <a:cxn ang="0">
                    <a:pos x="wd2" y="hd2"/>
                  </a:cxn>
                  <a:cxn ang="5400000">
                    <a:pos x="wd2" y="hd2"/>
                  </a:cxn>
                  <a:cxn ang="10800000">
                    <a:pos x="wd2" y="hd2"/>
                  </a:cxn>
                  <a:cxn ang="16200000">
                    <a:pos x="wd2" y="hd2"/>
                  </a:cxn>
                </a:cxnLst>
                <a:rect l="0" t="0" r="r" b="b"/>
                <a:pathLst>
                  <a:path w="21600" h="21600" extrusionOk="0">
                    <a:moveTo>
                      <a:pt x="2557" y="15173"/>
                    </a:moveTo>
                    <a:lnTo>
                      <a:pt x="2862" y="15541"/>
                    </a:lnTo>
                    <a:lnTo>
                      <a:pt x="3015" y="16226"/>
                    </a:lnTo>
                    <a:lnTo>
                      <a:pt x="2862" y="18123"/>
                    </a:lnTo>
                    <a:lnTo>
                      <a:pt x="2939" y="18334"/>
                    </a:lnTo>
                    <a:lnTo>
                      <a:pt x="3358" y="18492"/>
                    </a:lnTo>
                    <a:lnTo>
                      <a:pt x="3664" y="18808"/>
                    </a:lnTo>
                    <a:lnTo>
                      <a:pt x="3740" y="18808"/>
                    </a:lnTo>
                    <a:lnTo>
                      <a:pt x="4007" y="19124"/>
                    </a:lnTo>
                    <a:lnTo>
                      <a:pt x="4312" y="19124"/>
                    </a:lnTo>
                    <a:lnTo>
                      <a:pt x="4808" y="19019"/>
                    </a:lnTo>
                    <a:lnTo>
                      <a:pt x="5076" y="19019"/>
                    </a:lnTo>
                    <a:lnTo>
                      <a:pt x="5381" y="18702"/>
                    </a:lnTo>
                    <a:lnTo>
                      <a:pt x="5572" y="18702"/>
                    </a:lnTo>
                    <a:lnTo>
                      <a:pt x="5877" y="18913"/>
                    </a:lnTo>
                    <a:lnTo>
                      <a:pt x="6297" y="18913"/>
                    </a:lnTo>
                    <a:lnTo>
                      <a:pt x="6602" y="19124"/>
                    </a:lnTo>
                    <a:lnTo>
                      <a:pt x="6793" y="19229"/>
                    </a:lnTo>
                    <a:lnTo>
                      <a:pt x="7098" y="19493"/>
                    </a:lnTo>
                    <a:lnTo>
                      <a:pt x="7175" y="19809"/>
                    </a:lnTo>
                    <a:lnTo>
                      <a:pt x="7671" y="19809"/>
                    </a:lnTo>
                    <a:lnTo>
                      <a:pt x="7938" y="19914"/>
                    </a:lnTo>
                    <a:lnTo>
                      <a:pt x="8739" y="19703"/>
                    </a:lnTo>
                    <a:lnTo>
                      <a:pt x="9045" y="19809"/>
                    </a:lnTo>
                    <a:lnTo>
                      <a:pt x="9312" y="20125"/>
                    </a:lnTo>
                    <a:lnTo>
                      <a:pt x="9541" y="20178"/>
                    </a:lnTo>
                    <a:lnTo>
                      <a:pt x="9808" y="20178"/>
                    </a:lnTo>
                    <a:lnTo>
                      <a:pt x="10304" y="20020"/>
                    </a:lnTo>
                    <a:lnTo>
                      <a:pt x="10838" y="19914"/>
                    </a:lnTo>
                    <a:lnTo>
                      <a:pt x="11678" y="19914"/>
                    </a:lnTo>
                    <a:lnTo>
                      <a:pt x="11983" y="19703"/>
                    </a:lnTo>
                    <a:lnTo>
                      <a:pt x="12098" y="19809"/>
                    </a:lnTo>
                    <a:lnTo>
                      <a:pt x="12746" y="19914"/>
                    </a:lnTo>
                    <a:lnTo>
                      <a:pt x="13052" y="20020"/>
                    </a:lnTo>
                    <a:lnTo>
                      <a:pt x="13319" y="20125"/>
                    </a:lnTo>
                    <a:lnTo>
                      <a:pt x="13548" y="19809"/>
                    </a:lnTo>
                    <a:lnTo>
                      <a:pt x="16143" y="20704"/>
                    </a:lnTo>
                    <a:lnTo>
                      <a:pt x="19501" y="21600"/>
                    </a:lnTo>
                    <a:lnTo>
                      <a:pt x="19425" y="21284"/>
                    </a:lnTo>
                    <a:lnTo>
                      <a:pt x="19501" y="20178"/>
                    </a:lnTo>
                    <a:lnTo>
                      <a:pt x="19348" y="19387"/>
                    </a:lnTo>
                    <a:lnTo>
                      <a:pt x="19501" y="19124"/>
                    </a:lnTo>
                    <a:lnTo>
                      <a:pt x="19577" y="17912"/>
                    </a:lnTo>
                    <a:lnTo>
                      <a:pt x="21524" y="5268"/>
                    </a:lnTo>
                    <a:lnTo>
                      <a:pt x="21600" y="5058"/>
                    </a:lnTo>
                    <a:lnTo>
                      <a:pt x="19005" y="4267"/>
                    </a:lnTo>
                    <a:lnTo>
                      <a:pt x="14196" y="2792"/>
                    </a:lnTo>
                    <a:lnTo>
                      <a:pt x="10037" y="1264"/>
                    </a:lnTo>
                    <a:lnTo>
                      <a:pt x="6373" y="0"/>
                    </a:lnTo>
                    <a:lnTo>
                      <a:pt x="6144" y="211"/>
                    </a:lnTo>
                    <a:lnTo>
                      <a:pt x="6220" y="580"/>
                    </a:lnTo>
                    <a:lnTo>
                      <a:pt x="6297" y="896"/>
                    </a:lnTo>
                    <a:lnTo>
                      <a:pt x="6297" y="1001"/>
                    </a:lnTo>
                    <a:lnTo>
                      <a:pt x="6526" y="1370"/>
                    </a:lnTo>
                    <a:lnTo>
                      <a:pt x="6793" y="1580"/>
                    </a:lnTo>
                    <a:lnTo>
                      <a:pt x="6717" y="2002"/>
                    </a:lnTo>
                    <a:lnTo>
                      <a:pt x="6717" y="2687"/>
                    </a:lnTo>
                    <a:lnTo>
                      <a:pt x="6449" y="2476"/>
                    </a:lnTo>
                    <a:lnTo>
                      <a:pt x="6602" y="2792"/>
                    </a:lnTo>
                    <a:lnTo>
                      <a:pt x="6526" y="3161"/>
                    </a:lnTo>
                    <a:lnTo>
                      <a:pt x="6220" y="2950"/>
                    </a:lnTo>
                    <a:lnTo>
                      <a:pt x="6030" y="2950"/>
                    </a:lnTo>
                    <a:lnTo>
                      <a:pt x="6030" y="3266"/>
                    </a:lnTo>
                    <a:lnTo>
                      <a:pt x="6297" y="3266"/>
                    </a:lnTo>
                    <a:lnTo>
                      <a:pt x="6373" y="3635"/>
                    </a:lnTo>
                    <a:lnTo>
                      <a:pt x="6602" y="4057"/>
                    </a:lnTo>
                    <a:lnTo>
                      <a:pt x="6526" y="4373"/>
                    </a:lnTo>
                    <a:lnTo>
                      <a:pt x="6602" y="4531"/>
                    </a:lnTo>
                    <a:lnTo>
                      <a:pt x="6526" y="5268"/>
                    </a:lnTo>
                    <a:lnTo>
                      <a:pt x="6678" y="5637"/>
                    </a:lnTo>
                    <a:lnTo>
                      <a:pt x="6678" y="6059"/>
                    </a:lnTo>
                    <a:lnTo>
                      <a:pt x="6373" y="6322"/>
                    </a:lnTo>
                    <a:lnTo>
                      <a:pt x="6106" y="6849"/>
                    </a:lnTo>
                    <a:lnTo>
                      <a:pt x="6144" y="7218"/>
                    </a:lnTo>
                    <a:lnTo>
                      <a:pt x="5877" y="7428"/>
                    </a:lnTo>
                    <a:lnTo>
                      <a:pt x="6030" y="7797"/>
                    </a:lnTo>
                    <a:lnTo>
                      <a:pt x="5801" y="8113"/>
                    </a:lnTo>
                    <a:lnTo>
                      <a:pt x="5877" y="8903"/>
                    </a:lnTo>
                    <a:lnTo>
                      <a:pt x="5572" y="9325"/>
                    </a:lnTo>
                    <a:lnTo>
                      <a:pt x="5076" y="9483"/>
                    </a:lnTo>
                    <a:lnTo>
                      <a:pt x="4923" y="9799"/>
                    </a:lnTo>
                    <a:lnTo>
                      <a:pt x="4732" y="10115"/>
                    </a:lnTo>
                    <a:lnTo>
                      <a:pt x="4427" y="10115"/>
                    </a:lnTo>
                    <a:lnTo>
                      <a:pt x="4312" y="9694"/>
                    </a:lnTo>
                    <a:lnTo>
                      <a:pt x="4007" y="9904"/>
                    </a:lnTo>
                    <a:lnTo>
                      <a:pt x="4007" y="10273"/>
                    </a:lnTo>
                    <a:lnTo>
                      <a:pt x="3778" y="10010"/>
                    </a:lnTo>
                    <a:lnTo>
                      <a:pt x="3854" y="9694"/>
                    </a:lnTo>
                    <a:lnTo>
                      <a:pt x="3587" y="9588"/>
                    </a:lnTo>
                    <a:lnTo>
                      <a:pt x="3854" y="9483"/>
                    </a:lnTo>
                    <a:lnTo>
                      <a:pt x="4083" y="9220"/>
                    </a:lnTo>
                    <a:lnTo>
                      <a:pt x="4580" y="8693"/>
                    </a:lnTo>
                    <a:lnTo>
                      <a:pt x="4503" y="9114"/>
                    </a:lnTo>
                    <a:lnTo>
                      <a:pt x="4427" y="9430"/>
                    </a:lnTo>
                    <a:lnTo>
                      <a:pt x="4427" y="9799"/>
                    </a:lnTo>
                    <a:lnTo>
                      <a:pt x="4503" y="9588"/>
                    </a:lnTo>
                    <a:lnTo>
                      <a:pt x="4580" y="9220"/>
                    </a:lnTo>
                    <a:lnTo>
                      <a:pt x="4808" y="8903"/>
                    </a:lnTo>
                    <a:lnTo>
                      <a:pt x="4999" y="8798"/>
                    </a:lnTo>
                    <a:lnTo>
                      <a:pt x="4808" y="9220"/>
                    </a:lnTo>
                    <a:lnTo>
                      <a:pt x="5076" y="9430"/>
                    </a:lnTo>
                    <a:lnTo>
                      <a:pt x="5534" y="8113"/>
                    </a:lnTo>
                    <a:lnTo>
                      <a:pt x="5381" y="7744"/>
                    </a:lnTo>
                    <a:lnTo>
                      <a:pt x="5076" y="7797"/>
                    </a:lnTo>
                    <a:lnTo>
                      <a:pt x="5076" y="7428"/>
                    </a:lnTo>
                    <a:lnTo>
                      <a:pt x="5381" y="7534"/>
                    </a:lnTo>
                    <a:lnTo>
                      <a:pt x="5381" y="6849"/>
                    </a:lnTo>
                    <a:lnTo>
                      <a:pt x="5572" y="6954"/>
                    </a:lnTo>
                    <a:lnTo>
                      <a:pt x="5801" y="6743"/>
                    </a:lnTo>
                    <a:lnTo>
                      <a:pt x="5877" y="6322"/>
                    </a:lnTo>
                    <a:lnTo>
                      <a:pt x="5724" y="5953"/>
                    </a:lnTo>
                    <a:lnTo>
                      <a:pt x="5076" y="6743"/>
                    </a:lnTo>
                    <a:lnTo>
                      <a:pt x="4885" y="7112"/>
                    </a:lnTo>
                    <a:lnTo>
                      <a:pt x="4351" y="7323"/>
                    </a:lnTo>
                    <a:lnTo>
                      <a:pt x="3778" y="8008"/>
                    </a:lnTo>
                    <a:lnTo>
                      <a:pt x="3854" y="8429"/>
                    </a:lnTo>
                    <a:lnTo>
                      <a:pt x="4160" y="8324"/>
                    </a:lnTo>
                    <a:lnTo>
                      <a:pt x="4427" y="8324"/>
                    </a:lnTo>
                    <a:lnTo>
                      <a:pt x="3854" y="8535"/>
                    </a:lnTo>
                    <a:lnTo>
                      <a:pt x="3664" y="8219"/>
                    </a:lnTo>
                    <a:lnTo>
                      <a:pt x="3778" y="7797"/>
                    </a:lnTo>
                    <a:lnTo>
                      <a:pt x="4351" y="7218"/>
                    </a:lnTo>
                    <a:lnTo>
                      <a:pt x="4580" y="7007"/>
                    </a:lnTo>
                    <a:lnTo>
                      <a:pt x="5076" y="6217"/>
                    </a:lnTo>
                    <a:lnTo>
                      <a:pt x="4999" y="6533"/>
                    </a:lnTo>
                    <a:lnTo>
                      <a:pt x="4999" y="6954"/>
                    </a:lnTo>
                    <a:lnTo>
                      <a:pt x="5076" y="6533"/>
                    </a:lnTo>
                    <a:lnTo>
                      <a:pt x="5381" y="6217"/>
                    </a:lnTo>
                    <a:lnTo>
                      <a:pt x="5534" y="5742"/>
                    </a:lnTo>
                    <a:lnTo>
                      <a:pt x="5381" y="4847"/>
                    </a:lnTo>
                    <a:lnTo>
                      <a:pt x="5457" y="4478"/>
                    </a:lnTo>
                    <a:lnTo>
                      <a:pt x="5152" y="4741"/>
                    </a:lnTo>
                    <a:lnTo>
                      <a:pt x="5076" y="5163"/>
                    </a:lnTo>
                    <a:lnTo>
                      <a:pt x="4923" y="4531"/>
                    </a:lnTo>
                    <a:lnTo>
                      <a:pt x="4656" y="4636"/>
                    </a:lnTo>
                    <a:lnTo>
                      <a:pt x="4656" y="4373"/>
                    </a:lnTo>
                    <a:lnTo>
                      <a:pt x="4580" y="3951"/>
                    </a:lnTo>
                    <a:lnTo>
                      <a:pt x="4312" y="4057"/>
                    </a:lnTo>
                    <a:lnTo>
                      <a:pt x="4007" y="4057"/>
                    </a:lnTo>
                    <a:lnTo>
                      <a:pt x="3740" y="3846"/>
                    </a:lnTo>
                    <a:lnTo>
                      <a:pt x="3206" y="3635"/>
                    </a:lnTo>
                    <a:lnTo>
                      <a:pt x="2939" y="3372"/>
                    </a:lnTo>
                    <a:lnTo>
                      <a:pt x="2442" y="3161"/>
                    </a:lnTo>
                    <a:lnTo>
                      <a:pt x="1984" y="2845"/>
                    </a:lnTo>
                    <a:lnTo>
                      <a:pt x="1870" y="2581"/>
                    </a:lnTo>
                    <a:lnTo>
                      <a:pt x="1565" y="2371"/>
                    </a:lnTo>
                    <a:lnTo>
                      <a:pt x="840" y="1370"/>
                    </a:lnTo>
                    <a:lnTo>
                      <a:pt x="572" y="1159"/>
                    </a:lnTo>
                    <a:lnTo>
                      <a:pt x="649" y="1580"/>
                    </a:lnTo>
                    <a:lnTo>
                      <a:pt x="572" y="1686"/>
                    </a:lnTo>
                    <a:lnTo>
                      <a:pt x="496" y="2055"/>
                    </a:lnTo>
                    <a:lnTo>
                      <a:pt x="267" y="2476"/>
                    </a:lnTo>
                    <a:lnTo>
                      <a:pt x="267" y="2792"/>
                    </a:lnTo>
                    <a:lnTo>
                      <a:pt x="191" y="3161"/>
                    </a:lnTo>
                    <a:lnTo>
                      <a:pt x="191" y="3582"/>
                    </a:lnTo>
                    <a:lnTo>
                      <a:pt x="267" y="3846"/>
                    </a:lnTo>
                    <a:lnTo>
                      <a:pt x="496" y="4373"/>
                    </a:lnTo>
                    <a:lnTo>
                      <a:pt x="649" y="5058"/>
                    </a:lnTo>
                    <a:lnTo>
                      <a:pt x="649" y="5426"/>
                    </a:lnTo>
                    <a:lnTo>
                      <a:pt x="496" y="6954"/>
                    </a:lnTo>
                    <a:lnTo>
                      <a:pt x="649" y="7797"/>
                    </a:lnTo>
                    <a:lnTo>
                      <a:pt x="572" y="8903"/>
                    </a:lnTo>
                    <a:lnTo>
                      <a:pt x="420" y="9325"/>
                    </a:lnTo>
                    <a:lnTo>
                      <a:pt x="572" y="9430"/>
                    </a:lnTo>
                    <a:lnTo>
                      <a:pt x="649" y="9009"/>
                    </a:lnTo>
                    <a:lnTo>
                      <a:pt x="840" y="9325"/>
                    </a:lnTo>
                    <a:lnTo>
                      <a:pt x="1145" y="9694"/>
                    </a:lnTo>
                    <a:lnTo>
                      <a:pt x="1336" y="9799"/>
                    </a:lnTo>
                    <a:lnTo>
                      <a:pt x="916" y="9904"/>
                    </a:lnTo>
                    <a:lnTo>
                      <a:pt x="572" y="10115"/>
                    </a:lnTo>
                    <a:lnTo>
                      <a:pt x="496" y="9799"/>
                    </a:lnTo>
                    <a:lnTo>
                      <a:pt x="420" y="10484"/>
                    </a:lnTo>
                    <a:lnTo>
                      <a:pt x="496" y="10905"/>
                    </a:lnTo>
                    <a:lnTo>
                      <a:pt x="1069" y="11063"/>
                    </a:lnTo>
                    <a:lnTo>
                      <a:pt x="1145" y="11380"/>
                    </a:lnTo>
                    <a:lnTo>
                      <a:pt x="1069" y="11380"/>
                    </a:lnTo>
                    <a:lnTo>
                      <a:pt x="763" y="11169"/>
                    </a:lnTo>
                    <a:lnTo>
                      <a:pt x="649" y="11590"/>
                    </a:lnTo>
                    <a:lnTo>
                      <a:pt x="725" y="11906"/>
                    </a:lnTo>
                    <a:lnTo>
                      <a:pt x="496" y="12275"/>
                    </a:lnTo>
                    <a:lnTo>
                      <a:pt x="649" y="12697"/>
                    </a:lnTo>
                    <a:lnTo>
                      <a:pt x="649" y="12749"/>
                    </a:lnTo>
                    <a:lnTo>
                      <a:pt x="496" y="12486"/>
                    </a:lnTo>
                    <a:lnTo>
                      <a:pt x="191" y="12486"/>
                    </a:lnTo>
                    <a:lnTo>
                      <a:pt x="343" y="11801"/>
                    </a:lnTo>
                    <a:lnTo>
                      <a:pt x="267" y="11380"/>
                    </a:lnTo>
                    <a:lnTo>
                      <a:pt x="0" y="13276"/>
                    </a:lnTo>
                    <a:lnTo>
                      <a:pt x="191" y="13276"/>
                    </a:lnTo>
                    <a:lnTo>
                      <a:pt x="420" y="13645"/>
                    </a:lnTo>
                    <a:lnTo>
                      <a:pt x="992" y="13487"/>
                    </a:lnTo>
                    <a:lnTo>
                      <a:pt x="1145" y="13750"/>
                    </a:lnTo>
                    <a:lnTo>
                      <a:pt x="1336" y="13856"/>
                    </a:lnTo>
                    <a:lnTo>
                      <a:pt x="1412" y="13961"/>
                    </a:lnTo>
                    <a:lnTo>
                      <a:pt x="1565" y="14066"/>
                    </a:lnTo>
                    <a:lnTo>
                      <a:pt x="1641" y="14066"/>
                    </a:lnTo>
                    <a:lnTo>
                      <a:pt x="1717" y="14330"/>
                    </a:lnTo>
                    <a:lnTo>
                      <a:pt x="1984" y="14751"/>
                    </a:lnTo>
                    <a:lnTo>
                      <a:pt x="2213" y="14751"/>
                    </a:lnTo>
                    <a:lnTo>
                      <a:pt x="2442" y="14857"/>
                    </a:lnTo>
                    <a:lnTo>
                      <a:pt x="2557" y="1517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20" name="Shape 2570">
              <a:extLst>
                <a:ext uri="{FF2B5EF4-FFF2-40B4-BE49-F238E27FC236}">
                  <a16:creationId xmlns:a16="http://schemas.microsoft.com/office/drawing/2014/main" id="{6D14DB52-443A-4EC9-924C-E23EB60C4BF4}"/>
                </a:ext>
              </a:extLst>
            </p:cNvPr>
            <p:cNvSpPr/>
            <p:nvPr/>
          </p:nvSpPr>
          <p:spPr>
            <a:xfrm>
              <a:off x="1152578" y="1950080"/>
              <a:ext cx="577506" cy="894020"/>
            </a:xfrm>
            <a:custGeom>
              <a:avLst/>
              <a:gdLst/>
              <a:ahLst/>
              <a:cxnLst>
                <a:cxn ang="0">
                  <a:pos x="wd2" y="hd2"/>
                </a:cxn>
                <a:cxn ang="5400000">
                  <a:pos x="wd2" y="hd2"/>
                </a:cxn>
                <a:cxn ang="10800000">
                  <a:pos x="wd2" y="hd2"/>
                </a:cxn>
                <a:cxn ang="16200000">
                  <a:pos x="wd2" y="hd2"/>
                </a:cxn>
              </a:cxnLst>
              <a:rect l="0" t="0" r="r" b="b"/>
              <a:pathLst>
                <a:path w="21600" h="21600" extrusionOk="0">
                  <a:moveTo>
                    <a:pt x="17360" y="2039"/>
                  </a:moveTo>
                  <a:lnTo>
                    <a:pt x="12320" y="1368"/>
                  </a:lnTo>
                  <a:lnTo>
                    <a:pt x="8520" y="826"/>
                  </a:lnTo>
                  <a:lnTo>
                    <a:pt x="3080" y="0"/>
                  </a:lnTo>
                  <a:lnTo>
                    <a:pt x="760" y="6271"/>
                  </a:lnTo>
                  <a:lnTo>
                    <a:pt x="0" y="8103"/>
                  </a:lnTo>
                  <a:lnTo>
                    <a:pt x="10000" y="17574"/>
                  </a:lnTo>
                  <a:lnTo>
                    <a:pt x="14280" y="21600"/>
                  </a:lnTo>
                  <a:lnTo>
                    <a:pt x="14360" y="21213"/>
                  </a:lnTo>
                  <a:lnTo>
                    <a:pt x="14600" y="21006"/>
                  </a:lnTo>
                  <a:lnTo>
                    <a:pt x="14680" y="20619"/>
                  </a:lnTo>
                  <a:lnTo>
                    <a:pt x="14600" y="20284"/>
                  </a:lnTo>
                  <a:lnTo>
                    <a:pt x="14600" y="20077"/>
                  </a:lnTo>
                  <a:lnTo>
                    <a:pt x="14680" y="19845"/>
                  </a:lnTo>
                  <a:lnTo>
                    <a:pt x="14680" y="19303"/>
                  </a:lnTo>
                  <a:lnTo>
                    <a:pt x="14800" y="19123"/>
                  </a:lnTo>
                  <a:lnTo>
                    <a:pt x="14680" y="18787"/>
                  </a:lnTo>
                  <a:lnTo>
                    <a:pt x="14800" y="18529"/>
                  </a:lnTo>
                  <a:lnTo>
                    <a:pt x="15120" y="18452"/>
                  </a:lnTo>
                  <a:lnTo>
                    <a:pt x="15440" y="18400"/>
                  </a:lnTo>
                  <a:lnTo>
                    <a:pt x="15640" y="18477"/>
                  </a:lnTo>
                  <a:lnTo>
                    <a:pt x="15960" y="18477"/>
                  </a:lnTo>
                  <a:lnTo>
                    <a:pt x="16240" y="18684"/>
                  </a:lnTo>
                  <a:lnTo>
                    <a:pt x="16320" y="18865"/>
                  </a:lnTo>
                  <a:lnTo>
                    <a:pt x="16640" y="18916"/>
                  </a:lnTo>
                  <a:lnTo>
                    <a:pt x="16920" y="18684"/>
                  </a:lnTo>
                  <a:lnTo>
                    <a:pt x="17240" y="18452"/>
                  </a:lnTo>
                  <a:lnTo>
                    <a:pt x="17840" y="16258"/>
                  </a:lnTo>
                  <a:lnTo>
                    <a:pt x="21600" y="2529"/>
                  </a:lnTo>
                  <a:lnTo>
                    <a:pt x="17360" y="203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1" name="Shape 2571">
              <a:extLst>
                <a:ext uri="{FF2B5EF4-FFF2-40B4-BE49-F238E27FC236}">
                  <a16:creationId xmlns:a16="http://schemas.microsoft.com/office/drawing/2014/main" id="{0DB9B27D-AF51-4F07-B3C4-E5A81B4BFAB7}"/>
                </a:ext>
              </a:extLst>
            </p:cNvPr>
            <p:cNvSpPr/>
            <p:nvPr/>
          </p:nvSpPr>
          <p:spPr>
            <a:xfrm>
              <a:off x="1464860" y="2622997"/>
              <a:ext cx="612797" cy="718847"/>
            </a:xfrm>
            <a:custGeom>
              <a:avLst/>
              <a:gdLst/>
              <a:ahLst/>
              <a:cxnLst>
                <a:cxn ang="0">
                  <a:pos x="wd2" y="hd2"/>
                </a:cxn>
                <a:cxn ang="5400000">
                  <a:pos x="wd2" y="hd2"/>
                </a:cxn>
                <a:cxn ang="10800000">
                  <a:pos x="wd2" y="hd2"/>
                </a:cxn>
                <a:cxn ang="16200000">
                  <a:pos x="wd2" y="hd2"/>
                </a:cxn>
              </a:cxnLst>
              <a:rect l="0" t="0" r="r" b="b"/>
              <a:pathLst>
                <a:path w="21600" h="21600" extrusionOk="0">
                  <a:moveTo>
                    <a:pt x="21600" y="2118"/>
                  </a:moveTo>
                  <a:lnTo>
                    <a:pt x="17190" y="1637"/>
                  </a:lnTo>
                  <a:lnTo>
                    <a:pt x="13005" y="1091"/>
                  </a:lnTo>
                  <a:lnTo>
                    <a:pt x="8708" y="481"/>
                  </a:lnTo>
                  <a:lnTo>
                    <a:pt x="5805" y="0"/>
                  </a:lnTo>
                  <a:lnTo>
                    <a:pt x="5240" y="2728"/>
                  </a:lnTo>
                  <a:lnTo>
                    <a:pt x="4938" y="3017"/>
                  </a:lnTo>
                  <a:lnTo>
                    <a:pt x="4674" y="3306"/>
                  </a:lnTo>
                  <a:lnTo>
                    <a:pt x="4373" y="3242"/>
                  </a:lnTo>
                  <a:lnTo>
                    <a:pt x="4297" y="3017"/>
                  </a:lnTo>
                  <a:lnTo>
                    <a:pt x="4034" y="2760"/>
                  </a:lnTo>
                  <a:lnTo>
                    <a:pt x="3732" y="2760"/>
                  </a:lnTo>
                  <a:lnTo>
                    <a:pt x="3543" y="2664"/>
                  </a:lnTo>
                  <a:lnTo>
                    <a:pt x="3242" y="2728"/>
                  </a:lnTo>
                  <a:lnTo>
                    <a:pt x="2940" y="2824"/>
                  </a:lnTo>
                  <a:lnTo>
                    <a:pt x="2827" y="3145"/>
                  </a:lnTo>
                  <a:lnTo>
                    <a:pt x="2940" y="3563"/>
                  </a:lnTo>
                  <a:lnTo>
                    <a:pt x="2827" y="3787"/>
                  </a:lnTo>
                  <a:lnTo>
                    <a:pt x="2827" y="4461"/>
                  </a:lnTo>
                  <a:lnTo>
                    <a:pt x="2752" y="4750"/>
                  </a:lnTo>
                  <a:lnTo>
                    <a:pt x="2752" y="5007"/>
                  </a:lnTo>
                  <a:lnTo>
                    <a:pt x="2827" y="5424"/>
                  </a:lnTo>
                  <a:lnTo>
                    <a:pt x="2752" y="5905"/>
                  </a:lnTo>
                  <a:lnTo>
                    <a:pt x="2526" y="6162"/>
                  </a:lnTo>
                  <a:lnTo>
                    <a:pt x="2450" y="6644"/>
                  </a:lnTo>
                  <a:lnTo>
                    <a:pt x="2375" y="6804"/>
                  </a:lnTo>
                  <a:lnTo>
                    <a:pt x="2375" y="7061"/>
                  </a:lnTo>
                  <a:lnTo>
                    <a:pt x="2676" y="7542"/>
                  </a:lnTo>
                  <a:lnTo>
                    <a:pt x="2827" y="7831"/>
                  </a:lnTo>
                  <a:lnTo>
                    <a:pt x="2827" y="8024"/>
                  </a:lnTo>
                  <a:lnTo>
                    <a:pt x="2940" y="8281"/>
                  </a:lnTo>
                  <a:lnTo>
                    <a:pt x="2903" y="8505"/>
                  </a:lnTo>
                  <a:lnTo>
                    <a:pt x="3393" y="8987"/>
                  </a:lnTo>
                  <a:lnTo>
                    <a:pt x="3581" y="9179"/>
                  </a:lnTo>
                  <a:lnTo>
                    <a:pt x="3317" y="9404"/>
                  </a:lnTo>
                  <a:lnTo>
                    <a:pt x="2450" y="9821"/>
                  </a:lnTo>
                  <a:lnTo>
                    <a:pt x="2337" y="10014"/>
                  </a:lnTo>
                  <a:lnTo>
                    <a:pt x="2111" y="10142"/>
                  </a:lnTo>
                  <a:lnTo>
                    <a:pt x="1960" y="10559"/>
                  </a:lnTo>
                  <a:lnTo>
                    <a:pt x="1960" y="10977"/>
                  </a:lnTo>
                  <a:lnTo>
                    <a:pt x="1809" y="11169"/>
                  </a:lnTo>
                  <a:lnTo>
                    <a:pt x="1696" y="11458"/>
                  </a:lnTo>
                  <a:lnTo>
                    <a:pt x="1244" y="11939"/>
                  </a:lnTo>
                  <a:lnTo>
                    <a:pt x="980" y="12132"/>
                  </a:lnTo>
                  <a:lnTo>
                    <a:pt x="829" y="12292"/>
                  </a:lnTo>
                  <a:lnTo>
                    <a:pt x="980" y="12549"/>
                  </a:lnTo>
                  <a:lnTo>
                    <a:pt x="905" y="12806"/>
                  </a:lnTo>
                  <a:lnTo>
                    <a:pt x="829" y="13031"/>
                  </a:lnTo>
                  <a:lnTo>
                    <a:pt x="829" y="13223"/>
                  </a:lnTo>
                  <a:lnTo>
                    <a:pt x="1131" y="13319"/>
                  </a:lnTo>
                  <a:lnTo>
                    <a:pt x="1395" y="13448"/>
                  </a:lnTo>
                  <a:lnTo>
                    <a:pt x="1395" y="13993"/>
                  </a:lnTo>
                  <a:lnTo>
                    <a:pt x="1131" y="14186"/>
                  </a:lnTo>
                  <a:lnTo>
                    <a:pt x="1055" y="14347"/>
                  </a:lnTo>
                  <a:lnTo>
                    <a:pt x="829" y="14347"/>
                  </a:lnTo>
                  <a:lnTo>
                    <a:pt x="679" y="14314"/>
                  </a:lnTo>
                  <a:lnTo>
                    <a:pt x="490" y="14314"/>
                  </a:lnTo>
                  <a:lnTo>
                    <a:pt x="38" y="14796"/>
                  </a:lnTo>
                  <a:lnTo>
                    <a:pt x="0" y="15021"/>
                  </a:lnTo>
                  <a:lnTo>
                    <a:pt x="754" y="15374"/>
                  </a:lnTo>
                  <a:lnTo>
                    <a:pt x="7502" y="18711"/>
                  </a:lnTo>
                  <a:lnTo>
                    <a:pt x="11874" y="20830"/>
                  </a:lnTo>
                  <a:lnTo>
                    <a:pt x="17001" y="21407"/>
                  </a:lnTo>
                  <a:lnTo>
                    <a:pt x="18697" y="21600"/>
                  </a:lnTo>
                  <a:lnTo>
                    <a:pt x="18773" y="21472"/>
                  </a:lnTo>
                  <a:lnTo>
                    <a:pt x="21600" y="2118"/>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2" name="Shape 2572">
              <a:extLst>
                <a:ext uri="{FF2B5EF4-FFF2-40B4-BE49-F238E27FC236}">
                  <a16:creationId xmlns:a16="http://schemas.microsoft.com/office/drawing/2014/main" id="{039C57AF-4015-491D-86CE-82A856B6D2FC}"/>
                </a:ext>
              </a:extLst>
            </p:cNvPr>
            <p:cNvSpPr/>
            <p:nvPr/>
          </p:nvSpPr>
          <p:spPr>
            <a:xfrm>
              <a:off x="1481971" y="1221619"/>
              <a:ext cx="541144" cy="873725"/>
            </a:xfrm>
            <a:custGeom>
              <a:avLst/>
              <a:gdLst/>
              <a:ahLst/>
              <a:cxnLst>
                <a:cxn ang="0">
                  <a:pos x="wd2" y="hd2"/>
                </a:cxn>
                <a:cxn ang="5400000">
                  <a:pos x="wd2" y="hd2"/>
                </a:cxn>
                <a:cxn ang="10800000">
                  <a:pos x="wd2" y="hd2"/>
                </a:cxn>
                <a:cxn ang="16200000">
                  <a:pos x="wd2" y="hd2"/>
                </a:cxn>
              </a:cxnLst>
              <a:rect l="0" t="0" r="r" b="b"/>
              <a:pathLst>
                <a:path w="21600" h="21600" extrusionOk="0">
                  <a:moveTo>
                    <a:pt x="4354" y="6443"/>
                  </a:moveTo>
                  <a:lnTo>
                    <a:pt x="4269" y="7050"/>
                  </a:lnTo>
                  <a:lnTo>
                    <a:pt x="4098" y="7182"/>
                  </a:lnTo>
                  <a:lnTo>
                    <a:pt x="4269" y="7578"/>
                  </a:lnTo>
                  <a:lnTo>
                    <a:pt x="4183" y="8133"/>
                  </a:lnTo>
                  <a:lnTo>
                    <a:pt x="4269" y="8291"/>
                  </a:lnTo>
                  <a:lnTo>
                    <a:pt x="4269" y="8529"/>
                  </a:lnTo>
                  <a:lnTo>
                    <a:pt x="4440" y="8740"/>
                  </a:lnTo>
                  <a:lnTo>
                    <a:pt x="4525" y="8820"/>
                  </a:lnTo>
                  <a:lnTo>
                    <a:pt x="5165" y="9189"/>
                  </a:lnTo>
                  <a:lnTo>
                    <a:pt x="5251" y="9533"/>
                  </a:lnTo>
                  <a:lnTo>
                    <a:pt x="5080" y="9717"/>
                  </a:lnTo>
                  <a:lnTo>
                    <a:pt x="4354" y="10166"/>
                  </a:lnTo>
                  <a:lnTo>
                    <a:pt x="3970" y="10774"/>
                  </a:lnTo>
                  <a:lnTo>
                    <a:pt x="3372" y="11117"/>
                  </a:lnTo>
                  <a:lnTo>
                    <a:pt x="3372" y="11275"/>
                  </a:lnTo>
                  <a:lnTo>
                    <a:pt x="3244" y="11460"/>
                  </a:lnTo>
                  <a:lnTo>
                    <a:pt x="2988" y="11619"/>
                  </a:lnTo>
                  <a:lnTo>
                    <a:pt x="2519" y="11803"/>
                  </a:lnTo>
                  <a:lnTo>
                    <a:pt x="2092" y="12147"/>
                  </a:lnTo>
                  <a:lnTo>
                    <a:pt x="1878" y="12358"/>
                  </a:lnTo>
                  <a:lnTo>
                    <a:pt x="1622" y="12912"/>
                  </a:lnTo>
                  <a:lnTo>
                    <a:pt x="1793" y="12992"/>
                  </a:lnTo>
                  <a:lnTo>
                    <a:pt x="2006" y="13044"/>
                  </a:lnTo>
                  <a:lnTo>
                    <a:pt x="2348" y="13203"/>
                  </a:lnTo>
                  <a:lnTo>
                    <a:pt x="2519" y="13335"/>
                  </a:lnTo>
                  <a:lnTo>
                    <a:pt x="2262" y="13546"/>
                  </a:lnTo>
                  <a:lnTo>
                    <a:pt x="2262" y="13784"/>
                  </a:lnTo>
                  <a:lnTo>
                    <a:pt x="1964" y="14154"/>
                  </a:lnTo>
                  <a:lnTo>
                    <a:pt x="1878" y="14233"/>
                  </a:lnTo>
                  <a:lnTo>
                    <a:pt x="1708" y="14338"/>
                  </a:lnTo>
                  <a:lnTo>
                    <a:pt x="0" y="19408"/>
                  </a:lnTo>
                  <a:lnTo>
                    <a:pt x="5379" y="20095"/>
                  </a:lnTo>
                  <a:lnTo>
                    <a:pt x="9904" y="20597"/>
                  </a:lnTo>
                  <a:lnTo>
                    <a:pt x="11270" y="20755"/>
                  </a:lnTo>
                  <a:lnTo>
                    <a:pt x="16008" y="21230"/>
                  </a:lnTo>
                  <a:lnTo>
                    <a:pt x="19935" y="21600"/>
                  </a:lnTo>
                  <a:lnTo>
                    <a:pt x="21600" y="14550"/>
                  </a:lnTo>
                  <a:lnTo>
                    <a:pt x="21301" y="14391"/>
                  </a:lnTo>
                  <a:lnTo>
                    <a:pt x="21130" y="14180"/>
                  </a:lnTo>
                  <a:lnTo>
                    <a:pt x="20960" y="13837"/>
                  </a:lnTo>
                  <a:lnTo>
                    <a:pt x="20661" y="13784"/>
                  </a:lnTo>
                  <a:lnTo>
                    <a:pt x="20149" y="14154"/>
                  </a:lnTo>
                  <a:lnTo>
                    <a:pt x="20149" y="14286"/>
                  </a:lnTo>
                  <a:lnTo>
                    <a:pt x="19594" y="14180"/>
                  </a:lnTo>
                  <a:lnTo>
                    <a:pt x="19338" y="14233"/>
                  </a:lnTo>
                  <a:lnTo>
                    <a:pt x="19039" y="14154"/>
                  </a:lnTo>
                  <a:lnTo>
                    <a:pt x="18484" y="14154"/>
                  </a:lnTo>
                  <a:lnTo>
                    <a:pt x="17843" y="13995"/>
                  </a:lnTo>
                  <a:lnTo>
                    <a:pt x="17673" y="14048"/>
                  </a:lnTo>
                  <a:lnTo>
                    <a:pt x="17331" y="14180"/>
                  </a:lnTo>
                  <a:lnTo>
                    <a:pt x="17118" y="14180"/>
                  </a:lnTo>
                  <a:lnTo>
                    <a:pt x="16776" y="14101"/>
                  </a:lnTo>
                  <a:lnTo>
                    <a:pt x="16221" y="14048"/>
                  </a:lnTo>
                  <a:lnTo>
                    <a:pt x="15923" y="14154"/>
                  </a:lnTo>
                  <a:lnTo>
                    <a:pt x="15837" y="14338"/>
                  </a:lnTo>
                  <a:lnTo>
                    <a:pt x="15752" y="14338"/>
                  </a:lnTo>
                  <a:lnTo>
                    <a:pt x="15410" y="14180"/>
                  </a:lnTo>
                  <a:lnTo>
                    <a:pt x="15282" y="13995"/>
                  </a:lnTo>
                  <a:lnTo>
                    <a:pt x="15325" y="13784"/>
                  </a:lnTo>
                  <a:lnTo>
                    <a:pt x="15197" y="13652"/>
                  </a:lnTo>
                  <a:lnTo>
                    <a:pt x="15282" y="13441"/>
                  </a:lnTo>
                  <a:lnTo>
                    <a:pt x="15111" y="13150"/>
                  </a:lnTo>
                  <a:lnTo>
                    <a:pt x="14770" y="12939"/>
                  </a:lnTo>
                  <a:lnTo>
                    <a:pt x="14471" y="12992"/>
                  </a:lnTo>
                  <a:lnTo>
                    <a:pt x="14215" y="12860"/>
                  </a:lnTo>
                  <a:lnTo>
                    <a:pt x="14130" y="12648"/>
                  </a:lnTo>
                  <a:lnTo>
                    <a:pt x="14300" y="12411"/>
                  </a:lnTo>
                  <a:lnTo>
                    <a:pt x="14300" y="12200"/>
                  </a:lnTo>
                  <a:lnTo>
                    <a:pt x="14215" y="12015"/>
                  </a:lnTo>
                  <a:lnTo>
                    <a:pt x="14002" y="11856"/>
                  </a:lnTo>
                  <a:lnTo>
                    <a:pt x="13745" y="11513"/>
                  </a:lnTo>
                  <a:lnTo>
                    <a:pt x="13660" y="11011"/>
                  </a:lnTo>
                  <a:lnTo>
                    <a:pt x="13660" y="10615"/>
                  </a:lnTo>
                  <a:lnTo>
                    <a:pt x="13319" y="10457"/>
                  </a:lnTo>
                  <a:lnTo>
                    <a:pt x="13276" y="10325"/>
                  </a:lnTo>
                  <a:lnTo>
                    <a:pt x="12123" y="10721"/>
                  </a:lnTo>
                  <a:lnTo>
                    <a:pt x="11825" y="10721"/>
                  </a:lnTo>
                  <a:lnTo>
                    <a:pt x="11568" y="10457"/>
                  </a:lnTo>
                  <a:lnTo>
                    <a:pt x="11184" y="10430"/>
                  </a:lnTo>
                  <a:lnTo>
                    <a:pt x="11270" y="10219"/>
                  </a:lnTo>
                  <a:lnTo>
                    <a:pt x="11483" y="10061"/>
                  </a:lnTo>
                  <a:lnTo>
                    <a:pt x="11398" y="9876"/>
                  </a:lnTo>
                  <a:lnTo>
                    <a:pt x="11568" y="9665"/>
                  </a:lnTo>
                  <a:lnTo>
                    <a:pt x="11910" y="9665"/>
                  </a:lnTo>
                  <a:lnTo>
                    <a:pt x="11995" y="9268"/>
                  </a:lnTo>
                  <a:lnTo>
                    <a:pt x="11825" y="9136"/>
                  </a:lnTo>
                  <a:lnTo>
                    <a:pt x="11995" y="8925"/>
                  </a:lnTo>
                  <a:lnTo>
                    <a:pt x="11910" y="8740"/>
                  </a:lnTo>
                  <a:lnTo>
                    <a:pt x="12123" y="8582"/>
                  </a:lnTo>
                  <a:lnTo>
                    <a:pt x="12209" y="8371"/>
                  </a:lnTo>
                  <a:lnTo>
                    <a:pt x="12465" y="7975"/>
                  </a:lnTo>
                  <a:lnTo>
                    <a:pt x="12764" y="7446"/>
                  </a:lnTo>
                  <a:lnTo>
                    <a:pt x="12550" y="7394"/>
                  </a:lnTo>
                  <a:lnTo>
                    <a:pt x="12123" y="7394"/>
                  </a:lnTo>
                  <a:lnTo>
                    <a:pt x="11825" y="7288"/>
                  </a:lnTo>
                  <a:lnTo>
                    <a:pt x="11910" y="7130"/>
                  </a:lnTo>
                  <a:lnTo>
                    <a:pt x="11654" y="7130"/>
                  </a:lnTo>
                  <a:lnTo>
                    <a:pt x="11483" y="6945"/>
                  </a:lnTo>
                  <a:lnTo>
                    <a:pt x="11184" y="6786"/>
                  </a:lnTo>
                  <a:lnTo>
                    <a:pt x="11184" y="6496"/>
                  </a:lnTo>
                  <a:lnTo>
                    <a:pt x="10928" y="6337"/>
                  </a:lnTo>
                  <a:lnTo>
                    <a:pt x="10629" y="5941"/>
                  </a:lnTo>
                  <a:lnTo>
                    <a:pt x="10458" y="5756"/>
                  </a:lnTo>
                  <a:lnTo>
                    <a:pt x="10288" y="5598"/>
                  </a:lnTo>
                  <a:lnTo>
                    <a:pt x="10202" y="5413"/>
                  </a:lnTo>
                  <a:lnTo>
                    <a:pt x="9733" y="5255"/>
                  </a:lnTo>
                  <a:lnTo>
                    <a:pt x="9647" y="5096"/>
                  </a:lnTo>
                  <a:lnTo>
                    <a:pt x="9178" y="4753"/>
                  </a:lnTo>
                  <a:lnTo>
                    <a:pt x="9477" y="4700"/>
                  </a:lnTo>
                  <a:lnTo>
                    <a:pt x="9306" y="4515"/>
                  </a:lnTo>
                  <a:lnTo>
                    <a:pt x="9391" y="4304"/>
                  </a:lnTo>
                  <a:lnTo>
                    <a:pt x="9391" y="4172"/>
                  </a:lnTo>
                  <a:lnTo>
                    <a:pt x="9178" y="3776"/>
                  </a:lnTo>
                  <a:lnTo>
                    <a:pt x="9178" y="3670"/>
                  </a:lnTo>
                  <a:lnTo>
                    <a:pt x="8666" y="3116"/>
                  </a:lnTo>
                  <a:lnTo>
                    <a:pt x="9477" y="449"/>
                  </a:lnTo>
                  <a:lnTo>
                    <a:pt x="9562" y="343"/>
                  </a:lnTo>
                  <a:lnTo>
                    <a:pt x="8836" y="290"/>
                  </a:lnTo>
                  <a:lnTo>
                    <a:pt x="6617" y="0"/>
                  </a:lnTo>
                  <a:lnTo>
                    <a:pt x="6531" y="106"/>
                  </a:lnTo>
                  <a:lnTo>
                    <a:pt x="4354" y="644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3" name="Shape 2573">
              <a:extLst>
                <a:ext uri="{FF2B5EF4-FFF2-40B4-BE49-F238E27FC236}">
                  <a16:creationId xmlns:a16="http://schemas.microsoft.com/office/drawing/2014/main" id="{251E8A7E-E43A-492F-9B6C-687D497C2B76}"/>
                </a:ext>
              </a:extLst>
            </p:cNvPr>
            <p:cNvSpPr/>
            <p:nvPr/>
          </p:nvSpPr>
          <p:spPr>
            <a:xfrm>
              <a:off x="1629555" y="2054756"/>
              <a:ext cx="505852" cy="638739"/>
            </a:xfrm>
            <a:custGeom>
              <a:avLst/>
              <a:gdLst/>
              <a:ahLst/>
              <a:cxnLst>
                <a:cxn ang="0">
                  <a:pos x="wd2" y="hd2"/>
                </a:cxn>
                <a:cxn ang="5400000">
                  <a:pos x="wd2" y="hd2"/>
                </a:cxn>
                <a:cxn ang="10800000">
                  <a:pos x="wd2" y="hd2"/>
                </a:cxn>
                <a:cxn ang="16200000">
                  <a:pos x="wd2" y="hd2"/>
                </a:cxn>
              </a:cxnLst>
              <a:rect l="0" t="0" r="r" b="b"/>
              <a:pathLst>
                <a:path w="21600" h="21600" extrusionOk="0">
                  <a:moveTo>
                    <a:pt x="14339" y="5237"/>
                  </a:moveTo>
                  <a:lnTo>
                    <a:pt x="15024" y="1373"/>
                  </a:lnTo>
                  <a:lnTo>
                    <a:pt x="10823" y="867"/>
                  </a:lnTo>
                  <a:lnTo>
                    <a:pt x="5754" y="217"/>
                  </a:lnTo>
                  <a:lnTo>
                    <a:pt x="4293" y="0"/>
                  </a:lnTo>
                  <a:lnTo>
                    <a:pt x="0" y="19216"/>
                  </a:lnTo>
                  <a:lnTo>
                    <a:pt x="3516" y="19758"/>
                  </a:lnTo>
                  <a:lnTo>
                    <a:pt x="8722" y="20444"/>
                  </a:lnTo>
                  <a:lnTo>
                    <a:pt x="13791" y="21058"/>
                  </a:lnTo>
                  <a:lnTo>
                    <a:pt x="19134" y="21600"/>
                  </a:lnTo>
                  <a:lnTo>
                    <a:pt x="21600" y="6032"/>
                  </a:lnTo>
                  <a:lnTo>
                    <a:pt x="14339" y="523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4" name="Shape 2574">
              <a:extLst>
                <a:ext uri="{FF2B5EF4-FFF2-40B4-BE49-F238E27FC236}">
                  <a16:creationId xmlns:a16="http://schemas.microsoft.com/office/drawing/2014/main" id="{BEF8359A-2DA6-4004-8907-CECB9676D290}"/>
                </a:ext>
              </a:extLst>
            </p:cNvPr>
            <p:cNvSpPr/>
            <p:nvPr/>
          </p:nvSpPr>
          <p:spPr>
            <a:xfrm>
              <a:off x="1699070" y="1235505"/>
              <a:ext cx="933634" cy="579992"/>
            </a:xfrm>
            <a:custGeom>
              <a:avLst/>
              <a:gdLst/>
              <a:ahLst/>
              <a:cxnLst>
                <a:cxn ang="0">
                  <a:pos x="wd2" y="hd2"/>
                </a:cxn>
                <a:cxn ang="5400000">
                  <a:pos x="wd2" y="hd2"/>
                </a:cxn>
                <a:cxn ang="10800000">
                  <a:pos x="wd2" y="hd2"/>
                </a:cxn>
                <a:cxn ang="16200000">
                  <a:pos x="wd2" y="hd2"/>
                </a:cxn>
              </a:cxnLst>
              <a:rect l="0" t="0" r="r" b="b"/>
              <a:pathLst>
                <a:path w="21600" h="21600" extrusionOk="0">
                  <a:moveTo>
                    <a:pt x="0" y="4177"/>
                  </a:moveTo>
                  <a:lnTo>
                    <a:pt x="297" y="5012"/>
                  </a:lnTo>
                  <a:lnTo>
                    <a:pt x="297" y="5171"/>
                  </a:lnTo>
                  <a:lnTo>
                    <a:pt x="421" y="5768"/>
                  </a:lnTo>
                  <a:lnTo>
                    <a:pt x="421" y="5967"/>
                  </a:lnTo>
                  <a:lnTo>
                    <a:pt x="371" y="6285"/>
                  </a:lnTo>
                  <a:lnTo>
                    <a:pt x="470" y="6564"/>
                  </a:lnTo>
                  <a:lnTo>
                    <a:pt x="297" y="6643"/>
                  </a:lnTo>
                  <a:lnTo>
                    <a:pt x="569" y="7160"/>
                  </a:lnTo>
                  <a:lnTo>
                    <a:pt x="619" y="7399"/>
                  </a:lnTo>
                  <a:lnTo>
                    <a:pt x="891" y="7638"/>
                  </a:lnTo>
                  <a:lnTo>
                    <a:pt x="940" y="7916"/>
                  </a:lnTo>
                  <a:lnTo>
                    <a:pt x="1039" y="8155"/>
                  </a:lnTo>
                  <a:lnTo>
                    <a:pt x="1138" y="8433"/>
                  </a:lnTo>
                  <a:lnTo>
                    <a:pt x="1311" y="9030"/>
                  </a:lnTo>
                  <a:lnTo>
                    <a:pt x="1460" y="9269"/>
                  </a:lnTo>
                  <a:lnTo>
                    <a:pt x="1460" y="9706"/>
                  </a:lnTo>
                  <a:lnTo>
                    <a:pt x="1633" y="9945"/>
                  </a:lnTo>
                  <a:lnTo>
                    <a:pt x="1732" y="10223"/>
                  </a:lnTo>
                  <a:lnTo>
                    <a:pt x="1880" y="10223"/>
                  </a:lnTo>
                  <a:lnTo>
                    <a:pt x="1831" y="10462"/>
                  </a:lnTo>
                  <a:lnTo>
                    <a:pt x="2004" y="10621"/>
                  </a:lnTo>
                  <a:lnTo>
                    <a:pt x="2252" y="10621"/>
                  </a:lnTo>
                  <a:lnTo>
                    <a:pt x="2375" y="10701"/>
                  </a:lnTo>
                  <a:lnTo>
                    <a:pt x="2202" y="11496"/>
                  </a:lnTo>
                  <a:lnTo>
                    <a:pt x="2054" y="12093"/>
                  </a:lnTo>
                  <a:lnTo>
                    <a:pt x="2004" y="12411"/>
                  </a:lnTo>
                  <a:lnTo>
                    <a:pt x="1880" y="12650"/>
                  </a:lnTo>
                  <a:lnTo>
                    <a:pt x="1930" y="12928"/>
                  </a:lnTo>
                  <a:lnTo>
                    <a:pt x="1831" y="13246"/>
                  </a:lnTo>
                  <a:lnTo>
                    <a:pt x="1930" y="13445"/>
                  </a:lnTo>
                  <a:lnTo>
                    <a:pt x="1880" y="14042"/>
                  </a:lnTo>
                  <a:lnTo>
                    <a:pt x="1682" y="14042"/>
                  </a:lnTo>
                  <a:lnTo>
                    <a:pt x="1584" y="14360"/>
                  </a:lnTo>
                  <a:lnTo>
                    <a:pt x="1633" y="14639"/>
                  </a:lnTo>
                  <a:lnTo>
                    <a:pt x="1509" y="14877"/>
                  </a:lnTo>
                  <a:lnTo>
                    <a:pt x="1460" y="15196"/>
                  </a:lnTo>
                  <a:lnTo>
                    <a:pt x="1682" y="15235"/>
                  </a:lnTo>
                  <a:lnTo>
                    <a:pt x="1831" y="15633"/>
                  </a:lnTo>
                  <a:lnTo>
                    <a:pt x="2004" y="15633"/>
                  </a:lnTo>
                  <a:lnTo>
                    <a:pt x="2672" y="15036"/>
                  </a:lnTo>
                  <a:lnTo>
                    <a:pt x="2697" y="15235"/>
                  </a:lnTo>
                  <a:lnTo>
                    <a:pt x="2895" y="15474"/>
                  </a:lnTo>
                  <a:lnTo>
                    <a:pt x="2895" y="16071"/>
                  </a:lnTo>
                  <a:lnTo>
                    <a:pt x="2944" y="16827"/>
                  </a:lnTo>
                  <a:lnTo>
                    <a:pt x="3093" y="17344"/>
                  </a:lnTo>
                  <a:lnTo>
                    <a:pt x="3216" y="17582"/>
                  </a:lnTo>
                  <a:lnTo>
                    <a:pt x="3266" y="17861"/>
                  </a:lnTo>
                  <a:lnTo>
                    <a:pt x="3266" y="18179"/>
                  </a:lnTo>
                  <a:lnTo>
                    <a:pt x="3167" y="18537"/>
                  </a:lnTo>
                  <a:lnTo>
                    <a:pt x="3216" y="18855"/>
                  </a:lnTo>
                  <a:lnTo>
                    <a:pt x="3365" y="19054"/>
                  </a:lnTo>
                  <a:lnTo>
                    <a:pt x="3538" y="18975"/>
                  </a:lnTo>
                  <a:lnTo>
                    <a:pt x="3736" y="19293"/>
                  </a:lnTo>
                  <a:lnTo>
                    <a:pt x="3835" y="19730"/>
                  </a:lnTo>
                  <a:lnTo>
                    <a:pt x="3786" y="20049"/>
                  </a:lnTo>
                  <a:lnTo>
                    <a:pt x="3860" y="20248"/>
                  </a:lnTo>
                  <a:lnTo>
                    <a:pt x="3835" y="20566"/>
                  </a:lnTo>
                  <a:lnTo>
                    <a:pt x="3909" y="20844"/>
                  </a:lnTo>
                  <a:lnTo>
                    <a:pt x="4107" y="21083"/>
                  </a:lnTo>
                  <a:lnTo>
                    <a:pt x="4157" y="21083"/>
                  </a:lnTo>
                  <a:lnTo>
                    <a:pt x="4206" y="20804"/>
                  </a:lnTo>
                  <a:lnTo>
                    <a:pt x="4379" y="20645"/>
                  </a:lnTo>
                  <a:lnTo>
                    <a:pt x="4701" y="20725"/>
                  </a:lnTo>
                  <a:lnTo>
                    <a:pt x="4899" y="20844"/>
                  </a:lnTo>
                  <a:lnTo>
                    <a:pt x="5023" y="20844"/>
                  </a:lnTo>
                  <a:lnTo>
                    <a:pt x="5221" y="20645"/>
                  </a:lnTo>
                  <a:lnTo>
                    <a:pt x="5320" y="20566"/>
                  </a:lnTo>
                  <a:lnTo>
                    <a:pt x="5691" y="20804"/>
                  </a:lnTo>
                  <a:lnTo>
                    <a:pt x="6012" y="20804"/>
                  </a:lnTo>
                  <a:lnTo>
                    <a:pt x="6186" y="20924"/>
                  </a:lnTo>
                  <a:lnTo>
                    <a:pt x="6334" y="20844"/>
                  </a:lnTo>
                  <a:lnTo>
                    <a:pt x="6656" y="21003"/>
                  </a:lnTo>
                  <a:lnTo>
                    <a:pt x="6656" y="20804"/>
                  </a:lnTo>
                  <a:lnTo>
                    <a:pt x="6953" y="20248"/>
                  </a:lnTo>
                  <a:lnTo>
                    <a:pt x="7126" y="20327"/>
                  </a:lnTo>
                  <a:lnTo>
                    <a:pt x="7225" y="20844"/>
                  </a:lnTo>
                  <a:lnTo>
                    <a:pt x="7324" y="21162"/>
                  </a:lnTo>
                  <a:lnTo>
                    <a:pt x="7497" y="21401"/>
                  </a:lnTo>
                  <a:lnTo>
                    <a:pt x="7695" y="19531"/>
                  </a:lnTo>
                  <a:lnTo>
                    <a:pt x="7819" y="19293"/>
                  </a:lnTo>
                  <a:lnTo>
                    <a:pt x="11258" y="20128"/>
                  </a:lnTo>
                  <a:lnTo>
                    <a:pt x="14623" y="20725"/>
                  </a:lnTo>
                  <a:lnTo>
                    <a:pt x="18285" y="21322"/>
                  </a:lnTo>
                  <a:lnTo>
                    <a:pt x="20808" y="21600"/>
                  </a:lnTo>
                  <a:lnTo>
                    <a:pt x="20882" y="21322"/>
                  </a:lnTo>
                  <a:lnTo>
                    <a:pt x="21031" y="17582"/>
                  </a:lnTo>
                  <a:lnTo>
                    <a:pt x="21600" y="4773"/>
                  </a:lnTo>
                  <a:lnTo>
                    <a:pt x="21600" y="4654"/>
                  </a:lnTo>
                  <a:lnTo>
                    <a:pt x="20338" y="4495"/>
                  </a:lnTo>
                  <a:lnTo>
                    <a:pt x="16899" y="4018"/>
                  </a:lnTo>
                  <a:lnTo>
                    <a:pt x="14153" y="3501"/>
                  </a:lnTo>
                  <a:lnTo>
                    <a:pt x="11604" y="2983"/>
                  </a:lnTo>
                  <a:lnTo>
                    <a:pt x="7596" y="2108"/>
                  </a:lnTo>
                  <a:lnTo>
                    <a:pt x="3093" y="835"/>
                  </a:lnTo>
                  <a:lnTo>
                    <a:pt x="520" y="0"/>
                  </a:lnTo>
                  <a:lnTo>
                    <a:pt x="470" y="159"/>
                  </a:lnTo>
                  <a:lnTo>
                    <a:pt x="0" y="417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5" name="Shape 2575">
              <a:extLst>
                <a:ext uri="{FF2B5EF4-FFF2-40B4-BE49-F238E27FC236}">
                  <a16:creationId xmlns:a16="http://schemas.microsoft.com/office/drawing/2014/main" id="{30BEE587-66A6-4899-AC34-A53A897C8D2F}"/>
                </a:ext>
              </a:extLst>
            </p:cNvPr>
            <p:cNvSpPr/>
            <p:nvPr/>
          </p:nvSpPr>
          <p:spPr>
            <a:xfrm>
              <a:off x="1965363" y="1753545"/>
              <a:ext cx="633117" cy="522313"/>
            </a:xfrm>
            <a:custGeom>
              <a:avLst/>
              <a:gdLst/>
              <a:ahLst/>
              <a:cxnLst>
                <a:cxn ang="0">
                  <a:pos x="wd2" y="hd2"/>
                </a:cxn>
                <a:cxn ang="5400000">
                  <a:pos x="wd2" y="hd2"/>
                </a:cxn>
                <a:cxn ang="10800000">
                  <a:pos x="wd2" y="hd2"/>
                </a:cxn>
                <a:cxn ang="16200000">
                  <a:pos x="wd2" y="hd2"/>
                </a:cxn>
              </a:cxnLst>
              <a:rect l="0" t="0" r="r" b="b"/>
              <a:pathLst>
                <a:path w="21600" h="21600" extrusionOk="0">
                  <a:moveTo>
                    <a:pt x="5801" y="19833"/>
                  </a:moveTo>
                  <a:lnTo>
                    <a:pt x="8611" y="20275"/>
                  </a:lnTo>
                  <a:lnTo>
                    <a:pt x="15908" y="21158"/>
                  </a:lnTo>
                  <a:lnTo>
                    <a:pt x="20505" y="21600"/>
                  </a:lnTo>
                  <a:lnTo>
                    <a:pt x="21053" y="12059"/>
                  </a:lnTo>
                  <a:lnTo>
                    <a:pt x="21600" y="2562"/>
                  </a:lnTo>
                  <a:lnTo>
                    <a:pt x="17878" y="2253"/>
                  </a:lnTo>
                  <a:lnTo>
                    <a:pt x="12478" y="1590"/>
                  </a:lnTo>
                  <a:lnTo>
                    <a:pt x="7516" y="928"/>
                  </a:lnTo>
                  <a:lnTo>
                    <a:pt x="2445" y="0"/>
                  </a:lnTo>
                  <a:lnTo>
                    <a:pt x="2262" y="265"/>
                  </a:lnTo>
                  <a:lnTo>
                    <a:pt x="1970" y="2341"/>
                  </a:lnTo>
                  <a:lnTo>
                    <a:pt x="547" y="14135"/>
                  </a:lnTo>
                  <a:lnTo>
                    <a:pt x="0" y="18861"/>
                  </a:lnTo>
                  <a:lnTo>
                    <a:pt x="5801" y="1983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6" name="Shape 2576">
              <a:extLst>
                <a:ext uri="{FF2B5EF4-FFF2-40B4-BE49-F238E27FC236}">
                  <a16:creationId xmlns:a16="http://schemas.microsoft.com/office/drawing/2014/main" id="{29708C01-4937-43D0-8B8B-9A753847E42A}"/>
                </a:ext>
              </a:extLst>
            </p:cNvPr>
            <p:cNvSpPr/>
            <p:nvPr/>
          </p:nvSpPr>
          <p:spPr>
            <a:xfrm>
              <a:off x="1995309" y="2693494"/>
              <a:ext cx="628840" cy="656896"/>
            </a:xfrm>
            <a:custGeom>
              <a:avLst/>
              <a:gdLst/>
              <a:ahLst/>
              <a:cxnLst>
                <a:cxn ang="0">
                  <a:pos x="wd2" y="hd2"/>
                </a:cxn>
                <a:cxn ang="5400000">
                  <a:pos x="wd2" y="hd2"/>
                </a:cxn>
                <a:cxn ang="10800000">
                  <a:pos x="wd2" y="hd2"/>
                </a:cxn>
                <a:cxn ang="16200000">
                  <a:pos x="wd2" y="hd2"/>
                </a:cxn>
              </a:cxnLst>
              <a:rect l="0" t="0" r="r" b="b"/>
              <a:pathLst>
                <a:path w="21600" h="21600" extrusionOk="0">
                  <a:moveTo>
                    <a:pt x="8339" y="20265"/>
                  </a:moveTo>
                  <a:lnTo>
                    <a:pt x="8192" y="19809"/>
                  </a:lnTo>
                  <a:lnTo>
                    <a:pt x="8192" y="19668"/>
                  </a:lnTo>
                  <a:lnTo>
                    <a:pt x="10763" y="19949"/>
                  </a:lnTo>
                  <a:lnTo>
                    <a:pt x="13996" y="20195"/>
                  </a:lnTo>
                  <a:lnTo>
                    <a:pt x="16898" y="20406"/>
                  </a:lnTo>
                  <a:lnTo>
                    <a:pt x="19800" y="20581"/>
                  </a:lnTo>
                  <a:lnTo>
                    <a:pt x="19947" y="20581"/>
                  </a:lnTo>
                  <a:lnTo>
                    <a:pt x="20167" y="20336"/>
                  </a:lnTo>
                  <a:lnTo>
                    <a:pt x="20424" y="16437"/>
                  </a:lnTo>
                  <a:lnTo>
                    <a:pt x="20792" y="12995"/>
                  </a:lnTo>
                  <a:lnTo>
                    <a:pt x="21343" y="3828"/>
                  </a:lnTo>
                  <a:lnTo>
                    <a:pt x="21416" y="3618"/>
                  </a:lnTo>
                  <a:lnTo>
                    <a:pt x="21527" y="3547"/>
                  </a:lnTo>
                  <a:lnTo>
                    <a:pt x="21600" y="1651"/>
                  </a:lnTo>
                  <a:lnTo>
                    <a:pt x="18147" y="1440"/>
                  </a:lnTo>
                  <a:lnTo>
                    <a:pt x="12563" y="983"/>
                  </a:lnTo>
                  <a:lnTo>
                    <a:pt x="8008" y="527"/>
                  </a:lnTo>
                  <a:lnTo>
                    <a:pt x="2829" y="0"/>
                  </a:lnTo>
                  <a:lnTo>
                    <a:pt x="73" y="21179"/>
                  </a:lnTo>
                  <a:lnTo>
                    <a:pt x="0" y="21319"/>
                  </a:lnTo>
                  <a:lnTo>
                    <a:pt x="2608" y="21600"/>
                  </a:lnTo>
                  <a:lnTo>
                    <a:pt x="2829" y="21530"/>
                  </a:lnTo>
                  <a:lnTo>
                    <a:pt x="2976" y="20265"/>
                  </a:lnTo>
                  <a:lnTo>
                    <a:pt x="3086" y="19949"/>
                  </a:lnTo>
                  <a:lnTo>
                    <a:pt x="8486" y="20511"/>
                  </a:lnTo>
                  <a:lnTo>
                    <a:pt x="8559" y="20511"/>
                  </a:lnTo>
                  <a:lnTo>
                    <a:pt x="8559" y="20406"/>
                  </a:lnTo>
                  <a:lnTo>
                    <a:pt x="8339" y="20265"/>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7" name="Shape 2577">
              <a:extLst>
                <a:ext uri="{FF2B5EF4-FFF2-40B4-BE49-F238E27FC236}">
                  <a16:creationId xmlns:a16="http://schemas.microsoft.com/office/drawing/2014/main" id="{B88998AE-5632-4AE5-B602-0E6FF8750798}"/>
                </a:ext>
              </a:extLst>
            </p:cNvPr>
            <p:cNvSpPr/>
            <p:nvPr/>
          </p:nvSpPr>
          <p:spPr>
            <a:xfrm>
              <a:off x="2077656" y="2233132"/>
              <a:ext cx="658784" cy="515905"/>
            </a:xfrm>
            <a:custGeom>
              <a:avLst/>
              <a:gdLst/>
              <a:ahLst/>
              <a:cxnLst>
                <a:cxn ang="0">
                  <a:pos x="wd2" y="hd2"/>
                </a:cxn>
                <a:cxn ang="5400000">
                  <a:pos x="wd2" y="hd2"/>
                </a:cxn>
                <a:cxn ang="10800000">
                  <a:pos x="wd2" y="hd2"/>
                </a:cxn>
                <a:cxn ang="16200000">
                  <a:pos x="wd2" y="hd2"/>
                </a:cxn>
              </a:cxnLst>
              <a:rect l="0" t="0" r="r" b="b"/>
              <a:pathLst>
                <a:path w="21600" h="21600" extrusionOk="0">
                  <a:moveTo>
                    <a:pt x="21425" y="7066"/>
                  </a:moveTo>
                  <a:lnTo>
                    <a:pt x="21600" y="2370"/>
                  </a:lnTo>
                  <a:lnTo>
                    <a:pt x="21355" y="2191"/>
                  </a:lnTo>
                  <a:lnTo>
                    <a:pt x="18584" y="2012"/>
                  </a:lnTo>
                  <a:lnTo>
                    <a:pt x="16025" y="1789"/>
                  </a:lnTo>
                  <a:lnTo>
                    <a:pt x="11606" y="1342"/>
                  </a:lnTo>
                  <a:lnTo>
                    <a:pt x="4594" y="447"/>
                  </a:lnTo>
                  <a:lnTo>
                    <a:pt x="1894" y="0"/>
                  </a:lnTo>
                  <a:lnTo>
                    <a:pt x="0" y="19275"/>
                  </a:lnTo>
                  <a:lnTo>
                    <a:pt x="4944" y="19945"/>
                  </a:lnTo>
                  <a:lnTo>
                    <a:pt x="9292" y="20527"/>
                  </a:lnTo>
                  <a:lnTo>
                    <a:pt x="14622" y="21108"/>
                  </a:lnTo>
                  <a:lnTo>
                    <a:pt x="17918" y="21376"/>
                  </a:lnTo>
                  <a:lnTo>
                    <a:pt x="20899" y="21600"/>
                  </a:lnTo>
                  <a:lnTo>
                    <a:pt x="21425" y="7066"/>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8" name="Shape 2578">
              <a:extLst>
                <a:ext uri="{FF2B5EF4-FFF2-40B4-BE49-F238E27FC236}">
                  <a16:creationId xmlns:a16="http://schemas.microsoft.com/office/drawing/2014/main" id="{22A735FA-347D-4FD8-89AF-094415FE5A0C}"/>
                </a:ext>
              </a:extLst>
            </p:cNvPr>
            <p:cNvSpPr/>
            <p:nvPr/>
          </p:nvSpPr>
          <p:spPr>
            <a:xfrm>
              <a:off x="2566396" y="2045143"/>
              <a:ext cx="751826" cy="368503"/>
            </a:xfrm>
            <a:custGeom>
              <a:avLst/>
              <a:gdLst/>
              <a:ahLst/>
              <a:cxnLst>
                <a:cxn ang="0">
                  <a:pos x="wd2" y="hd2"/>
                </a:cxn>
                <a:cxn ang="5400000">
                  <a:pos x="wd2" y="hd2"/>
                </a:cxn>
                <a:cxn ang="10800000">
                  <a:pos x="wd2" y="hd2"/>
                </a:cxn>
                <a:cxn ang="16200000">
                  <a:pos x="wd2" y="hd2"/>
                </a:cxn>
              </a:cxnLst>
              <a:rect l="0" t="0" r="r" b="b"/>
              <a:pathLst>
                <a:path w="21600" h="21600" extrusionOk="0">
                  <a:moveTo>
                    <a:pt x="14134" y="21537"/>
                  </a:moveTo>
                  <a:lnTo>
                    <a:pt x="17360" y="21600"/>
                  </a:lnTo>
                  <a:lnTo>
                    <a:pt x="21600" y="21537"/>
                  </a:lnTo>
                  <a:lnTo>
                    <a:pt x="21354" y="21162"/>
                  </a:lnTo>
                  <a:lnTo>
                    <a:pt x="21354" y="20661"/>
                  </a:lnTo>
                  <a:lnTo>
                    <a:pt x="21201" y="20348"/>
                  </a:lnTo>
                  <a:lnTo>
                    <a:pt x="21139" y="19847"/>
                  </a:lnTo>
                  <a:lnTo>
                    <a:pt x="20955" y="19659"/>
                  </a:lnTo>
                  <a:lnTo>
                    <a:pt x="20770" y="19158"/>
                  </a:lnTo>
                  <a:lnTo>
                    <a:pt x="20617" y="18344"/>
                  </a:lnTo>
                  <a:lnTo>
                    <a:pt x="20432" y="17843"/>
                  </a:lnTo>
                  <a:lnTo>
                    <a:pt x="20432" y="17530"/>
                  </a:lnTo>
                  <a:lnTo>
                    <a:pt x="20371" y="17030"/>
                  </a:lnTo>
                  <a:lnTo>
                    <a:pt x="20156" y="16779"/>
                  </a:lnTo>
                  <a:lnTo>
                    <a:pt x="20248" y="15527"/>
                  </a:lnTo>
                  <a:lnTo>
                    <a:pt x="20156" y="14588"/>
                  </a:lnTo>
                  <a:lnTo>
                    <a:pt x="20156" y="13962"/>
                  </a:lnTo>
                  <a:lnTo>
                    <a:pt x="20217" y="13523"/>
                  </a:lnTo>
                  <a:lnTo>
                    <a:pt x="20033" y="13148"/>
                  </a:lnTo>
                  <a:lnTo>
                    <a:pt x="20094" y="12584"/>
                  </a:lnTo>
                  <a:lnTo>
                    <a:pt x="19972" y="12209"/>
                  </a:lnTo>
                  <a:lnTo>
                    <a:pt x="20033" y="11770"/>
                  </a:lnTo>
                  <a:lnTo>
                    <a:pt x="19787" y="11520"/>
                  </a:lnTo>
                  <a:lnTo>
                    <a:pt x="19787" y="11019"/>
                  </a:lnTo>
                  <a:lnTo>
                    <a:pt x="19634" y="11019"/>
                  </a:lnTo>
                  <a:lnTo>
                    <a:pt x="19634" y="10894"/>
                  </a:lnTo>
                  <a:lnTo>
                    <a:pt x="19572" y="10456"/>
                  </a:lnTo>
                  <a:lnTo>
                    <a:pt x="19572" y="9955"/>
                  </a:lnTo>
                  <a:lnTo>
                    <a:pt x="19634" y="9642"/>
                  </a:lnTo>
                  <a:lnTo>
                    <a:pt x="19572" y="9141"/>
                  </a:lnTo>
                  <a:lnTo>
                    <a:pt x="19449" y="8828"/>
                  </a:lnTo>
                  <a:lnTo>
                    <a:pt x="19449" y="8327"/>
                  </a:lnTo>
                  <a:lnTo>
                    <a:pt x="19173" y="7638"/>
                  </a:lnTo>
                  <a:lnTo>
                    <a:pt x="19173" y="7137"/>
                  </a:lnTo>
                  <a:lnTo>
                    <a:pt x="18927" y="6699"/>
                  </a:lnTo>
                  <a:lnTo>
                    <a:pt x="18988" y="6323"/>
                  </a:lnTo>
                  <a:lnTo>
                    <a:pt x="18927" y="5885"/>
                  </a:lnTo>
                  <a:lnTo>
                    <a:pt x="18804" y="5384"/>
                  </a:lnTo>
                  <a:lnTo>
                    <a:pt x="18804" y="4696"/>
                  </a:lnTo>
                  <a:lnTo>
                    <a:pt x="18589" y="4570"/>
                  </a:lnTo>
                  <a:lnTo>
                    <a:pt x="18405" y="4445"/>
                  </a:lnTo>
                  <a:lnTo>
                    <a:pt x="18189" y="4070"/>
                  </a:lnTo>
                  <a:lnTo>
                    <a:pt x="18128" y="3631"/>
                  </a:lnTo>
                  <a:lnTo>
                    <a:pt x="17882" y="3381"/>
                  </a:lnTo>
                  <a:lnTo>
                    <a:pt x="17667" y="3005"/>
                  </a:lnTo>
                  <a:lnTo>
                    <a:pt x="17483" y="3005"/>
                  </a:lnTo>
                  <a:lnTo>
                    <a:pt x="17421" y="2943"/>
                  </a:lnTo>
                  <a:lnTo>
                    <a:pt x="17206" y="2692"/>
                  </a:lnTo>
                  <a:lnTo>
                    <a:pt x="17022" y="2692"/>
                  </a:lnTo>
                  <a:lnTo>
                    <a:pt x="16684" y="2066"/>
                  </a:lnTo>
                  <a:lnTo>
                    <a:pt x="15762" y="2317"/>
                  </a:lnTo>
                  <a:lnTo>
                    <a:pt x="15301" y="2191"/>
                  </a:lnTo>
                  <a:lnTo>
                    <a:pt x="15117" y="2567"/>
                  </a:lnTo>
                  <a:lnTo>
                    <a:pt x="14963" y="2692"/>
                  </a:lnTo>
                  <a:lnTo>
                    <a:pt x="14011" y="1753"/>
                  </a:lnTo>
                  <a:lnTo>
                    <a:pt x="13734" y="1127"/>
                  </a:lnTo>
                  <a:lnTo>
                    <a:pt x="11092" y="1127"/>
                  </a:lnTo>
                  <a:lnTo>
                    <a:pt x="7098" y="814"/>
                  </a:lnTo>
                  <a:lnTo>
                    <a:pt x="2950" y="313"/>
                  </a:lnTo>
                  <a:lnTo>
                    <a:pt x="461" y="0"/>
                  </a:lnTo>
                  <a:lnTo>
                    <a:pt x="0" y="13523"/>
                  </a:lnTo>
                  <a:lnTo>
                    <a:pt x="2243" y="13837"/>
                  </a:lnTo>
                  <a:lnTo>
                    <a:pt x="4670" y="14087"/>
                  </a:lnTo>
                  <a:lnTo>
                    <a:pt x="4885" y="14337"/>
                  </a:lnTo>
                  <a:lnTo>
                    <a:pt x="4732" y="20911"/>
                  </a:lnTo>
                  <a:lnTo>
                    <a:pt x="7958" y="21287"/>
                  </a:lnTo>
                  <a:lnTo>
                    <a:pt x="14134" y="21537"/>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9" name="Shape 2579">
              <a:extLst>
                <a:ext uri="{FF2B5EF4-FFF2-40B4-BE49-F238E27FC236}">
                  <a16:creationId xmlns:a16="http://schemas.microsoft.com/office/drawing/2014/main" id="{E0A76140-2A1A-4768-B905-1ADD49B97780}"/>
                </a:ext>
              </a:extLst>
            </p:cNvPr>
            <p:cNvSpPr/>
            <p:nvPr/>
          </p:nvSpPr>
          <p:spPr>
            <a:xfrm>
              <a:off x="2582439" y="1707615"/>
              <a:ext cx="633117" cy="415501"/>
            </a:xfrm>
            <a:custGeom>
              <a:avLst/>
              <a:gdLst/>
              <a:ahLst/>
              <a:cxnLst>
                <a:cxn ang="0">
                  <a:pos x="wd2" y="hd2"/>
                </a:cxn>
                <a:cxn ang="5400000">
                  <a:pos x="wd2" y="hd2"/>
                </a:cxn>
                <a:cxn ang="10800000">
                  <a:pos x="wd2" y="hd2"/>
                </a:cxn>
                <a:cxn ang="16200000">
                  <a:pos x="wd2" y="hd2"/>
                </a:cxn>
              </a:cxnLst>
              <a:rect l="0" t="0" r="r" b="b"/>
              <a:pathLst>
                <a:path w="21600" h="21600" extrusionOk="0">
                  <a:moveTo>
                    <a:pt x="2955" y="17824"/>
                  </a:moveTo>
                  <a:lnTo>
                    <a:pt x="7881" y="18268"/>
                  </a:lnTo>
                  <a:lnTo>
                    <a:pt x="12624" y="18546"/>
                  </a:lnTo>
                  <a:lnTo>
                    <a:pt x="15762" y="18546"/>
                  </a:lnTo>
                  <a:lnTo>
                    <a:pt x="16091" y="19101"/>
                  </a:lnTo>
                  <a:lnTo>
                    <a:pt x="17222" y="19934"/>
                  </a:lnTo>
                  <a:lnTo>
                    <a:pt x="17404" y="19823"/>
                  </a:lnTo>
                  <a:lnTo>
                    <a:pt x="17623" y="19490"/>
                  </a:lnTo>
                  <a:lnTo>
                    <a:pt x="18170" y="19601"/>
                  </a:lnTo>
                  <a:lnTo>
                    <a:pt x="19265" y="19379"/>
                  </a:lnTo>
                  <a:lnTo>
                    <a:pt x="19666" y="19934"/>
                  </a:lnTo>
                  <a:lnTo>
                    <a:pt x="19885" y="19934"/>
                  </a:lnTo>
                  <a:lnTo>
                    <a:pt x="20141" y="20156"/>
                  </a:lnTo>
                  <a:lnTo>
                    <a:pt x="20214" y="20212"/>
                  </a:lnTo>
                  <a:lnTo>
                    <a:pt x="20432" y="20212"/>
                  </a:lnTo>
                  <a:lnTo>
                    <a:pt x="20688" y="20545"/>
                  </a:lnTo>
                  <a:lnTo>
                    <a:pt x="20980" y="20767"/>
                  </a:lnTo>
                  <a:lnTo>
                    <a:pt x="21053" y="21156"/>
                  </a:lnTo>
                  <a:lnTo>
                    <a:pt x="21308" y="21489"/>
                  </a:lnTo>
                  <a:lnTo>
                    <a:pt x="21527" y="21600"/>
                  </a:lnTo>
                  <a:lnTo>
                    <a:pt x="21454" y="20767"/>
                  </a:lnTo>
                  <a:lnTo>
                    <a:pt x="21199" y="20434"/>
                  </a:lnTo>
                  <a:lnTo>
                    <a:pt x="21126" y="20045"/>
                  </a:lnTo>
                  <a:lnTo>
                    <a:pt x="21235" y="19712"/>
                  </a:lnTo>
                  <a:lnTo>
                    <a:pt x="21308" y="19601"/>
                  </a:lnTo>
                  <a:lnTo>
                    <a:pt x="21454" y="18879"/>
                  </a:lnTo>
                  <a:lnTo>
                    <a:pt x="21454" y="18435"/>
                  </a:lnTo>
                  <a:lnTo>
                    <a:pt x="21600" y="18046"/>
                  </a:lnTo>
                  <a:lnTo>
                    <a:pt x="21600" y="17713"/>
                  </a:lnTo>
                  <a:lnTo>
                    <a:pt x="21308" y="17324"/>
                  </a:lnTo>
                  <a:lnTo>
                    <a:pt x="21235" y="16991"/>
                  </a:lnTo>
                  <a:lnTo>
                    <a:pt x="21381" y="16880"/>
                  </a:lnTo>
                  <a:lnTo>
                    <a:pt x="21381" y="16492"/>
                  </a:lnTo>
                  <a:lnTo>
                    <a:pt x="21235" y="16047"/>
                  </a:lnTo>
                  <a:lnTo>
                    <a:pt x="21199" y="15659"/>
                  </a:lnTo>
                  <a:lnTo>
                    <a:pt x="21600" y="15659"/>
                  </a:lnTo>
                  <a:lnTo>
                    <a:pt x="21600" y="4886"/>
                  </a:lnTo>
                  <a:lnTo>
                    <a:pt x="21381" y="4553"/>
                  </a:lnTo>
                  <a:lnTo>
                    <a:pt x="21199" y="4387"/>
                  </a:lnTo>
                  <a:lnTo>
                    <a:pt x="20907" y="4276"/>
                  </a:lnTo>
                  <a:lnTo>
                    <a:pt x="20651" y="3554"/>
                  </a:lnTo>
                  <a:lnTo>
                    <a:pt x="20432" y="3110"/>
                  </a:lnTo>
                  <a:lnTo>
                    <a:pt x="20505" y="2887"/>
                  </a:lnTo>
                  <a:lnTo>
                    <a:pt x="20761" y="2499"/>
                  </a:lnTo>
                  <a:lnTo>
                    <a:pt x="20980" y="2277"/>
                  </a:lnTo>
                  <a:lnTo>
                    <a:pt x="21126" y="1888"/>
                  </a:lnTo>
                  <a:lnTo>
                    <a:pt x="21235" y="1111"/>
                  </a:lnTo>
                  <a:lnTo>
                    <a:pt x="16164" y="1055"/>
                  </a:lnTo>
                  <a:lnTo>
                    <a:pt x="11165" y="944"/>
                  </a:lnTo>
                  <a:lnTo>
                    <a:pt x="5765" y="500"/>
                  </a:lnTo>
                  <a:lnTo>
                    <a:pt x="876" y="0"/>
                  </a:lnTo>
                  <a:lnTo>
                    <a:pt x="657" y="5220"/>
                  </a:lnTo>
                  <a:lnTo>
                    <a:pt x="547" y="5608"/>
                  </a:lnTo>
                  <a:lnTo>
                    <a:pt x="0" y="17547"/>
                  </a:lnTo>
                  <a:lnTo>
                    <a:pt x="2955" y="17824"/>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0" name="Shape 2580">
              <a:extLst>
                <a:ext uri="{FF2B5EF4-FFF2-40B4-BE49-F238E27FC236}">
                  <a16:creationId xmlns:a16="http://schemas.microsoft.com/office/drawing/2014/main" id="{BC4D179F-1519-4476-AE78-44A4646F1676}"/>
                </a:ext>
              </a:extLst>
            </p:cNvPr>
            <p:cNvSpPr/>
            <p:nvPr/>
          </p:nvSpPr>
          <p:spPr>
            <a:xfrm>
              <a:off x="2608105" y="1360475"/>
              <a:ext cx="596756" cy="368503"/>
            </a:xfrm>
            <a:custGeom>
              <a:avLst/>
              <a:gdLst/>
              <a:ahLst/>
              <a:cxnLst>
                <a:cxn ang="0">
                  <a:pos x="wd2" y="hd2"/>
                </a:cxn>
                <a:cxn ang="5400000">
                  <a:pos x="wd2" y="hd2"/>
                </a:cxn>
                <a:cxn ang="10800000">
                  <a:pos x="wd2" y="hd2"/>
                </a:cxn>
                <a:cxn ang="16200000">
                  <a:pos x="wd2" y="hd2"/>
                </a:cxn>
              </a:cxnLst>
              <a:rect l="0" t="0" r="r" b="b"/>
              <a:pathLst>
                <a:path w="21600" h="21600" extrusionOk="0">
                  <a:moveTo>
                    <a:pt x="0" y="20348"/>
                  </a:moveTo>
                  <a:lnTo>
                    <a:pt x="5187" y="20911"/>
                  </a:lnTo>
                  <a:lnTo>
                    <a:pt x="10916" y="21412"/>
                  </a:lnTo>
                  <a:lnTo>
                    <a:pt x="16219" y="21537"/>
                  </a:lnTo>
                  <a:lnTo>
                    <a:pt x="21600" y="21600"/>
                  </a:lnTo>
                  <a:lnTo>
                    <a:pt x="21600" y="20661"/>
                  </a:lnTo>
                  <a:lnTo>
                    <a:pt x="21561" y="19847"/>
                  </a:lnTo>
                  <a:lnTo>
                    <a:pt x="21561" y="19409"/>
                  </a:lnTo>
                  <a:lnTo>
                    <a:pt x="21484" y="18908"/>
                  </a:lnTo>
                  <a:lnTo>
                    <a:pt x="21174" y="18219"/>
                  </a:lnTo>
                  <a:lnTo>
                    <a:pt x="21097" y="17843"/>
                  </a:lnTo>
                  <a:lnTo>
                    <a:pt x="21097" y="17405"/>
                  </a:lnTo>
                  <a:lnTo>
                    <a:pt x="20981" y="17030"/>
                  </a:lnTo>
                  <a:lnTo>
                    <a:pt x="20981" y="15402"/>
                  </a:lnTo>
                  <a:lnTo>
                    <a:pt x="21019" y="14901"/>
                  </a:lnTo>
                  <a:lnTo>
                    <a:pt x="20903" y="14463"/>
                  </a:lnTo>
                  <a:lnTo>
                    <a:pt x="20903" y="13837"/>
                  </a:lnTo>
                  <a:lnTo>
                    <a:pt x="20826" y="12897"/>
                  </a:lnTo>
                  <a:lnTo>
                    <a:pt x="20826" y="12083"/>
                  </a:lnTo>
                  <a:lnTo>
                    <a:pt x="20748" y="11645"/>
                  </a:lnTo>
                  <a:lnTo>
                    <a:pt x="20748" y="10769"/>
                  </a:lnTo>
                  <a:lnTo>
                    <a:pt x="20671" y="9830"/>
                  </a:lnTo>
                  <a:lnTo>
                    <a:pt x="20323" y="8577"/>
                  </a:lnTo>
                  <a:lnTo>
                    <a:pt x="20323" y="8327"/>
                  </a:lnTo>
                  <a:lnTo>
                    <a:pt x="20013" y="6887"/>
                  </a:lnTo>
                  <a:lnTo>
                    <a:pt x="20013" y="5635"/>
                  </a:lnTo>
                  <a:lnTo>
                    <a:pt x="19935" y="5384"/>
                  </a:lnTo>
                  <a:lnTo>
                    <a:pt x="20013" y="5009"/>
                  </a:lnTo>
                  <a:lnTo>
                    <a:pt x="19935" y="4195"/>
                  </a:lnTo>
                  <a:lnTo>
                    <a:pt x="20090" y="3381"/>
                  </a:lnTo>
                  <a:lnTo>
                    <a:pt x="20013" y="2880"/>
                  </a:lnTo>
                  <a:lnTo>
                    <a:pt x="19781" y="1753"/>
                  </a:lnTo>
                  <a:lnTo>
                    <a:pt x="19742" y="1377"/>
                  </a:lnTo>
                  <a:lnTo>
                    <a:pt x="19742" y="1127"/>
                  </a:lnTo>
                  <a:lnTo>
                    <a:pt x="17342" y="1127"/>
                  </a:lnTo>
                  <a:lnTo>
                    <a:pt x="11729" y="939"/>
                  </a:lnTo>
                  <a:lnTo>
                    <a:pt x="5226" y="438"/>
                  </a:lnTo>
                  <a:lnTo>
                    <a:pt x="890" y="0"/>
                  </a:lnTo>
                  <a:lnTo>
                    <a:pt x="890" y="188"/>
                  </a:lnTo>
                  <a:lnTo>
                    <a:pt x="0" y="20348"/>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1" name="Shape 2581">
              <a:extLst>
                <a:ext uri="{FF2B5EF4-FFF2-40B4-BE49-F238E27FC236}">
                  <a16:creationId xmlns:a16="http://schemas.microsoft.com/office/drawing/2014/main" id="{8D10CD43-B7C3-4B6E-A17B-8514FF8D4FB8}"/>
                </a:ext>
              </a:extLst>
            </p:cNvPr>
            <p:cNvSpPr/>
            <p:nvPr/>
          </p:nvSpPr>
          <p:spPr>
            <a:xfrm>
              <a:off x="2622008" y="2743696"/>
              <a:ext cx="788187" cy="401615"/>
            </a:xfrm>
            <a:custGeom>
              <a:avLst/>
              <a:gdLst/>
              <a:ahLst/>
              <a:cxnLst>
                <a:cxn ang="0">
                  <a:pos x="wd2" y="hd2"/>
                </a:cxn>
                <a:cxn ang="5400000">
                  <a:pos x="wd2" y="hd2"/>
                </a:cxn>
                <a:cxn ang="10800000">
                  <a:pos x="wd2" y="hd2"/>
                </a:cxn>
                <a:cxn ang="16200000">
                  <a:pos x="wd2" y="hd2"/>
                </a:cxn>
              </a:cxnLst>
              <a:rect l="0" t="0" r="r" b="b"/>
              <a:pathLst>
                <a:path w="21600" h="21600" extrusionOk="0">
                  <a:moveTo>
                    <a:pt x="21453" y="9077"/>
                  </a:moveTo>
                  <a:lnTo>
                    <a:pt x="20985" y="3849"/>
                  </a:lnTo>
                  <a:lnTo>
                    <a:pt x="20955" y="747"/>
                  </a:lnTo>
                  <a:lnTo>
                    <a:pt x="17849" y="862"/>
                  </a:lnTo>
                  <a:lnTo>
                    <a:pt x="12192" y="862"/>
                  </a:lnTo>
                  <a:lnTo>
                    <a:pt x="6506" y="632"/>
                  </a:lnTo>
                  <a:lnTo>
                    <a:pt x="2550" y="287"/>
                  </a:lnTo>
                  <a:lnTo>
                    <a:pt x="59" y="0"/>
                  </a:lnTo>
                  <a:lnTo>
                    <a:pt x="0" y="3102"/>
                  </a:lnTo>
                  <a:lnTo>
                    <a:pt x="3429" y="3447"/>
                  </a:lnTo>
                  <a:lnTo>
                    <a:pt x="6008" y="3791"/>
                  </a:lnTo>
                  <a:lnTo>
                    <a:pt x="7268" y="3791"/>
                  </a:lnTo>
                  <a:lnTo>
                    <a:pt x="7503" y="3964"/>
                  </a:lnTo>
                  <a:lnTo>
                    <a:pt x="7327" y="15109"/>
                  </a:lnTo>
                  <a:lnTo>
                    <a:pt x="7327" y="15740"/>
                  </a:lnTo>
                  <a:lnTo>
                    <a:pt x="7503" y="15740"/>
                  </a:lnTo>
                  <a:lnTo>
                    <a:pt x="7708" y="16085"/>
                  </a:lnTo>
                  <a:lnTo>
                    <a:pt x="8060" y="16832"/>
                  </a:lnTo>
                  <a:lnTo>
                    <a:pt x="8265" y="17062"/>
                  </a:lnTo>
                  <a:lnTo>
                    <a:pt x="8441" y="16832"/>
                  </a:lnTo>
                  <a:lnTo>
                    <a:pt x="8646" y="17062"/>
                  </a:lnTo>
                  <a:lnTo>
                    <a:pt x="8880" y="16947"/>
                  </a:lnTo>
                  <a:lnTo>
                    <a:pt x="8998" y="16487"/>
                  </a:lnTo>
                  <a:lnTo>
                    <a:pt x="9056" y="16717"/>
                  </a:lnTo>
                  <a:lnTo>
                    <a:pt x="9203" y="16947"/>
                  </a:lnTo>
                  <a:lnTo>
                    <a:pt x="9379" y="17349"/>
                  </a:lnTo>
                  <a:lnTo>
                    <a:pt x="9379" y="17694"/>
                  </a:lnTo>
                  <a:lnTo>
                    <a:pt x="9437" y="18153"/>
                  </a:lnTo>
                  <a:lnTo>
                    <a:pt x="9642" y="18153"/>
                  </a:lnTo>
                  <a:lnTo>
                    <a:pt x="9701" y="18211"/>
                  </a:lnTo>
                  <a:lnTo>
                    <a:pt x="9935" y="18153"/>
                  </a:lnTo>
                  <a:lnTo>
                    <a:pt x="10141" y="18326"/>
                  </a:lnTo>
                  <a:lnTo>
                    <a:pt x="10522" y="18670"/>
                  </a:lnTo>
                  <a:lnTo>
                    <a:pt x="10756" y="18555"/>
                  </a:lnTo>
                  <a:lnTo>
                    <a:pt x="10903" y="18555"/>
                  </a:lnTo>
                  <a:lnTo>
                    <a:pt x="11196" y="19130"/>
                  </a:lnTo>
                  <a:lnTo>
                    <a:pt x="11401" y="19015"/>
                  </a:lnTo>
                  <a:lnTo>
                    <a:pt x="11577" y="18670"/>
                  </a:lnTo>
                  <a:lnTo>
                    <a:pt x="12016" y="18785"/>
                  </a:lnTo>
                  <a:lnTo>
                    <a:pt x="12251" y="18670"/>
                  </a:lnTo>
                  <a:lnTo>
                    <a:pt x="12192" y="19130"/>
                  </a:lnTo>
                  <a:lnTo>
                    <a:pt x="12339" y="19532"/>
                  </a:lnTo>
                  <a:lnTo>
                    <a:pt x="12515" y="19532"/>
                  </a:lnTo>
                  <a:lnTo>
                    <a:pt x="12573" y="19877"/>
                  </a:lnTo>
                  <a:lnTo>
                    <a:pt x="12573" y="20394"/>
                  </a:lnTo>
                  <a:lnTo>
                    <a:pt x="12778" y="20394"/>
                  </a:lnTo>
                  <a:lnTo>
                    <a:pt x="12954" y="20279"/>
                  </a:lnTo>
                  <a:lnTo>
                    <a:pt x="13277" y="19647"/>
                  </a:lnTo>
                  <a:lnTo>
                    <a:pt x="13511" y="19877"/>
                  </a:lnTo>
                  <a:lnTo>
                    <a:pt x="13570" y="20164"/>
                  </a:lnTo>
                  <a:lnTo>
                    <a:pt x="13775" y="20164"/>
                  </a:lnTo>
                  <a:lnTo>
                    <a:pt x="13833" y="20623"/>
                  </a:lnTo>
                  <a:lnTo>
                    <a:pt x="14068" y="20623"/>
                  </a:lnTo>
                  <a:lnTo>
                    <a:pt x="14390" y="20394"/>
                  </a:lnTo>
                  <a:lnTo>
                    <a:pt x="14566" y="20394"/>
                  </a:lnTo>
                  <a:lnTo>
                    <a:pt x="14507" y="20738"/>
                  </a:lnTo>
                  <a:lnTo>
                    <a:pt x="14566" y="21140"/>
                  </a:lnTo>
                  <a:lnTo>
                    <a:pt x="14595" y="21255"/>
                  </a:lnTo>
                  <a:lnTo>
                    <a:pt x="14771" y="21255"/>
                  </a:lnTo>
                  <a:lnTo>
                    <a:pt x="14830" y="20509"/>
                  </a:lnTo>
                  <a:lnTo>
                    <a:pt x="15035" y="20164"/>
                  </a:lnTo>
                  <a:lnTo>
                    <a:pt x="15094" y="19991"/>
                  </a:lnTo>
                  <a:lnTo>
                    <a:pt x="15152" y="19877"/>
                  </a:lnTo>
                  <a:lnTo>
                    <a:pt x="15328" y="19991"/>
                  </a:lnTo>
                  <a:lnTo>
                    <a:pt x="15504" y="20394"/>
                  </a:lnTo>
                  <a:lnTo>
                    <a:pt x="15709" y="20509"/>
                  </a:lnTo>
                  <a:lnTo>
                    <a:pt x="15885" y="20164"/>
                  </a:lnTo>
                  <a:lnTo>
                    <a:pt x="16090" y="20279"/>
                  </a:lnTo>
                  <a:lnTo>
                    <a:pt x="16207" y="20738"/>
                  </a:lnTo>
                  <a:lnTo>
                    <a:pt x="16412" y="20911"/>
                  </a:lnTo>
                  <a:lnTo>
                    <a:pt x="16647" y="21026"/>
                  </a:lnTo>
                  <a:lnTo>
                    <a:pt x="16823" y="21370"/>
                  </a:lnTo>
                  <a:lnTo>
                    <a:pt x="16911" y="21026"/>
                  </a:lnTo>
                  <a:lnTo>
                    <a:pt x="17145" y="21026"/>
                  </a:lnTo>
                  <a:lnTo>
                    <a:pt x="17350" y="20509"/>
                  </a:lnTo>
                  <a:lnTo>
                    <a:pt x="17585" y="20509"/>
                  </a:lnTo>
                  <a:lnTo>
                    <a:pt x="17790" y="20164"/>
                  </a:lnTo>
                  <a:lnTo>
                    <a:pt x="17966" y="20509"/>
                  </a:lnTo>
                  <a:lnTo>
                    <a:pt x="18200" y="20509"/>
                  </a:lnTo>
                  <a:lnTo>
                    <a:pt x="18347" y="20164"/>
                  </a:lnTo>
                  <a:lnTo>
                    <a:pt x="18728" y="19877"/>
                  </a:lnTo>
                  <a:lnTo>
                    <a:pt x="18962" y="20279"/>
                  </a:lnTo>
                  <a:lnTo>
                    <a:pt x="19138" y="20394"/>
                  </a:lnTo>
                  <a:lnTo>
                    <a:pt x="19285" y="20394"/>
                  </a:lnTo>
                  <a:lnTo>
                    <a:pt x="19461" y="20164"/>
                  </a:lnTo>
                  <a:lnTo>
                    <a:pt x="19578" y="19877"/>
                  </a:lnTo>
                  <a:lnTo>
                    <a:pt x="19724" y="19877"/>
                  </a:lnTo>
                  <a:lnTo>
                    <a:pt x="20223" y="20394"/>
                  </a:lnTo>
                  <a:lnTo>
                    <a:pt x="20604" y="21026"/>
                  </a:lnTo>
                  <a:lnTo>
                    <a:pt x="20838" y="21140"/>
                  </a:lnTo>
                  <a:lnTo>
                    <a:pt x="20985" y="21370"/>
                  </a:lnTo>
                  <a:lnTo>
                    <a:pt x="21600" y="21600"/>
                  </a:lnTo>
                  <a:lnTo>
                    <a:pt x="21541" y="10800"/>
                  </a:lnTo>
                  <a:lnTo>
                    <a:pt x="21453" y="907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2" name="Shape 2582">
              <a:extLst>
                <a:ext uri="{FF2B5EF4-FFF2-40B4-BE49-F238E27FC236}">
                  <a16:creationId xmlns:a16="http://schemas.microsoft.com/office/drawing/2014/main" id="{3EB907B1-5FC9-4816-92FA-071EF9294643}"/>
                </a:ext>
              </a:extLst>
            </p:cNvPr>
            <p:cNvSpPr/>
            <p:nvPr/>
          </p:nvSpPr>
          <p:spPr>
            <a:xfrm>
              <a:off x="2715050" y="2401896"/>
              <a:ext cx="671617" cy="357822"/>
            </a:xfrm>
            <a:custGeom>
              <a:avLst/>
              <a:gdLst/>
              <a:ahLst/>
              <a:cxnLst>
                <a:cxn ang="0">
                  <a:pos x="wd2" y="hd2"/>
                </a:cxn>
                <a:cxn ang="5400000">
                  <a:pos x="wd2" y="hd2"/>
                </a:cxn>
                <a:cxn ang="10800000">
                  <a:pos x="wd2" y="hd2"/>
                </a:cxn>
                <a:cxn ang="16200000">
                  <a:pos x="wd2" y="hd2"/>
                </a:cxn>
              </a:cxnLst>
              <a:rect l="0" t="0" r="r" b="b"/>
              <a:pathLst>
                <a:path w="21600" h="21600" extrusionOk="0">
                  <a:moveTo>
                    <a:pt x="21187" y="6319"/>
                  </a:moveTo>
                  <a:lnTo>
                    <a:pt x="20946" y="6190"/>
                  </a:lnTo>
                  <a:lnTo>
                    <a:pt x="20603" y="5352"/>
                  </a:lnTo>
                  <a:lnTo>
                    <a:pt x="20603" y="4836"/>
                  </a:lnTo>
                  <a:lnTo>
                    <a:pt x="20362" y="4642"/>
                  </a:lnTo>
                  <a:lnTo>
                    <a:pt x="20087" y="3998"/>
                  </a:lnTo>
                  <a:lnTo>
                    <a:pt x="20018" y="3546"/>
                  </a:lnTo>
                  <a:lnTo>
                    <a:pt x="20293" y="2773"/>
                  </a:lnTo>
                  <a:lnTo>
                    <a:pt x="20362" y="2450"/>
                  </a:lnTo>
                  <a:lnTo>
                    <a:pt x="20603" y="2450"/>
                  </a:lnTo>
                  <a:lnTo>
                    <a:pt x="20671" y="2321"/>
                  </a:lnTo>
                  <a:lnTo>
                    <a:pt x="20603" y="1805"/>
                  </a:lnTo>
                  <a:lnTo>
                    <a:pt x="20431" y="1354"/>
                  </a:lnTo>
                  <a:lnTo>
                    <a:pt x="20293" y="1225"/>
                  </a:lnTo>
                  <a:lnTo>
                    <a:pt x="20018" y="1612"/>
                  </a:lnTo>
                  <a:lnTo>
                    <a:pt x="19399" y="645"/>
                  </a:lnTo>
                  <a:lnTo>
                    <a:pt x="14652" y="709"/>
                  </a:lnTo>
                  <a:lnTo>
                    <a:pt x="11041" y="645"/>
                  </a:lnTo>
                  <a:lnTo>
                    <a:pt x="4127" y="387"/>
                  </a:lnTo>
                  <a:lnTo>
                    <a:pt x="516" y="0"/>
                  </a:lnTo>
                  <a:lnTo>
                    <a:pt x="0" y="20955"/>
                  </a:lnTo>
                  <a:lnTo>
                    <a:pt x="4643" y="21342"/>
                  </a:lnTo>
                  <a:lnTo>
                    <a:pt x="11316" y="21600"/>
                  </a:lnTo>
                  <a:lnTo>
                    <a:pt x="17954" y="21600"/>
                  </a:lnTo>
                  <a:lnTo>
                    <a:pt x="21600" y="21471"/>
                  </a:lnTo>
                  <a:lnTo>
                    <a:pt x="21462" y="6706"/>
                  </a:lnTo>
                  <a:lnTo>
                    <a:pt x="21187" y="631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3" name="Shape 2585">
              <a:extLst>
                <a:ext uri="{FF2B5EF4-FFF2-40B4-BE49-F238E27FC236}">
                  <a16:creationId xmlns:a16="http://schemas.microsoft.com/office/drawing/2014/main" id="{62174BA9-6241-4541-ABBE-677C4EB2F896}"/>
                </a:ext>
              </a:extLst>
            </p:cNvPr>
            <p:cNvSpPr/>
            <p:nvPr/>
          </p:nvSpPr>
          <p:spPr>
            <a:xfrm>
              <a:off x="2233796" y="2801374"/>
              <a:ext cx="1276930" cy="1241159"/>
            </a:xfrm>
            <a:custGeom>
              <a:avLst/>
              <a:gdLst/>
              <a:ahLst/>
              <a:cxnLst>
                <a:cxn ang="0">
                  <a:pos x="wd2" y="hd2"/>
                </a:cxn>
                <a:cxn ang="5400000">
                  <a:pos x="wd2" y="hd2"/>
                </a:cxn>
                <a:cxn ang="10800000">
                  <a:pos x="wd2" y="hd2"/>
                </a:cxn>
                <a:cxn ang="16200000">
                  <a:pos x="wd2" y="hd2"/>
                </a:cxn>
              </a:cxnLst>
              <a:rect l="0" t="0" r="r" b="b"/>
              <a:pathLst>
                <a:path w="21600" h="21600" extrusionOk="0">
                  <a:moveTo>
                    <a:pt x="21365" y="13105"/>
                  </a:moveTo>
                  <a:lnTo>
                    <a:pt x="21401" y="12975"/>
                  </a:lnTo>
                  <a:lnTo>
                    <a:pt x="21329" y="12659"/>
                  </a:lnTo>
                  <a:lnTo>
                    <a:pt x="21256" y="12510"/>
                  </a:lnTo>
                  <a:lnTo>
                    <a:pt x="21365" y="12380"/>
                  </a:lnTo>
                  <a:lnTo>
                    <a:pt x="21329" y="12138"/>
                  </a:lnTo>
                  <a:lnTo>
                    <a:pt x="21365" y="11990"/>
                  </a:lnTo>
                  <a:lnTo>
                    <a:pt x="21473" y="11860"/>
                  </a:lnTo>
                  <a:lnTo>
                    <a:pt x="21510" y="11711"/>
                  </a:lnTo>
                  <a:lnTo>
                    <a:pt x="21564" y="11599"/>
                  </a:lnTo>
                  <a:lnTo>
                    <a:pt x="21528" y="11469"/>
                  </a:lnTo>
                  <a:lnTo>
                    <a:pt x="21600" y="11320"/>
                  </a:lnTo>
                  <a:lnTo>
                    <a:pt x="21528" y="11228"/>
                  </a:lnTo>
                  <a:lnTo>
                    <a:pt x="21600" y="11116"/>
                  </a:lnTo>
                  <a:lnTo>
                    <a:pt x="21564" y="10986"/>
                  </a:lnTo>
                  <a:lnTo>
                    <a:pt x="21564" y="10874"/>
                  </a:lnTo>
                  <a:lnTo>
                    <a:pt x="21528" y="10837"/>
                  </a:lnTo>
                  <a:lnTo>
                    <a:pt x="21329" y="10596"/>
                  </a:lnTo>
                  <a:lnTo>
                    <a:pt x="21329" y="10447"/>
                  </a:lnTo>
                  <a:lnTo>
                    <a:pt x="21256" y="10354"/>
                  </a:lnTo>
                  <a:lnTo>
                    <a:pt x="21220" y="10317"/>
                  </a:lnTo>
                  <a:lnTo>
                    <a:pt x="21166" y="10168"/>
                  </a:lnTo>
                  <a:lnTo>
                    <a:pt x="21057" y="10038"/>
                  </a:lnTo>
                  <a:lnTo>
                    <a:pt x="21093" y="9852"/>
                  </a:lnTo>
                  <a:lnTo>
                    <a:pt x="20985" y="9573"/>
                  </a:lnTo>
                  <a:lnTo>
                    <a:pt x="20931" y="9480"/>
                  </a:lnTo>
                  <a:lnTo>
                    <a:pt x="20677" y="9257"/>
                  </a:lnTo>
                  <a:lnTo>
                    <a:pt x="20623" y="7231"/>
                  </a:lnTo>
                  <a:lnTo>
                    <a:pt x="20587" y="6153"/>
                  </a:lnTo>
                  <a:lnTo>
                    <a:pt x="20207" y="6078"/>
                  </a:lnTo>
                  <a:lnTo>
                    <a:pt x="20080" y="6153"/>
                  </a:lnTo>
                  <a:lnTo>
                    <a:pt x="19936" y="6078"/>
                  </a:lnTo>
                  <a:lnTo>
                    <a:pt x="19936" y="6023"/>
                  </a:lnTo>
                  <a:lnTo>
                    <a:pt x="19899" y="5986"/>
                  </a:lnTo>
                  <a:lnTo>
                    <a:pt x="19520" y="5911"/>
                  </a:lnTo>
                  <a:lnTo>
                    <a:pt x="19429" y="5837"/>
                  </a:lnTo>
                  <a:lnTo>
                    <a:pt x="19284" y="5800"/>
                  </a:lnTo>
                  <a:lnTo>
                    <a:pt x="19049" y="5595"/>
                  </a:lnTo>
                  <a:lnTo>
                    <a:pt x="18742" y="5428"/>
                  </a:lnTo>
                  <a:lnTo>
                    <a:pt x="18651" y="5428"/>
                  </a:lnTo>
                  <a:lnTo>
                    <a:pt x="18579" y="5521"/>
                  </a:lnTo>
                  <a:lnTo>
                    <a:pt x="18470" y="5595"/>
                  </a:lnTo>
                  <a:lnTo>
                    <a:pt x="18380" y="5595"/>
                  </a:lnTo>
                  <a:lnTo>
                    <a:pt x="18271" y="5558"/>
                  </a:lnTo>
                  <a:lnTo>
                    <a:pt x="18127" y="5428"/>
                  </a:lnTo>
                  <a:lnTo>
                    <a:pt x="17891" y="5521"/>
                  </a:lnTo>
                  <a:lnTo>
                    <a:pt x="17801" y="5632"/>
                  </a:lnTo>
                  <a:lnTo>
                    <a:pt x="17656" y="5632"/>
                  </a:lnTo>
                  <a:lnTo>
                    <a:pt x="17548" y="5521"/>
                  </a:lnTo>
                  <a:lnTo>
                    <a:pt x="17421" y="5632"/>
                  </a:lnTo>
                  <a:lnTo>
                    <a:pt x="17276" y="5632"/>
                  </a:lnTo>
                  <a:lnTo>
                    <a:pt x="17150" y="5800"/>
                  </a:lnTo>
                  <a:lnTo>
                    <a:pt x="17005" y="5800"/>
                  </a:lnTo>
                  <a:lnTo>
                    <a:pt x="16951" y="5911"/>
                  </a:lnTo>
                  <a:lnTo>
                    <a:pt x="16842" y="5800"/>
                  </a:lnTo>
                  <a:lnTo>
                    <a:pt x="16697" y="5762"/>
                  </a:lnTo>
                  <a:lnTo>
                    <a:pt x="16571" y="5707"/>
                  </a:lnTo>
                  <a:lnTo>
                    <a:pt x="16498" y="5558"/>
                  </a:lnTo>
                  <a:lnTo>
                    <a:pt x="16372" y="5521"/>
                  </a:lnTo>
                  <a:lnTo>
                    <a:pt x="16263" y="5632"/>
                  </a:lnTo>
                  <a:lnTo>
                    <a:pt x="16137" y="5595"/>
                  </a:lnTo>
                  <a:lnTo>
                    <a:pt x="16028" y="5465"/>
                  </a:lnTo>
                  <a:lnTo>
                    <a:pt x="15920" y="5428"/>
                  </a:lnTo>
                  <a:lnTo>
                    <a:pt x="15883" y="5465"/>
                  </a:lnTo>
                  <a:lnTo>
                    <a:pt x="15847" y="5521"/>
                  </a:lnTo>
                  <a:lnTo>
                    <a:pt x="15721" y="5632"/>
                  </a:lnTo>
                  <a:lnTo>
                    <a:pt x="15684" y="5874"/>
                  </a:lnTo>
                  <a:lnTo>
                    <a:pt x="15576" y="5874"/>
                  </a:lnTo>
                  <a:lnTo>
                    <a:pt x="15558" y="5837"/>
                  </a:lnTo>
                  <a:lnTo>
                    <a:pt x="15522" y="5707"/>
                  </a:lnTo>
                  <a:lnTo>
                    <a:pt x="15558" y="5595"/>
                  </a:lnTo>
                  <a:lnTo>
                    <a:pt x="15449" y="5595"/>
                  </a:lnTo>
                  <a:lnTo>
                    <a:pt x="15250" y="5670"/>
                  </a:lnTo>
                  <a:lnTo>
                    <a:pt x="15106" y="5670"/>
                  </a:lnTo>
                  <a:lnTo>
                    <a:pt x="15069" y="5521"/>
                  </a:lnTo>
                  <a:lnTo>
                    <a:pt x="14943" y="5521"/>
                  </a:lnTo>
                  <a:lnTo>
                    <a:pt x="14907" y="5428"/>
                  </a:lnTo>
                  <a:lnTo>
                    <a:pt x="14762" y="5354"/>
                  </a:lnTo>
                  <a:lnTo>
                    <a:pt x="14563" y="5558"/>
                  </a:lnTo>
                  <a:lnTo>
                    <a:pt x="14454" y="5595"/>
                  </a:lnTo>
                  <a:lnTo>
                    <a:pt x="14328" y="5595"/>
                  </a:lnTo>
                  <a:lnTo>
                    <a:pt x="14328" y="5428"/>
                  </a:lnTo>
                  <a:lnTo>
                    <a:pt x="14291" y="5316"/>
                  </a:lnTo>
                  <a:lnTo>
                    <a:pt x="14183" y="5316"/>
                  </a:lnTo>
                  <a:lnTo>
                    <a:pt x="14092" y="5186"/>
                  </a:lnTo>
                  <a:lnTo>
                    <a:pt x="14129" y="5038"/>
                  </a:lnTo>
                  <a:lnTo>
                    <a:pt x="13984" y="5075"/>
                  </a:lnTo>
                  <a:lnTo>
                    <a:pt x="13713" y="5038"/>
                  </a:lnTo>
                  <a:lnTo>
                    <a:pt x="13604" y="5149"/>
                  </a:lnTo>
                  <a:lnTo>
                    <a:pt x="13477" y="5186"/>
                  </a:lnTo>
                  <a:lnTo>
                    <a:pt x="13296" y="5000"/>
                  </a:lnTo>
                  <a:lnTo>
                    <a:pt x="13206" y="5000"/>
                  </a:lnTo>
                  <a:lnTo>
                    <a:pt x="13061" y="5038"/>
                  </a:lnTo>
                  <a:lnTo>
                    <a:pt x="12826" y="4926"/>
                  </a:lnTo>
                  <a:lnTo>
                    <a:pt x="12699" y="4870"/>
                  </a:lnTo>
                  <a:lnTo>
                    <a:pt x="12555" y="4889"/>
                  </a:lnTo>
                  <a:lnTo>
                    <a:pt x="12519" y="4870"/>
                  </a:lnTo>
                  <a:lnTo>
                    <a:pt x="12392" y="4870"/>
                  </a:lnTo>
                  <a:lnTo>
                    <a:pt x="12356" y="4722"/>
                  </a:lnTo>
                  <a:lnTo>
                    <a:pt x="12356" y="4610"/>
                  </a:lnTo>
                  <a:lnTo>
                    <a:pt x="12247" y="4480"/>
                  </a:lnTo>
                  <a:lnTo>
                    <a:pt x="12157" y="4406"/>
                  </a:lnTo>
                  <a:lnTo>
                    <a:pt x="12121" y="4331"/>
                  </a:lnTo>
                  <a:lnTo>
                    <a:pt x="12048" y="4480"/>
                  </a:lnTo>
                  <a:lnTo>
                    <a:pt x="11904" y="4517"/>
                  </a:lnTo>
                  <a:lnTo>
                    <a:pt x="11777" y="4443"/>
                  </a:lnTo>
                  <a:lnTo>
                    <a:pt x="11668" y="4517"/>
                  </a:lnTo>
                  <a:lnTo>
                    <a:pt x="11542" y="4443"/>
                  </a:lnTo>
                  <a:lnTo>
                    <a:pt x="11325" y="4201"/>
                  </a:lnTo>
                  <a:lnTo>
                    <a:pt x="11198" y="4090"/>
                  </a:lnTo>
                  <a:lnTo>
                    <a:pt x="11089" y="4090"/>
                  </a:lnTo>
                  <a:lnTo>
                    <a:pt x="11089" y="3885"/>
                  </a:lnTo>
                  <a:lnTo>
                    <a:pt x="11198" y="279"/>
                  </a:lnTo>
                  <a:lnTo>
                    <a:pt x="11053" y="223"/>
                  </a:lnTo>
                  <a:lnTo>
                    <a:pt x="10275" y="223"/>
                  </a:lnTo>
                  <a:lnTo>
                    <a:pt x="8683" y="112"/>
                  </a:lnTo>
                  <a:lnTo>
                    <a:pt x="6567" y="0"/>
                  </a:lnTo>
                  <a:lnTo>
                    <a:pt x="6513" y="37"/>
                  </a:lnTo>
                  <a:lnTo>
                    <a:pt x="6476" y="149"/>
                  </a:lnTo>
                  <a:lnTo>
                    <a:pt x="6205" y="5000"/>
                  </a:lnTo>
                  <a:lnTo>
                    <a:pt x="6024" y="6822"/>
                  </a:lnTo>
                  <a:lnTo>
                    <a:pt x="5897" y="8885"/>
                  </a:lnTo>
                  <a:lnTo>
                    <a:pt x="5789" y="9015"/>
                  </a:lnTo>
                  <a:lnTo>
                    <a:pt x="5717" y="9015"/>
                  </a:lnTo>
                  <a:lnTo>
                    <a:pt x="4287" y="8923"/>
                  </a:lnTo>
                  <a:lnTo>
                    <a:pt x="2858" y="8811"/>
                  </a:lnTo>
                  <a:lnTo>
                    <a:pt x="1266" y="8681"/>
                  </a:lnTo>
                  <a:lnTo>
                    <a:pt x="0" y="8532"/>
                  </a:lnTo>
                  <a:lnTo>
                    <a:pt x="0" y="8607"/>
                  </a:lnTo>
                  <a:lnTo>
                    <a:pt x="72" y="8848"/>
                  </a:lnTo>
                  <a:lnTo>
                    <a:pt x="181" y="8923"/>
                  </a:lnTo>
                  <a:lnTo>
                    <a:pt x="181" y="8978"/>
                  </a:lnTo>
                  <a:lnTo>
                    <a:pt x="289" y="9053"/>
                  </a:lnTo>
                  <a:lnTo>
                    <a:pt x="344" y="9053"/>
                  </a:lnTo>
                  <a:lnTo>
                    <a:pt x="452" y="9164"/>
                  </a:lnTo>
                  <a:lnTo>
                    <a:pt x="525" y="9294"/>
                  </a:lnTo>
                  <a:lnTo>
                    <a:pt x="561" y="9406"/>
                  </a:lnTo>
                  <a:lnTo>
                    <a:pt x="651" y="9648"/>
                  </a:lnTo>
                  <a:lnTo>
                    <a:pt x="796" y="9759"/>
                  </a:lnTo>
                  <a:lnTo>
                    <a:pt x="1031" y="9889"/>
                  </a:lnTo>
                  <a:lnTo>
                    <a:pt x="1140" y="10001"/>
                  </a:lnTo>
                  <a:lnTo>
                    <a:pt x="1411" y="10354"/>
                  </a:lnTo>
                  <a:lnTo>
                    <a:pt x="1646" y="10596"/>
                  </a:lnTo>
                  <a:lnTo>
                    <a:pt x="1682" y="10726"/>
                  </a:lnTo>
                  <a:lnTo>
                    <a:pt x="1918" y="10986"/>
                  </a:lnTo>
                  <a:lnTo>
                    <a:pt x="2044" y="11079"/>
                  </a:lnTo>
                  <a:lnTo>
                    <a:pt x="2153" y="11116"/>
                  </a:lnTo>
                  <a:lnTo>
                    <a:pt x="2388" y="11358"/>
                  </a:lnTo>
                  <a:lnTo>
                    <a:pt x="2533" y="11432"/>
                  </a:lnTo>
                  <a:lnTo>
                    <a:pt x="2551" y="11544"/>
                  </a:lnTo>
                  <a:lnTo>
                    <a:pt x="2659" y="11599"/>
                  </a:lnTo>
                  <a:lnTo>
                    <a:pt x="2695" y="11748"/>
                  </a:lnTo>
                  <a:lnTo>
                    <a:pt x="2732" y="11990"/>
                  </a:lnTo>
                  <a:lnTo>
                    <a:pt x="2804" y="12064"/>
                  </a:lnTo>
                  <a:lnTo>
                    <a:pt x="2894" y="12306"/>
                  </a:lnTo>
                  <a:lnTo>
                    <a:pt x="2967" y="12417"/>
                  </a:lnTo>
                  <a:lnTo>
                    <a:pt x="2967" y="12547"/>
                  </a:lnTo>
                  <a:lnTo>
                    <a:pt x="2931" y="12696"/>
                  </a:lnTo>
                  <a:lnTo>
                    <a:pt x="2931" y="12938"/>
                  </a:lnTo>
                  <a:lnTo>
                    <a:pt x="3202" y="13570"/>
                  </a:lnTo>
                  <a:lnTo>
                    <a:pt x="3383" y="13737"/>
                  </a:lnTo>
                  <a:lnTo>
                    <a:pt x="3510" y="13811"/>
                  </a:lnTo>
                  <a:lnTo>
                    <a:pt x="3618" y="13886"/>
                  </a:lnTo>
                  <a:lnTo>
                    <a:pt x="3709" y="14016"/>
                  </a:lnTo>
                  <a:lnTo>
                    <a:pt x="3980" y="14257"/>
                  </a:lnTo>
                  <a:lnTo>
                    <a:pt x="4088" y="14332"/>
                  </a:lnTo>
                  <a:lnTo>
                    <a:pt x="4360" y="14369"/>
                  </a:lnTo>
                  <a:lnTo>
                    <a:pt x="4432" y="14499"/>
                  </a:lnTo>
                  <a:lnTo>
                    <a:pt x="4776" y="14685"/>
                  </a:lnTo>
                  <a:lnTo>
                    <a:pt x="4866" y="14815"/>
                  </a:lnTo>
                  <a:lnTo>
                    <a:pt x="5011" y="14927"/>
                  </a:lnTo>
                  <a:lnTo>
                    <a:pt x="5102" y="14927"/>
                  </a:lnTo>
                  <a:lnTo>
                    <a:pt x="5102" y="14964"/>
                  </a:lnTo>
                  <a:lnTo>
                    <a:pt x="5246" y="15001"/>
                  </a:lnTo>
                  <a:lnTo>
                    <a:pt x="5445" y="15001"/>
                  </a:lnTo>
                  <a:lnTo>
                    <a:pt x="5481" y="14890"/>
                  </a:lnTo>
                  <a:lnTo>
                    <a:pt x="5626" y="14797"/>
                  </a:lnTo>
                  <a:lnTo>
                    <a:pt x="5680" y="14685"/>
                  </a:lnTo>
                  <a:lnTo>
                    <a:pt x="5825" y="14648"/>
                  </a:lnTo>
                  <a:lnTo>
                    <a:pt x="5861" y="14499"/>
                  </a:lnTo>
                  <a:lnTo>
                    <a:pt x="5897" y="14369"/>
                  </a:lnTo>
                  <a:lnTo>
                    <a:pt x="5952" y="14332"/>
                  </a:lnTo>
                  <a:lnTo>
                    <a:pt x="6169" y="13811"/>
                  </a:lnTo>
                  <a:lnTo>
                    <a:pt x="6259" y="13625"/>
                  </a:lnTo>
                  <a:lnTo>
                    <a:pt x="6332" y="13607"/>
                  </a:lnTo>
                  <a:lnTo>
                    <a:pt x="6440" y="13570"/>
                  </a:lnTo>
                  <a:lnTo>
                    <a:pt x="6567" y="13495"/>
                  </a:lnTo>
                  <a:lnTo>
                    <a:pt x="6712" y="13533"/>
                  </a:lnTo>
                  <a:lnTo>
                    <a:pt x="6802" y="13495"/>
                  </a:lnTo>
                  <a:lnTo>
                    <a:pt x="6874" y="13347"/>
                  </a:lnTo>
                  <a:lnTo>
                    <a:pt x="7019" y="13347"/>
                  </a:lnTo>
                  <a:lnTo>
                    <a:pt x="7218" y="13495"/>
                  </a:lnTo>
                  <a:lnTo>
                    <a:pt x="7363" y="13533"/>
                  </a:lnTo>
                  <a:lnTo>
                    <a:pt x="7489" y="13495"/>
                  </a:lnTo>
                  <a:lnTo>
                    <a:pt x="7598" y="13533"/>
                  </a:lnTo>
                  <a:lnTo>
                    <a:pt x="7725" y="13533"/>
                  </a:lnTo>
                  <a:lnTo>
                    <a:pt x="8068" y="13625"/>
                  </a:lnTo>
                  <a:lnTo>
                    <a:pt x="8213" y="13533"/>
                  </a:lnTo>
                  <a:lnTo>
                    <a:pt x="8304" y="13607"/>
                  </a:lnTo>
                  <a:lnTo>
                    <a:pt x="8448" y="13663"/>
                  </a:lnTo>
                  <a:lnTo>
                    <a:pt x="8484" y="13811"/>
                  </a:lnTo>
                  <a:lnTo>
                    <a:pt x="8575" y="13923"/>
                  </a:lnTo>
                  <a:lnTo>
                    <a:pt x="8611" y="14016"/>
                  </a:lnTo>
                  <a:lnTo>
                    <a:pt x="8720" y="13979"/>
                  </a:lnTo>
                  <a:lnTo>
                    <a:pt x="8774" y="14127"/>
                  </a:lnTo>
                  <a:lnTo>
                    <a:pt x="8882" y="14220"/>
                  </a:lnTo>
                  <a:lnTo>
                    <a:pt x="9027" y="14295"/>
                  </a:lnTo>
                  <a:lnTo>
                    <a:pt x="9027" y="14406"/>
                  </a:lnTo>
                  <a:lnTo>
                    <a:pt x="9389" y="14685"/>
                  </a:lnTo>
                  <a:lnTo>
                    <a:pt x="9534" y="14927"/>
                  </a:lnTo>
                  <a:lnTo>
                    <a:pt x="9624" y="15075"/>
                  </a:lnTo>
                  <a:lnTo>
                    <a:pt x="9696" y="15373"/>
                  </a:lnTo>
                  <a:lnTo>
                    <a:pt x="9841" y="15670"/>
                  </a:lnTo>
                  <a:lnTo>
                    <a:pt x="9914" y="15800"/>
                  </a:lnTo>
                  <a:lnTo>
                    <a:pt x="9914" y="15838"/>
                  </a:lnTo>
                  <a:lnTo>
                    <a:pt x="9968" y="15949"/>
                  </a:lnTo>
                  <a:lnTo>
                    <a:pt x="10040" y="16079"/>
                  </a:lnTo>
                  <a:lnTo>
                    <a:pt x="10149" y="16228"/>
                  </a:lnTo>
                  <a:lnTo>
                    <a:pt x="10113" y="16246"/>
                  </a:lnTo>
                  <a:lnTo>
                    <a:pt x="10185" y="16507"/>
                  </a:lnTo>
                  <a:lnTo>
                    <a:pt x="10275" y="16786"/>
                  </a:lnTo>
                  <a:lnTo>
                    <a:pt x="10420" y="16878"/>
                  </a:lnTo>
                  <a:lnTo>
                    <a:pt x="10547" y="16916"/>
                  </a:lnTo>
                  <a:lnTo>
                    <a:pt x="10655" y="17102"/>
                  </a:lnTo>
                  <a:lnTo>
                    <a:pt x="10691" y="17232"/>
                  </a:lnTo>
                  <a:lnTo>
                    <a:pt x="10782" y="17306"/>
                  </a:lnTo>
                  <a:lnTo>
                    <a:pt x="10890" y="17436"/>
                  </a:lnTo>
                  <a:lnTo>
                    <a:pt x="10927" y="17585"/>
                  </a:lnTo>
                  <a:lnTo>
                    <a:pt x="11162" y="17938"/>
                  </a:lnTo>
                  <a:lnTo>
                    <a:pt x="11361" y="17975"/>
                  </a:lnTo>
                  <a:lnTo>
                    <a:pt x="11469" y="18068"/>
                  </a:lnTo>
                  <a:lnTo>
                    <a:pt x="11506" y="18143"/>
                  </a:lnTo>
                  <a:lnTo>
                    <a:pt x="11506" y="18291"/>
                  </a:lnTo>
                  <a:lnTo>
                    <a:pt x="11542" y="18384"/>
                  </a:lnTo>
                  <a:lnTo>
                    <a:pt x="11542" y="18533"/>
                  </a:lnTo>
                  <a:lnTo>
                    <a:pt x="11469" y="18663"/>
                  </a:lnTo>
                  <a:lnTo>
                    <a:pt x="11596" y="18775"/>
                  </a:lnTo>
                  <a:lnTo>
                    <a:pt x="11596" y="18867"/>
                  </a:lnTo>
                  <a:lnTo>
                    <a:pt x="11578" y="19016"/>
                  </a:lnTo>
                  <a:lnTo>
                    <a:pt x="11596" y="19146"/>
                  </a:lnTo>
                  <a:lnTo>
                    <a:pt x="11705" y="19258"/>
                  </a:lnTo>
                  <a:lnTo>
                    <a:pt x="11813" y="19499"/>
                  </a:lnTo>
                  <a:lnTo>
                    <a:pt x="11904" y="19648"/>
                  </a:lnTo>
                  <a:lnTo>
                    <a:pt x="12012" y="19927"/>
                  </a:lnTo>
                  <a:lnTo>
                    <a:pt x="12048" y="20169"/>
                  </a:lnTo>
                  <a:lnTo>
                    <a:pt x="12175" y="20317"/>
                  </a:lnTo>
                  <a:lnTo>
                    <a:pt x="12157" y="20448"/>
                  </a:lnTo>
                  <a:lnTo>
                    <a:pt x="12211" y="20485"/>
                  </a:lnTo>
                  <a:lnTo>
                    <a:pt x="12482" y="20485"/>
                  </a:lnTo>
                  <a:lnTo>
                    <a:pt x="12591" y="20559"/>
                  </a:lnTo>
                  <a:lnTo>
                    <a:pt x="12663" y="20559"/>
                  </a:lnTo>
                  <a:lnTo>
                    <a:pt x="12790" y="20615"/>
                  </a:lnTo>
                  <a:lnTo>
                    <a:pt x="12862" y="20764"/>
                  </a:lnTo>
                  <a:lnTo>
                    <a:pt x="12971" y="20801"/>
                  </a:lnTo>
                  <a:lnTo>
                    <a:pt x="13061" y="20764"/>
                  </a:lnTo>
                  <a:lnTo>
                    <a:pt x="13206" y="20838"/>
                  </a:lnTo>
                  <a:lnTo>
                    <a:pt x="13333" y="20875"/>
                  </a:lnTo>
                  <a:lnTo>
                    <a:pt x="13586" y="21080"/>
                  </a:lnTo>
                  <a:lnTo>
                    <a:pt x="13676" y="21154"/>
                  </a:lnTo>
                  <a:lnTo>
                    <a:pt x="14183" y="21191"/>
                  </a:lnTo>
                  <a:lnTo>
                    <a:pt x="14454" y="21191"/>
                  </a:lnTo>
                  <a:lnTo>
                    <a:pt x="14599" y="21210"/>
                  </a:lnTo>
                  <a:lnTo>
                    <a:pt x="14708" y="21247"/>
                  </a:lnTo>
                  <a:lnTo>
                    <a:pt x="14943" y="21488"/>
                  </a:lnTo>
                  <a:lnTo>
                    <a:pt x="14979" y="21488"/>
                  </a:lnTo>
                  <a:lnTo>
                    <a:pt x="15106" y="21600"/>
                  </a:lnTo>
                  <a:lnTo>
                    <a:pt x="15250" y="21600"/>
                  </a:lnTo>
                  <a:lnTo>
                    <a:pt x="15250" y="21470"/>
                  </a:lnTo>
                  <a:lnTo>
                    <a:pt x="15558" y="21396"/>
                  </a:lnTo>
                  <a:lnTo>
                    <a:pt x="15576" y="21358"/>
                  </a:lnTo>
                  <a:lnTo>
                    <a:pt x="15576" y="21210"/>
                  </a:lnTo>
                  <a:lnTo>
                    <a:pt x="15449" y="21358"/>
                  </a:lnTo>
                  <a:lnTo>
                    <a:pt x="15485" y="21210"/>
                  </a:lnTo>
                  <a:lnTo>
                    <a:pt x="15377" y="21358"/>
                  </a:lnTo>
                  <a:lnTo>
                    <a:pt x="15286" y="21191"/>
                  </a:lnTo>
                  <a:lnTo>
                    <a:pt x="15413" y="21191"/>
                  </a:lnTo>
                  <a:lnTo>
                    <a:pt x="15305" y="21042"/>
                  </a:lnTo>
                  <a:lnTo>
                    <a:pt x="15286" y="20801"/>
                  </a:lnTo>
                  <a:lnTo>
                    <a:pt x="15069" y="20336"/>
                  </a:lnTo>
                  <a:lnTo>
                    <a:pt x="15106" y="20243"/>
                  </a:lnTo>
                  <a:lnTo>
                    <a:pt x="14997" y="19778"/>
                  </a:lnTo>
                  <a:lnTo>
                    <a:pt x="14870" y="19648"/>
                  </a:lnTo>
                  <a:lnTo>
                    <a:pt x="14870" y="19537"/>
                  </a:lnTo>
                  <a:lnTo>
                    <a:pt x="14997" y="19574"/>
                  </a:lnTo>
                  <a:lnTo>
                    <a:pt x="14870" y="19444"/>
                  </a:lnTo>
                  <a:lnTo>
                    <a:pt x="14870" y="19295"/>
                  </a:lnTo>
                  <a:lnTo>
                    <a:pt x="14997" y="19295"/>
                  </a:lnTo>
                  <a:lnTo>
                    <a:pt x="14997" y="19146"/>
                  </a:lnTo>
                  <a:lnTo>
                    <a:pt x="15069" y="19053"/>
                  </a:lnTo>
                  <a:lnTo>
                    <a:pt x="15069" y="18905"/>
                  </a:lnTo>
                  <a:lnTo>
                    <a:pt x="15106" y="18775"/>
                  </a:lnTo>
                  <a:lnTo>
                    <a:pt x="14870" y="18849"/>
                  </a:lnTo>
                  <a:lnTo>
                    <a:pt x="14635" y="18775"/>
                  </a:lnTo>
                  <a:lnTo>
                    <a:pt x="14635" y="18626"/>
                  </a:lnTo>
                  <a:lnTo>
                    <a:pt x="14563" y="18570"/>
                  </a:lnTo>
                  <a:lnTo>
                    <a:pt x="14490" y="18421"/>
                  </a:lnTo>
                  <a:lnTo>
                    <a:pt x="14635" y="18533"/>
                  </a:lnTo>
                  <a:lnTo>
                    <a:pt x="14726" y="18626"/>
                  </a:lnTo>
                  <a:lnTo>
                    <a:pt x="14834" y="18626"/>
                  </a:lnTo>
                  <a:lnTo>
                    <a:pt x="14943" y="18589"/>
                  </a:lnTo>
                  <a:lnTo>
                    <a:pt x="15033" y="18626"/>
                  </a:lnTo>
                  <a:lnTo>
                    <a:pt x="14943" y="18737"/>
                  </a:lnTo>
                  <a:lnTo>
                    <a:pt x="15106" y="18663"/>
                  </a:lnTo>
                  <a:lnTo>
                    <a:pt x="15341" y="18031"/>
                  </a:lnTo>
                  <a:lnTo>
                    <a:pt x="15305" y="17901"/>
                  </a:lnTo>
                  <a:lnTo>
                    <a:pt x="15286" y="17864"/>
                  </a:lnTo>
                  <a:lnTo>
                    <a:pt x="15178" y="17752"/>
                  </a:lnTo>
                  <a:lnTo>
                    <a:pt x="15178" y="17659"/>
                  </a:lnTo>
                  <a:lnTo>
                    <a:pt x="15033" y="17696"/>
                  </a:lnTo>
                  <a:lnTo>
                    <a:pt x="14979" y="17659"/>
                  </a:lnTo>
                  <a:lnTo>
                    <a:pt x="15106" y="17585"/>
                  </a:lnTo>
                  <a:lnTo>
                    <a:pt x="15377" y="17585"/>
                  </a:lnTo>
                  <a:lnTo>
                    <a:pt x="15485" y="17696"/>
                  </a:lnTo>
                  <a:lnTo>
                    <a:pt x="15721" y="17343"/>
                  </a:lnTo>
                  <a:lnTo>
                    <a:pt x="15793" y="17232"/>
                  </a:lnTo>
                  <a:lnTo>
                    <a:pt x="15793" y="17102"/>
                  </a:lnTo>
                  <a:lnTo>
                    <a:pt x="15684" y="17194"/>
                  </a:lnTo>
                  <a:lnTo>
                    <a:pt x="15612" y="17306"/>
                  </a:lnTo>
                  <a:lnTo>
                    <a:pt x="15522" y="17194"/>
                  </a:lnTo>
                  <a:lnTo>
                    <a:pt x="15576" y="17102"/>
                  </a:lnTo>
                  <a:lnTo>
                    <a:pt x="15558" y="17027"/>
                  </a:lnTo>
                  <a:lnTo>
                    <a:pt x="15684" y="17027"/>
                  </a:lnTo>
                  <a:lnTo>
                    <a:pt x="15793" y="16953"/>
                  </a:lnTo>
                  <a:lnTo>
                    <a:pt x="15829" y="17064"/>
                  </a:lnTo>
                  <a:lnTo>
                    <a:pt x="15956" y="16953"/>
                  </a:lnTo>
                  <a:lnTo>
                    <a:pt x="15992" y="16823"/>
                  </a:lnTo>
                  <a:lnTo>
                    <a:pt x="15992" y="16953"/>
                  </a:lnTo>
                  <a:lnTo>
                    <a:pt x="15956" y="17064"/>
                  </a:lnTo>
                  <a:lnTo>
                    <a:pt x="16064" y="17027"/>
                  </a:lnTo>
                  <a:lnTo>
                    <a:pt x="16191" y="16841"/>
                  </a:lnTo>
                  <a:lnTo>
                    <a:pt x="16191" y="16711"/>
                  </a:lnTo>
                  <a:lnTo>
                    <a:pt x="16155" y="16562"/>
                  </a:lnTo>
                  <a:lnTo>
                    <a:pt x="16191" y="16432"/>
                  </a:lnTo>
                  <a:lnTo>
                    <a:pt x="16191" y="16395"/>
                  </a:lnTo>
                  <a:lnTo>
                    <a:pt x="16372" y="16637"/>
                  </a:lnTo>
                  <a:lnTo>
                    <a:pt x="16462" y="16674"/>
                  </a:lnTo>
                  <a:lnTo>
                    <a:pt x="16842" y="16470"/>
                  </a:lnTo>
                  <a:lnTo>
                    <a:pt x="16878" y="16432"/>
                  </a:lnTo>
                  <a:lnTo>
                    <a:pt x="16734" y="16358"/>
                  </a:lnTo>
                  <a:lnTo>
                    <a:pt x="16607" y="16395"/>
                  </a:lnTo>
                  <a:lnTo>
                    <a:pt x="16697" y="16246"/>
                  </a:lnTo>
                  <a:lnTo>
                    <a:pt x="16571" y="16191"/>
                  </a:lnTo>
                  <a:lnTo>
                    <a:pt x="16426" y="15949"/>
                  </a:lnTo>
                  <a:lnTo>
                    <a:pt x="16571" y="15912"/>
                  </a:lnTo>
                  <a:lnTo>
                    <a:pt x="16607" y="16005"/>
                  </a:lnTo>
                  <a:lnTo>
                    <a:pt x="16770" y="16154"/>
                  </a:lnTo>
                  <a:lnTo>
                    <a:pt x="16915" y="16116"/>
                  </a:lnTo>
                  <a:lnTo>
                    <a:pt x="16806" y="15875"/>
                  </a:lnTo>
                  <a:lnTo>
                    <a:pt x="16806" y="15838"/>
                  </a:lnTo>
                  <a:lnTo>
                    <a:pt x="16915" y="15968"/>
                  </a:lnTo>
                  <a:lnTo>
                    <a:pt x="17005" y="16042"/>
                  </a:lnTo>
                  <a:lnTo>
                    <a:pt x="17150" y="15968"/>
                  </a:lnTo>
                  <a:lnTo>
                    <a:pt x="17186" y="16079"/>
                  </a:lnTo>
                  <a:lnTo>
                    <a:pt x="17313" y="16079"/>
                  </a:lnTo>
                  <a:lnTo>
                    <a:pt x="17258" y="16154"/>
                  </a:lnTo>
                  <a:lnTo>
                    <a:pt x="17493" y="16042"/>
                  </a:lnTo>
                  <a:lnTo>
                    <a:pt x="17457" y="16191"/>
                  </a:lnTo>
                  <a:lnTo>
                    <a:pt x="17222" y="16321"/>
                  </a:lnTo>
                  <a:lnTo>
                    <a:pt x="17186" y="16358"/>
                  </a:lnTo>
                  <a:lnTo>
                    <a:pt x="17548" y="16154"/>
                  </a:lnTo>
                  <a:lnTo>
                    <a:pt x="17819" y="16042"/>
                  </a:lnTo>
                  <a:lnTo>
                    <a:pt x="17964" y="15949"/>
                  </a:lnTo>
                  <a:lnTo>
                    <a:pt x="17819" y="15968"/>
                  </a:lnTo>
                  <a:lnTo>
                    <a:pt x="17692" y="16042"/>
                  </a:lnTo>
                  <a:lnTo>
                    <a:pt x="17692" y="15949"/>
                  </a:lnTo>
                  <a:lnTo>
                    <a:pt x="17928" y="15838"/>
                  </a:lnTo>
                  <a:lnTo>
                    <a:pt x="18163" y="15838"/>
                  </a:lnTo>
                  <a:lnTo>
                    <a:pt x="18398" y="15670"/>
                  </a:lnTo>
                  <a:lnTo>
                    <a:pt x="18615" y="15559"/>
                  </a:lnTo>
                  <a:lnTo>
                    <a:pt x="18706" y="15484"/>
                  </a:lnTo>
                  <a:lnTo>
                    <a:pt x="18959" y="15243"/>
                  </a:lnTo>
                  <a:lnTo>
                    <a:pt x="18977" y="15001"/>
                  </a:lnTo>
                  <a:lnTo>
                    <a:pt x="19194" y="14852"/>
                  </a:lnTo>
                  <a:lnTo>
                    <a:pt x="19248" y="14759"/>
                  </a:lnTo>
                  <a:lnTo>
                    <a:pt x="19393" y="14685"/>
                  </a:lnTo>
                  <a:lnTo>
                    <a:pt x="19465" y="14499"/>
                  </a:lnTo>
                  <a:lnTo>
                    <a:pt x="19321" y="14481"/>
                  </a:lnTo>
                  <a:lnTo>
                    <a:pt x="19321" y="14295"/>
                  </a:lnTo>
                  <a:lnTo>
                    <a:pt x="19194" y="14202"/>
                  </a:lnTo>
                  <a:lnTo>
                    <a:pt x="19230" y="14053"/>
                  </a:lnTo>
                  <a:lnTo>
                    <a:pt x="19158" y="13923"/>
                  </a:lnTo>
                  <a:lnTo>
                    <a:pt x="19230" y="13886"/>
                  </a:lnTo>
                  <a:lnTo>
                    <a:pt x="19393" y="13979"/>
                  </a:lnTo>
                  <a:lnTo>
                    <a:pt x="19465" y="13849"/>
                  </a:lnTo>
                  <a:lnTo>
                    <a:pt x="19556" y="13774"/>
                  </a:lnTo>
                  <a:lnTo>
                    <a:pt x="19701" y="13774"/>
                  </a:lnTo>
                  <a:lnTo>
                    <a:pt x="19701" y="13979"/>
                  </a:lnTo>
                  <a:lnTo>
                    <a:pt x="19592" y="14257"/>
                  </a:lnTo>
                  <a:lnTo>
                    <a:pt x="19863" y="14165"/>
                  </a:lnTo>
                  <a:lnTo>
                    <a:pt x="20098" y="14165"/>
                  </a:lnTo>
                  <a:lnTo>
                    <a:pt x="20080" y="14220"/>
                  </a:lnTo>
                  <a:lnTo>
                    <a:pt x="19936" y="14220"/>
                  </a:lnTo>
                  <a:lnTo>
                    <a:pt x="19664" y="14443"/>
                  </a:lnTo>
                  <a:lnTo>
                    <a:pt x="19592" y="14573"/>
                  </a:lnTo>
                  <a:lnTo>
                    <a:pt x="19628" y="14573"/>
                  </a:lnTo>
                  <a:lnTo>
                    <a:pt x="19773" y="14443"/>
                  </a:lnTo>
                  <a:lnTo>
                    <a:pt x="19899" y="14369"/>
                  </a:lnTo>
                  <a:lnTo>
                    <a:pt x="20008" y="14295"/>
                  </a:lnTo>
                  <a:lnTo>
                    <a:pt x="20370" y="14127"/>
                  </a:lnTo>
                  <a:lnTo>
                    <a:pt x="20786" y="13923"/>
                  </a:lnTo>
                  <a:lnTo>
                    <a:pt x="21166" y="13886"/>
                  </a:lnTo>
                  <a:lnTo>
                    <a:pt x="20949" y="13625"/>
                  </a:lnTo>
                  <a:lnTo>
                    <a:pt x="21130" y="13347"/>
                  </a:lnTo>
                  <a:lnTo>
                    <a:pt x="21365" y="13105"/>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4" name="Shape 2597">
              <a:extLst>
                <a:ext uri="{FF2B5EF4-FFF2-40B4-BE49-F238E27FC236}">
                  <a16:creationId xmlns:a16="http://schemas.microsoft.com/office/drawing/2014/main" id="{BF7B8CFE-FF30-46E6-BE8E-667C9C3044F4}"/>
                </a:ext>
              </a:extLst>
            </p:cNvPr>
            <p:cNvSpPr/>
            <p:nvPr/>
          </p:nvSpPr>
          <p:spPr>
            <a:xfrm>
              <a:off x="3153526" y="1335908"/>
              <a:ext cx="592477" cy="672919"/>
            </a:xfrm>
            <a:custGeom>
              <a:avLst/>
              <a:gdLst/>
              <a:ahLst/>
              <a:cxnLst>
                <a:cxn ang="0">
                  <a:pos x="wd2" y="hd2"/>
                </a:cxn>
                <a:cxn ang="5400000">
                  <a:pos x="wd2" y="hd2"/>
                </a:cxn>
                <a:cxn ang="10800000">
                  <a:pos x="wd2" y="hd2"/>
                </a:cxn>
                <a:cxn ang="16200000">
                  <a:pos x="wd2" y="hd2"/>
                </a:cxn>
              </a:cxnLst>
              <a:rect l="0" t="0" r="r" b="b"/>
              <a:pathLst>
                <a:path w="21600" h="21600" extrusionOk="0">
                  <a:moveTo>
                    <a:pt x="0" y="1543"/>
                  </a:moveTo>
                  <a:lnTo>
                    <a:pt x="39" y="1749"/>
                  </a:lnTo>
                  <a:lnTo>
                    <a:pt x="273" y="2366"/>
                  </a:lnTo>
                  <a:lnTo>
                    <a:pt x="351" y="2640"/>
                  </a:lnTo>
                  <a:lnTo>
                    <a:pt x="195" y="3086"/>
                  </a:lnTo>
                  <a:lnTo>
                    <a:pt x="273" y="3531"/>
                  </a:lnTo>
                  <a:lnTo>
                    <a:pt x="195" y="3737"/>
                  </a:lnTo>
                  <a:lnTo>
                    <a:pt x="273" y="3874"/>
                  </a:lnTo>
                  <a:lnTo>
                    <a:pt x="273" y="4560"/>
                  </a:lnTo>
                  <a:lnTo>
                    <a:pt x="585" y="5349"/>
                  </a:lnTo>
                  <a:lnTo>
                    <a:pt x="585" y="5486"/>
                  </a:lnTo>
                  <a:lnTo>
                    <a:pt x="936" y="6171"/>
                  </a:lnTo>
                  <a:lnTo>
                    <a:pt x="1014" y="6686"/>
                  </a:lnTo>
                  <a:lnTo>
                    <a:pt x="1014" y="7166"/>
                  </a:lnTo>
                  <a:lnTo>
                    <a:pt x="1092" y="7406"/>
                  </a:lnTo>
                  <a:lnTo>
                    <a:pt x="1092" y="7851"/>
                  </a:lnTo>
                  <a:lnTo>
                    <a:pt x="1170" y="8366"/>
                  </a:lnTo>
                  <a:lnTo>
                    <a:pt x="1170" y="8709"/>
                  </a:lnTo>
                  <a:lnTo>
                    <a:pt x="1287" y="8949"/>
                  </a:lnTo>
                  <a:lnTo>
                    <a:pt x="1248" y="9223"/>
                  </a:lnTo>
                  <a:lnTo>
                    <a:pt x="1248" y="10114"/>
                  </a:lnTo>
                  <a:lnTo>
                    <a:pt x="1365" y="10320"/>
                  </a:lnTo>
                  <a:lnTo>
                    <a:pt x="1365" y="10560"/>
                  </a:lnTo>
                  <a:lnTo>
                    <a:pt x="1443" y="10766"/>
                  </a:lnTo>
                  <a:lnTo>
                    <a:pt x="1755" y="11143"/>
                  </a:lnTo>
                  <a:lnTo>
                    <a:pt x="1832" y="11417"/>
                  </a:lnTo>
                  <a:lnTo>
                    <a:pt x="1832" y="11657"/>
                  </a:lnTo>
                  <a:lnTo>
                    <a:pt x="1871" y="12103"/>
                  </a:lnTo>
                  <a:lnTo>
                    <a:pt x="1871" y="12617"/>
                  </a:lnTo>
                  <a:lnTo>
                    <a:pt x="1755" y="13097"/>
                  </a:lnTo>
                  <a:lnTo>
                    <a:pt x="1599" y="13337"/>
                  </a:lnTo>
                  <a:lnTo>
                    <a:pt x="1365" y="13474"/>
                  </a:lnTo>
                  <a:lnTo>
                    <a:pt x="1092" y="13714"/>
                  </a:lnTo>
                  <a:lnTo>
                    <a:pt x="1014" y="13851"/>
                  </a:lnTo>
                  <a:lnTo>
                    <a:pt x="1248" y="14126"/>
                  </a:lnTo>
                  <a:lnTo>
                    <a:pt x="1521" y="14571"/>
                  </a:lnTo>
                  <a:lnTo>
                    <a:pt x="1832" y="14640"/>
                  </a:lnTo>
                  <a:lnTo>
                    <a:pt x="2027" y="14743"/>
                  </a:lnTo>
                  <a:lnTo>
                    <a:pt x="2261" y="14949"/>
                  </a:lnTo>
                  <a:lnTo>
                    <a:pt x="2261" y="21600"/>
                  </a:lnTo>
                  <a:lnTo>
                    <a:pt x="5419" y="21600"/>
                  </a:lnTo>
                  <a:lnTo>
                    <a:pt x="10605" y="21463"/>
                  </a:lnTo>
                  <a:lnTo>
                    <a:pt x="14933" y="21326"/>
                  </a:lnTo>
                  <a:lnTo>
                    <a:pt x="18091" y="21154"/>
                  </a:lnTo>
                  <a:lnTo>
                    <a:pt x="18013" y="20880"/>
                  </a:lnTo>
                  <a:lnTo>
                    <a:pt x="18013" y="20811"/>
                  </a:lnTo>
                  <a:lnTo>
                    <a:pt x="17935" y="20571"/>
                  </a:lnTo>
                  <a:lnTo>
                    <a:pt x="17857" y="19920"/>
                  </a:lnTo>
                  <a:lnTo>
                    <a:pt x="17662" y="19646"/>
                  </a:lnTo>
                  <a:lnTo>
                    <a:pt x="17350" y="19406"/>
                  </a:lnTo>
                  <a:lnTo>
                    <a:pt x="17116" y="19269"/>
                  </a:lnTo>
                  <a:lnTo>
                    <a:pt x="16843" y="19200"/>
                  </a:lnTo>
                  <a:lnTo>
                    <a:pt x="16531" y="19063"/>
                  </a:lnTo>
                  <a:lnTo>
                    <a:pt x="16025" y="18617"/>
                  </a:lnTo>
                  <a:lnTo>
                    <a:pt x="15674" y="18171"/>
                  </a:lnTo>
                  <a:lnTo>
                    <a:pt x="15284" y="17931"/>
                  </a:lnTo>
                  <a:lnTo>
                    <a:pt x="14933" y="17794"/>
                  </a:lnTo>
                  <a:lnTo>
                    <a:pt x="14699" y="17657"/>
                  </a:lnTo>
                  <a:lnTo>
                    <a:pt x="14504" y="17417"/>
                  </a:lnTo>
                  <a:lnTo>
                    <a:pt x="14036" y="17349"/>
                  </a:lnTo>
                  <a:lnTo>
                    <a:pt x="13763" y="17280"/>
                  </a:lnTo>
                  <a:lnTo>
                    <a:pt x="13451" y="17006"/>
                  </a:lnTo>
                  <a:lnTo>
                    <a:pt x="13022" y="16766"/>
                  </a:lnTo>
                  <a:lnTo>
                    <a:pt x="13178" y="16491"/>
                  </a:lnTo>
                  <a:lnTo>
                    <a:pt x="13178" y="16114"/>
                  </a:lnTo>
                  <a:lnTo>
                    <a:pt x="13022" y="15600"/>
                  </a:lnTo>
                  <a:lnTo>
                    <a:pt x="13178" y="15326"/>
                  </a:lnTo>
                  <a:lnTo>
                    <a:pt x="13100" y="14880"/>
                  </a:lnTo>
                  <a:lnTo>
                    <a:pt x="13412" y="14229"/>
                  </a:lnTo>
                  <a:lnTo>
                    <a:pt x="13100" y="13783"/>
                  </a:lnTo>
                  <a:lnTo>
                    <a:pt x="12866" y="13783"/>
                  </a:lnTo>
                  <a:lnTo>
                    <a:pt x="12671" y="13543"/>
                  </a:lnTo>
                  <a:lnTo>
                    <a:pt x="12671" y="13269"/>
                  </a:lnTo>
                  <a:lnTo>
                    <a:pt x="12866" y="13097"/>
                  </a:lnTo>
                  <a:lnTo>
                    <a:pt x="13022" y="12823"/>
                  </a:lnTo>
                  <a:lnTo>
                    <a:pt x="13100" y="12583"/>
                  </a:lnTo>
                  <a:lnTo>
                    <a:pt x="13607" y="12240"/>
                  </a:lnTo>
                  <a:lnTo>
                    <a:pt x="14114" y="12034"/>
                  </a:lnTo>
                  <a:lnTo>
                    <a:pt x="14270" y="11794"/>
                  </a:lnTo>
                  <a:lnTo>
                    <a:pt x="14348" y="11520"/>
                  </a:lnTo>
                  <a:lnTo>
                    <a:pt x="14270" y="9669"/>
                  </a:lnTo>
                  <a:lnTo>
                    <a:pt x="14504" y="9669"/>
                  </a:lnTo>
                  <a:lnTo>
                    <a:pt x="14582" y="9394"/>
                  </a:lnTo>
                  <a:lnTo>
                    <a:pt x="14660" y="9360"/>
                  </a:lnTo>
                  <a:lnTo>
                    <a:pt x="14699" y="9291"/>
                  </a:lnTo>
                  <a:lnTo>
                    <a:pt x="14855" y="9086"/>
                  </a:lnTo>
                  <a:lnTo>
                    <a:pt x="15674" y="8503"/>
                  </a:lnTo>
                  <a:lnTo>
                    <a:pt x="15869" y="8297"/>
                  </a:lnTo>
                  <a:lnTo>
                    <a:pt x="16103" y="8126"/>
                  </a:lnTo>
                  <a:lnTo>
                    <a:pt x="16336" y="7920"/>
                  </a:lnTo>
                  <a:lnTo>
                    <a:pt x="17077" y="7200"/>
                  </a:lnTo>
                  <a:lnTo>
                    <a:pt x="17350" y="6823"/>
                  </a:lnTo>
                  <a:lnTo>
                    <a:pt x="18364" y="5931"/>
                  </a:lnTo>
                  <a:lnTo>
                    <a:pt x="19183" y="5554"/>
                  </a:lnTo>
                  <a:lnTo>
                    <a:pt x="19690" y="5349"/>
                  </a:lnTo>
                  <a:lnTo>
                    <a:pt x="20859" y="4834"/>
                  </a:lnTo>
                  <a:lnTo>
                    <a:pt x="21093" y="4697"/>
                  </a:lnTo>
                  <a:lnTo>
                    <a:pt x="21366" y="4526"/>
                  </a:lnTo>
                  <a:lnTo>
                    <a:pt x="21600" y="4320"/>
                  </a:lnTo>
                  <a:lnTo>
                    <a:pt x="21015" y="4320"/>
                  </a:lnTo>
                  <a:lnTo>
                    <a:pt x="20742" y="4457"/>
                  </a:lnTo>
                  <a:lnTo>
                    <a:pt x="20430" y="4320"/>
                  </a:lnTo>
                  <a:lnTo>
                    <a:pt x="20430" y="4251"/>
                  </a:lnTo>
                  <a:lnTo>
                    <a:pt x="20118" y="3977"/>
                  </a:lnTo>
                  <a:lnTo>
                    <a:pt x="19612" y="4046"/>
                  </a:lnTo>
                  <a:lnTo>
                    <a:pt x="19339" y="4114"/>
                  </a:lnTo>
                  <a:lnTo>
                    <a:pt x="18832" y="4114"/>
                  </a:lnTo>
                  <a:lnTo>
                    <a:pt x="18520" y="4183"/>
                  </a:lnTo>
                  <a:lnTo>
                    <a:pt x="18247" y="4183"/>
                  </a:lnTo>
                  <a:lnTo>
                    <a:pt x="18169" y="3943"/>
                  </a:lnTo>
                  <a:lnTo>
                    <a:pt x="18013" y="3874"/>
                  </a:lnTo>
                  <a:lnTo>
                    <a:pt x="18013" y="3737"/>
                  </a:lnTo>
                  <a:lnTo>
                    <a:pt x="17701" y="3737"/>
                  </a:lnTo>
                  <a:lnTo>
                    <a:pt x="17194" y="4046"/>
                  </a:lnTo>
                  <a:lnTo>
                    <a:pt x="16999" y="4320"/>
                  </a:lnTo>
                  <a:lnTo>
                    <a:pt x="16414" y="4526"/>
                  </a:lnTo>
                  <a:lnTo>
                    <a:pt x="16103" y="4526"/>
                  </a:lnTo>
                  <a:lnTo>
                    <a:pt x="15596" y="4251"/>
                  </a:lnTo>
                  <a:lnTo>
                    <a:pt x="15518" y="4046"/>
                  </a:lnTo>
                  <a:lnTo>
                    <a:pt x="14777" y="3806"/>
                  </a:lnTo>
                  <a:lnTo>
                    <a:pt x="14660" y="3531"/>
                  </a:lnTo>
                  <a:lnTo>
                    <a:pt x="14348" y="3463"/>
                  </a:lnTo>
                  <a:lnTo>
                    <a:pt x="13997" y="3531"/>
                  </a:lnTo>
                  <a:lnTo>
                    <a:pt x="13919" y="3874"/>
                  </a:lnTo>
                  <a:lnTo>
                    <a:pt x="13607" y="3806"/>
                  </a:lnTo>
                  <a:lnTo>
                    <a:pt x="13451" y="3600"/>
                  </a:lnTo>
                  <a:lnTo>
                    <a:pt x="13412" y="3429"/>
                  </a:lnTo>
                  <a:lnTo>
                    <a:pt x="13178" y="3154"/>
                  </a:lnTo>
                  <a:lnTo>
                    <a:pt x="12866" y="3223"/>
                  </a:lnTo>
                  <a:lnTo>
                    <a:pt x="12944" y="2949"/>
                  </a:lnTo>
                  <a:lnTo>
                    <a:pt x="11853" y="2571"/>
                  </a:lnTo>
                  <a:lnTo>
                    <a:pt x="11034" y="2571"/>
                  </a:lnTo>
                  <a:lnTo>
                    <a:pt x="10917" y="2640"/>
                  </a:lnTo>
                  <a:lnTo>
                    <a:pt x="10839" y="2640"/>
                  </a:lnTo>
                  <a:lnTo>
                    <a:pt x="10683" y="2709"/>
                  </a:lnTo>
                  <a:lnTo>
                    <a:pt x="10527" y="2914"/>
                  </a:lnTo>
                  <a:lnTo>
                    <a:pt x="9864" y="3017"/>
                  </a:lnTo>
                  <a:lnTo>
                    <a:pt x="9591" y="2914"/>
                  </a:lnTo>
                  <a:lnTo>
                    <a:pt x="9513" y="2709"/>
                  </a:lnTo>
                  <a:lnTo>
                    <a:pt x="8344" y="2571"/>
                  </a:lnTo>
                  <a:lnTo>
                    <a:pt x="8032" y="2366"/>
                  </a:lnTo>
                  <a:lnTo>
                    <a:pt x="7525" y="2366"/>
                  </a:lnTo>
                  <a:lnTo>
                    <a:pt x="7252" y="2331"/>
                  </a:lnTo>
                  <a:lnTo>
                    <a:pt x="7018" y="2126"/>
                  </a:lnTo>
                  <a:lnTo>
                    <a:pt x="7096" y="1749"/>
                  </a:lnTo>
                  <a:lnTo>
                    <a:pt x="6784" y="1097"/>
                  </a:lnTo>
                  <a:lnTo>
                    <a:pt x="6667" y="309"/>
                  </a:lnTo>
                  <a:lnTo>
                    <a:pt x="6433" y="137"/>
                  </a:lnTo>
                  <a:lnTo>
                    <a:pt x="5926" y="69"/>
                  </a:lnTo>
                  <a:lnTo>
                    <a:pt x="5770" y="0"/>
                  </a:lnTo>
                  <a:lnTo>
                    <a:pt x="5770" y="1166"/>
                  </a:lnTo>
                  <a:lnTo>
                    <a:pt x="5692" y="1337"/>
                  </a:lnTo>
                  <a:lnTo>
                    <a:pt x="3587" y="1406"/>
                  </a:lnTo>
                  <a:lnTo>
                    <a:pt x="0" y="1406"/>
                  </a:lnTo>
                  <a:lnTo>
                    <a:pt x="0" y="154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5" name="Shape 2598">
              <a:extLst>
                <a:ext uri="{FF2B5EF4-FFF2-40B4-BE49-F238E27FC236}">
                  <a16:creationId xmlns:a16="http://schemas.microsoft.com/office/drawing/2014/main" id="{B36353EC-7B28-4968-AF51-864D5A5BDEFD}"/>
                </a:ext>
              </a:extLst>
            </p:cNvPr>
            <p:cNvSpPr/>
            <p:nvPr/>
          </p:nvSpPr>
          <p:spPr>
            <a:xfrm>
              <a:off x="3201652" y="1994941"/>
              <a:ext cx="550769" cy="361026"/>
            </a:xfrm>
            <a:custGeom>
              <a:avLst/>
              <a:gdLst/>
              <a:ahLst/>
              <a:cxnLst>
                <a:cxn ang="0">
                  <a:pos x="wd2" y="hd2"/>
                </a:cxn>
                <a:cxn ang="5400000">
                  <a:pos x="wd2" y="hd2"/>
                </a:cxn>
                <a:cxn ang="10800000">
                  <a:pos x="wd2" y="hd2"/>
                </a:cxn>
                <a:cxn ang="16200000">
                  <a:pos x="wd2" y="hd2"/>
                </a:cxn>
              </a:cxnLst>
              <a:rect l="0" t="0" r="r" b="b"/>
              <a:pathLst>
                <a:path w="21600" h="21600" extrusionOk="0">
                  <a:moveTo>
                    <a:pt x="126" y="1278"/>
                  </a:moveTo>
                  <a:lnTo>
                    <a:pt x="294" y="1789"/>
                  </a:lnTo>
                  <a:lnTo>
                    <a:pt x="294" y="2237"/>
                  </a:lnTo>
                  <a:lnTo>
                    <a:pt x="126" y="2364"/>
                  </a:lnTo>
                  <a:lnTo>
                    <a:pt x="210" y="2748"/>
                  </a:lnTo>
                  <a:lnTo>
                    <a:pt x="545" y="3195"/>
                  </a:lnTo>
                  <a:lnTo>
                    <a:pt x="545" y="3579"/>
                  </a:lnTo>
                  <a:lnTo>
                    <a:pt x="377" y="4026"/>
                  </a:lnTo>
                  <a:lnTo>
                    <a:pt x="377" y="4537"/>
                  </a:lnTo>
                  <a:lnTo>
                    <a:pt x="210" y="5368"/>
                  </a:lnTo>
                  <a:lnTo>
                    <a:pt x="126" y="5496"/>
                  </a:lnTo>
                  <a:lnTo>
                    <a:pt x="0" y="5879"/>
                  </a:lnTo>
                  <a:lnTo>
                    <a:pt x="84" y="6327"/>
                  </a:lnTo>
                  <a:lnTo>
                    <a:pt x="377" y="6710"/>
                  </a:lnTo>
                  <a:lnTo>
                    <a:pt x="461" y="7669"/>
                  </a:lnTo>
                  <a:lnTo>
                    <a:pt x="755" y="7796"/>
                  </a:lnTo>
                  <a:lnTo>
                    <a:pt x="755" y="8499"/>
                  </a:lnTo>
                  <a:lnTo>
                    <a:pt x="923" y="9011"/>
                  </a:lnTo>
                  <a:lnTo>
                    <a:pt x="1007" y="9458"/>
                  </a:lnTo>
                  <a:lnTo>
                    <a:pt x="923" y="9841"/>
                  </a:lnTo>
                  <a:lnTo>
                    <a:pt x="1258" y="10289"/>
                  </a:lnTo>
                  <a:lnTo>
                    <a:pt x="1258" y="10800"/>
                  </a:lnTo>
                  <a:lnTo>
                    <a:pt x="1636" y="11503"/>
                  </a:lnTo>
                  <a:lnTo>
                    <a:pt x="1636" y="12014"/>
                  </a:lnTo>
                  <a:lnTo>
                    <a:pt x="1803" y="12334"/>
                  </a:lnTo>
                  <a:lnTo>
                    <a:pt x="1887" y="12845"/>
                  </a:lnTo>
                  <a:lnTo>
                    <a:pt x="1803" y="13164"/>
                  </a:lnTo>
                  <a:lnTo>
                    <a:pt x="1803" y="13676"/>
                  </a:lnTo>
                  <a:lnTo>
                    <a:pt x="1887" y="14123"/>
                  </a:lnTo>
                  <a:lnTo>
                    <a:pt x="1887" y="14251"/>
                  </a:lnTo>
                  <a:lnTo>
                    <a:pt x="2097" y="14251"/>
                  </a:lnTo>
                  <a:lnTo>
                    <a:pt x="2097" y="14762"/>
                  </a:lnTo>
                  <a:lnTo>
                    <a:pt x="2433" y="15018"/>
                  </a:lnTo>
                  <a:lnTo>
                    <a:pt x="2349" y="15465"/>
                  </a:lnTo>
                  <a:lnTo>
                    <a:pt x="2517" y="15849"/>
                  </a:lnTo>
                  <a:lnTo>
                    <a:pt x="2433" y="16424"/>
                  </a:lnTo>
                  <a:lnTo>
                    <a:pt x="2684" y="16807"/>
                  </a:lnTo>
                  <a:lnTo>
                    <a:pt x="2600" y="17254"/>
                  </a:lnTo>
                  <a:lnTo>
                    <a:pt x="2600" y="17893"/>
                  </a:lnTo>
                  <a:lnTo>
                    <a:pt x="2726" y="18852"/>
                  </a:lnTo>
                  <a:lnTo>
                    <a:pt x="2600" y="20130"/>
                  </a:lnTo>
                  <a:lnTo>
                    <a:pt x="2894" y="20386"/>
                  </a:lnTo>
                  <a:lnTo>
                    <a:pt x="2978" y="20897"/>
                  </a:lnTo>
                  <a:lnTo>
                    <a:pt x="6753" y="20897"/>
                  </a:lnTo>
                  <a:lnTo>
                    <a:pt x="9143" y="20769"/>
                  </a:lnTo>
                  <a:lnTo>
                    <a:pt x="14428" y="20258"/>
                  </a:lnTo>
                  <a:lnTo>
                    <a:pt x="16609" y="19938"/>
                  </a:lnTo>
                  <a:lnTo>
                    <a:pt x="16777" y="20386"/>
                  </a:lnTo>
                  <a:lnTo>
                    <a:pt x="17322" y="21025"/>
                  </a:lnTo>
                  <a:lnTo>
                    <a:pt x="17574" y="21472"/>
                  </a:lnTo>
                  <a:lnTo>
                    <a:pt x="17741" y="21600"/>
                  </a:lnTo>
                  <a:lnTo>
                    <a:pt x="17867" y="21217"/>
                  </a:lnTo>
                  <a:lnTo>
                    <a:pt x="17951" y="20897"/>
                  </a:lnTo>
                  <a:lnTo>
                    <a:pt x="17741" y="20386"/>
                  </a:lnTo>
                  <a:lnTo>
                    <a:pt x="17951" y="19938"/>
                  </a:lnTo>
                  <a:lnTo>
                    <a:pt x="18664" y="19427"/>
                  </a:lnTo>
                  <a:lnTo>
                    <a:pt x="18748" y="18980"/>
                  </a:lnTo>
                  <a:lnTo>
                    <a:pt x="18748" y="18596"/>
                  </a:lnTo>
                  <a:lnTo>
                    <a:pt x="18832" y="18213"/>
                  </a:lnTo>
                  <a:lnTo>
                    <a:pt x="19209" y="17382"/>
                  </a:lnTo>
                  <a:lnTo>
                    <a:pt x="19125" y="16424"/>
                  </a:lnTo>
                  <a:lnTo>
                    <a:pt x="18580" y="15593"/>
                  </a:lnTo>
                  <a:lnTo>
                    <a:pt x="18748" y="14762"/>
                  </a:lnTo>
                  <a:lnTo>
                    <a:pt x="18832" y="14251"/>
                  </a:lnTo>
                  <a:lnTo>
                    <a:pt x="19922" y="13931"/>
                  </a:lnTo>
                  <a:lnTo>
                    <a:pt x="20174" y="13548"/>
                  </a:lnTo>
                  <a:lnTo>
                    <a:pt x="20803" y="13164"/>
                  </a:lnTo>
                  <a:lnTo>
                    <a:pt x="21055" y="12845"/>
                  </a:lnTo>
                  <a:lnTo>
                    <a:pt x="21097" y="12014"/>
                  </a:lnTo>
                  <a:lnTo>
                    <a:pt x="21516" y="11120"/>
                  </a:lnTo>
                  <a:lnTo>
                    <a:pt x="21600" y="9841"/>
                  </a:lnTo>
                  <a:lnTo>
                    <a:pt x="21516" y="9330"/>
                  </a:lnTo>
                  <a:lnTo>
                    <a:pt x="21181" y="8883"/>
                  </a:lnTo>
                  <a:lnTo>
                    <a:pt x="20887" y="8627"/>
                  </a:lnTo>
                  <a:lnTo>
                    <a:pt x="20635" y="8244"/>
                  </a:lnTo>
                  <a:lnTo>
                    <a:pt x="20551" y="7796"/>
                  </a:lnTo>
                  <a:lnTo>
                    <a:pt x="20006" y="7030"/>
                  </a:lnTo>
                  <a:lnTo>
                    <a:pt x="19755" y="6710"/>
                  </a:lnTo>
                  <a:lnTo>
                    <a:pt x="19755" y="6582"/>
                  </a:lnTo>
                  <a:lnTo>
                    <a:pt x="19545" y="5751"/>
                  </a:lnTo>
                  <a:lnTo>
                    <a:pt x="18748" y="5496"/>
                  </a:lnTo>
                  <a:lnTo>
                    <a:pt x="18454" y="5240"/>
                  </a:lnTo>
                  <a:lnTo>
                    <a:pt x="18287" y="4793"/>
                  </a:lnTo>
                  <a:lnTo>
                    <a:pt x="18203" y="4282"/>
                  </a:lnTo>
                  <a:lnTo>
                    <a:pt x="18035" y="3834"/>
                  </a:lnTo>
                  <a:lnTo>
                    <a:pt x="17951" y="3067"/>
                  </a:lnTo>
                  <a:lnTo>
                    <a:pt x="17867" y="2364"/>
                  </a:lnTo>
                  <a:lnTo>
                    <a:pt x="18119" y="1534"/>
                  </a:lnTo>
                  <a:lnTo>
                    <a:pt x="17951" y="1022"/>
                  </a:lnTo>
                  <a:lnTo>
                    <a:pt x="17783" y="959"/>
                  </a:lnTo>
                  <a:lnTo>
                    <a:pt x="17657" y="447"/>
                  </a:lnTo>
                  <a:lnTo>
                    <a:pt x="17574" y="320"/>
                  </a:lnTo>
                  <a:lnTo>
                    <a:pt x="17574" y="0"/>
                  </a:lnTo>
                  <a:lnTo>
                    <a:pt x="14176" y="320"/>
                  </a:lnTo>
                  <a:lnTo>
                    <a:pt x="9521" y="575"/>
                  </a:lnTo>
                  <a:lnTo>
                    <a:pt x="3943" y="831"/>
                  </a:lnTo>
                  <a:lnTo>
                    <a:pt x="84" y="831"/>
                  </a:lnTo>
                  <a:lnTo>
                    <a:pt x="126" y="1278"/>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6" name="Shape 2599">
              <a:extLst>
                <a:ext uri="{FF2B5EF4-FFF2-40B4-BE49-F238E27FC236}">
                  <a16:creationId xmlns:a16="http://schemas.microsoft.com/office/drawing/2014/main" id="{7592C96C-6AD1-48F6-860A-52209C916AC0}"/>
                </a:ext>
              </a:extLst>
            </p:cNvPr>
            <p:cNvSpPr/>
            <p:nvPr/>
          </p:nvSpPr>
          <p:spPr>
            <a:xfrm>
              <a:off x="3277584" y="2328195"/>
              <a:ext cx="609589" cy="527654"/>
            </a:xfrm>
            <a:custGeom>
              <a:avLst/>
              <a:gdLst/>
              <a:ahLst/>
              <a:cxnLst>
                <a:cxn ang="0">
                  <a:pos x="wd2" y="hd2"/>
                </a:cxn>
                <a:cxn ang="5400000">
                  <a:pos x="wd2" y="hd2"/>
                </a:cxn>
                <a:cxn ang="10800000">
                  <a:pos x="wd2" y="hd2"/>
                </a:cxn>
                <a:cxn ang="16200000">
                  <a:pos x="wd2" y="hd2"/>
                </a:cxn>
              </a:cxnLst>
              <a:rect l="0" t="0" r="r" b="b"/>
              <a:pathLst>
                <a:path w="21600" h="21600" extrusionOk="0">
                  <a:moveTo>
                    <a:pt x="12960" y="743"/>
                  </a:moveTo>
                  <a:lnTo>
                    <a:pt x="12467" y="306"/>
                  </a:lnTo>
                  <a:lnTo>
                    <a:pt x="12316" y="0"/>
                  </a:lnTo>
                  <a:lnTo>
                    <a:pt x="10345" y="219"/>
                  </a:lnTo>
                  <a:lnTo>
                    <a:pt x="5571" y="568"/>
                  </a:lnTo>
                  <a:lnTo>
                    <a:pt x="3411" y="656"/>
                  </a:lnTo>
                  <a:lnTo>
                    <a:pt x="0" y="656"/>
                  </a:lnTo>
                  <a:lnTo>
                    <a:pt x="0" y="874"/>
                  </a:lnTo>
                  <a:lnTo>
                    <a:pt x="227" y="1224"/>
                  </a:lnTo>
                  <a:lnTo>
                    <a:pt x="417" y="1793"/>
                  </a:lnTo>
                  <a:lnTo>
                    <a:pt x="644" y="2143"/>
                  </a:lnTo>
                  <a:lnTo>
                    <a:pt x="872" y="2274"/>
                  </a:lnTo>
                  <a:lnTo>
                    <a:pt x="947" y="2623"/>
                  </a:lnTo>
                  <a:lnTo>
                    <a:pt x="1137" y="2842"/>
                  </a:lnTo>
                  <a:lnTo>
                    <a:pt x="1137" y="3192"/>
                  </a:lnTo>
                  <a:lnTo>
                    <a:pt x="1440" y="3454"/>
                  </a:lnTo>
                  <a:lnTo>
                    <a:pt x="2122" y="4110"/>
                  </a:lnTo>
                  <a:lnTo>
                    <a:pt x="2425" y="3848"/>
                  </a:lnTo>
                  <a:lnTo>
                    <a:pt x="2577" y="3935"/>
                  </a:lnTo>
                  <a:lnTo>
                    <a:pt x="2766" y="4241"/>
                  </a:lnTo>
                  <a:lnTo>
                    <a:pt x="2842" y="4591"/>
                  </a:lnTo>
                  <a:lnTo>
                    <a:pt x="2766" y="4679"/>
                  </a:lnTo>
                  <a:lnTo>
                    <a:pt x="2501" y="4679"/>
                  </a:lnTo>
                  <a:lnTo>
                    <a:pt x="2425" y="4897"/>
                  </a:lnTo>
                  <a:lnTo>
                    <a:pt x="2122" y="5422"/>
                  </a:lnTo>
                  <a:lnTo>
                    <a:pt x="2198" y="5728"/>
                  </a:lnTo>
                  <a:lnTo>
                    <a:pt x="2501" y="6165"/>
                  </a:lnTo>
                  <a:lnTo>
                    <a:pt x="2766" y="6296"/>
                  </a:lnTo>
                  <a:lnTo>
                    <a:pt x="2766" y="6646"/>
                  </a:lnTo>
                  <a:lnTo>
                    <a:pt x="3145" y="7215"/>
                  </a:lnTo>
                  <a:lnTo>
                    <a:pt x="3411" y="7302"/>
                  </a:lnTo>
                  <a:lnTo>
                    <a:pt x="3714" y="7564"/>
                  </a:lnTo>
                  <a:lnTo>
                    <a:pt x="3865" y="17577"/>
                  </a:lnTo>
                  <a:lnTo>
                    <a:pt x="3903" y="19938"/>
                  </a:lnTo>
                  <a:lnTo>
                    <a:pt x="7124" y="19895"/>
                  </a:lnTo>
                  <a:lnTo>
                    <a:pt x="12316" y="19632"/>
                  </a:lnTo>
                  <a:lnTo>
                    <a:pt x="18152" y="19151"/>
                  </a:lnTo>
                  <a:lnTo>
                    <a:pt x="18455" y="19370"/>
                  </a:lnTo>
                  <a:lnTo>
                    <a:pt x="18682" y="19632"/>
                  </a:lnTo>
                  <a:lnTo>
                    <a:pt x="18720" y="19938"/>
                  </a:lnTo>
                  <a:lnTo>
                    <a:pt x="18720" y="20201"/>
                  </a:lnTo>
                  <a:lnTo>
                    <a:pt x="18531" y="20551"/>
                  </a:lnTo>
                  <a:lnTo>
                    <a:pt x="18227" y="20682"/>
                  </a:lnTo>
                  <a:lnTo>
                    <a:pt x="18038" y="21032"/>
                  </a:lnTo>
                  <a:lnTo>
                    <a:pt x="17886" y="21338"/>
                  </a:lnTo>
                  <a:lnTo>
                    <a:pt x="18038" y="21600"/>
                  </a:lnTo>
                  <a:lnTo>
                    <a:pt x="19933" y="21425"/>
                  </a:lnTo>
                  <a:lnTo>
                    <a:pt x="20084" y="20944"/>
                  </a:lnTo>
                  <a:lnTo>
                    <a:pt x="20236" y="20594"/>
                  </a:lnTo>
                  <a:lnTo>
                    <a:pt x="20008" y="20376"/>
                  </a:lnTo>
                  <a:lnTo>
                    <a:pt x="20312" y="20026"/>
                  </a:lnTo>
                  <a:lnTo>
                    <a:pt x="20160" y="19720"/>
                  </a:lnTo>
                  <a:lnTo>
                    <a:pt x="20463" y="19632"/>
                  </a:lnTo>
                  <a:lnTo>
                    <a:pt x="20387" y="19283"/>
                  </a:lnTo>
                  <a:lnTo>
                    <a:pt x="20312" y="18977"/>
                  </a:lnTo>
                  <a:lnTo>
                    <a:pt x="20463" y="18627"/>
                  </a:lnTo>
                  <a:lnTo>
                    <a:pt x="20501" y="18977"/>
                  </a:lnTo>
                  <a:lnTo>
                    <a:pt x="20501" y="19239"/>
                  </a:lnTo>
                  <a:lnTo>
                    <a:pt x="20728" y="18977"/>
                  </a:lnTo>
                  <a:lnTo>
                    <a:pt x="20804" y="18539"/>
                  </a:lnTo>
                  <a:lnTo>
                    <a:pt x="21107" y="18496"/>
                  </a:lnTo>
                  <a:lnTo>
                    <a:pt x="21373" y="18539"/>
                  </a:lnTo>
                  <a:lnTo>
                    <a:pt x="21524" y="18146"/>
                  </a:lnTo>
                  <a:lnTo>
                    <a:pt x="21373" y="17840"/>
                  </a:lnTo>
                  <a:lnTo>
                    <a:pt x="21600" y="17577"/>
                  </a:lnTo>
                  <a:lnTo>
                    <a:pt x="21524" y="17184"/>
                  </a:lnTo>
                  <a:lnTo>
                    <a:pt x="21600" y="16834"/>
                  </a:lnTo>
                  <a:lnTo>
                    <a:pt x="21524" y="16572"/>
                  </a:lnTo>
                  <a:lnTo>
                    <a:pt x="21145" y="16353"/>
                  </a:lnTo>
                  <a:lnTo>
                    <a:pt x="20956" y="16484"/>
                  </a:lnTo>
                  <a:lnTo>
                    <a:pt x="20501" y="15916"/>
                  </a:lnTo>
                  <a:lnTo>
                    <a:pt x="20160" y="15260"/>
                  </a:lnTo>
                  <a:lnTo>
                    <a:pt x="20387" y="14954"/>
                  </a:lnTo>
                  <a:lnTo>
                    <a:pt x="20463" y="14604"/>
                  </a:lnTo>
                  <a:lnTo>
                    <a:pt x="20084" y="14036"/>
                  </a:lnTo>
                  <a:lnTo>
                    <a:pt x="20084" y="13380"/>
                  </a:lnTo>
                  <a:lnTo>
                    <a:pt x="19819" y="13292"/>
                  </a:lnTo>
                  <a:lnTo>
                    <a:pt x="19516" y="13074"/>
                  </a:lnTo>
                  <a:lnTo>
                    <a:pt x="19364" y="12811"/>
                  </a:lnTo>
                  <a:lnTo>
                    <a:pt x="18947" y="12462"/>
                  </a:lnTo>
                  <a:lnTo>
                    <a:pt x="18682" y="12549"/>
                  </a:lnTo>
                  <a:lnTo>
                    <a:pt x="18606" y="12243"/>
                  </a:lnTo>
                  <a:lnTo>
                    <a:pt x="18455" y="12243"/>
                  </a:lnTo>
                  <a:lnTo>
                    <a:pt x="17659" y="11587"/>
                  </a:lnTo>
                  <a:lnTo>
                    <a:pt x="17166" y="11019"/>
                  </a:lnTo>
                  <a:lnTo>
                    <a:pt x="17166" y="10406"/>
                  </a:lnTo>
                  <a:lnTo>
                    <a:pt x="17318" y="10100"/>
                  </a:lnTo>
                  <a:lnTo>
                    <a:pt x="17469" y="9619"/>
                  </a:lnTo>
                  <a:lnTo>
                    <a:pt x="17659" y="9095"/>
                  </a:lnTo>
                  <a:lnTo>
                    <a:pt x="17583" y="8614"/>
                  </a:lnTo>
                  <a:lnTo>
                    <a:pt x="17811" y="8220"/>
                  </a:lnTo>
                  <a:lnTo>
                    <a:pt x="17811" y="8133"/>
                  </a:lnTo>
                  <a:lnTo>
                    <a:pt x="17318" y="7696"/>
                  </a:lnTo>
                  <a:lnTo>
                    <a:pt x="17015" y="7696"/>
                  </a:lnTo>
                  <a:lnTo>
                    <a:pt x="16749" y="7564"/>
                  </a:lnTo>
                  <a:lnTo>
                    <a:pt x="16674" y="7608"/>
                  </a:lnTo>
                  <a:lnTo>
                    <a:pt x="16522" y="7870"/>
                  </a:lnTo>
                  <a:lnTo>
                    <a:pt x="16257" y="7958"/>
                  </a:lnTo>
                  <a:lnTo>
                    <a:pt x="16029" y="7696"/>
                  </a:lnTo>
                  <a:lnTo>
                    <a:pt x="15764" y="6384"/>
                  </a:lnTo>
                  <a:lnTo>
                    <a:pt x="15613" y="6078"/>
                  </a:lnTo>
                  <a:lnTo>
                    <a:pt x="15309" y="5815"/>
                  </a:lnTo>
                  <a:lnTo>
                    <a:pt x="14665" y="5422"/>
                  </a:lnTo>
                  <a:lnTo>
                    <a:pt x="14589" y="5072"/>
                  </a:lnTo>
                  <a:lnTo>
                    <a:pt x="14324" y="4897"/>
                  </a:lnTo>
                  <a:lnTo>
                    <a:pt x="14021" y="4591"/>
                  </a:lnTo>
                  <a:lnTo>
                    <a:pt x="13680" y="4241"/>
                  </a:lnTo>
                  <a:lnTo>
                    <a:pt x="13604" y="4023"/>
                  </a:lnTo>
                  <a:lnTo>
                    <a:pt x="13453" y="3673"/>
                  </a:lnTo>
                  <a:lnTo>
                    <a:pt x="13339" y="3017"/>
                  </a:lnTo>
                  <a:lnTo>
                    <a:pt x="13263" y="2930"/>
                  </a:lnTo>
                  <a:lnTo>
                    <a:pt x="13112" y="2274"/>
                  </a:lnTo>
                  <a:lnTo>
                    <a:pt x="13112" y="1705"/>
                  </a:lnTo>
                  <a:lnTo>
                    <a:pt x="13187" y="1399"/>
                  </a:lnTo>
                  <a:lnTo>
                    <a:pt x="13339" y="1137"/>
                  </a:lnTo>
                  <a:lnTo>
                    <a:pt x="13187" y="1049"/>
                  </a:lnTo>
                  <a:lnTo>
                    <a:pt x="12960" y="74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7" name="Shape 2600">
              <a:extLst>
                <a:ext uri="{FF2B5EF4-FFF2-40B4-BE49-F238E27FC236}">
                  <a16:creationId xmlns:a16="http://schemas.microsoft.com/office/drawing/2014/main" id="{79E48AFB-BD03-487B-8126-336C35BCFFBA}"/>
                </a:ext>
              </a:extLst>
            </p:cNvPr>
            <p:cNvSpPr/>
            <p:nvPr/>
          </p:nvSpPr>
          <p:spPr>
            <a:xfrm>
              <a:off x="3387737" y="2796034"/>
              <a:ext cx="456658" cy="420841"/>
            </a:xfrm>
            <a:custGeom>
              <a:avLst/>
              <a:gdLst/>
              <a:ahLst/>
              <a:cxnLst>
                <a:cxn ang="0">
                  <a:pos x="wd2" y="hd2"/>
                </a:cxn>
                <a:cxn ang="5400000">
                  <a:pos x="wd2" y="hd2"/>
                </a:cxn>
                <a:cxn ang="10800000">
                  <a:pos x="wd2" y="hd2"/>
                </a:cxn>
                <a:cxn ang="16200000">
                  <a:pos x="wd2" y="hd2"/>
                </a:cxn>
              </a:cxnLst>
              <a:rect l="0" t="0" r="r" b="b"/>
              <a:pathLst>
                <a:path w="21600" h="21600" extrusionOk="0">
                  <a:moveTo>
                    <a:pt x="19627" y="8662"/>
                  </a:moveTo>
                  <a:lnTo>
                    <a:pt x="19779" y="8223"/>
                  </a:lnTo>
                  <a:lnTo>
                    <a:pt x="20082" y="8114"/>
                  </a:lnTo>
                  <a:lnTo>
                    <a:pt x="20184" y="8004"/>
                  </a:lnTo>
                  <a:lnTo>
                    <a:pt x="19981" y="6962"/>
                  </a:lnTo>
                  <a:lnTo>
                    <a:pt x="19981" y="6579"/>
                  </a:lnTo>
                  <a:lnTo>
                    <a:pt x="19728" y="6688"/>
                  </a:lnTo>
                  <a:lnTo>
                    <a:pt x="19779" y="6250"/>
                  </a:lnTo>
                  <a:lnTo>
                    <a:pt x="20082" y="6140"/>
                  </a:lnTo>
                  <a:lnTo>
                    <a:pt x="20285" y="6359"/>
                  </a:lnTo>
                  <a:lnTo>
                    <a:pt x="20386" y="6085"/>
                  </a:lnTo>
                  <a:lnTo>
                    <a:pt x="20184" y="5647"/>
                  </a:lnTo>
                  <a:lnTo>
                    <a:pt x="20386" y="5537"/>
                  </a:lnTo>
                  <a:lnTo>
                    <a:pt x="20841" y="5044"/>
                  </a:lnTo>
                  <a:lnTo>
                    <a:pt x="20588" y="4715"/>
                  </a:lnTo>
                  <a:lnTo>
                    <a:pt x="20588" y="4605"/>
                  </a:lnTo>
                  <a:lnTo>
                    <a:pt x="20740" y="4386"/>
                  </a:lnTo>
                  <a:lnTo>
                    <a:pt x="21044" y="4221"/>
                  </a:lnTo>
                  <a:lnTo>
                    <a:pt x="21398" y="3892"/>
                  </a:lnTo>
                  <a:lnTo>
                    <a:pt x="21246" y="3563"/>
                  </a:lnTo>
                  <a:lnTo>
                    <a:pt x="21600" y="3399"/>
                  </a:lnTo>
                  <a:lnTo>
                    <a:pt x="21499" y="3070"/>
                  </a:lnTo>
                  <a:lnTo>
                    <a:pt x="21398" y="2851"/>
                  </a:lnTo>
                  <a:lnTo>
                    <a:pt x="18868" y="3070"/>
                  </a:lnTo>
                  <a:lnTo>
                    <a:pt x="18666" y="2741"/>
                  </a:lnTo>
                  <a:lnTo>
                    <a:pt x="18868" y="2357"/>
                  </a:lnTo>
                  <a:lnTo>
                    <a:pt x="19121" y="1919"/>
                  </a:lnTo>
                  <a:lnTo>
                    <a:pt x="19526" y="1754"/>
                  </a:lnTo>
                  <a:lnTo>
                    <a:pt x="19779" y="1316"/>
                  </a:lnTo>
                  <a:lnTo>
                    <a:pt x="19779" y="987"/>
                  </a:lnTo>
                  <a:lnTo>
                    <a:pt x="19728" y="603"/>
                  </a:lnTo>
                  <a:lnTo>
                    <a:pt x="19425" y="274"/>
                  </a:lnTo>
                  <a:lnTo>
                    <a:pt x="19020" y="0"/>
                  </a:lnTo>
                  <a:lnTo>
                    <a:pt x="11230" y="603"/>
                  </a:lnTo>
                  <a:lnTo>
                    <a:pt x="4300" y="932"/>
                  </a:lnTo>
                  <a:lnTo>
                    <a:pt x="0" y="987"/>
                  </a:lnTo>
                  <a:lnTo>
                    <a:pt x="809" y="5976"/>
                  </a:lnTo>
                  <a:lnTo>
                    <a:pt x="961" y="7620"/>
                  </a:lnTo>
                  <a:lnTo>
                    <a:pt x="1062" y="17927"/>
                  </a:lnTo>
                  <a:lnTo>
                    <a:pt x="1163" y="18037"/>
                  </a:lnTo>
                  <a:lnTo>
                    <a:pt x="1163" y="18201"/>
                  </a:lnTo>
                  <a:lnTo>
                    <a:pt x="1568" y="18420"/>
                  </a:lnTo>
                  <a:lnTo>
                    <a:pt x="1922" y="18201"/>
                  </a:lnTo>
                  <a:lnTo>
                    <a:pt x="2985" y="18420"/>
                  </a:lnTo>
                  <a:lnTo>
                    <a:pt x="3086" y="21600"/>
                  </a:lnTo>
                  <a:lnTo>
                    <a:pt x="8701" y="21436"/>
                  </a:lnTo>
                  <a:lnTo>
                    <a:pt x="16086" y="20997"/>
                  </a:lnTo>
                  <a:lnTo>
                    <a:pt x="16086" y="20504"/>
                  </a:lnTo>
                  <a:lnTo>
                    <a:pt x="15985" y="20175"/>
                  </a:lnTo>
                  <a:lnTo>
                    <a:pt x="16390" y="20175"/>
                  </a:lnTo>
                  <a:lnTo>
                    <a:pt x="16390" y="20065"/>
                  </a:lnTo>
                  <a:lnTo>
                    <a:pt x="16289" y="19462"/>
                  </a:lnTo>
                  <a:lnTo>
                    <a:pt x="16187" y="19352"/>
                  </a:lnTo>
                  <a:lnTo>
                    <a:pt x="16086" y="18969"/>
                  </a:lnTo>
                  <a:lnTo>
                    <a:pt x="16187" y="18640"/>
                  </a:lnTo>
                  <a:lnTo>
                    <a:pt x="15833" y="18530"/>
                  </a:lnTo>
                  <a:lnTo>
                    <a:pt x="16187" y="18311"/>
                  </a:lnTo>
                  <a:lnTo>
                    <a:pt x="15884" y="18037"/>
                  </a:lnTo>
                  <a:lnTo>
                    <a:pt x="15631" y="18311"/>
                  </a:lnTo>
                  <a:lnTo>
                    <a:pt x="15833" y="18037"/>
                  </a:lnTo>
                  <a:lnTo>
                    <a:pt x="15631" y="17598"/>
                  </a:lnTo>
                  <a:lnTo>
                    <a:pt x="15884" y="17379"/>
                  </a:lnTo>
                  <a:lnTo>
                    <a:pt x="15631" y="16995"/>
                  </a:lnTo>
                  <a:lnTo>
                    <a:pt x="15884" y="16776"/>
                  </a:lnTo>
                  <a:lnTo>
                    <a:pt x="15985" y="16995"/>
                  </a:lnTo>
                  <a:lnTo>
                    <a:pt x="16289" y="16776"/>
                  </a:lnTo>
                  <a:lnTo>
                    <a:pt x="15884" y="16556"/>
                  </a:lnTo>
                  <a:lnTo>
                    <a:pt x="15884" y="16392"/>
                  </a:lnTo>
                  <a:lnTo>
                    <a:pt x="16289" y="16392"/>
                  </a:lnTo>
                  <a:lnTo>
                    <a:pt x="16390" y="16173"/>
                  </a:lnTo>
                  <a:lnTo>
                    <a:pt x="16289" y="15734"/>
                  </a:lnTo>
                  <a:lnTo>
                    <a:pt x="16390" y="15350"/>
                  </a:lnTo>
                  <a:lnTo>
                    <a:pt x="16187" y="15131"/>
                  </a:lnTo>
                  <a:lnTo>
                    <a:pt x="17047" y="14802"/>
                  </a:lnTo>
                  <a:lnTo>
                    <a:pt x="16845" y="14418"/>
                  </a:lnTo>
                  <a:lnTo>
                    <a:pt x="16845" y="13980"/>
                  </a:lnTo>
                  <a:lnTo>
                    <a:pt x="16946" y="13870"/>
                  </a:lnTo>
                  <a:lnTo>
                    <a:pt x="16744" y="13706"/>
                  </a:lnTo>
                  <a:lnTo>
                    <a:pt x="17148" y="13815"/>
                  </a:lnTo>
                  <a:lnTo>
                    <a:pt x="17148" y="13596"/>
                  </a:lnTo>
                  <a:lnTo>
                    <a:pt x="17503" y="13157"/>
                  </a:lnTo>
                  <a:lnTo>
                    <a:pt x="17401" y="12774"/>
                  </a:lnTo>
                  <a:lnTo>
                    <a:pt x="17806" y="12774"/>
                  </a:lnTo>
                  <a:lnTo>
                    <a:pt x="18008" y="12664"/>
                  </a:lnTo>
                  <a:lnTo>
                    <a:pt x="18261" y="12335"/>
                  </a:lnTo>
                  <a:lnTo>
                    <a:pt x="18211" y="12061"/>
                  </a:lnTo>
                  <a:lnTo>
                    <a:pt x="18363" y="11513"/>
                  </a:lnTo>
                  <a:lnTo>
                    <a:pt x="18211" y="11293"/>
                  </a:lnTo>
                  <a:lnTo>
                    <a:pt x="18211" y="10800"/>
                  </a:lnTo>
                  <a:lnTo>
                    <a:pt x="18261" y="11129"/>
                  </a:lnTo>
                  <a:lnTo>
                    <a:pt x="18666" y="11019"/>
                  </a:lnTo>
                  <a:lnTo>
                    <a:pt x="18261" y="10690"/>
                  </a:lnTo>
                  <a:lnTo>
                    <a:pt x="18261" y="10197"/>
                  </a:lnTo>
                  <a:lnTo>
                    <a:pt x="18363" y="10581"/>
                  </a:lnTo>
                  <a:lnTo>
                    <a:pt x="18666" y="10581"/>
                  </a:lnTo>
                  <a:lnTo>
                    <a:pt x="18565" y="9758"/>
                  </a:lnTo>
                  <a:lnTo>
                    <a:pt x="18767" y="9978"/>
                  </a:lnTo>
                  <a:lnTo>
                    <a:pt x="19121" y="9758"/>
                  </a:lnTo>
                  <a:lnTo>
                    <a:pt x="19425" y="9484"/>
                  </a:lnTo>
                  <a:lnTo>
                    <a:pt x="19324" y="9046"/>
                  </a:lnTo>
                  <a:lnTo>
                    <a:pt x="19222" y="8936"/>
                  </a:lnTo>
                  <a:lnTo>
                    <a:pt x="19222" y="8826"/>
                  </a:lnTo>
                  <a:lnTo>
                    <a:pt x="19627" y="8662"/>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38" name="Group 2606">
              <a:extLst>
                <a:ext uri="{FF2B5EF4-FFF2-40B4-BE49-F238E27FC236}">
                  <a16:creationId xmlns:a16="http://schemas.microsoft.com/office/drawing/2014/main" id="{D5DD143A-2C07-477B-AD77-AA09C9388D9C}"/>
                </a:ext>
              </a:extLst>
            </p:cNvPr>
            <p:cNvGrpSpPr/>
            <p:nvPr/>
          </p:nvGrpSpPr>
          <p:grpSpPr>
            <a:xfrm>
              <a:off x="3452971" y="3205126"/>
              <a:ext cx="516552" cy="456089"/>
              <a:chOff x="0" y="0"/>
              <a:chExt cx="1308920" cy="1050656"/>
            </a:xfrm>
            <a:solidFill>
              <a:srgbClr val="DCDEE0"/>
            </a:solidFill>
          </p:grpSpPr>
          <p:sp>
            <p:nvSpPr>
              <p:cNvPr id="395" name="Shape 2601">
                <a:extLst>
                  <a:ext uri="{FF2B5EF4-FFF2-40B4-BE49-F238E27FC236}">
                    <a16:creationId xmlns:a16="http://schemas.microsoft.com/office/drawing/2014/main" id="{089B213C-A4FD-4AC6-BE06-3DCB1A85DCD6}"/>
                  </a:ext>
                </a:extLst>
              </p:cNvPr>
              <p:cNvSpPr/>
              <p:nvPr/>
            </p:nvSpPr>
            <p:spPr>
              <a:xfrm>
                <a:off x="539285" y="903023"/>
                <a:ext cx="81301" cy="36910"/>
              </a:xfrm>
              <a:custGeom>
                <a:avLst/>
                <a:gdLst/>
                <a:ahLst/>
                <a:cxnLst>
                  <a:cxn ang="0">
                    <a:pos x="wd2" y="hd2"/>
                  </a:cxn>
                  <a:cxn ang="5400000">
                    <a:pos x="wd2" y="hd2"/>
                  </a:cxn>
                  <a:cxn ang="10800000">
                    <a:pos x="wd2" y="hd2"/>
                  </a:cxn>
                  <a:cxn ang="16200000">
                    <a:pos x="wd2" y="hd2"/>
                  </a:cxn>
                </a:cxnLst>
                <a:rect l="0" t="0" r="r" b="b"/>
                <a:pathLst>
                  <a:path w="21600" h="21600" extrusionOk="0">
                    <a:moveTo>
                      <a:pt x="13680" y="21600"/>
                    </a:moveTo>
                    <a:lnTo>
                      <a:pt x="18720" y="18720"/>
                    </a:lnTo>
                    <a:lnTo>
                      <a:pt x="21600" y="10080"/>
                    </a:lnTo>
                    <a:lnTo>
                      <a:pt x="20160" y="7200"/>
                    </a:lnTo>
                    <a:lnTo>
                      <a:pt x="10800" y="0"/>
                    </a:lnTo>
                    <a:lnTo>
                      <a:pt x="0" y="5760"/>
                    </a:lnTo>
                    <a:lnTo>
                      <a:pt x="2880" y="12960"/>
                    </a:lnTo>
                    <a:lnTo>
                      <a:pt x="7920" y="15840"/>
                    </a:lnTo>
                    <a:lnTo>
                      <a:pt x="1368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6" name="Shape 2602">
                <a:extLst>
                  <a:ext uri="{FF2B5EF4-FFF2-40B4-BE49-F238E27FC236}">
                    <a16:creationId xmlns:a16="http://schemas.microsoft.com/office/drawing/2014/main" id="{46D2D243-E8F8-4A4D-9B0E-7CB60B49357A}"/>
                  </a:ext>
                </a:extLst>
              </p:cNvPr>
              <p:cNvSpPr/>
              <p:nvPr/>
            </p:nvSpPr>
            <p:spPr>
              <a:xfrm>
                <a:off x="539285" y="903023"/>
                <a:ext cx="81301" cy="36910"/>
              </a:xfrm>
              <a:custGeom>
                <a:avLst/>
                <a:gdLst/>
                <a:ahLst/>
                <a:cxnLst>
                  <a:cxn ang="0">
                    <a:pos x="wd2" y="hd2"/>
                  </a:cxn>
                  <a:cxn ang="5400000">
                    <a:pos x="wd2" y="hd2"/>
                  </a:cxn>
                  <a:cxn ang="10800000">
                    <a:pos x="wd2" y="hd2"/>
                  </a:cxn>
                  <a:cxn ang="16200000">
                    <a:pos x="wd2" y="hd2"/>
                  </a:cxn>
                </a:cxnLst>
                <a:rect l="0" t="0" r="r" b="b"/>
                <a:pathLst>
                  <a:path w="21600" h="21600" extrusionOk="0">
                    <a:moveTo>
                      <a:pt x="13680" y="21600"/>
                    </a:moveTo>
                    <a:lnTo>
                      <a:pt x="18720" y="18720"/>
                    </a:lnTo>
                    <a:lnTo>
                      <a:pt x="21600" y="10080"/>
                    </a:lnTo>
                    <a:lnTo>
                      <a:pt x="20160" y="7200"/>
                    </a:lnTo>
                    <a:lnTo>
                      <a:pt x="10800" y="0"/>
                    </a:lnTo>
                    <a:lnTo>
                      <a:pt x="0" y="5760"/>
                    </a:lnTo>
                    <a:lnTo>
                      <a:pt x="2880" y="12960"/>
                    </a:lnTo>
                    <a:lnTo>
                      <a:pt x="7920" y="15840"/>
                    </a:lnTo>
                    <a:lnTo>
                      <a:pt x="1368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7" name="Shape 2603">
                <a:extLst>
                  <a:ext uri="{FF2B5EF4-FFF2-40B4-BE49-F238E27FC236}">
                    <a16:creationId xmlns:a16="http://schemas.microsoft.com/office/drawing/2014/main" id="{FB1FC733-4F8D-4D96-BA1E-24173B10CC46}"/>
                  </a:ext>
                </a:extLst>
              </p:cNvPr>
              <p:cNvSpPr/>
              <p:nvPr/>
            </p:nvSpPr>
            <p:spPr>
              <a:xfrm>
                <a:off x="726274" y="962073"/>
                <a:ext cx="40650" cy="36911"/>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1600" y="18720"/>
                    </a:lnTo>
                    <a:lnTo>
                      <a:pt x="20160" y="11520"/>
                    </a:lnTo>
                    <a:lnTo>
                      <a:pt x="11520" y="0"/>
                    </a:lnTo>
                    <a:lnTo>
                      <a:pt x="2880" y="11520"/>
                    </a:lnTo>
                    <a:lnTo>
                      <a:pt x="0" y="14400"/>
                    </a:lnTo>
                    <a:lnTo>
                      <a:pt x="11520" y="21600"/>
                    </a:lnTo>
                    <a:lnTo>
                      <a:pt x="2016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8" name="Shape 2604">
                <a:extLst>
                  <a:ext uri="{FF2B5EF4-FFF2-40B4-BE49-F238E27FC236}">
                    <a16:creationId xmlns:a16="http://schemas.microsoft.com/office/drawing/2014/main" id="{3481F901-931D-4D5D-808E-E5C060700081}"/>
                  </a:ext>
                </a:extLst>
              </p:cNvPr>
              <p:cNvSpPr/>
              <p:nvPr/>
            </p:nvSpPr>
            <p:spPr>
              <a:xfrm>
                <a:off x="726274" y="962073"/>
                <a:ext cx="40650" cy="36911"/>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1600" y="18720"/>
                    </a:lnTo>
                    <a:lnTo>
                      <a:pt x="20160" y="11520"/>
                    </a:lnTo>
                    <a:lnTo>
                      <a:pt x="11520" y="0"/>
                    </a:lnTo>
                    <a:lnTo>
                      <a:pt x="2880" y="11520"/>
                    </a:lnTo>
                    <a:lnTo>
                      <a:pt x="0" y="14400"/>
                    </a:lnTo>
                    <a:lnTo>
                      <a:pt x="11520" y="21600"/>
                    </a:lnTo>
                    <a:lnTo>
                      <a:pt x="2016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9" name="Shape 2605">
                <a:extLst>
                  <a:ext uri="{FF2B5EF4-FFF2-40B4-BE49-F238E27FC236}">
                    <a16:creationId xmlns:a16="http://schemas.microsoft.com/office/drawing/2014/main" id="{49A45BB3-1792-4AA9-8E51-7D7A97D1247D}"/>
                  </a:ext>
                </a:extLst>
              </p:cNvPr>
              <p:cNvSpPr/>
              <p:nvPr/>
            </p:nvSpPr>
            <p:spPr>
              <a:xfrm>
                <a:off x="0" y="0"/>
                <a:ext cx="1308920" cy="1050656"/>
              </a:xfrm>
              <a:custGeom>
                <a:avLst/>
                <a:gdLst/>
                <a:ahLst/>
                <a:cxnLst>
                  <a:cxn ang="0">
                    <a:pos x="wd2" y="hd2"/>
                  </a:cxn>
                  <a:cxn ang="5400000">
                    <a:pos x="wd2" y="hd2"/>
                  </a:cxn>
                  <a:cxn ang="10800000">
                    <a:pos x="wd2" y="hd2"/>
                  </a:cxn>
                  <a:cxn ang="16200000">
                    <a:pos x="wd2" y="hd2"/>
                  </a:cxn>
                </a:cxnLst>
                <a:rect l="0" t="0" r="r" b="b"/>
                <a:pathLst>
                  <a:path w="21600" h="21600" extrusionOk="0">
                    <a:moveTo>
                      <a:pt x="18827" y="14569"/>
                    </a:moveTo>
                    <a:lnTo>
                      <a:pt x="18648" y="14265"/>
                    </a:lnTo>
                    <a:lnTo>
                      <a:pt x="18648" y="14063"/>
                    </a:lnTo>
                    <a:lnTo>
                      <a:pt x="18470" y="13709"/>
                    </a:lnTo>
                    <a:lnTo>
                      <a:pt x="18380" y="13304"/>
                    </a:lnTo>
                    <a:lnTo>
                      <a:pt x="17978" y="12950"/>
                    </a:lnTo>
                    <a:lnTo>
                      <a:pt x="17799" y="12545"/>
                    </a:lnTo>
                    <a:lnTo>
                      <a:pt x="17620" y="12191"/>
                    </a:lnTo>
                    <a:lnTo>
                      <a:pt x="17799" y="11635"/>
                    </a:lnTo>
                    <a:lnTo>
                      <a:pt x="18067" y="10572"/>
                    </a:lnTo>
                    <a:lnTo>
                      <a:pt x="17978" y="10471"/>
                    </a:lnTo>
                    <a:lnTo>
                      <a:pt x="14176" y="10825"/>
                    </a:lnTo>
                    <a:lnTo>
                      <a:pt x="10152" y="11028"/>
                    </a:lnTo>
                    <a:lnTo>
                      <a:pt x="10420" y="10775"/>
                    </a:lnTo>
                    <a:lnTo>
                      <a:pt x="10241" y="10370"/>
                    </a:lnTo>
                    <a:lnTo>
                      <a:pt x="10241" y="10016"/>
                    </a:lnTo>
                    <a:lnTo>
                      <a:pt x="10062" y="9611"/>
                    </a:lnTo>
                    <a:lnTo>
                      <a:pt x="10509" y="9510"/>
                    </a:lnTo>
                    <a:lnTo>
                      <a:pt x="10554" y="9257"/>
                    </a:lnTo>
                    <a:lnTo>
                      <a:pt x="10330" y="8954"/>
                    </a:lnTo>
                    <a:lnTo>
                      <a:pt x="10643" y="8954"/>
                    </a:lnTo>
                    <a:lnTo>
                      <a:pt x="10554" y="8195"/>
                    </a:lnTo>
                    <a:lnTo>
                      <a:pt x="10912" y="7790"/>
                    </a:lnTo>
                    <a:lnTo>
                      <a:pt x="10554" y="7790"/>
                    </a:lnTo>
                    <a:lnTo>
                      <a:pt x="10912" y="7537"/>
                    </a:lnTo>
                    <a:lnTo>
                      <a:pt x="11001" y="7234"/>
                    </a:lnTo>
                    <a:lnTo>
                      <a:pt x="11270" y="6880"/>
                    </a:lnTo>
                    <a:lnTo>
                      <a:pt x="11091" y="6677"/>
                    </a:lnTo>
                    <a:lnTo>
                      <a:pt x="11180" y="6374"/>
                    </a:lnTo>
                    <a:lnTo>
                      <a:pt x="11404" y="6171"/>
                    </a:lnTo>
                    <a:lnTo>
                      <a:pt x="12164" y="5311"/>
                    </a:lnTo>
                    <a:lnTo>
                      <a:pt x="12164" y="5261"/>
                    </a:lnTo>
                    <a:lnTo>
                      <a:pt x="11851" y="5160"/>
                    </a:lnTo>
                    <a:lnTo>
                      <a:pt x="12164" y="5160"/>
                    </a:lnTo>
                    <a:lnTo>
                      <a:pt x="12164" y="4957"/>
                    </a:lnTo>
                    <a:lnTo>
                      <a:pt x="12432" y="4553"/>
                    </a:lnTo>
                    <a:lnTo>
                      <a:pt x="12075" y="4654"/>
                    </a:lnTo>
                    <a:lnTo>
                      <a:pt x="11761" y="4553"/>
                    </a:lnTo>
                    <a:lnTo>
                      <a:pt x="11940" y="4300"/>
                    </a:lnTo>
                    <a:lnTo>
                      <a:pt x="12253" y="4097"/>
                    </a:lnTo>
                    <a:lnTo>
                      <a:pt x="12522" y="3794"/>
                    </a:lnTo>
                    <a:lnTo>
                      <a:pt x="12745" y="3794"/>
                    </a:lnTo>
                    <a:lnTo>
                      <a:pt x="12745" y="3642"/>
                    </a:lnTo>
                    <a:lnTo>
                      <a:pt x="12432" y="3541"/>
                    </a:lnTo>
                    <a:lnTo>
                      <a:pt x="12343" y="3237"/>
                    </a:lnTo>
                    <a:lnTo>
                      <a:pt x="12075" y="3035"/>
                    </a:lnTo>
                    <a:lnTo>
                      <a:pt x="11940" y="2782"/>
                    </a:lnTo>
                    <a:lnTo>
                      <a:pt x="11940" y="2681"/>
                    </a:lnTo>
                    <a:lnTo>
                      <a:pt x="12253" y="2782"/>
                    </a:lnTo>
                    <a:lnTo>
                      <a:pt x="11985" y="2378"/>
                    </a:lnTo>
                    <a:lnTo>
                      <a:pt x="12253" y="2125"/>
                    </a:lnTo>
                    <a:lnTo>
                      <a:pt x="11761" y="2175"/>
                    </a:lnTo>
                    <a:lnTo>
                      <a:pt x="11672" y="2023"/>
                    </a:lnTo>
                    <a:lnTo>
                      <a:pt x="11985" y="1518"/>
                    </a:lnTo>
                    <a:lnTo>
                      <a:pt x="11672" y="1315"/>
                    </a:lnTo>
                    <a:lnTo>
                      <a:pt x="11583" y="961"/>
                    </a:lnTo>
                    <a:lnTo>
                      <a:pt x="11851" y="658"/>
                    </a:lnTo>
                    <a:lnTo>
                      <a:pt x="11851" y="304"/>
                    </a:lnTo>
                    <a:lnTo>
                      <a:pt x="11583" y="304"/>
                    </a:lnTo>
                    <a:lnTo>
                      <a:pt x="11314" y="506"/>
                    </a:lnTo>
                    <a:lnTo>
                      <a:pt x="11314" y="202"/>
                    </a:lnTo>
                    <a:lnTo>
                      <a:pt x="11493" y="0"/>
                    </a:lnTo>
                    <a:lnTo>
                      <a:pt x="4964" y="405"/>
                    </a:lnTo>
                    <a:lnTo>
                      <a:pt x="0" y="556"/>
                    </a:lnTo>
                    <a:lnTo>
                      <a:pt x="134" y="6070"/>
                    </a:lnTo>
                    <a:lnTo>
                      <a:pt x="760" y="6677"/>
                    </a:lnTo>
                    <a:lnTo>
                      <a:pt x="894" y="6930"/>
                    </a:lnTo>
                    <a:lnTo>
                      <a:pt x="1163" y="7689"/>
                    </a:lnTo>
                    <a:lnTo>
                      <a:pt x="1073" y="8195"/>
                    </a:lnTo>
                    <a:lnTo>
                      <a:pt x="1342" y="8549"/>
                    </a:lnTo>
                    <a:lnTo>
                      <a:pt x="1476" y="8954"/>
                    </a:lnTo>
                    <a:lnTo>
                      <a:pt x="1565" y="9055"/>
                    </a:lnTo>
                    <a:lnTo>
                      <a:pt x="1744" y="9308"/>
                    </a:lnTo>
                    <a:lnTo>
                      <a:pt x="1744" y="9712"/>
                    </a:lnTo>
                    <a:lnTo>
                      <a:pt x="2236" y="10370"/>
                    </a:lnTo>
                    <a:lnTo>
                      <a:pt x="2325" y="10471"/>
                    </a:lnTo>
                    <a:lnTo>
                      <a:pt x="2325" y="10775"/>
                    </a:lnTo>
                    <a:lnTo>
                      <a:pt x="2415" y="11129"/>
                    </a:lnTo>
                    <a:lnTo>
                      <a:pt x="2236" y="11432"/>
                    </a:lnTo>
                    <a:lnTo>
                      <a:pt x="2415" y="11685"/>
                    </a:lnTo>
                    <a:lnTo>
                      <a:pt x="2236" y="12090"/>
                    </a:lnTo>
                    <a:lnTo>
                      <a:pt x="2325" y="12444"/>
                    </a:lnTo>
                    <a:lnTo>
                      <a:pt x="2191" y="12748"/>
                    </a:lnTo>
                    <a:lnTo>
                      <a:pt x="2102" y="13152"/>
                    </a:lnTo>
                    <a:lnTo>
                      <a:pt x="1834" y="13506"/>
                    </a:lnTo>
                    <a:lnTo>
                      <a:pt x="1744" y="13911"/>
                    </a:lnTo>
                    <a:lnTo>
                      <a:pt x="1834" y="14569"/>
                    </a:lnTo>
                    <a:lnTo>
                      <a:pt x="1565" y="14923"/>
                    </a:lnTo>
                    <a:lnTo>
                      <a:pt x="1744" y="15327"/>
                    </a:lnTo>
                    <a:lnTo>
                      <a:pt x="1923" y="16187"/>
                    </a:lnTo>
                    <a:lnTo>
                      <a:pt x="1834" y="16541"/>
                    </a:lnTo>
                    <a:lnTo>
                      <a:pt x="1476" y="16946"/>
                    </a:lnTo>
                    <a:lnTo>
                      <a:pt x="1565" y="17300"/>
                    </a:lnTo>
                    <a:lnTo>
                      <a:pt x="1476" y="17705"/>
                    </a:lnTo>
                    <a:lnTo>
                      <a:pt x="1252" y="17907"/>
                    </a:lnTo>
                    <a:lnTo>
                      <a:pt x="1163" y="18261"/>
                    </a:lnTo>
                    <a:lnTo>
                      <a:pt x="1476" y="18565"/>
                    </a:lnTo>
                    <a:lnTo>
                      <a:pt x="1744" y="18261"/>
                    </a:lnTo>
                    <a:lnTo>
                      <a:pt x="3265" y="18059"/>
                    </a:lnTo>
                    <a:lnTo>
                      <a:pt x="3354" y="17907"/>
                    </a:lnTo>
                    <a:lnTo>
                      <a:pt x="2996" y="17705"/>
                    </a:lnTo>
                    <a:lnTo>
                      <a:pt x="3354" y="17401"/>
                    </a:lnTo>
                    <a:lnTo>
                      <a:pt x="3443" y="16541"/>
                    </a:lnTo>
                    <a:lnTo>
                      <a:pt x="3667" y="16845"/>
                    </a:lnTo>
                    <a:lnTo>
                      <a:pt x="3757" y="17199"/>
                    </a:lnTo>
                    <a:lnTo>
                      <a:pt x="3757" y="17503"/>
                    </a:lnTo>
                    <a:lnTo>
                      <a:pt x="3533" y="17705"/>
                    </a:lnTo>
                    <a:lnTo>
                      <a:pt x="3443" y="17907"/>
                    </a:lnTo>
                    <a:lnTo>
                      <a:pt x="3667" y="17958"/>
                    </a:lnTo>
                    <a:lnTo>
                      <a:pt x="4025" y="18059"/>
                    </a:lnTo>
                    <a:lnTo>
                      <a:pt x="4606" y="18160"/>
                    </a:lnTo>
                    <a:lnTo>
                      <a:pt x="5277" y="18464"/>
                    </a:lnTo>
                    <a:lnTo>
                      <a:pt x="5635" y="18666"/>
                    </a:lnTo>
                    <a:lnTo>
                      <a:pt x="6127" y="18919"/>
                    </a:lnTo>
                    <a:lnTo>
                      <a:pt x="7647" y="19121"/>
                    </a:lnTo>
                    <a:lnTo>
                      <a:pt x="7960" y="19121"/>
                    </a:lnTo>
                    <a:lnTo>
                      <a:pt x="8407" y="18818"/>
                    </a:lnTo>
                    <a:lnTo>
                      <a:pt x="8720" y="18818"/>
                    </a:lnTo>
                    <a:lnTo>
                      <a:pt x="8452" y="18363"/>
                    </a:lnTo>
                    <a:lnTo>
                      <a:pt x="8229" y="18059"/>
                    </a:lnTo>
                    <a:lnTo>
                      <a:pt x="8542" y="17958"/>
                    </a:lnTo>
                    <a:lnTo>
                      <a:pt x="8989" y="17705"/>
                    </a:lnTo>
                    <a:lnTo>
                      <a:pt x="9570" y="17503"/>
                    </a:lnTo>
                    <a:lnTo>
                      <a:pt x="9570" y="18059"/>
                    </a:lnTo>
                    <a:lnTo>
                      <a:pt x="9839" y="17958"/>
                    </a:lnTo>
                    <a:lnTo>
                      <a:pt x="10509" y="17907"/>
                    </a:lnTo>
                    <a:lnTo>
                      <a:pt x="10554" y="18261"/>
                    </a:lnTo>
                    <a:lnTo>
                      <a:pt x="10822" y="18464"/>
                    </a:lnTo>
                    <a:lnTo>
                      <a:pt x="11001" y="18919"/>
                    </a:lnTo>
                    <a:lnTo>
                      <a:pt x="11314" y="18919"/>
                    </a:lnTo>
                    <a:lnTo>
                      <a:pt x="11940" y="19121"/>
                    </a:lnTo>
                    <a:lnTo>
                      <a:pt x="12075" y="18818"/>
                    </a:lnTo>
                    <a:lnTo>
                      <a:pt x="12164" y="18767"/>
                    </a:lnTo>
                    <a:lnTo>
                      <a:pt x="12164" y="18565"/>
                    </a:lnTo>
                    <a:lnTo>
                      <a:pt x="12253" y="18818"/>
                    </a:lnTo>
                    <a:lnTo>
                      <a:pt x="12164" y="18919"/>
                    </a:lnTo>
                    <a:lnTo>
                      <a:pt x="12164" y="19222"/>
                    </a:lnTo>
                    <a:lnTo>
                      <a:pt x="12343" y="19577"/>
                    </a:lnTo>
                    <a:lnTo>
                      <a:pt x="12656" y="19779"/>
                    </a:lnTo>
                    <a:lnTo>
                      <a:pt x="12835" y="20184"/>
                    </a:lnTo>
                    <a:lnTo>
                      <a:pt x="12745" y="20538"/>
                    </a:lnTo>
                    <a:lnTo>
                      <a:pt x="12924" y="20740"/>
                    </a:lnTo>
                    <a:lnTo>
                      <a:pt x="13282" y="20538"/>
                    </a:lnTo>
                    <a:lnTo>
                      <a:pt x="13863" y="21044"/>
                    </a:lnTo>
                    <a:lnTo>
                      <a:pt x="14176" y="20841"/>
                    </a:lnTo>
                    <a:lnTo>
                      <a:pt x="14266" y="20841"/>
                    </a:lnTo>
                    <a:lnTo>
                      <a:pt x="14624" y="21044"/>
                    </a:lnTo>
                    <a:lnTo>
                      <a:pt x="14847" y="20841"/>
                    </a:lnTo>
                    <a:lnTo>
                      <a:pt x="14847" y="20335"/>
                    </a:lnTo>
                    <a:lnTo>
                      <a:pt x="14937" y="19981"/>
                    </a:lnTo>
                    <a:lnTo>
                      <a:pt x="15294" y="19981"/>
                    </a:lnTo>
                    <a:lnTo>
                      <a:pt x="15518" y="19880"/>
                    </a:lnTo>
                    <a:lnTo>
                      <a:pt x="15697" y="19779"/>
                    </a:lnTo>
                    <a:lnTo>
                      <a:pt x="15876" y="20184"/>
                    </a:lnTo>
                    <a:lnTo>
                      <a:pt x="16144" y="19981"/>
                    </a:lnTo>
                    <a:lnTo>
                      <a:pt x="16457" y="20184"/>
                    </a:lnTo>
                    <a:lnTo>
                      <a:pt x="16457" y="20639"/>
                    </a:lnTo>
                    <a:lnTo>
                      <a:pt x="16547" y="21044"/>
                    </a:lnTo>
                    <a:lnTo>
                      <a:pt x="16860" y="20841"/>
                    </a:lnTo>
                    <a:lnTo>
                      <a:pt x="17128" y="20538"/>
                    </a:lnTo>
                    <a:lnTo>
                      <a:pt x="17307" y="20285"/>
                    </a:lnTo>
                    <a:lnTo>
                      <a:pt x="17039" y="19880"/>
                    </a:lnTo>
                    <a:lnTo>
                      <a:pt x="17396" y="19779"/>
                    </a:lnTo>
                    <a:lnTo>
                      <a:pt x="17307" y="19121"/>
                    </a:lnTo>
                    <a:lnTo>
                      <a:pt x="16636" y="18767"/>
                    </a:lnTo>
                    <a:lnTo>
                      <a:pt x="16636" y="18363"/>
                    </a:lnTo>
                    <a:lnTo>
                      <a:pt x="17709" y="18919"/>
                    </a:lnTo>
                    <a:lnTo>
                      <a:pt x="18067" y="18919"/>
                    </a:lnTo>
                    <a:lnTo>
                      <a:pt x="18291" y="19121"/>
                    </a:lnTo>
                    <a:lnTo>
                      <a:pt x="18470" y="19222"/>
                    </a:lnTo>
                    <a:lnTo>
                      <a:pt x="18291" y="19577"/>
                    </a:lnTo>
                    <a:lnTo>
                      <a:pt x="18559" y="19577"/>
                    </a:lnTo>
                    <a:lnTo>
                      <a:pt x="18917" y="19526"/>
                    </a:lnTo>
                    <a:lnTo>
                      <a:pt x="19051" y="19880"/>
                    </a:lnTo>
                    <a:lnTo>
                      <a:pt x="19498" y="19981"/>
                    </a:lnTo>
                    <a:lnTo>
                      <a:pt x="19722" y="19880"/>
                    </a:lnTo>
                    <a:lnTo>
                      <a:pt x="19811" y="20184"/>
                    </a:lnTo>
                    <a:lnTo>
                      <a:pt x="20080" y="20538"/>
                    </a:lnTo>
                    <a:lnTo>
                      <a:pt x="20348" y="20639"/>
                    </a:lnTo>
                    <a:lnTo>
                      <a:pt x="20393" y="20184"/>
                    </a:lnTo>
                    <a:lnTo>
                      <a:pt x="20482" y="20538"/>
                    </a:lnTo>
                    <a:lnTo>
                      <a:pt x="20348" y="20942"/>
                    </a:lnTo>
                    <a:lnTo>
                      <a:pt x="20080" y="21600"/>
                    </a:lnTo>
                    <a:lnTo>
                      <a:pt x="20393" y="21296"/>
                    </a:lnTo>
                    <a:lnTo>
                      <a:pt x="20482" y="20942"/>
                    </a:lnTo>
                    <a:lnTo>
                      <a:pt x="20750" y="20538"/>
                    </a:lnTo>
                    <a:lnTo>
                      <a:pt x="21153" y="21145"/>
                    </a:lnTo>
                    <a:lnTo>
                      <a:pt x="21153" y="20841"/>
                    </a:lnTo>
                    <a:lnTo>
                      <a:pt x="21332" y="20437"/>
                    </a:lnTo>
                    <a:lnTo>
                      <a:pt x="21332" y="20285"/>
                    </a:lnTo>
                    <a:lnTo>
                      <a:pt x="21600" y="20184"/>
                    </a:lnTo>
                    <a:lnTo>
                      <a:pt x="21600" y="19981"/>
                    </a:lnTo>
                    <a:lnTo>
                      <a:pt x="21242" y="19880"/>
                    </a:lnTo>
                    <a:lnTo>
                      <a:pt x="21153" y="19577"/>
                    </a:lnTo>
                    <a:lnTo>
                      <a:pt x="20929" y="19425"/>
                    </a:lnTo>
                    <a:lnTo>
                      <a:pt x="20258" y="19324"/>
                    </a:lnTo>
                    <a:lnTo>
                      <a:pt x="19990" y="19121"/>
                    </a:lnTo>
                    <a:lnTo>
                      <a:pt x="19588" y="19121"/>
                    </a:lnTo>
                    <a:lnTo>
                      <a:pt x="19409" y="18767"/>
                    </a:lnTo>
                    <a:lnTo>
                      <a:pt x="19051" y="18565"/>
                    </a:lnTo>
                    <a:lnTo>
                      <a:pt x="18738" y="18464"/>
                    </a:lnTo>
                    <a:lnTo>
                      <a:pt x="18648" y="18059"/>
                    </a:lnTo>
                    <a:lnTo>
                      <a:pt x="18917" y="17958"/>
                    </a:lnTo>
                    <a:lnTo>
                      <a:pt x="18827" y="17806"/>
                    </a:lnTo>
                    <a:lnTo>
                      <a:pt x="19140" y="17705"/>
                    </a:lnTo>
                    <a:lnTo>
                      <a:pt x="19498" y="17907"/>
                    </a:lnTo>
                    <a:lnTo>
                      <a:pt x="19230" y="17604"/>
                    </a:lnTo>
                    <a:lnTo>
                      <a:pt x="19051" y="17199"/>
                    </a:lnTo>
                    <a:lnTo>
                      <a:pt x="19409" y="16946"/>
                    </a:lnTo>
                    <a:lnTo>
                      <a:pt x="19722" y="16946"/>
                    </a:lnTo>
                    <a:lnTo>
                      <a:pt x="19811" y="17047"/>
                    </a:lnTo>
                    <a:lnTo>
                      <a:pt x="19901" y="16744"/>
                    </a:lnTo>
                    <a:lnTo>
                      <a:pt x="19901" y="16390"/>
                    </a:lnTo>
                    <a:lnTo>
                      <a:pt x="19677" y="16187"/>
                    </a:lnTo>
                    <a:lnTo>
                      <a:pt x="19588" y="15783"/>
                    </a:lnTo>
                    <a:lnTo>
                      <a:pt x="19498" y="15530"/>
                    </a:lnTo>
                    <a:lnTo>
                      <a:pt x="19051" y="15783"/>
                    </a:lnTo>
                    <a:lnTo>
                      <a:pt x="18961" y="16187"/>
                    </a:lnTo>
                    <a:lnTo>
                      <a:pt x="18917" y="16541"/>
                    </a:lnTo>
                    <a:lnTo>
                      <a:pt x="18559" y="16541"/>
                    </a:lnTo>
                    <a:lnTo>
                      <a:pt x="18470" y="16187"/>
                    </a:lnTo>
                    <a:lnTo>
                      <a:pt x="18157" y="16289"/>
                    </a:lnTo>
                    <a:lnTo>
                      <a:pt x="17888" y="16086"/>
                    </a:lnTo>
                    <a:lnTo>
                      <a:pt x="17888" y="15985"/>
                    </a:lnTo>
                    <a:lnTo>
                      <a:pt x="18559" y="15530"/>
                    </a:lnTo>
                    <a:lnTo>
                      <a:pt x="18648" y="15125"/>
                    </a:lnTo>
                    <a:lnTo>
                      <a:pt x="18291" y="15327"/>
                    </a:lnTo>
                    <a:lnTo>
                      <a:pt x="18291" y="15024"/>
                    </a:lnTo>
                    <a:lnTo>
                      <a:pt x="18067" y="15327"/>
                    </a:lnTo>
                    <a:lnTo>
                      <a:pt x="17799" y="15125"/>
                    </a:lnTo>
                    <a:lnTo>
                      <a:pt x="17486" y="15530"/>
                    </a:lnTo>
                    <a:lnTo>
                      <a:pt x="17217" y="15580"/>
                    </a:lnTo>
                    <a:lnTo>
                      <a:pt x="16278" y="15681"/>
                    </a:lnTo>
                    <a:lnTo>
                      <a:pt x="15876" y="15681"/>
                    </a:lnTo>
                    <a:lnTo>
                      <a:pt x="15473" y="15530"/>
                    </a:lnTo>
                    <a:lnTo>
                      <a:pt x="15473" y="15125"/>
                    </a:lnTo>
                    <a:lnTo>
                      <a:pt x="15697" y="14822"/>
                    </a:lnTo>
                    <a:lnTo>
                      <a:pt x="16144" y="14063"/>
                    </a:lnTo>
                    <a:lnTo>
                      <a:pt x="16368" y="14012"/>
                    </a:lnTo>
                    <a:lnTo>
                      <a:pt x="16815" y="14063"/>
                    </a:lnTo>
                    <a:lnTo>
                      <a:pt x="17128" y="14265"/>
                    </a:lnTo>
                    <a:lnTo>
                      <a:pt x="17486" y="14569"/>
                    </a:lnTo>
                    <a:lnTo>
                      <a:pt x="17709" y="14569"/>
                    </a:lnTo>
                    <a:lnTo>
                      <a:pt x="17978" y="14771"/>
                    </a:lnTo>
                    <a:lnTo>
                      <a:pt x="18067" y="14670"/>
                    </a:lnTo>
                    <a:lnTo>
                      <a:pt x="18380" y="14923"/>
                    </a:lnTo>
                    <a:lnTo>
                      <a:pt x="18827" y="14923"/>
                    </a:lnTo>
                    <a:lnTo>
                      <a:pt x="18827" y="15024"/>
                    </a:lnTo>
                    <a:lnTo>
                      <a:pt x="19140" y="14822"/>
                    </a:lnTo>
                    <a:lnTo>
                      <a:pt x="18961" y="14771"/>
                    </a:lnTo>
                    <a:lnTo>
                      <a:pt x="18827" y="1456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39" name="Shape 2607">
              <a:extLst>
                <a:ext uri="{FF2B5EF4-FFF2-40B4-BE49-F238E27FC236}">
                  <a16:creationId xmlns:a16="http://schemas.microsoft.com/office/drawing/2014/main" id="{D07C1343-4396-48F0-BCDF-B5377906DB50}"/>
                </a:ext>
              </a:extLst>
            </p:cNvPr>
            <p:cNvSpPr/>
            <p:nvPr/>
          </p:nvSpPr>
          <p:spPr>
            <a:xfrm>
              <a:off x="3673281" y="1594395"/>
              <a:ext cx="8557" cy="640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21600"/>
                  </a:lnTo>
                  <a:lnTo>
                    <a:pt x="21600" y="72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0" name="Shape 2608">
              <a:extLst>
                <a:ext uri="{FF2B5EF4-FFF2-40B4-BE49-F238E27FC236}">
                  <a16:creationId xmlns:a16="http://schemas.microsoft.com/office/drawing/2014/main" id="{B3C1371C-4E31-49E7-A794-FF63F7BFF68E}"/>
                </a:ext>
              </a:extLst>
            </p:cNvPr>
            <p:cNvSpPr/>
            <p:nvPr/>
          </p:nvSpPr>
          <p:spPr>
            <a:xfrm>
              <a:off x="3673281" y="1594395"/>
              <a:ext cx="8557" cy="640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21600"/>
                  </a:lnTo>
                  <a:lnTo>
                    <a:pt x="21600" y="72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1" name="Shape 2609">
              <a:extLst>
                <a:ext uri="{FF2B5EF4-FFF2-40B4-BE49-F238E27FC236}">
                  <a16:creationId xmlns:a16="http://schemas.microsoft.com/office/drawing/2014/main" id="{F9CEE6D6-FA7A-4D7A-8B1F-13E4732ED1A9}"/>
                </a:ext>
              </a:extLst>
            </p:cNvPr>
            <p:cNvSpPr/>
            <p:nvPr/>
          </p:nvSpPr>
          <p:spPr>
            <a:xfrm>
              <a:off x="3685213" y="1582645"/>
              <a:ext cx="5012" cy="85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40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2" name="Shape 2610">
              <a:extLst>
                <a:ext uri="{FF2B5EF4-FFF2-40B4-BE49-F238E27FC236}">
                  <a16:creationId xmlns:a16="http://schemas.microsoft.com/office/drawing/2014/main" id="{8E1114A4-F1A6-45E2-BD9F-89A1F92C1747}"/>
                </a:ext>
              </a:extLst>
            </p:cNvPr>
            <p:cNvSpPr/>
            <p:nvPr/>
          </p:nvSpPr>
          <p:spPr>
            <a:xfrm>
              <a:off x="3685213" y="1582645"/>
              <a:ext cx="5012" cy="85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400" y="21600"/>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3" name="Shape 2611">
              <a:extLst>
                <a:ext uri="{FF2B5EF4-FFF2-40B4-BE49-F238E27FC236}">
                  <a16:creationId xmlns:a16="http://schemas.microsoft.com/office/drawing/2014/main" id="{104F0F4F-C71A-4E77-8646-1B65A54E2087}"/>
                </a:ext>
              </a:extLst>
            </p:cNvPr>
            <p:cNvSpPr/>
            <p:nvPr/>
          </p:nvSpPr>
          <p:spPr>
            <a:xfrm>
              <a:off x="3778088" y="1443789"/>
              <a:ext cx="52404" cy="44862"/>
            </a:xfrm>
            <a:custGeom>
              <a:avLst/>
              <a:gdLst/>
              <a:ahLst/>
              <a:cxnLst>
                <a:cxn ang="0">
                  <a:pos x="wd2" y="hd2"/>
                </a:cxn>
                <a:cxn ang="5400000">
                  <a:pos x="wd2" y="hd2"/>
                </a:cxn>
                <a:cxn ang="10800000">
                  <a:pos x="wd2" y="hd2"/>
                </a:cxn>
                <a:cxn ang="16200000">
                  <a:pos x="wd2" y="hd2"/>
                </a:cxn>
              </a:cxnLst>
              <a:rect l="0" t="0" r="r" b="b"/>
              <a:pathLst>
                <a:path w="21600" h="21600" extrusionOk="0">
                  <a:moveTo>
                    <a:pt x="4408" y="19543"/>
                  </a:moveTo>
                  <a:lnTo>
                    <a:pt x="6612" y="16457"/>
                  </a:lnTo>
                  <a:lnTo>
                    <a:pt x="8376" y="13886"/>
                  </a:lnTo>
                  <a:lnTo>
                    <a:pt x="14988" y="10800"/>
                  </a:lnTo>
                  <a:lnTo>
                    <a:pt x="17633" y="7714"/>
                  </a:lnTo>
                  <a:lnTo>
                    <a:pt x="18955" y="4114"/>
                  </a:lnTo>
                  <a:lnTo>
                    <a:pt x="21600" y="1029"/>
                  </a:lnTo>
                  <a:lnTo>
                    <a:pt x="20718" y="0"/>
                  </a:lnTo>
                  <a:lnTo>
                    <a:pt x="17633" y="2057"/>
                  </a:lnTo>
                  <a:lnTo>
                    <a:pt x="12343" y="7200"/>
                  </a:lnTo>
                  <a:lnTo>
                    <a:pt x="5731" y="10800"/>
                  </a:lnTo>
                  <a:lnTo>
                    <a:pt x="0" y="15943"/>
                  </a:lnTo>
                  <a:lnTo>
                    <a:pt x="0" y="17486"/>
                  </a:lnTo>
                  <a:lnTo>
                    <a:pt x="882" y="21600"/>
                  </a:lnTo>
                  <a:lnTo>
                    <a:pt x="4408" y="1954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4" name="Shape 2612">
              <a:extLst>
                <a:ext uri="{FF2B5EF4-FFF2-40B4-BE49-F238E27FC236}">
                  <a16:creationId xmlns:a16="http://schemas.microsoft.com/office/drawing/2014/main" id="{3A7C0A1D-EDDA-4948-BBF2-BE718E67E787}"/>
                </a:ext>
              </a:extLst>
            </p:cNvPr>
            <p:cNvSpPr/>
            <p:nvPr/>
          </p:nvSpPr>
          <p:spPr>
            <a:xfrm>
              <a:off x="3830491" y="1518558"/>
              <a:ext cx="66307" cy="58747"/>
            </a:xfrm>
            <a:custGeom>
              <a:avLst/>
              <a:gdLst/>
              <a:ahLst/>
              <a:cxnLst>
                <a:cxn ang="0">
                  <a:pos x="wd2" y="hd2"/>
                </a:cxn>
                <a:cxn ang="5400000">
                  <a:pos x="wd2" y="hd2"/>
                </a:cxn>
                <a:cxn ang="10800000">
                  <a:pos x="wd2" y="hd2"/>
                </a:cxn>
                <a:cxn ang="16200000">
                  <a:pos x="wd2" y="hd2"/>
                </a:cxn>
              </a:cxnLst>
              <a:rect l="0" t="0" r="r" b="b"/>
              <a:pathLst>
                <a:path w="21600" h="21600" extrusionOk="0">
                  <a:moveTo>
                    <a:pt x="697" y="16102"/>
                  </a:moveTo>
                  <a:lnTo>
                    <a:pt x="5226" y="16102"/>
                  </a:lnTo>
                  <a:lnTo>
                    <a:pt x="5226" y="13353"/>
                  </a:lnTo>
                  <a:lnTo>
                    <a:pt x="5226" y="16102"/>
                  </a:lnTo>
                  <a:lnTo>
                    <a:pt x="3135" y="19244"/>
                  </a:lnTo>
                  <a:lnTo>
                    <a:pt x="5923" y="21600"/>
                  </a:lnTo>
                  <a:lnTo>
                    <a:pt x="9058" y="14138"/>
                  </a:lnTo>
                  <a:lnTo>
                    <a:pt x="13239" y="9033"/>
                  </a:lnTo>
                  <a:lnTo>
                    <a:pt x="15677" y="6676"/>
                  </a:lnTo>
                  <a:lnTo>
                    <a:pt x="16374" y="3535"/>
                  </a:lnTo>
                  <a:lnTo>
                    <a:pt x="19510" y="3535"/>
                  </a:lnTo>
                  <a:lnTo>
                    <a:pt x="21600" y="1571"/>
                  </a:lnTo>
                  <a:lnTo>
                    <a:pt x="19510" y="0"/>
                  </a:lnTo>
                  <a:lnTo>
                    <a:pt x="14284" y="0"/>
                  </a:lnTo>
                  <a:lnTo>
                    <a:pt x="9058" y="2356"/>
                  </a:lnTo>
                  <a:lnTo>
                    <a:pt x="4529" y="5105"/>
                  </a:lnTo>
                  <a:lnTo>
                    <a:pt x="1394" y="10996"/>
                  </a:lnTo>
                  <a:lnTo>
                    <a:pt x="0" y="13353"/>
                  </a:lnTo>
                  <a:lnTo>
                    <a:pt x="697" y="16102"/>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5" name="Shape 2613">
              <a:extLst>
                <a:ext uri="{FF2B5EF4-FFF2-40B4-BE49-F238E27FC236}">
                  <a16:creationId xmlns:a16="http://schemas.microsoft.com/office/drawing/2014/main" id="{20F4B3E9-1274-4AE9-8D25-72D7F9B24634}"/>
                </a:ext>
              </a:extLst>
            </p:cNvPr>
            <p:cNvSpPr/>
            <p:nvPr/>
          </p:nvSpPr>
          <p:spPr>
            <a:xfrm>
              <a:off x="3501099" y="1594395"/>
              <a:ext cx="455588" cy="510563"/>
            </a:xfrm>
            <a:custGeom>
              <a:avLst/>
              <a:gdLst/>
              <a:ahLst/>
              <a:cxnLst>
                <a:cxn ang="0">
                  <a:pos x="wd2" y="hd2"/>
                </a:cxn>
                <a:cxn ang="5400000">
                  <a:pos x="wd2" y="hd2"/>
                </a:cxn>
                <a:cxn ang="10800000">
                  <a:pos x="wd2" y="hd2"/>
                </a:cxn>
                <a:cxn ang="16200000">
                  <a:pos x="wd2" y="hd2"/>
                </a:cxn>
              </a:cxnLst>
              <a:rect l="0" t="0" r="r" b="b"/>
              <a:pathLst>
                <a:path w="21600" h="21600" extrusionOk="0">
                  <a:moveTo>
                    <a:pt x="2485" y="1446"/>
                  </a:moveTo>
                  <a:lnTo>
                    <a:pt x="2383" y="1808"/>
                  </a:lnTo>
                  <a:lnTo>
                    <a:pt x="2079" y="1808"/>
                  </a:lnTo>
                  <a:lnTo>
                    <a:pt x="2180" y="4248"/>
                  </a:lnTo>
                  <a:lnTo>
                    <a:pt x="2079" y="4609"/>
                  </a:lnTo>
                  <a:lnTo>
                    <a:pt x="1876" y="4926"/>
                  </a:lnTo>
                  <a:lnTo>
                    <a:pt x="1217" y="5197"/>
                  </a:lnTo>
                  <a:lnTo>
                    <a:pt x="558" y="5649"/>
                  </a:lnTo>
                  <a:lnTo>
                    <a:pt x="456" y="5965"/>
                  </a:lnTo>
                  <a:lnTo>
                    <a:pt x="254" y="6326"/>
                  </a:lnTo>
                  <a:lnTo>
                    <a:pt x="0" y="6552"/>
                  </a:lnTo>
                  <a:lnTo>
                    <a:pt x="0" y="6914"/>
                  </a:lnTo>
                  <a:lnTo>
                    <a:pt x="254" y="7230"/>
                  </a:lnTo>
                  <a:lnTo>
                    <a:pt x="558" y="7230"/>
                  </a:lnTo>
                  <a:lnTo>
                    <a:pt x="963" y="7818"/>
                  </a:lnTo>
                  <a:lnTo>
                    <a:pt x="558" y="8676"/>
                  </a:lnTo>
                  <a:lnTo>
                    <a:pt x="659" y="9264"/>
                  </a:lnTo>
                  <a:lnTo>
                    <a:pt x="456" y="9625"/>
                  </a:lnTo>
                  <a:lnTo>
                    <a:pt x="659" y="10303"/>
                  </a:lnTo>
                  <a:lnTo>
                    <a:pt x="659" y="10800"/>
                  </a:lnTo>
                  <a:lnTo>
                    <a:pt x="456" y="11162"/>
                  </a:lnTo>
                  <a:lnTo>
                    <a:pt x="1014" y="11478"/>
                  </a:lnTo>
                  <a:lnTo>
                    <a:pt x="1420" y="11839"/>
                  </a:lnTo>
                  <a:lnTo>
                    <a:pt x="1775" y="11930"/>
                  </a:lnTo>
                  <a:lnTo>
                    <a:pt x="2383" y="12020"/>
                  </a:lnTo>
                  <a:lnTo>
                    <a:pt x="2637" y="12336"/>
                  </a:lnTo>
                  <a:lnTo>
                    <a:pt x="2941" y="12517"/>
                  </a:lnTo>
                  <a:lnTo>
                    <a:pt x="3397" y="12698"/>
                  </a:lnTo>
                  <a:lnTo>
                    <a:pt x="3904" y="13014"/>
                  </a:lnTo>
                  <a:lnTo>
                    <a:pt x="4361" y="13602"/>
                  </a:lnTo>
                  <a:lnTo>
                    <a:pt x="5020" y="14189"/>
                  </a:lnTo>
                  <a:lnTo>
                    <a:pt x="5425" y="14370"/>
                  </a:lnTo>
                  <a:lnTo>
                    <a:pt x="5780" y="14460"/>
                  </a:lnTo>
                  <a:lnTo>
                    <a:pt x="6085" y="14641"/>
                  </a:lnTo>
                  <a:lnTo>
                    <a:pt x="6490" y="14957"/>
                  </a:lnTo>
                  <a:lnTo>
                    <a:pt x="6744" y="15319"/>
                  </a:lnTo>
                  <a:lnTo>
                    <a:pt x="6845" y="16177"/>
                  </a:lnTo>
                  <a:lnTo>
                    <a:pt x="6946" y="16494"/>
                  </a:lnTo>
                  <a:lnTo>
                    <a:pt x="6946" y="16584"/>
                  </a:lnTo>
                  <a:lnTo>
                    <a:pt x="7048" y="16946"/>
                  </a:lnTo>
                  <a:lnTo>
                    <a:pt x="7048" y="17172"/>
                  </a:lnTo>
                  <a:lnTo>
                    <a:pt x="7149" y="17262"/>
                  </a:lnTo>
                  <a:lnTo>
                    <a:pt x="7301" y="17623"/>
                  </a:lnTo>
                  <a:lnTo>
                    <a:pt x="7504" y="17669"/>
                  </a:lnTo>
                  <a:lnTo>
                    <a:pt x="7707" y="18030"/>
                  </a:lnTo>
                  <a:lnTo>
                    <a:pt x="7403" y="18618"/>
                  </a:lnTo>
                  <a:lnTo>
                    <a:pt x="7504" y="19115"/>
                  </a:lnTo>
                  <a:lnTo>
                    <a:pt x="7606" y="19657"/>
                  </a:lnTo>
                  <a:lnTo>
                    <a:pt x="7808" y="19973"/>
                  </a:lnTo>
                  <a:lnTo>
                    <a:pt x="7910" y="20335"/>
                  </a:lnTo>
                  <a:lnTo>
                    <a:pt x="8113" y="20651"/>
                  </a:lnTo>
                  <a:lnTo>
                    <a:pt x="8468" y="20832"/>
                  </a:lnTo>
                  <a:lnTo>
                    <a:pt x="9431" y="21013"/>
                  </a:lnTo>
                  <a:lnTo>
                    <a:pt x="9685" y="21600"/>
                  </a:lnTo>
                  <a:lnTo>
                    <a:pt x="16073" y="21238"/>
                  </a:lnTo>
                  <a:lnTo>
                    <a:pt x="20839" y="20922"/>
                  </a:lnTo>
                  <a:lnTo>
                    <a:pt x="21042" y="20922"/>
                  </a:lnTo>
                  <a:lnTo>
                    <a:pt x="20941" y="20244"/>
                  </a:lnTo>
                  <a:lnTo>
                    <a:pt x="21042" y="19883"/>
                  </a:lnTo>
                  <a:lnTo>
                    <a:pt x="21042" y="19657"/>
                  </a:lnTo>
                  <a:lnTo>
                    <a:pt x="20941" y="19295"/>
                  </a:lnTo>
                  <a:lnTo>
                    <a:pt x="20687" y="18979"/>
                  </a:lnTo>
                  <a:lnTo>
                    <a:pt x="20687" y="18708"/>
                  </a:lnTo>
                  <a:lnTo>
                    <a:pt x="20383" y="18392"/>
                  </a:lnTo>
                  <a:lnTo>
                    <a:pt x="20485" y="18121"/>
                  </a:lnTo>
                  <a:lnTo>
                    <a:pt x="20282" y="17352"/>
                  </a:lnTo>
                  <a:lnTo>
                    <a:pt x="20282" y="16765"/>
                  </a:lnTo>
                  <a:lnTo>
                    <a:pt x="20586" y="16177"/>
                  </a:lnTo>
                  <a:lnTo>
                    <a:pt x="20485" y="15816"/>
                  </a:lnTo>
                  <a:lnTo>
                    <a:pt x="20586" y="15500"/>
                  </a:lnTo>
                  <a:lnTo>
                    <a:pt x="20789" y="15138"/>
                  </a:lnTo>
                  <a:lnTo>
                    <a:pt x="20789" y="14867"/>
                  </a:lnTo>
                  <a:lnTo>
                    <a:pt x="20586" y="14189"/>
                  </a:lnTo>
                  <a:lnTo>
                    <a:pt x="20586" y="13873"/>
                  </a:lnTo>
                  <a:lnTo>
                    <a:pt x="20789" y="13285"/>
                  </a:lnTo>
                  <a:lnTo>
                    <a:pt x="20941" y="12924"/>
                  </a:lnTo>
                  <a:lnTo>
                    <a:pt x="21245" y="12698"/>
                  </a:lnTo>
                  <a:lnTo>
                    <a:pt x="21346" y="12517"/>
                  </a:lnTo>
                  <a:lnTo>
                    <a:pt x="21042" y="11930"/>
                  </a:lnTo>
                  <a:lnTo>
                    <a:pt x="21144" y="11568"/>
                  </a:lnTo>
                  <a:lnTo>
                    <a:pt x="21245" y="10981"/>
                  </a:lnTo>
                  <a:lnTo>
                    <a:pt x="21600" y="10032"/>
                  </a:lnTo>
                  <a:lnTo>
                    <a:pt x="21600" y="9806"/>
                  </a:lnTo>
                  <a:lnTo>
                    <a:pt x="21549" y="9444"/>
                  </a:lnTo>
                  <a:lnTo>
                    <a:pt x="21144" y="9173"/>
                  </a:lnTo>
                  <a:lnTo>
                    <a:pt x="20839" y="9354"/>
                  </a:lnTo>
                  <a:lnTo>
                    <a:pt x="20485" y="9535"/>
                  </a:lnTo>
                  <a:lnTo>
                    <a:pt x="20282" y="9806"/>
                  </a:lnTo>
                  <a:lnTo>
                    <a:pt x="20180" y="10122"/>
                  </a:lnTo>
                  <a:lnTo>
                    <a:pt x="20028" y="10484"/>
                  </a:lnTo>
                  <a:lnTo>
                    <a:pt x="19623" y="10710"/>
                  </a:lnTo>
                  <a:lnTo>
                    <a:pt x="19420" y="10981"/>
                  </a:lnTo>
                  <a:lnTo>
                    <a:pt x="19166" y="10981"/>
                  </a:lnTo>
                  <a:lnTo>
                    <a:pt x="19065" y="10619"/>
                  </a:lnTo>
                  <a:lnTo>
                    <a:pt x="19166" y="10303"/>
                  </a:lnTo>
                  <a:lnTo>
                    <a:pt x="19420" y="9625"/>
                  </a:lnTo>
                  <a:lnTo>
                    <a:pt x="19623" y="9264"/>
                  </a:lnTo>
                  <a:lnTo>
                    <a:pt x="19724" y="9038"/>
                  </a:lnTo>
                  <a:lnTo>
                    <a:pt x="20028" y="8857"/>
                  </a:lnTo>
                  <a:lnTo>
                    <a:pt x="20383" y="8676"/>
                  </a:lnTo>
                  <a:lnTo>
                    <a:pt x="20383" y="8450"/>
                  </a:lnTo>
                  <a:lnTo>
                    <a:pt x="20485" y="8179"/>
                  </a:lnTo>
                  <a:lnTo>
                    <a:pt x="20282" y="8089"/>
                  </a:lnTo>
                  <a:lnTo>
                    <a:pt x="19927" y="7818"/>
                  </a:lnTo>
                  <a:lnTo>
                    <a:pt x="19927" y="7592"/>
                  </a:lnTo>
                  <a:lnTo>
                    <a:pt x="20079" y="6914"/>
                  </a:lnTo>
                  <a:lnTo>
                    <a:pt x="19724" y="6914"/>
                  </a:lnTo>
                  <a:lnTo>
                    <a:pt x="19420" y="7049"/>
                  </a:lnTo>
                  <a:lnTo>
                    <a:pt x="19217" y="6733"/>
                  </a:lnTo>
                  <a:lnTo>
                    <a:pt x="19420" y="6462"/>
                  </a:lnTo>
                  <a:lnTo>
                    <a:pt x="19420" y="5784"/>
                  </a:lnTo>
                  <a:lnTo>
                    <a:pt x="19318" y="5558"/>
                  </a:lnTo>
                  <a:lnTo>
                    <a:pt x="19420" y="5468"/>
                  </a:lnTo>
                  <a:lnTo>
                    <a:pt x="19065" y="5106"/>
                  </a:lnTo>
                  <a:lnTo>
                    <a:pt x="18456" y="5016"/>
                  </a:lnTo>
                  <a:lnTo>
                    <a:pt x="18203" y="4926"/>
                  </a:lnTo>
                  <a:lnTo>
                    <a:pt x="18101" y="4428"/>
                  </a:lnTo>
                  <a:lnTo>
                    <a:pt x="17696" y="4203"/>
                  </a:lnTo>
                  <a:lnTo>
                    <a:pt x="16834" y="4112"/>
                  </a:lnTo>
                  <a:lnTo>
                    <a:pt x="16479" y="4022"/>
                  </a:lnTo>
                  <a:lnTo>
                    <a:pt x="16175" y="4112"/>
                  </a:lnTo>
                  <a:lnTo>
                    <a:pt x="15414" y="4022"/>
                  </a:lnTo>
                  <a:lnTo>
                    <a:pt x="15313" y="4022"/>
                  </a:lnTo>
                  <a:lnTo>
                    <a:pt x="14096" y="3570"/>
                  </a:lnTo>
                  <a:lnTo>
                    <a:pt x="10394" y="2892"/>
                  </a:lnTo>
                  <a:lnTo>
                    <a:pt x="9989" y="2305"/>
                  </a:lnTo>
                  <a:lnTo>
                    <a:pt x="9685" y="2079"/>
                  </a:lnTo>
                  <a:lnTo>
                    <a:pt x="9330" y="1988"/>
                  </a:lnTo>
                  <a:lnTo>
                    <a:pt x="9127" y="1808"/>
                  </a:lnTo>
                  <a:lnTo>
                    <a:pt x="8569" y="1808"/>
                  </a:lnTo>
                  <a:lnTo>
                    <a:pt x="8163" y="1627"/>
                  </a:lnTo>
                  <a:lnTo>
                    <a:pt x="7808" y="1536"/>
                  </a:lnTo>
                  <a:lnTo>
                    <a:pt x="7504" y="1717"/>
                  </a:lnTo>
                  <a:lnTo>
                    <a:pt x="7149" y="1717"/>
                  </a:lnTo>
                  <a:lnTo>
                    <a:pt x="7251" y="1536"/>
                  </a:lnTo>
                  <a:lnTo>
                    <a:pt x="7301" y="1220"/>
                  </a:lnTo>
                  <a:lnTo>
                    <a:pt x="7301" y="949"/>
                  </a:lnTo>
                  <a:lnTo>
                    <a:pt x="7606" y="633"/>
                  </a:lnTo>
                  <a:lnTo>
                    <a:pt x="7606" y="271"/>
                  </a:lnTo>
                  <a:lnTo>
                    <a:pt x="7301" y="0"/>
                  </a:lnTo>
                  <a:lnTo>
                    <a:pt x="6845" y="271"/>
                  </a:lnTo>
                  <a:lnTo>
                    <a:pt x="6490" y="452"/>
                  </a:lnTo>
                  <a:lnTo>
                    <a:pt x="6186" y="633"/>
                  </a:lnTo>
                  <a:lnTo>
                    <a:pt x="5780" y="768"/>
                  </a:lnTo>
                  <a:lnTo>
                    <a:pt x="5121" y="1130"/>
                  </a:lnTo>
                  <a:lnTo>
                    <a:pt x="3701" y="1536"/>
                  </a:lnTo>
                  <a:lnTo>
                    <a:pt x="3397" y="1627"/>
                  </a:lnTo>
                  <a:lnTo>
                    <a:pt x="3042" y="1536"/>
                  </a:lnTo>
                  <a:lnTo>
                    <a:pt x="2637" y="1310"/>
                  </a:lnTo>
                  <a:lnTo>
                    <a:pt x="2586" y="1401"/>
                  </a:lnTo>
                  <a:lnTo>
                    <a:pt x="2485" y="1446"/>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6" name="Shape 2614">
              <a:extLst>
                <a:ext uri="{FF2B5EF4-FFF2-40B4-BE49-F238E27FC236}">
                  <a16:creationId xmlns:a16="http://schemas.microsoft.com/office/drawing/2014/main" id="{2E5AC499-6EE6-474E-98E3-A7C3EA9B29AE}"/>
                </a:ext>
              </a:extLst>
            </p:cNvPr>
            <p:cNvSpPr/>
            <p:nvPr/>
          </p:nvSpPr>
          <p:spPr>
            <a:xfrm>
              <a:off x="3647614" y="2088935"/>
              <a:ext cx="363615" cy="644080"/>
            </a:xfrm>
            <a:custGeom>
              <a:avLst/>
              <a:gdLst/>
              <a:ahLst/>
              <a:cxnLst>
                <a:cxn ang="0">
                  <a:pos x="wd2" y="hd2"/>
                </a:cxn>
                <a:cxn ang="5400000">
                  <a:pos x="wd2" y="hd2"/>
                </a:cxn>
                <a:cxn ang="10800000">
                  <a:pos x="wd2" y="hd2"/>
                </a:cxn>
                <a:cxn ang="16200000">
                  <a:pos x="wd2" y="hd2"/>
                </a:cxn>
              </a:cxnLst>
              <a:rect l="0" t="0" r="r" b="b"/>
              <a:pathLst>
                <a:path w="21600" h="21600" extrusionOk="0">
                  <a:moveTo>
                    <a:pt x="11435" y="251"/>
                  </a:moveTo>
                  <a:lnTo>
                    <a:pt x="3431" y="537"/>
                  </a:lnTo>
                  <a:lnTo>
                    <a:pt x="3431" y="609"/>
                  </a:lnTo>
                  <a:lnTo>
                    <a:pt x="3812" y="788"/>
                  </a:lnTo>
                  <a:lnTo>
                    <a:pt x="4638" y="1218"/>
                  </a:lnTo>
                  <a:lnTo>
                    <a:pt x="4765" y="1469"/>
                  </a:lnTo>
                  <a:lnTo>
                    <a:pt x="5146" y="1684"/>
                  </a:lnTo>
                  <a:lnTo>
                    <a:pt x="5591" y="1827"/>
                  </a:lnTo>
                  <a:lnTo>
                    <a:pt x="6099" y="2078"/>
                  </a:lnTo>
                  <a:lnTo>
                    <a:pt x="6226" y="2364"/>
                  </a:lnTo>
                  <a:lnTo>
                    <a:pt x="6099" y="3081"/>
                  </a:lnTo>
                  <a:lnTo>
                    <a:pt x="5464" y="3582"/>
                  </a:lnTo>
                  <a:lnTo>
                    <a:pt x="5400" y="4048"/>
                  </a:lnTo>
                  <a:lnTo>
                    <a:pt x="5019" y="4227"/>
                  </a:lnTo>
                  <a:lnTo>
                    <a:pt x="4066" y="4442"/>
                  </a:lnTo>
                  <a:lnTo>
                    <a:pt x="3685" y="4657"/>
                  </a:lnTo>
                  <a:lnTo>
                    <a:pt x="2033" y="4836"/>
                  </a:lnTo>
                  <a:lnTo>
                    <a:pt x="1906" y="5122"/>
                  </a:lnTo>
                  <a:lnTo>
                    <a:pt x="1652" y="5588"/>
                  </a:lnTo>
                  <a:lnTo>
                    <a:pt x="2478" y="6054"/>
                  </a:lnTo>
                  <a:lnTo>
                    <a:pt x="2605" y="6591"/>
                  </a:lnTo>
                  <a:lnTo>
                    <a:pt x="2033" y="7057"/>
                  </a:lnTo>
                  <a:lnTo>
                    <a:pt x="1906" y="7272"/>
                  </a:lnTo>
                  <a:lnTo>
                    <a:pt x="1906" y="7487"/>
                  </a:lnTo>
                  <a:lnTo>
                    <a:pt x="1779" y="7737"/>
                  </a:lnTo>
                  <a:lnTo>
                    <a:pt x="699" y="8024"/>
                  </a:lnTo>
                  <a:lnTo>
                    <a:pt x="381" y="8275"/>
                  </a:lnTo>
                  <a:lnTo>
                    <a:pt x="699" y="8561"/>
                  </a:lnTo>
                  <a:lnTo>
                    <a:pt x="572" y="8740"/>
                  </a:lnTo>
                  <a:lnTo>
                    <a:pt x="381" y="8955"/>
                  </a:lnTo>
                  <a:lnTo>
                    <a:pt x="127" y="9170"/>
                  </a:lnTo>
                  <a:lnTo>
                    <a:pt x="0" y="9421"/>
                  </a:lnTo>
                  <a:lnTo>
                    <a:pt x="0" y="9887"/>
                  </a:lnTo>
                  <a:lnTo>
                    <a:pt x="254" y="10424"/>
                  </a:lnTo>
                  <a:lnTo>
                    <a:pt x="381" y="10496"/>
                  </a:lnTo>
                  <a:lnTo>
                    <a:pt x="572" y="11033"/>
                  </a:lnTo>
                  <a:lnTo>
                    <a:pt x="826" y="11319"/>
                  </a:lnTo>
                  <a:lnTo>
                    <a:pt x="953" y="11499"/>
                  </a:lnTo>
                  <a:lnTo>
                    <a:pt x="1525" y="11785"/>
                  </a:lnTo>
                  <a:lnTo>
                    <a:pt x="2033" y="12036"/>
                  </a:lnTo>
                  <a:lnTo>
                    <a:pt x="2478" y="12179"/>
                  </a:lnTo>
                  <a:lnTo>
                    <a:pt x="2605" y="12466"/>
                  </a:lnTo>
                  <a:lnTo>
                    <a:pt x="3685" y="12788"/>
                  </a:lnTo>
                  <a:lnTo>
                    <a:pt x="4193" y="13003"/>
                  </a:lnTo>
                  <a:lnTo>
                    <a:pt x="4447" y="13254"/>
                  </a:lnTo>
                  <a:lnTo>
                    <a:pt x="4892" y="14328"/>
                  </a:lnTo>
                  <a:lnTo>
                    <a:pt x="5273" y="14543"/>
                  </a:lnTo>
                  <a:lnTo>
                    <a:pt x="5718" y="14472"/>
                  </a:lnTo>
                  <a:lnTo>
                    <a:pt x="5972" y="14257"/>
                  </a:lnTo>
                  <a:lnTo>
                    <a:pt x="6099" y="14221"/>
                  </a:lnTo>
                  <a:lnTo>
                    <a:pt x="6544" y="14328"/>
                  </a:lnTo>
                  <a:lnTo>
                    <a:pt x="7052" y="14328"/>
                  </a:lnTo>
                  <a:lnTo>
                    <a:pt x="7878" y="14687"/>
                  </a:lnTo>
                  <a:lnTo>
                    <a:pt x="7878" y="14758"/>
                  </a:lnTo>
                  <a:lnTo>
                    <a:pt x="7496" y="15081"/>
                  </a:lnTo>
                  <a:lnTo>
                    <a:pt x="7624" y="15475"/>
                  </a:lnTo>
                  <a:lnTo>
                    <a:pt x="7306" y="15904"/>
                  </a:lnTo>
                  <a:lnTo>
                    <a:pt x="7052" y="16299"/>
                  </a:lnTo>
                  <a:lnTo>
                    <a:pt x="6798" y="16549"/>
                  </a:lnTo>
                  <a:lnTo>
                    <a:pt x="6798" y="17051"/>
                  </a:lnTo>
                  <a:lnTo>
                    <a:pt x="7624" y="17516"/>
                  </a:lnTo>
                  <a:lnTo>
                    <a:pt x="8958" y="18054"/>
                  </a:lnTo>
                  <a:lnTo>
                    <a:pt x="9212" y="18054"/>
                  </a:lnTo>
                  <a:lnTo>
                    <a:pt x="9339" y="18304"/>
                  </a:lnTo>
                  <a:lnTo>
                    <a:pt x="9784" y="18233"/>
                  </a:lnTo>
                  <a:lnTo>
                    <a:pt x="10482" y="18519"/>
                  </a:lnTo>
                  <a:lnTo>
                    <a:pt x="10736" y="18734"/>
                  </a:lnTo>
                  <a:lnTo>
                    <a:pt x="11245" y="18913"/>
                  </a:lnTo>
                  <a:lnTo>
                    <a:pt x="11689" y="18985"/>
                  </a:lnTo>
                  <a:lnTo>
                    <a:pt x="11689" y="19522"/>
                  </a:lnTo>
                  <a:lnTo>
                    <a:pt x="12325" y="19988"/>
                  </a:lnTo>
                  <a:lnTo>
                    <a:pt x="12198" y="20275"/>
                  </a:lnTo>
                  <a:lnTo>
                    <a:pt x="11816" y="20525"/>
                  </a:lnTo>
                  <a:lnTo>
                    <a:pt x="12388" y="21063"/>
                  </a:lnTo>
                  <a:lnTo>
                    <a:pt x="13151" y="21528"/>
                  </a:lnTo>
                  <a:lnTo>
                    <a:pt x="13468" y="21421"/>
                  </a:lnTo>
                  <a:lnTo>
                    <a:pt x="14104" y="21600"/>
                  </a:lnTo>
                  <a:lnTo>
                    <a:pt x="13849" y="21493"/>
                  </a:lnTo>
                  <a:lnTo>
                    <a:pt x="13849" y="21206"/>
                  </a:lnTo>
                  <a:lnTo>
                    <a:pt x="14548" y="20740"/>
                  </a:lnTo>
                  <a:lnTo>
                    <a:pt x="14929" y="20669"/>
                  </a:lnTo>
                  <a:lnTo>
                    <a:pt x="15374" y="20669"/>
                  </a:lnTo>
                  <a:lnTo>
                    <a:pt x="15882" y="20812"/>
                  </a:lnTo>
                  <a:lnTo>
                    <a:pt x="16708" y="20955"/>
                  </a:lnTo>
                  <a:lnTo>
                    <a:pt x="17089" y="21063"/>
                  </a:lnTo>
                  <a:lnTo>
                    <a:pt x="17407" y="21134"/>
                  </a:lnTo>
                  <a:lnTo>
                    <a:pt x="17788" y="20812"/>
                  </a:lnTo>
                  <a:lnTo>
                    <a:pt x="17661" y="20597"/>
                  </a:lnTo>
                  <a:lnTo>
                    <a:pt x="17344" y="20346"/>
                  </a:lnTo>
                  <a:lnTo>
                    <a:pt x="17216" y="20131"/>
                  </a:lnTo>
                  <a:lnTo>
                    <a:pt x="17407" y="19845"/>
                  </a:lnTo>
                  <a:lnTo>
                    <a:pt x="17788" y="19809"/>
                  </a:lnTo>
                  <a:lnTo>
                    <a:pt x="18296" y="19594"/>
                  </a:lnTo>
                  <a:lnTo>
                    <a:pt x="19122" y="19451"/>
                  </a:lnTo>
                  <a:lnTo>
                    <a:pt x="19376" y="19272"/>
                  </a:lnTo>
                  <a:lnTo>
                    <a:pt x="19122" y="18985"/>
                  </a:lnTo>
                  <a:lnTo>
                    <a:pt x="18995" y="18734"/>
                  </a:lnTo>
                  <a:lnTo>
                    <a:pt x="19249" y="18519"/>
                  </a:lnTo>
                  <a:lnTo>
                    <a:pt x="19440" y="18233"/>
                  </a:lnTo>
                  <a:lnTo>
                    <a:pt x="19440" y="18197"/>
                  </a:lnTo>
                  <a:lnTo>
                    <a:pt x="19122" y="17910"/>
                  </a:lnTo>
                  <a:lnTo>
                    <a:pt x="19376" y="17624"/>
                  </a:lnTo>
                  <a:lnTo>
                    <a:pt x="19376" y="17158"/>
                  </a:lnTo>
                  <a:lnTo>
                    <a:pt x="19440" y="17158"/>
                  </a:lnTo>
                  <a:lnTo>
                    <a:pt x="19567" y="16621"/>
                  </a:lnTo>
                  <a:lnTo>
                    <a:pt x="19567" y="16370"/>
                  </a:lnTo>
                  <a:lnTo>
                    <a:pt x="20075" y="16155"/>
                  </a:lnTo>
                  <a:lnTo>
                    <a:pt x="20393" y="15904"/>
                  </a:lnTo>
                  <a:lnTo>
                    <a:pt x="20901" y="15367"/>
                  </a:lnTo>
                  <a:lnTo>
                    <a:pt x="21346" y="14615"/>
                  </a:lnTo>
                  <a:lnTo>
                    <a:pt x="21473" y="14615"/>
                  </a:lnTo>
                  <a:lnTo>
                    <a:pt x="21600" y="14328"/>
                  </a:lnTo>
                  <a:lnTo>
                    <a:pt x="21346" y="13791"/>
                  </a:lnTo>
                  <a:lnTo>
                    <a:pt x="21346" y="13612"/>
                  </a:lnTo>
                  <a:lnTo>
                    <a:pt x="21028" y="13325"/>
                  </a:lnTo>
                  <a:lnTo>
                    <a:pt x="20647" y="13075"/>
                  </a:lnTo>
                  <a:lnTo>
                    <a:pt x="20647" y="12788"/>
                  </a:lnTo>
                  <a:lnTo>
                    <a:pt x="20901" y="12537"/>
                  </a:lnTo>
                  <a:lnTo>
                    <a:pt x="20647" y="12251"/>
                  </a:lnTo>
                  <a:lnTo>
                    <a:pt x="21155" y="12000"/>
                  </a:lnTo>
                  <a:lnTo>
                    <a:pt x="19567" y="3045"/>
                  </a:lnTo>
                  <a:lnTo>
                    <a:pt x="19567" y="2901"/>
                  </a:lnTo>
                  <a:lnTo>
                    <a:pt x="19122" y="2472"/>
                  </a:lnTo>
                  <a:lnTo>
                    <a:pt x="18995" y="2293"/>
                  </a:lnTo>
                  <a:lnTo>
                    <a:pt x="18741" y="2006"/>
                  </a:lnTo>
                  <a:lnTo>
                    <a:pt x="18614" y="1612"/>
                  </a:lnTo>
                  <a:lnTo>
                    <a:pt x="18296" y="1397"/>
                  </a:lnTo>
                  <a:lnTo>
                    <a:pt x="17788" y="931"/>
                  </a:lnTo>
                  <a:lnTo>
                    <a:pt x="17661" y="752"/>
                  </a:lnTo>
                  <a:lnTo>
                    <a:pt x="17661" y="0"/>
                  </a:lnTo>
                  <a:lnTo>
                    <a:pt x="17407" y="0"/>
                  </a:lnTo>
                  <a:lnTo>
                    <a:pt x="11435" y="251"/>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47" name="Group 2620">
              <a:extLst>
                <a:ext uri="{FF2B5EF4-FFF2-40B4-BE49-F238E27FC236}">
                  <a16:creationId xmlns:a16="http://schemas.microsoft.com/office/drawing/2014/main" id="{49F7614B-B1C8-452C-A9E1-12CB07CA4D16}"/>
                </a:ext>
              </a:extLst>
            </p:cNvPr>
            <p:cNvGrpSpPr/>
            <p:nvPr/>
          </p:nvGrpSpPr>
          <p:grpSpPr>
            <a:xfrm>
              <a:off x="3693600" y="2954117"/>
              <a:ext cx="326188" cy="578912"/>
              <a:chOff x="0" y="0"/>
              <a:chExt cx="826543" cy="1333620"/>
            </a:xfrm>
            <a:solidFill>
              <a:srgbClr val="DCDEE0"/>
            </a:solidFill>
          </p:grpSpPr>
          <p:sp>
            <p:nvSpPr>
              <p:cNvPr id="390" name="Shape 2615">
                <a:extLst>
                  <a:ext uri="{FF2B5EF4-FFF2-40B4-BE49-F238E27FC236}">
                    <a16:creationId xmlns:a16="http://schemas.microsoft.com/office/drawing/2014/main" id="{2B9A33EE-4F2A-44BB-BBFD-DBAADAFE09C0}"/>
                  </a:ext>
                </a:extLst>
              </p:cNvPr>
              <p:cNvSpPr/>
              <p:nvPr/>
            </p:nvSpPr>
            <p:spPr>
              <a:xfrm>
                <a:off x="601617" y="1313936"/>
                <a:ext cx="24391" cy="1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0" y="16200"/>
                    </a:lnTo>
                    <a:lnTo>
                      <a:pt x="21600" y="0"/>
                    </a:lnTo>
                    <a:lnTo>
                      <a:pt x="4800" y="162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1" name="Shape 2616">
                <a:extLst>
                  <a:ext uri="{FF2B5EF4-FFF2-40B4-BE49-F238E27FC236}">
                    <a16:creationId xmlns:a16="http://schemas.microsoft.com/office/drawing/2014/main" id="{DEC7F54C-95B1-4742-BA43-7A939624239F}"/>
                  </a:ext>
                </a:extLst>
              </p:cNvPr>
              <p:cNvSpPr/>
              <p:nvPr/>
            </p:nvSpPr>
            <p:spPr>
              <a:xfrm>
                <a:off x="601617" y="1313936"/>
                <a:ext cx="24391" cy="1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0" y="16200"/>
                    </a:lnTo>
                    <a:lnTo>
                      <a:pt x="21600" y="0"/>
                    </a:lnTo>
                    <a:lnTo>
                      <a:pt x="4800" y="162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2" name="Shape 2617">
                <a:extLst>
                  <a:ext uri="{FF2B5EF4-FFF2-40B4-BE49-F238E27FC236}">
                    <a16:creationId xmlns:a16="http://schemas.microsoft.com/office/drawing/2014/main" id="{169C68E3-CD2E-4131-8AE6-4A959A87DD43}"/>
                  </a:ext>
                </a:extLst>
              </p:cNvPr>
              <p:cNvSpPr/>
              <p:nvPr/>
            </p:nvSpPr>
            <p:spPr>
              <a:xfrm>
                <a:off x="753374" y="1263295"/>
                <a:ext cx="379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3" name="Shape 2618">
                <a:extLst>
                  <a:ext uri="{FF2B5EF4-FFF2-40B4-BE49-F238E27FC236}">
                    <a16:creationId xmlns:a16="http://schemas.microsoft.com/office/drawing/2014/main" id="{928BB1A9-C98B-4CD9-BB53-CDF772AEC6FB}"/>
                  </a:ext>
                </a:extLst>
              </p:cNvPr>
              <p:cNvSpPr/>
              <p:nvPr/>
            </p:nvSpPr>
            <p:spPr>
              <a:xfrm>
                <a:off x="753374" y="1263295"/>
                <a:ext cx="379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4" name="Shape 2619">
                <a:extLst>
                  <a:ext uri="{FF2B5EF4-FFF2-40B4-BE49-F238E27FC236}">
                    <a16:creationId xmlns:a16="http://schemas.microsoft.com/office/drawing/2014/main" id="{8464946B-96F2-4652-99AB-20743B03CD36}"/>
                  </a:ext>
                </a:extLst>
              </p:cNvPr>
              <p:cNvSpPr/>
              <p:nvPr/>
            </p:nvSpPr>
            <p:spPr>
              <a:xfrm>
                <a:off x="0" y="0"/>
                <a:ext cx="826543" cy="1299174"/>
              </a:xfrm>
              <a:custGeom>
                <a:avLst/>
                <a:gdLst/>
                <a:ahLst/>
                <a:cxnLst>
                  <a:cxn ang="0">
                    <a:pos x="wd2" y="hd2"/>
                  </a:cxn>
                  <a:cxn ang="5400000">
                    <a:pos x="wd2" y="hd2"/>
                  </a:cxn>
                  <a:cxn ang="10800000">
                    <a:pos x="wd2" y="hd2"/>
                  </a:cxn>
                  <a:cxn ang="16200000">
                    <a:pos x="wd2" y="hd2"/>
                  </a:cxn>
                </a:cxnLst>
                <a:rect l="0" t="0" r="r" b="b"/>
                <a:pathLst>
                  <a:path w="21600" h="21600" extrusionOk="0">
                    <a:moveTo>
                      <a:pt x="19971" y="13705"/>
                    </a:moveTo>
                    <a:lnTo>
                      <a:pt x="20538" y="409"/>
                    </a:lnTo>
                    <a:lnTo>
                      <a:pt x="19971" y="245"/>
                    </a:lnTo>
                    <a:lnTo>
                      <a:pt x="19688" y="0"/>
                    </a:lnTo>
                    <a:lnTo>
                      <a:pt x="15226" y="245"/>
                    </a:lnTo>
                    <a:lnTo>
                      <a:pt x="6657" y="614"/>
                    </a:lnTo>
                    <a:lnTo>
                      <a:pt x="6799" y="695"/>
                    </a:lnTo>
                    <a:lnTo>
                      <a:pt x="6940" y="1023"/>
                    </a:lnTo>
                    <a:lnTo>
                      <a:pt x="6515" y="1227"/>
                    </a:lnTo>
                    <a:lnTo>
                      <a:pt x="6020" y="1391"/>
                    </a:lnTo>
                    <a:lnTo>
                      <a:pt x="5736" y="1227"/>
                    </a:lnTo>
                    <a:lnTo>
                      <a:pt x="5878" y="1841"/>
                    </a:lnTo>
                    <a:lnTo>
                      <a:pt x="5453" y="1841"/>
                    </a:lnTo>
                    <a:lnTo>
                      <a:pt x="5311" y="1555"/>
                    </a:lnTo>
                    <a:lnTo>
                      <a:pt x="5311" y="1923"/>
                    </a:lnTo>
                    <a:lnTo>
                      <a:pt x="5878" y="2168"/>
                    </a:lnTo>
                    <a:lnTo>
                      <a:pt x="5311" y="2250"/>
                    </a:lnTo>
                    <a:lnTo>
                      <a:pt x="5241" y="2005"/>
                    </a:lnTo>
                    <a:lnTo>
                      <a:pt x="5241" y="2373"/>
                    </a:lnTo>
                    <a:lnTo>
                      <a:pt x="5453" y="2536"/>
                    </a:lnTo>
                    <a:lnTo>
                      <a:pt x="5241" y="2945"/>
                    </a:lnTo>
                    <a:lnTo>
                      <a:pt x="5311" y="3150"/>
                    </a:lnTo>
                    <a:lnTo>
                      <a:pt x="4957" y="3395"/>
                    </a:lnTo>
                    <a:lnTo>
                      <a:pt x="4674" y="3477"/>
                    </a:lnTo>
                    <a:lnTo>
                      <a:pt x="4108" y="3477"/>
                    </a:lnTo>
                    <a:lnTo>
                      <a:pt x="4249" y="3764"/>
                    </a:lnTo>
                    <a:lnTo>
                      <a:pt x="3753" y="4091"/>
                    </a:lnTo>
                    <a:lnTo>
                      <a:pt x="3753" y="4255"/>
                    </a:lnTo>
                    <a:lnTo>
                      <a:pt x="3187" y="4173"/>
                    </a:lnTo>
                    <a:lnTo>
                      <a:pt x="3470" y="4295"/>
                    </a:lnTo>
                    <a:lnTo>
                      <a:pt x="3329" y="4377"/>
                    </a:lnTo>
                    <a:lnTo>
                      <a:pt x="3329" y="4705"/>
                    </a:lnTo>
                    <a:lnTo>
                      <a:pt x="3612" y="4991"/>
                    </a:lnTo>
                    <a:lnTo>
                      <a:pt x="2408" y="5236"/>
                    </a:lnTo>
                    <a:lnTo>
                      <a:pt x="2691" y="5400"/>
                    </a:lnTo>
                    <a:lnTo>
                      <a:pt x="2550" y="5686"/>
                    </a:lnTo>
                    <a:lnTo>
                      <a:pt x="2691" y="6014"/>
                    </a:lnTo>
                    <a:lnTo>
                      <a:pt x="2550" y="6177"/>
                    </a:lnTo>
                    <a:lnTo>
                      <a:pt x="1983" y="6177"/>
                    </a:lnTo>
                    <a:lnTo>
                      <a:pt x="1983" y="6300"/>
                    </a:lnTo>
                    <a:lnTo>
                      <a:pt x="2550" y="6464"/>
                    </a:lnTo>
                    <a:lnTo>
                      <a:pt x="2125" y="6627"/>
                    </a:lnTo>
                    <a:lnTo>
                      <a:pt x="1983" y="6464"/>
                    </a:lnTo>
                    <a:lnTo>
                      <a:pt x="1629" y="6627"/>
                    </a:lnTo>
                    <a:lnTo>
                      <a:pt x="1983" y="6914"/>
                    </a:lnTo>
                    <a:lnTo>
                      <a:pt x="1629" y="7077"/>
                    </a:lnTo>
                    <a:lnTo>
                      <a:pt x="1912" y="7405"/>
                    </a:lnTo>
                    <a:lnTo>
                      <a:pt x="1629" y="7609"/>
                    </a:lnTo>
                    <a:lnTo>
                      <a:pt x="1983" y="7405"/>
                    </a:lnTo>
                    <a:lnTo>
                      <a:pt x="2408" y="7609"/>
                    </a:lnTo>
                    <a:lnTo>
                      <a:pt x="1912" y="7773"/>
                    </a:lnTo>
                    <a:lnTo>
                      <a:pt x="2408" y="7855"/>
                    </a:lnTo>
                    <a:lnTo>
                      <a:pt x="2266" y="8100"/>
                    </a:lnTo>
                    <a:lnTo>
                      <a:pt x="2408" y="8386"/>
                    </a:lnTo>
                    <a:lnTo>
                      <a:pt x="2550" y="8468"/>
                    </a:lnTo>
                    <a:lnTo>
                      <a:pt x="2691" y="8918"/>
                    </a:lnTo>
                    <a:lnTo>
                      <a:pt x="2691" y="9000"/>
                    </a:lnTo>
                    <a:lnTo>
                      <a:pt x="2125" y="9000"/>
                    </a:lnTo>
                    <a:lnTo>
                      <a:pt x="2266" y="9245"/>
                    </a:lnTo>
                    <a:lnTo>
                      <a:pt x="2266" y="9614"/>
                    </a:lnTo>
                    <a:lnTo>
                      <a:pt x="1983" y="9777"/>
                    </a:lnTo>
                    <a:lnTo>
                      <a:pt x="1983" y="10023"/>
                    </a:lnTo>
                    <a:lnTo>
                      <a:pt x="2408" y="9859"/>
                    </a:lnTo>
                    <a:lnTo>
                      <a:pt x="2833" y="9859"/>
                    </a:lnTo>
                    <a:lnTo>
                      <a:pt x="2833" y="10145"/>
                    </a:lnTo>
                    <a:lnTo>
                      <a:pt x="2408" y="10391"/>
                    </a:lnTo>
                    <a:lnTo>
                      <a:pt x="2550" y="10677"/>
                    </a:lnTo>
                    <a:lnTo>
                      <a:pt x="3045" y="10841"/>
                    </a:lnTo>
                    <a:lnTo>
                      <a:pt x="2550" y="11250"/>
                    </a:lnTo>
                    <a:lnTo>
                      <a:pt x="2691" y="11373"/>
                    </a:lnTo>
                    <a:lnTo>
                      <a:pt x="3470" y="11332"/>
                    </a:lnTo>
                    <a:lnTo>
                      <a:pt x="3045" y="11536"/>
                    </a:lnTo>
                    <a:lnTo>
                      <a:pt x="3470" y="11864"/>
                    </a:lnTo>
                    <a:lnTo>
                      <a:pt x="2974" y="11782"/>
                    </a:lnTo>
                    <a:lnTo>
                      <a:pt x="2974" y="11864"/>
                    </a:lnTo>
                    <a:lnTo>
                      <a:pt x="3187" y="12068"/>
                    </a:lnTo>
                    <a:lnTo>
                      <a:pt x="3612" y="12232"/>
                    </a:lnTo>
                    <a:lnTo>
                      <a:pt x="3753" y="12477"/>
                    </a:lnTo>
                    <a:lnTo>
                      <a:pt x="4249" y="12559"/>
                    </a:lnTo>
                    <a:lnTo>
                      <a:pt x="4249" y="12682"/>
                    </a:lnTo>
                    <a:lnTo>
                      <a:pt x="3895" y="12682"/>
                    </a:lnTo>
                    <a:lnTo>
                      <a:pt x="3470" y="12927"/>
                    </a:lnTo>
                    <a:lnTo>
                      <a:pt x="2974" y="13091"/>
                    </a:lnTo>
                    <a:lnTo>
                      <a:pt x="2691" y="13295"/>
                    </a:lnTo>
                    <a:lnTo>
                      <a:pt x="3187" y="13377"/>
                    </a:lnTo>
                    <a:lnTo>
                      <a:pt x="3753" y="13295"/>
                    </a:lnTo>
                    <a:lnTo>
                      <a:pt x="3329" y="13623"/>
                    </a:lnTo>
                    <a:lnTo>
                      <a:pt x="3329" y="13786"/>
                    </a:lnTo>
                    <a:lnTo>
                      <a:pt x="2833" y="13786"/>
                    </a:lnTo>
                    <a:lnTo>
                      <a:pt x="3329" y="13868"/>
                    </a:lnTo>
                    <a:lnTo>
                      <a:pt x="3329" y="13909"/>
                    </a:lnTo>
                    <a:lnTo>
                      <a:pt x="2125" y="14605"/>
                    </a:lnTo>
                    <a:lnTo>
                      <a:pt x="1770" y="14768"/>
                    </a:lnTo>
                    <a:lnTo>
                      <a:pt x="1629" y="15014"/>
                    </a:lnTo>
                    <a:lnTo>
                      <a:pt x="1912" y="15177"/>
                    </a:lnTo>
                    <a:lnTo>
                      <a:pt x="1487" y="15464"/>
                    </a:lnTo>
                    <a:lnTo>
                      <a:pt x="1346" y="15709"/>
                    </a:lnTo>
                    <a:lnTo>
                      <a:pt x="779" y="15914"/>
                    </a:lnTo>
                    <a:lnTo>
                      <a:pt x="1346" y="15914"/>
                    </a:lnTo>
                    <a:lnTo>
                      <a:pt x="779" y="16241"/>
                    </a:lnTo>
                    <a:lnTo>
                      <a:pt x="921" y="16855"/>
                    </a:lnTo>
                    <a:lnTo>
                      <a:pt x="425" y="16855"/>
                    </a:lnTo>
                    <a:lnTo>
                      <a:pt x="779" y="17100"/>
                    </a:lnTo>
                    <a:lnTo>
                      <a:pt x="708" y="17305"/>
                    </a:lnTo>
                    <a:lnTo>
                      <a:pt x="0" y="17386"/>
                    </a:lnTo>
                    <a:lnTo>
                      <a:pt x="283" y="17714"/>
                    </a:lnTo>
                    <a:lnTo>
                      <a:pt x="283" y="18000"/>
                    </a:lnTo>
                    <a:lnTo>
                      <a:pt x="567" y="18327"/>
                    </a:lnTo>
                    <a:lnTo>
                      <a:pt x="142" y="18532"/>
                    </a:lnTo>
                    <a:lnTo>
                      <a:pt x="6515" y="18368"/>
                    </a:lnTo>
                    <a:lnTo>
                      <a:pt x="12535" y="18082"/>
                    </a:lnTo>
                    <a:lnTo>
                      <a:pt x="12677" y="18164"/>
                    </a:lnTo>
                    <a:lnTo>
                      <a:pt x="12252" y="19023"/>
                    </a:lnTo>
                    <a:lnTo>
                      <a:pt x="11969" y="19473"/>
                    </a:lnTo>
                    <a:lnTo>
                      <a:pt x="12252" y="19759"/>
                    </a:lnTo>
                    <a:lnTo>
                      <a:pt x="12535" y="20086"/>
                    </a:lnTo>
                    <a:lnTo>
                      <a:pt x="13172" y="20373"/>
                    </a:lnTo>
                    <a:lnTo>
                      <a:pt x="13314" y="20700"/>
                    </a:lnTo>
                    <a:lnTo>
                      <a:pt x="13597" y="20986"/>
                    </a:lnTo>
                    <a:lnTo>
                      <a:pt x="13597" y="21150"/>
                    </a:lnTo>
                    <a:lnTo>
                      <a:pt x="13881" y="21395"/>
                    </a:lnTo>
                    <a:lnTo>
                      <a:pt x="14093" y="21559"/>
                    </a:lnTo>
                    <a:lnTo>
                      <a:pt x="14376" y="21600"/>
                    </a:lnTo>
                    <a:lnTo>
                      <a:pt x="14943" y="21600"/>
                    </a:lnTo>
                    <a:lnTo>
                      <a:pt x="15085" y="21314"/>
                    </a:lnTo>
                    <a:lnTo>
                      <a:pt x="15580" y="21068"/>
                    </a:lnTo>
                    <a:lnTo>
                      <a:pt x="15722" y="20945"/>
                    </a:lnTo>
                    <a:lnTo>
                      <a:pt x="15580" y="20945"/>
                    </a:lnTo>
                    <a:lnTo>
                      <a:pt x="16005" y="20864"/>
                    </a:lnTo>
                    <a:lnTo>
                      <a:pt x="16005" y="20945"/>
                    </a:lnTo>
                    <a:lnTo>
                      <a:pt x="17422" y="20618"/>
                    </a:lnTo>
                    <a:lnTo>
                      <a:pt x="18413" y="20536"/>
                    </a:lnTo>
                    <a:lnTo>
                      <a:pt x="18626" y="20455"/>
                    </a:lnTo>
                    <a:lnTo>
                      <a:pt x="17988" y="20373"/>
                    </a:lnTo>
                    <a:lnTo>
                      <a:pt x="18767" y="20373"/>
                    </a:lnTo>
                    <a:lnTo>
                      <a:pt x="19192" y="20536"/>
                    </a:lnTo>
                    <a:lnTo>
                      <a:pt x="19688" y="20700"/>
                    </a:lnTo>
                    <a:lnTo>
                      <a:pt x="20113" y="20536"/>
                    </a:lnTo>
                    <a:lnTo>
                      <a:pt x="20396" y="20455"/>
                    </a:lnTo>
                    <a:lnTo>
                      <a:pt x="21317" y="20700"/>
                    </a:lnTo>
                    <a:lnTo>
                      <a:pt x="21600" y="20373"/>
                    </a:lnTo>
                    <a:lnTo>
                      <a:pt x="21600" y="20250"/>
                    </a:lnTo>
                    <a:lnTo>
                      <a:pt x="19971" y="1370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48" name="Shape 2621">
              <a:extLst>
                <a:ext uri="{FF2B5EF4-FFF2-40B4-BE49-F238E27FC236}">
                  <a16:creationId xmlns:a16="http://schemas.microsoft.com/office/drawing/2014/main" id="{D2237C3F-6ED3-4772-98D2-3EDEC9918B31}"/>
                </a:ext>
              </a:extLst>
            </p:cNvPr>
            <p:cNvSpPr/>
            <p:nvPr/>
          </p:nvSpPr>
          <p:spPr>
            <a:xfrm>
              <a:off x="3794130" y="2695630"/>
              <a:ext cx="772146" cy="274508"/>
            </a:xfrm>
            <a:custGeom>
              <a:avLst/>
              <a:gdLst/>
              <a:ahLst/>
              <a:cxnLst>
                <a:cxn ang="0">
                  <a:pos x="wd2" y="hd2"/>
                </a:cxn>
                <a:cxn ang="5400000">
                  <a:pos x="wd2" y="hd2"/>
                </a:cxn>
                <a:cxn ang="10800000">
                  <a:pos x="wd2" y="hd2"/>
                </a:cxn>
                <a:cxn ang="16200000">
                  <a:pos x="wd2" y="hd2"/>
                </a:cxn>
              </a:cxnLst>
              <a:rect l="0" t="0" r="r" b="b"/>
              <a:pathLst>
                <a:path w="21600" h="21600" extrusionOk="0">
                  <a:moveTo>
                    <a:pt x="15347" y="2521"/>
                  </a:moveTo>
                  <a:lnTo>
                    <a:pt x="14570" y="2774"/>
                  </a:lnTo>
                  <a:lnTo>
                    <a:pt x="13732" y="3110"/>
                  </a:lnTo>
                  <a:lnTo>
                    <a:pt x="12595" y="3278"/>
                  </a:lnTo>
                  <a:lnTo>
                    <a:pt x="11877" y="3614"/>
                  </a:lnTo>
                  <a:lnTo>
                    <a:pt x="10620" y="3950"/>
                  </a:lnTo>
                  <a:lnTo>
                    <a:pt x="9394" y="4118"/>
                  </a:lnTo>
                  <a:lnTo>
                    <a:pt x="8107" y="4539"/>
                  </a:lnTo>
                  <a:lnTo>
                    <a:pt x="5953" y="5211"/>
                  </a:lnTo>
                  <a:lnTo>
                    <a:pt x="5744" y="5043"/>
                  </a:lnTo>
                  <a:lnTo>
                    <a:pt x="5295" y="5043"/>
                  </a:lnTo>
                  <a:lnTo>
                    <a:pt x="5475" y="6135"/>
                  </a:lnTo>
                  <a:lnTo>
                    <a:pt x="5475" y="6724"/>
                  </a:lnTo>
                  <a:lnTo>
                    <a:pt x="1915" y="7564"/>
                  </a:lnTo>
                  <a:lnTo>
                    <a:pt x="1735" y="8068"/>
                  </a:lnTo>
                  <a:lnTo>
                    <a:pt x="1735" y="7564"/>
                  </a:lnTo>
                  <a:lnTo>
                    <a:pt x="1586" y="7564"/>
                  </a:lnTo>
                  <a:lnTo>
                    <a:pt x="1645" y="8153"/>
                  </a:lnTo>
                  <a:lnTo>
                    <a:pt x="1705" y="8825"/>
                  </a:lnTo>
                  <a:lnTo>
                    <a:pt x="1466" y="8993"/>
                  </a:lnTo>
                  <a:lnTo>
                    <a:pt x="1586" y="9581"/>
                  </a:lnTo>
                  <a:lnTo>
                    <a:pt x="1346" y="10254"/>
                  </a:lnTo>
                  <a:lnTo>
                    <a:pt x="1526" y="10674"/>
                  </a:lnTo>
                  <a:lnTo>
                    <a:pt x="1406" y="11346"/>
                  </a:lnTo>
                  <a:lnTo>
                    <a:pt x="1286" y="12271"/>
                  </a:lnTo>
                  <a:lnTo>
                    <a:pt x="1346" y="12607"/>
                  </a:lnTo>
                  <a:lnTo>
                    <a:pt x="1406" y="13111"/>
                  </a:lnTo>
                  <a:lnTo>
                    <a:pt x="1197" y="13363"/>
                  </a:lnTo>
                  <a:lnTo>
                    <a:pt x="1286" y="13868"/>
                  </a:lnTo>
                  <a:lnTo>
                    <a:pt x="1077" y="14372"/>
                  </a:lnTo>
                  <a:lnTo>
                    <a:pt x="898" y="14624"/>
                  </a:lnTo>
                  <a:lnTo>
                    <a:pt x="808" y="14960"/>
                  </a:lnTo>
                  <a:lnTo>
                    <a:pt x="808" y="15128"/>
                  </a:lnTo>
                  <a:lnTo>
                    <a:pt x="957" y="15633"/>
                  </a:lnTo>
                  <a:lnTo>
                    <a:pt x="688" y="16389"/>
                  </a:lnTo>
                  <a:lnTo>
                    <a:pt x="568" y="16557"/>
                  </a:lnTo>
                  <a:lnTo>
                    <a:pt x="688" y="17230"/>
                  </a:lnTo>
                  <a:lnTo>
                    <a:pt x="628" y="17650"/>
                  </a:lnTo>
                  <a:lnTo>
                    <a:pt x="509" y="17314"/>
                  </a:lnTo>
                  <a:lnTo>
                    <a:pt x="329" y="17482"/>
                  </a:lnTo>
                  <a:lnTo>
                    <a:pt x="299" y="18154"/>
                  </a:lnTo>
                  <a:lnTo>
                    <a:pt x="449" y="17986"/>
                  </a:lnTo>
                  <a:lnTo>
                    <a:pt x="449" y="18574"/>
                  </a:lnTo>
                  <a:lnTo>
                    <a:pt x="568" y="20171"/>
                  </a:lnTo>
                  <a:lnTo>
                    <a:pt x="509" y="20339"/>
                  </a:lnTo>
                  <a:lnTo>
                    <a:pt x="329" y="20507"/>
                  </a:lnTo>
                  <a:lnTo>
                    <a:pt x="239" y="21180"/>
                  </a:lnTo>
                  <a:lnTo>
                    <a:pt x="0" y="21432"/>
                  </a:lnTo>
                  <a:lnTo>
                    <a:pt x="0" y="21600"/>
                  </a:lnTo>
                  <a:lnTo>
                    <a:pt x="3620" y="20844"/>
                  </a:lnTo>
                  <a:lnTo>
                    <a:pt x="5505" y="20339"/>
                  </a:lnTo>
                  <a:lnTo>
                    <a:pt x="5505" y="20171"/>
                  </a:lnTo>
                  <a:lnTo>
                    <a:pt x="9274" y="19415"/>
                  </a:lnTo>
                  <a:lnTo>
                    <a:pt x="12206" y="18490"/>
                  </a:lnTo>
                  <a:lnTo>
                    <a:pt x="14510" y="17482"/>
                  </a:lnTo>
                  <a:lnTo>
                    <a:pt x="15587" y="17314"/>
                  </a:lnTo>
                  <a:lnTo>
                    <a:pt x="15587" y="14960"/>
                  </a:lnTo>
                  <a:lnTo>
                    <a:pt x="15976" y="14624"/>
                  </a:lnTo>
                  <a:lnTo>
                    <a:pt x="16155" y="14204"/>
                  </a:lnTo>
                  <a:lnTo>
                    <a:pt x="16215" y="13363"/>
                  </a:lnTo>
                  <a:lnTo>
                    <a:pt x="16245" y="12775"/>
                  </a:lnTo>
                  <a:lnTo>
                    <a:pt x="16424" y="12103"/>
                  </a:lnTo>
                  <a:lnTo>
                    <a:pt x="16873" y="11514"/>
                  </a:lnTo>
                  <a:lnTo>
                    <a:pt x="17262" y="11514"/>
                  </a:lnTo>
                  <a:lnTo>
                    <a:pt x="17442" y="11178"/>
                  </a:lnTo>
                  <a:lnTo>
                    <a:pt x="18070" y="9581"/>
                  </a:lnTo>
                  <a:lnTo>
                    <a:pt x="18459" y="8825"/>
                  </a:lnTo>
                  <a:lnTo>
                    <a:pt x="18608" y="8825"/>
                  </a:lnTo>
                  <a:lnTo>
                    <a:pt x="18728" y="8321"/>
                  </a:lnTo>
                  <a:lnTo>
                    <a:pt x="18848" y="7060"/>
                  </a:lnTo>
                  <a:lnTo>
                    <a:pt x="19057" y="7228"/>
                  </a:lnTo>
                  <a:lnTo>
                    <a:pt x="19057" y="6724"/>
                  </a:lnTo>
                  <a:lnTo>
                    <a:pt x="19177" y="6472"/>
                  </a:lnTo>
                  <a:lnTo>
                    <a:pt x="19356" y="6135"/>
                  </a:lnTo>
                  <a:lnTo>
                    <a:pt x="19566" y="6640"/>
                  </a:lnTo>
                  <a:lnTo>
                    <a:pt x="19685" y="6640"/>
                  </a:lnTo>
                  <a:lnTo>
                    <a:pt x="19925" y="5967"/>
                  </a:lnTo>
                  <a:lnTo>
                    <a:pt x="19984" y="5463"/>
                  </a:lnTo>
                  <a:lnTo>
                    <a:pt x="20194" y="5043"/>
                  </a:lnTo>
                  <a:lnTo>
                    <a:pt x="20583" y="4539"/>
                  </a:lnTo>
                  <a:lnTo>
                    <a:pt x="20762" y="5043"/>
                  </a:lnTo>
                  <a:lnTo>
                    <a:pt x="20912" y="4370"/>
                  </a:lnTo>
                  <a:lnTo>
                    <a:pt x="21091" y="3110"/>
                  </a:lnTo>
                  <a:lnTo>
                    <a:pt x="21271" y="2689"/>
                  </a:lnTo>
                  <a:lnTo>
                    <a:pt x="21480" y="2353"/>
                  </a:lnTo>
                  <a:lnTo>
                    <a:pt x="21540" y="1429"/>
                  </a:lnTo>
                  <a:lnTo>
                    <a:pt x="21540" y="756"/>
                  </a:lnTo>
                  <a:lnTo>
                    <a:pt x="21600" y="0"/>
                  </a:lnTo>
                  <a:lnTo>
                    <a:pt x="21331" y="0"/>
                  </a:lnTo>
                  <a:lnTo>
                    <a:pt x="20523" y="588"/>
                  </a:lnTo>
                  <a:lnTo>
                    <a:pt x="19476" y="925"/>
                  </a:lnTo>
                  <a:lnTo>
                    <a:pt x="17771" y="1681"/>
                  </a:lnTo>
                  <a:lnTo>
                    <a:pt x="17322" y="1681"/>
                  </a:lnTo>
                  <a:lnTo>
                    <a:pt x="16544" y="2017"/>
                  </a:lnTo>
                  <a:lnTo>
                    <a:pt x="16245" y="2353"/>
                  </a:lnTo>
                  <a:lnTo>
                    <a:pt x="15347" y="2521"/>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9" name="Shape 2622">
              <a:extLst>
                <a:ext uri="{FF2B5EF4-FFF2-40B4-BE49-F238E27FC236}">
                  <a16:creationId xmlns:a16="http://schemas.microsoft.com/office/drawing/2014/main" id="{E32093C7-0096-4A90-9BAC-BC8FE6F4A333}"/>
                </a:ext>
              </a:extLst>
            </p:cNvPr>
            <p:cNvSpPr/>
            <p:nvPr/>
          </p:nvSpPr>
          <p:spPr>
            <a:xfrm>
              <a:off x="3850811" y="2783216"/>
              <a:ext cx="5347" cy="85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80" y="0"/>
                  </a:lnTo>
                  <a:lnTo>
                    <a:pt x="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0" name="Shape 2623">
              <a:extLst>
                <a:ext uri="{FF2B5EF4-FFF2-40B4-BE49-F238E27FC236}">
                  <a16:creationId xmlns:a16="http://schemas.microsoft.com/office/drawing/2014/main" id="{4A5BEDEE-2865-4DD6-ACF8-B473BBBB2863}"/>
                </a:ext>
              </a:extLst>
            </p:cNvPr>
            <p:cNvSpPr/>
            <p:nvPr/>
          </p:nvSpPr>
          <p:spPr>
            <a:xfrm>
              <a:off x="3850811" y="2783216"/>
              <a:ext cx="5347" cy="85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80" y="0"/>
                  </a:lnTo>
                  <a:lnTo>
                    <a:pt x="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1" name="Shape 2624">
              <a:extLst>
                <a:ext uri="{FF2B5EF4-FFF2-40B4-BE49-F238E27FC236}">
                  <a16:creationId xmlns:a16="http://schemas.microsoft.com/office/drawing/2014/main" id="{90E0DB4E-E607-4884-8BFB-1CE2296AE528}"/>
                </a:ext>
              </a:extLst>
            </p:cNvPr>
            <p:cNvSpPr/>
            <p:nvPr/>
          </p:nvSpPr>
          <p:spPr>
            <a:xfrm>
              <a:off x="3862574" y="2444621"/>
              <a:ext cx="659854" cy="347140"/>
            </a:xfrm>
            <a:custGeom>
              <a:avLst/>
              <a:gdLst/>
              <a:ahLst/>
              <a:cxnLst>
                <a:cxn ang="0">
                  <a:pos x="wd2" y="hd2"/>
                </a:cxn>
                <a:cxn ang="5400000">
                  <a:pos x="wd2" y="hd2"/>
                </a:cxn>
                <a:cxn ang="10800000">
                  <a:pos x="wd2" y="hd2"/>
                </a:cxn>
                <a:cxn ang="16200000">
                  <a:pos x="wd2" y="hd2"/>
                </a:cxn>
              </a:cxnLst>
              <a:rect l="0" t="0" r="r" b="b"/>
              <a:pathLst>
                <a:path w="21600" h="21600" extrusionOk="0">
                  <a:moveTo>
                    <a:pt x="20585" y="8507"/>
                  </a:moveTo>
                  <a:lnTo>
                    <a:pt x="20130" y="7244"/>
                  </a:lnTo>
                  <a:lnTo>
                    <a:pt x="19885" y="6846"/>
                  </a:lnTo>
                  <a:lnTo>
                    <a:pt x="19815" y="6380"/>
                  </a:lnTo>
                  <a:lnTo>
                    <a:pt x="19289" y="5383"/>
                  </a:lnTo>
                  <a:lnTo>
                    <a:pt x="19429" y="4453"/>
                  </a:lnTo>
                  <a:lnTo>
                    <a:pt x="19429" y="3988"/>
                  </a:lnTo>
                  <a:lnTo>
                    <a:pt x="19289" y="3855"/>
                  </a:lnTo>
                  <a:lnTo>
                    <a:pt x="19289" y="3456"/>
                  </a:lnTo>
                  <a:lnTo>
                    <a:pt x="19079" y="3124"/>
                  </a:lnTo>
                  <a:lnTo>
                    <a:pt x="18904" y="2592"/>
                  </a:lnTo>
                  <a:lnTo>
                    <a:pt x="18624" y="2592"/>
                  </a:lnTo>
                  <a:lnTo>
                    <a:pt x="18414" y="2260"/>
                  </a:lnTo>
                  <a:lnTo>
                    <a:pt x="18239" y="1329"/>
                  </a:lnTo>
                  <a:lnTo>
                    <a:pt x="17959" y="1595"/>
                  </a:lnTo>
                  <a:lnTo>
                    <a:pt x="17714" y="2127"/>
                  </a:lnTo>
                  <a:lnTo>
                    <a:pt x="17574" y="2459"/>
                  </a:lnTo>
                  <a:lnTo>
                    <a:pt x="17329" y="2459"/>
                  </a:lnTo>
                  <a:lnTo>
                    <a:pt x="17119" y="2725"/>
                  </a:lnTo>
                  <a:lnTo>
                    <a:pt x="16839" y="2326"/>
                  </a:lnTo>
                  <a:lnTo>
                    <a:pt x="16524" y="2260"/>
                  </a:lnTo>
                  <a:lnTo>
                    <a:pt x="16314" y="2326"/>
                  </a:lnTo>
                  <a:lnTo>
                    <a:pt x="16139" y="2725"/>
                  </a:lnTo>
                  <a:lnTo>
                    <a:pt x="15929" y="2725"/>
                  </a:lnTo>
                  <a:lnTo>
                    <a:pt x="15404" y="2127"/>
                  </a:lnTo>
                  <a:lnTo>
                    <a:pt x="15264" y="1994"/>
                  </a:lnTo>
                  <a:lnTo>
                    <a:pt x="14808" y="2127"/>
                  </a:lnTo>
                  <a:lnTo>
                    <a:pt x="14563" y="1994"/>
                  </a:lnTo>
                  <a:lnTo>
                    <a:pt x="14143" y="1130"/>
                  </a:lnTo>
                  <a:lnTo>
                    <a:pt x="14038" y="598"/>
                  </a:lnTo>
                  <a:lnTo>
                    <a:pt x="13443" y="133"/>
                  </a:lnTo>
                  <a:lnTo>
                    <a:pt x="13023" y="332"/>
                  </a:lnTo>
                  <a:lnTo>
                    <a:pt x="12848" y="0"/>
                  </a:lnTo>
                  <a:lnTo>
                    <a:pt x="12498" y="332"/>
                  </a:lnTo>
                  <a:lnTo>
                    <a:pt x="12393" y="598"/>
                  </a:lnTo>
                  <a:lnTo>
                    <a:pt x="12498" y="1130"/>
                  </a:lnTo>
                  <a:lnTo>
                    <a:pt x="12428" y="1595"/>
                  </a:lnTo>
                  <a:lnTo>
                    <a:pt x="12708" y="2127"/>
                  </a:lnTo>
                  <a:lnTo>
                    <a:pt x="12638" y="2459"/>
                  </a:lnTo>
                  <a:lnTo>
                    <a:pt x="12113" y="2725"/>
                  </a:lnTo>
                  <a:lnTo>
                    <a:pt x="11658" y="3456"/>
                  </a:lnTo>
                  <a:lnTo>
                    <a:pt x="11378" y="3124"/>
                  </a:lnTo>
                  <a:lnTo>
                    <a:pt x="11133" y="3323"/>
                  </a:lnTo>
                  <a:lnTo>
                    <a:pt x="10923" y="3323"/>
                  </a:lnTo>
                  <a:lnTo>
                    <a:pt x="10923" y="3855"/>
                  </a:lnTo>
                  <a:lnTo>
                    <a:pt x="11063" y="4320"/>
                  </a:lnTo>
                  <a:lnTo>
                    <a:pt x="10782" y="5383"/>
                  </a:lnTo>
                  <a:lnTo>
                    <a:pt x="10537" y="5583"/>
                  </a:lnTo>
                  <a:lnTo>
                    <a:pt x="10467" y="6447"/>
                  </a:lnTo>
                  <a:lnTo>
                    <a:pt x="10187" y="6846"/>
                  </a:lnTo>
                  <a:lnTo>
                    <a:pt x="9942" y="6846"/>
                  </a:lnTo>
                  <a:lnTo>
                    <a:pt x="9802" y="7710"/>
                  </a:lnTo>
                  <a:lnTo>
                    <a:pt x="9802" y="8241"/>
                  </a:lnTo>
                  <a:lnTo>
                    <a:pt x="9732" y="8706"/>
                  </a:lnTo>
                  <a:lnTo>
                    <a:pt x="9557" y="8972"/>
                  </a:lnTo>
                  <a:lnTo>
                    <a:pt x="9102" y="8839"/>
                  </a:lnTo>
                  <a:lnTo>
                    <a:pt x="8822" y="8706"/>
                  </a:lnTo>
                  <a:lnTo>
                    <a:pt x="8612" y="7975"/>
                  </a:lnTo>
                  <a:lnTo>
                    <a:pt x="8367" y="7842"/>
                  </a:lnTo>
                  <a:lnTo>
                    <a:pt x="8507" y="8241"/>
                  </a:lnTo>
                  <a:lnTo>
                    <a:pt x="8227" y="8574"/>
                  </a:lnTo>
                  <a:lnTo>
                    <a:pt x="8017" y="8972"/>
                  </a:lnTo>
                  <a:lnTo>
                    <a:pt x="8087" y="9504"/>
                  </a:lnTo>
                  <a:lnTo>
                    <a:pt x="7912" y="9969"/>
                  </a:lnTo>
                  <a:lnTo>
                    <a:pt x="7842" y="10368"/>
                  </a:lnTo>
                  <a:lnTo>
                    <a:pt x="7562" y="10102"/>
                  </a:lnTo>
                  <a:lnTo>
                    <a:pt x="7387" y="9969"/>
                  </a:lnTo>
                  <a:lnTo>
                    <a:pt x="7177" y="9504"/>
                  </a:lnTo>
                  <a:lnTo>
                    <a:pt x="6967" y="9836"/>
                  </a:lnTo>
                  <a:lnTo>
                    <a:pt x="6722" y="10102"/>
                  </a:lnTo>
                  <a:lnTo>
                    <a:pt x="6582" y="10501"/>
                  </a:lnTo>
                  <a:lnTo>
                    <a:pt x="6582" y="10700"/>
                  </a:lnTo>
                  <a:lnTo>
                    <a:pt x="6441" y="11099"/>
                  </a:lnTo>
                  <a:lnTo>
                    <a:pt x="6196" y="10700"/>
                  </a:lnTo>
                  <a:lnTo>
                    <a:pt x="5461" y="10235"/>
                  </a:lnTo>
                  <a:lnTo>
                    <a:pt x="5216" y="10501"/>
                  </a:lnTo>
                  <a:lnTo>
                    <a:pt x="4866" y="10501"/>
                  </a:lnTo>
                  <a:lnTo>
                    <a:pt x="5006" y="10966"/>
                  </a:lnTo>
                  <a:lnTo>
                    <a:pt x="4726" y="11099"/>
                  </a:lnTo>
                  <a:lnTo>
                    <a:pt x="4691" y="10567"/>
                  </a:lnTo>
                  <a:lnTo>
                    <a:pt x="4481" y="10833"/>
                  </a:lnTo>
                  <a:lnTo>
                    <a:pt x="3956" y="10700"/>
                  </a:lnTo>
                  <a:lnTo>
                    <a:pt x="4096" y="11232"/>
                  </a:lnTo>
                  <a:lnTo>
                    <a:pt x="3956" y="11631"/>
                  </a:lnTo>
                  <a:lnTo>
                    <a:pt x="3676" y="11631"/>
                  </a:lnTo>
                  <a:lnTo>
                    <a:pt x="3676" y="11697"/>
                  </a:lnTo>
                  <a:lnTo>
                    <a:pt x="3571" y="12229"/>
                  </a:lnTo>
                  <a:lnTo>
                    <a:pt x="3431" y="12628"/>
                  </a:lnTo>
                  <a:lnTo>
                    <a:pt x="3501" y="13093"/>
                  </a:lnTo>
                  <a:lnTo>
                    <a:pt x="3641" y="13625"/>
                  </a:lnTo>
                  <a:lnTo>
                    <a:pt x="3501" y="13957"/>
                  </a:lnTo>
                  <a:lnTo>
                    <a:pt x="3046" y="14223"/>
                  </a:lnTo>
                  <a:lnTo>
                    <a:pt x="2766" y="14622"/>
                  </a:lnTo>
                  <a:lnTo>
                    <a:pt x="2556" y="14688"/>
                  </a:lnTo>
                  <a:lnTo>
                    <a:pt x="2451" y="15220"/>
                  </a:lnTo>
                  <a:lnTo>
                    <a:pt x="2521" y="15618"/>
                  </a:lnTo>
                  <a:lnTo>
                    <a:pt x="2696" y="16084"/>
                  </a:lnTo>
                  <a:lnTo>
                    <a:pt x="2766" y="16482"/>
                  </a:lnTo>
                  <a:lnTo>
                    <a:pt x="2556" y="17081"/>
                  </a:lnTo>
                  <a:lnTo>
                    <a:pt x="2381" y="16948"/>
                  </a:lnTo>
                  <a:lnTo>
                    <a:pt x="2171" y="16748"/>
                  </a:lnTo>
                  <a:lnTo>
                    <a:pt x="1715" y="16482"/>
                  </a:lnTo>
                  <a:lnTo>
                    <a:pt x="1435" y="16217"/>
                  </a:lnTo>
                  <a:lnTo>
                    <a:pt x="1190" y="16217"/>
                  </a:lnTo>
                  <a:lnTo>
                    <a:pt x="980" y="16350"/>
                  </a:lnTo>
                  <a:lnTo>
                    <a:pt x="595" y="17214"/>
                  </a:lnTo>
                  <a:lnTo>
                    <a:pt x="595" y="17745"/>
                  </a:lnTo>
                  <a:lnTo>
                    <a:pt x="735" y="17945"/>
                  </a:lnTo>
                  <a:lnTo>
                    <a:pt x="805" y="18343"/>
                  </a:lnTo>
                  <a:lnTo>
                    <a:pt x="735" y="18875"/>
                  </a:lnTo>
                  <a:lnTo>
                    <a:pt x="805" y="19473"/>
                  </a:lnTo>
                  <a:lnTo>
                    <a:pt x="595" y="19872"/>
                  </a:lnTo>
                  <a:lnTo>
                    <a:pt x="735" y="20337"/>
                  </a:lnTo>
                  <a:lnTo>
                    <a:pt x="595" y="20935"/>
                  </a:lnTo>
                  <a:lnTo>
                    <a:pt x="350" y="20869"/>
                  </a:lnTo>
                  <a:lnTo>
                    <a:pt x="70" y="20935"/>
                  </a:lnTo>
                  <a:lnTo>
                    <a:pt x="0" y="21600"/>
                  </a:lnTo>
                  <a:lnTo>
                    <a:pt x="4166" y="20935"/>
                  </a:lnTo>
                  <a:lnTo>
                    <a:pt x="4166" y="20470"/>
                  </a:lnTo>
                  <a:lnTo>
                    <a:pt x="3956" y="19606"/>
                  </a:lnTo>
                  <a:lnTo>
                    <a:pt x="4481" y="19606"/>
                  </a:lnTo>
                  <a:lnTo>
                    <a:pt x="4726" y="19739"/>
                  </a:lnTo>
                  <a:lnTo>
                    <a:pt x="7247" y="19207"/>
                  </a:lnTo>
                  <a:lnTo>
                    <a:pt x="8752" y="18875"/>
                  </a:lnTo>
                  <a:lnTo>
                    <a:pt x="10187" y="18742"/>
                  </a:lnTo>
                  <a:lnTo>
                    <a:pt x="11658" y="18476"/>
                  </a:lnTo>
                  <a:lnTo>
                    <a:pt x="12498" y="18210"/>
                  </a:lnTo>
                  <a:lnTo>
                    <a:pt x="13828" y="18078"/>
                  </a:lnTo>
                  <a:lnTo>
                    <a:pt x="14808" y="17812"/>
                  </a:lnTo>
                  <a:lnTo>
                    <a:pt x="15719" y="17612"/>
                  </a:lnTo>
                  <a:lnTo>
                    <a:pt x="16769" y="17479"/>
                  </a:lnTo>
                  <a:lnTo>
                    <a:pt x="17119" y="17214"/>
                  </a:lnTo>
                  <a:lnTo>
                    <a:pt x="17574" y="16748"/>
                  </a:lnTo>
                  <a:lnTo>
                    <a:pt x="17854" y="16615"/>
                  </a:lnTo>
                  <a:lnTo>
                    <a:pt x="18099" y="16217"/>
                  </a:lnTo>
                  <a:lnTo>
                    <a:pt x="18624" y="15751"/>
                  </a:lnTo>
                  <a:lnTo>
                    <a:pt x="18694" y="15353"/>
                  </a:lnTo>
                  <a:lnTo>
                    <a:pt x="18974" y="14954"/>
                  </a:lnTo>
                  <a:lnTo>
                    <a:pt x="19149" y="14688"/>
                  </a:lnTo>
                  <a:lnTo>
                    <a:pt x="19359" y="14223"/>
                  </a:lnTo>
                  <a:lnTo>
                    <a:pt x="19359" y="13824"/>
                  </a:lnTo>
                  <a:lnTo>
                    <a:pt x="19675" y="13492"/>
                  </a:lnTo>
                  <a:lnTo>
                    <a:pt x="19675" y="12960"/>
                  </a:lnTo>
                  <a:lnTo>
                    <a:pt x="19815" y="12495"/>
                  </a:lnTo>
                  <a:lnTo>
                    <a:pt x="20655" y="11365"/>
                  </a:lnTo>
                  <a:lnTo>
                    <a:pt x="21600" y="9238"/>
                  </a:lnTo>
                  <a:lnTo>
                    <a:pt x="21145" y="9238"/>
                  </a:lnTo>
                  <a:lnTo>
                    <a:pt x="20585" y="850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2" name="Shape 2625">
              <a:extLst>
                <a:ext uri="{FF2B5EF4-FFF2-40B4-BE49-F238E27FC236}">
                  <a16:creationId xmlns:a16="http://schemas.microsoft.com/office/drawing/2014/main" id="{8A3209B4-7BE3-4BFF-B0F5-041C5AB82EED}"/>
                </a:ext>
              </a:extLst>
            </p:cNvPr>
            <p:cNvSpPr/>
            <p:nvPr/>
          </p:nvSpPr>
          <p:spPr>
            <a:xfrm>
              <a:off x="3949200" y="1761021"/>
              <a:ext cx="29945" cy="56611"/>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lnTo>
                    <a:pt x="16200" y="2445"/>
                  </a:lnTo>
                  <a:lnTo>
                    <a:pt x="13114" y="5706"/>
                  </a:lnTo>
                  <a:lnTo>
                    <a:pt x="6943" y="7743"/>
                  </a:lnTo>
                  <a:lnTo>
                    <a:pt x="6943" y="11004"/>
                  </a:lnTo>
                  <a:lnTo>
                    <a:pt x="3086" y="13857"/>
                  </a:lnTo>
                  <a:lnTo>
                    <a:pt x="0" y="17932"/>
                  </a:lnTo>
                  <a:lnTo>
                    <a:pt x="3086" y="20785"/>
                  </a:lnTo>
                  <a:lnTo>
                    <a:pt x="8486" y="21600"/>
                  </a:lnTo>
                  <a:lnTo>
                    <a:pt x="11571" y="18747"/>
                  </a:lnTo>
                  <a:lnTo>
                    <a:pt x="14657" y="16302"/>
                  </a:lnTo>
                  <a:lnTo>
                    <a:pt x="14657" y="13042"/>
                  </a:lnTo>
                  <a:lnTo>
                    <a:pt x="18514" y="9374"/>
                  </a:lnTo>
                  <a:lnTo>
                    <a:pt x="17743" y="6928"/>
                  </a:lnTo>
                  <a:lnTo>
                    <a:pt x="21600" y="815"/>
                  </a:lnTo>
                  <a:lnTo>
                    <a:pt x="20057"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3" name="Shape 2626">
              <a:extLst>
                <a:ext uri="{FF2B5EF4-FFF2-40B4-BE49-F238E27FC236}">
                  <a16:creationId xmlns:a16="http://schemas.microsoft.com/office/drawing/2014/main" id="{580CC18E-94DC-4013-9B01-FDB88D8355DB}"/>
                </a:ext>
              </a:extLst>
            </p:cNvPr>
            <p:cNvSpPr/>
            <p:nvPr/>
          </p:nvSpPr>
          <p:spPr>
            <a:xfrm>
              <a:off x="3949200" y="1761021"/>
              <a:ext cx="29945" cy="56611"/>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lnTo>
                    <a:pt x="16200" y="2445"/>
                  </a:lnTo>
                  <a:lnTo>
                    <a:pt x="13114" y="5706"/>
                  </a:lnTo>
                  <a:lnTo>
                    <a:pt x="6943" y="7743"/>
                  </a:lnTo>
                  <a:lnTo>
                    <a:pt x="6943" y="11004"/>
                  </a:lnTo>
                  <a:lnTo>
                    <a:pt x="3086" y="13857"/>
                  </a:lnTo>
                  <a:lnTo>
                    <a:pt x="0" y="17932"/>
                  </a:lnTo>
                  <a:lnTo>
                    <a:pt x="3086" y="20785"/>
                  </a:lnTo>
                  <a:lnTo>
                    <a:pt x="8486" y="21600"/>
                  </a:lnTo>
                  <a:lnTo>
                    <a:pt x="11571" y="18747"/>
                  </a:lnTo>
                  <a:lnTo>
                    <a:pt x="14657" y="16302"/>
                  </a:lnTo>
                  <a:lnTo>
                    <a:pt x="14657" y="13042"/>
                  </a:lnTo>
                  <a:lnTo>
                    <a:pt x="18514" y="9374"/>
                  </a:lnTo>
                  <a:lnTo>
                    <a:pt x="17743" y="6928"/>
                  </a:lnTo>
                  <a:lnTo>
                    <a:pt x="21600" y="815"/>
                  </a:lnTo>
                  <a:lnTo>
                    <a:pt x="20057"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4" name="Shape 2627">
              <a:extLst>
                <a:ext uri="{FF2B5EF4-FFF2-40B4-BE49-F238E27FC236}">
                  <a16:creationId xmlns:a16="http://schemas.microsoft.com/office/drawing/2014/main" id="{2943C7D5-78A8-4210-8C93-8F1CFD6313B4}"/>
                </a:ext>
              </a:extLst>
            </p:cNvPr>
            <p:cNvSpPr/>
            <p:nvPr/>
          </p:nvSpPr>
          <p:spPr>
            <a:xfrm>
              <a:off x="4086090" y="1694798"/>
              <a:ext cx="7487" cy="18159"/>
            </a:xfrm>
            <a:custGeom>
              <a:avLst/>
              <a:gdLst/>
              <a:ahLst/>
              <a:cxnLst>
                <a:cxn ang="0">
                  <a:pos x="wd2" y="hd2"/>
                </a:cxn>
                <a:cxn ang="5400000">
                  <a:pos x="wd2" y="hd2"/>
                </a:cxn>
                <a:cxn ang="10800000">
                  <a:pos x="wd2" y="hd2"/>
                </a:cxn>
                <a:cxn ang="16200000">
                  <a:pos x="wd2" y="hd2"/>
                </a:cxn>
              </a:cxnLst>
              <a:rect l="0" t="0" r="r" b="b"/>
              <a:pathLst>
                <a:path w="21600" h="21600" extrusionOk="0">
                  <a:moveTo>
                    <a:pt x="6171" y="5082"/>
                  </a:moveTo>
                  <a:lnTo>
                    <a:pt x="0" y="12706"/>
                  </a:lnTo>
                  <a:lnTo>
                    <a:pt x="0" y="21600"/>
                  </a:lnTo>
                  <a:lnTo>
                    <a:pt x="21600" y="19059"/>
                  </a:lnTo>
                  <a:lnTo>
                    <a:pt x="21600" y="0"/>
                  </a:lnTo>
                  <a:lnTo>
                    <a:pt x="6171" y="5082"/>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5" name="Shape 2628">
              <a:extLst>
                <a:ext uri="{FF2B5EF4-FFF2-40B4-BE49-F238E27FC236}">
                  <a16:creationId xmlns:a16="http://schemas.microsoft.com/office/drawing/2014/main" id="{3ADC88DE-7A9E-4C9D-B3D8-37944A838076}"/>
                </a:ext>
              </a:extLst>
            </p:cNvPr>
            <p:cNvSpPr/>
            <p:nvPr/>
          </p:nvSpPr>
          <p:spPr>
            <a:xfrm>
              <a:off x="4218702" y="1637120"/>
              <a:ext cx="29945" cy="20295"/>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16200" y="19326"/>
                  </a:lnTo>
                  <a:lnTo>
                    <a:pt x="21600" y="14779"/>
                  </a:lnTo>
                  <a:lnTo>
                    <a:pt x="18514" y="6821"/>
                  </a:lnTo>
                  <a:lnTo>
                    <a:pt x="13114" y="0"/>
                  </a:lnTo>
                  <a:lnTo>
                    <a:pt x="8486" y="0"/>
                  </a:lnTo>
                  <a:lnTo>
                    <a:pt x="10029" y="6821"/>
                  </a:lnTo>
                  <a:lnTo>
                    <a:pt x="5400" y="12505"/>
                  </a:lnTo>
                  <a:lnTo>
                    <a:pt x="0" y="14779"/>
                  </a:lnTo>
                  <a:lnTo>
                    <a:pt x="5400" y="19326"/>
                  </a:lnTo>
                  <a:lnTo>
                    <a:pt x="540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6" name="Shape 2629">
              <a:extLst>
                <a:ext uri="{FF2B5EF4-FFF2-40B4-BE49-F238E27FC236}">
                  <a16:creationId xmlns:a16="http://schemas.microsoft.com/office/drawing/2014/main" id="{50ED1EBB-CBED-4B35-B45D-362514938A97}"/>
                </a:ext>
              </a:extLst>
            </p:cNvPr>
            <p:cNvSpPr/>
            <p:nvPr/>
          </p:nvSpPr>
          <p:spPr>
            <a:xfrm>
              <a:off x="4218702" y="1637120"/>
              <a:ext cx="29945" cy="20295"/>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16200" y="19326"/>
                  </a:lnTo>
                  <a:lnTo>
                    <a:pt x="21600" y="14779"/>
                  </a:lnTo>
                  <a:lnTo>
                    <a:pt x="18514" y="6821"/>
                  </a:lnTo>
                  <a:lnTo>
                    <a:pt x="13114" y="0"/>
                  </a:lnTo>
                  <a:lnTo>
                    <a:pt x="8486" y="0"/>
                  </a:lnTo>
                  <a:lnTo>
                    <a:pt x="10029" y="6821"/>
                  </a:lnTo>
                  <a:lnTo>
                    <a:pt x="5400" y="12505"/>
                  </a:lnTo>
                  <a:lnTo>
                    <a:pt x="0" y="14779"/>
                  </a:lnTo>
                  <a:lnTo>
                    <a:pt x="5400" y="19326"/>
                  </a:lnTo>
                  <a:lnTo>
                    <a:pt x="540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7" name="Shape 2630">
              <a:extLst>
                <a:ext uri="{FF2B5EF4-FFF2-40B4-BE49-F238E27FC236}">
                  <a16:creationId xmlns:a16="http://schemas.microsoft.com/office/drawing/2014/main" id="{B9BC6D0D-B587-46B4-A709-F9FC47B2D240}"/>
                </a:ext>
              </a:extLst>
            </p:cNvPr>
            <p:cNvSpPr/>
            <p:nvPr/>
          </p:nvSpPr>
          <p:spPr>
            <a:xfrm>
              <a:off x="3969520" y="2145546"/>
              <a:ext cx="281266" cy="485997"/>
            </a:xfrm>
            <a:custGeom>
              <a:avLst/>
              <a:gdLst/>
              <a:ahLst/>
              <a:cxnLst>
                <a:cxn ang="0">
                  <a:pos x="wd2" y="hd2"/>
                </a:cxn>
                <a:cxn ang="5400000">
                  <a:pos x="wd2" y="hd2"/>
                </a:cxn>
                <a:cxn ang="10800000">
                  <a:pos x="wd2" y="hd2"/>
                </a:cxn>
                <a:cxn ang="16200000">
                  <a:pos x="wd2" y="hd2"/>
                </a:cxn>
              </a:cxnLst>
              <a:rect l="0" t="0" r="r" b="b"/>
              <a:pathLst>
                <a:path w="21600" h="21600" extrusionOk="0">
                  <a:moveTo>
                    <a:pt x="2628" y="13387"/>
                  </a:moveTo>
                  <a:lnTo>
                    <a:pt x="1971" y="13720"/>
                  </a:lnTo>
                  <a:lnTo>
                    <a:pt x="2300" y="14099"/>
                  </a:lnTo>
                  <a:lnTo>
                    <a:pt x="1971" y="14432"/>
                  </a:lnTo>
                  <a:lnTo>
                    <a:pt x="1971" y="14811"/>
                  </a:lnTo>
                  <a:lnTo>
                    <a:pt x="2464" y="15144"/>
                  </a:lnTo>
                  <a:lnTo>
                    <a:pt x="2875" y="15524"/>
                  </a:lnTo>
                  <a:lnTo>
                    <a:pt x="2875" y="15761"/>
                  </a:lnTo>
                  <a:lnTo>
                    <a:pt x="3203" y="16473"/>
                  </a:lnTo>
                  <a:lnTo>
                    <a:pt x="3039" y="16853"/>
                  </a:lnTo>
                  <a:lnTo>
                    <a:pt x="2875" y="16853"/>
                  </a:lnTo>
                  <a:lnTo>
                    <a:pt x="2300" y="17850"/>
                  </a:lnTo>
                  <a:lnTo>
                    <a:pt x="1643" y="18562"/>
                  </a:lnTo>
                  <a:lnTo>
                    <a:pt x="1232" y="18894"/>
                  </a:lnTo>
                  <a:lnTo>
                    <a:pt x="575" y="19179"/>
                  </a:lnTo>
                  <a:lnTo>
                    <a:pt x="575" y="19511"/>
                  </a:lnTo>
                  <a:lnTo>
                    <a:pt x="411" y="20223"/>
                  </a:lnTo>
                  <a:lnTo>
                    <a:pt x="329" y="20223"/>
                  </a:lnTo>
                  <a:lnTo>
                    <a:pt x="329" y="20840"/>
                  </a:lnTo>
                  <a:lnTo>
                    <a:pt x="0" y="21220"/>
                  </a:lnTo>
                  <a:lnTo>
                    <a:pt x="411" y="21600"/>
                  </a:lnTo>
                  <a:lnTo>
                    <a:pt x="1068" y="21600"/>
                  </a:lnTo>
                  <a:lnTo>
                    <a:pt x="1396" y="21315"/>
                  </a:lnTo>
                  <a:lnTo>
                    <a:pt x="1068" y="20935"/>
                  </a:lnTo>
                  <a:lnTo>
                    <a:pt x="2300" y="21030"/>
                  </a:lnTo>
                  <a:lnTo>
                    <a:pt x="2792" y="20840"/>
                  </a:lnTo>
                  <a:lnTo>
                    <a:pt x="2875" y="21220"/>
                  </a:lnTo>
                  <a:lnTo>
                    <a:pt x="3532" y="21125"/>
                  </a:lnTo>
                  <a:lnTo>
                    <a:pt x="3203" y="20793"/>
                  </a:lnTo>
                  <a:lnTo>
                    <a:pt x="4024" y="20793"/>
                  </a:lnTo>
                  <a:lnTo>
                    <a:pt x="4599" y="20603"/>
                  </a:lnTo>
                  <a:lnTo>
                    <a:pt x="6324" y="20935"/>
                  </a:lnTo>
                  <a:lnTo>
                    <a:pt x="6899" y="21220"/>
                  </a:lnTo>
                  <a:lnTo>
                    <a:pt x="7227" y="20935"/>
                  </a:lnTo>
                  <a:lnTo>
                    <a:pt x="7227" y="20793"/>
                  </a:lnTo>
                  <a:lnTo>
                    <a:pt x="7556" y="20508"/>
                  </a:lnTo>
                  <a:lnTo>
                    <a:pt x="8131" y="20318"/>
                  </a:lnTo>
                  <a:lnTo>
                    <a:pt x="8624" y="20081"/>
                  </a:lnTo>
                  <a:lnTo>
                    <a:pt x="9116" y="20413"/>
                  </a:lnTo>
                  <a:lnTo>
                    <a:pt x="9527" y="20508"/>
                  </a:lnTo>
                  <a:lnTo>
                    <a:pt x="10184" y="20698"/>
                  </a:lnTo>
                  <a:lnTo>
                    <a:pt x="10348" y="20413"/>
                  </a:lnTo>
                  <a:lnTo>
                    <a:pt x="10759" y="20081"/>
                  </a:lnTo>
                  <a:lnTo>
                    <a:pt x="10595" y="19701"/>
                  </a:lnTo>
                  <a:lnTo>
                    <a:pt x="11087" y="19416"/>
                  </a:lnTo>
                  <a:lnTo>
                    <a:pt x="11744" y="19179"/>
                  </a:lnTo>
                  <a:lnTo>
                    <a:pt x="11416" y="18894"/>
                  </a:lnTo>
                  <a:lnTo>
                    <a:pt x="11991" y="18989"/>
                  </a:lnTo>
                  <a:lnTo>
                    <a:pt x="12484" y="19511"/>
                  </a:lnTo>
                  <a:lnTo>
                    <a:pt x="13141" y="19606"/>
                  </a:lnTo>
                  <a:lnTo>
                    <a:pt x="14208" y="19701"/>
                  </a:lnTo>
                  <a:lnTo>
                    <a:pt x="14619" y="19511"/>
                  </a:lnTo>
                  <a:lnTo>
                    <a:pt x="14783" y="19179"/>
                  </a:lnTo>
                  <a:lnTo>
                    <a:pt x="14783" y="18799"/>
                  </a:lnTo>
                  <a:lnTo>
                    <a:pt x="15112" y="18182"/>
                  </a:lnTo>
                  <a:lnTo>
                    <a:pt x="15687" y="18182"/>
                  </a:lnTo>
                  <a:lnTo>
                    <a:pt x="16344" y="17897"/>
                  </a:lnTo>
                  <a:lnTo>
                    <a:pt x="16508" y="17280"/>
                  </a:lnTo>
                  <a:lnTo>
                    <a:pt x="17083" y="17138"/>
                  </a:lnTo>
                  <a:lnTo>
                    <a:pt x="17740" y="16378"/>
                  </a:lnTo>
                  <a:lnTo>
                    <a:pt x="17411" y="16046"/>
                  </a:lnTo>
                  <a:lnTo>
                    <a:pt x="17411" y="15666"/>
                  </a:lnTo>
                  <a:lnTo>
                    <a:pt x="17904" y="15666"/>
                  </a:lnTo>
                  <a:lnTo>
                    <a:pt x="18479" y="15524"/>
                  </a:lnTo>
                  <a:lnTo>
                    <a:pt x="19136" y="15761"/>
                  </a:lnTo>
                  <a:lnTo>
                    <a:pt x="20204" y="15239"/>
                  </a:lnTo>
                  <a:lnTo>
                    <a:pt x="21436" y="15049"/>
                  </a:lnTo>
                  <a:lnTo>
                    <a:pt x="21600" y="14811"/>
                  </a:lnTo>
                  <a:lnTo>
                    <a:pt x="20943" y="14432"/>
                  </a:lnTo>
                  <a:lnTo>
                    <a:pt x="21107" y="14099"/>
                  </a:lnTo>
                  <a:lnTo>
                    <a:pt x="20861" y="13720"/>
                  </a:lnTo>
                  <a:lnTo>
                    <a:pt x="21107" y="13530"/>
                  </a:lnTo>
                  <a:lnTo>
                    <a:pt x="19465" y="4985"/>
                  </a:lnTo>
                  <a:lnTo>
                    <a:pt x="18315" y="237"/>
                  </a:lnTo>
                  <a:lnTo>
                    <a:pt x="17740" y="0"/>
                  </a:lnTo>
                  <a:lnTo>
                    <a:pt x="8459" y="617"/>
                  </a:lnTo>
                  <a:lnTo>
                    <a:pt x="5421" y="760"/>
                  </a:lnTo>
                  <a:lnTo>
                    <a:pt x="5092" y="760"/>
                  </a:lnTo>
                  <a:lnTo>
                    <a:pt x="3860" y="1329"/>
                  </a:lnTo>
                  <a:lnTo>
                    <a:pt x="2792" y="1662"/>
                  </a:lnTo>
                  <a:lnTo>
                    <a:pt x="2135" y="1756"/>
                  </a:lnTo>
                  <a:lnTo>
                    <a:pt x="1396" y="1662"/>
                  </a:lnTo>
                  <a:lnTo>
                    <a:pt x="575" y="1329"/>
                  </a:lnTo>
                  <a:lnTo>
                    <a:pt x="575" y="1519"/>
                  </a:lnTo>
                  <a:lnTo>
                    <a:pt x="2628" y="13387"/>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58" name="Group 2636">
              <a:extLst>
                <a:ext uri="{FF2B5EF4-FFF2-40B4-BE49-F238E27FC236}">
                  <a16:creationId xmlns:a16="http://schemas.microsoft.com/office/drawing/2014/main" id="{29EA2D0D-8664-4252-ACEA-47C1B38A59C3}"/>
                </a:ext>
              </a:extLst>
            </p:cNvPr>
            <p:cNvGrpSpPr/>
            <p:nvPr/>
          </p:nvGrpSpPr>
          <p:grpSpPr>
            <a:xfrm>
              <a:off x="3693600" y="1443788"/>
              <a:ext cx="694077" cy="718850"/>
              <a:chOff x="0" y="-1"/>
              <a:chExt cx="1758778" cy="1655953"/>
            </a:xfrm>
            <a:solidFill>
              <a:srgbClr val="DCDEE0"/>
            </a:solidFill>
          </p:grpSpPr>
          <p:sp>
            <p:nvSpPr>
              <p:cNvPr id="385" name="Shape 2631">
                <a:extLst>
                  <a:ext uri="{FF2B5EF4-FFF2-40B4-BE49-F238E27FC236}">
                    <a16:creationId xmlns:a16="http://schemas.microsoft.com/office/drawing/2014/main" id="{B186CCD7-DA6E-4F16-8E0A-6F5C75E6B376}"/>
                  </a:ext>
                </a:extLst>
              </p:cNvPr>
              <p:cNvSpPr/>
              <p:nvPr/>
            </p:nvSpPr>
            <p:spPr>
              <a:xfrm>
                <a:off x="214089" y="-1"/>
                <a:ext cx="132791" cy="103346"/>
              </a:xfrm>
              <a:custGeom>
                <a:avLst/>
                <a:gdLst/>
                <a:ahLst/>
                <a:cxnLst>
                  <a:cxn ang="0">
                    <a:pos x="wd2" y="hd2"/>
                  </a:cxn>
                  <a:cxn ang="5400000">
                    <a:pos x="wd2" y="hd2"/>
                  </a:cxn>
                  <a:cxn ang="10800000">
                    <a:pos x="wd2" y="hd2"/>
                  </a:cxn>
                  <a:cxn ang="16200000">
                    <a:pos x="wd2" y="hd2"/>
                  </a:cxn>
                </a:cxnLst>
                <a:rect l="0" t="0" r="r" b="b"/>
                <a:pathLst>
                  <a:path w="21600" h="21600" extrusionOk="0">
                    <a:moveTo>
                      <a:pt x="4408" y="19543"/>
                    </a:moveTo>
                    <a:lnTo>
                      <a:pt x="6612" y="16457"/>
                    </a:lnTo>
                    <a:lnTo>
                      <a:pt x="8376" y="13886"/>
                    </a:lnTo>
                    <a:lnTo>
                      <a:pt x="14988" y="10800"/>
                    </a:lnTo>
                    <a:lnTo>
                      <a:pt x="17633" y="7714"/>
                    </a:lnTo>
                    <a:lnTo>
                      <a:pt x="18955" y="4114"/>
                    </a:lnTo>
                    <a:lnTo>
                      <a:pt x="21600" y="1029"/>
                    </a:lnTo>
                    <a:lnTo>
                      <a:pt x="20718" y="0"/>
                    </a:lnTo>
                    <a:lnTo>
                      <a:pt x="17633" y="2057"/>
                    </a:lnTo>
                    <a:lnTo>
                      <a:pt x="12343" y="7200"/>
                    </a:lnTo>
                    <a:lnTo>
                      <a:pt x="5731" y="10800"/>
                    </a:lnTo>
                    <a:lnTo>
                      <a:pt x="0" y="15943"/>
                    </a:lnTo>
                    <a:lnTo>
                      <a:pt x="0" y="17486"/>
                    </a:lnTo>
                    <a:lnTo>
                      <a:pt x="882" y="21600"/>
                    </a:lnTo>
                    <a:lnTo>
                      <a:pt x="4408" y="1954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6" name="Shape 2632">
                <a:extLst>
                  <a:ext uri="{FF2B5EF4-FFF2-40B4-BE49-F238E27FC236}">
                    <a16:creationId xmlns:a16="http://schemas.microsoft.com/office/drawing/2014/main" id="{66C0D079-EF33-4E36-9465-50EBF9670A52}"/>
                  </a:ext>
                </a:extLst>
              </p:cNvPr>
              <p:cNvSpPr/>
              <p:nvPr/>
            </p:nvSpPr>
            <p:spPr>
              <a:xfrm>
                <a:off x="346879" y="172239"/>
                <a:ext cx="168020" cy="135330"/>
              </a:xfrm>
              <a:custGeom>
                <a:avLst/>
                <a:gdLst/>
                <a:ahLst/>
                <a:cxnLst>
                  <a:cxn ang="0">
                    <a:pos x="wd2" y="hd2"/>
                  </a:cxn>
                  <a:cxn ang="5400000">
                    <a:pos x="wd2" y="hd2"/>
                  </a:cxn>
                  <a:cxn ang="10800000">
                    <a:pos x="wd2" y="hd2"/>
                  </a:cxn>
                  <a:cxn ang="16200000">
                    <a:pos x="wd2" y="hd2"/>
                  </a:cxn>
                </a:cxnLst>
                <a:rect l="0" t="0" r="r" b="b"/>
                <a:pathLst>
                  <a:path w="21600" h="21600" extrusionOk="0">
                    <a:moveTo>
                      <a:pt x="697" y="16102"/>
                    </a:moveTo>
                    <a:lnTo>
                      <a:pt x="5226" y="16102"/>
                    </a:lnTo>
                    <a:lnTo>
                      <a:pt x="5226" y="13353"/>
                    </a:lnTo>
                    <a:lnTo>
                      <a:pt x="5226" y="16102"/>
                    </a:lnTo>
                    <a:lnTo>
                      <a:pt x="3135" y="19244"/>
                    </a:lnTo>
                    <a:lnTo>
                      <a:pt x="5923" y="21600"/>
                    </a:lnTo>
                    <a:lnTo>
                      <a:pt x="9058" y="14138"/>
                    </a:lnTo>
                    <a:lnTo>
                      <a:pt x="13239" y="9033"/>
                    </a:lnTo>
                    <a:lnTo>
                      <a:pt x="15677" y="6676"/>
                    </a:lnTo>
                    <a:lnTo>
                      <a:pt x="16374" y="3535"/>
                    </a:lnTo>
                    <a:lnTo>
                      <a:pt x="19510" y="3535"/>
                    </a:lnTo>
                    <a:lnTo>
                      <a:pt x="21600" y="1571"/>
                    </a:lnTo>
                    <a:lnTo>
                      <a:pt x="19510" y="0"/>
                    </a:lnTo>
                    <a:lnTo>
                      <a:pt x="14284" y="0"/>
                    </a:lnTo>
                    <a:lnTo>
                      <a:pt x="9058" y="2356"/>
                    </a:lnTo>
                    <a:lnTo>
                      <a:pt x="4529" y="5105"/>
                    </a:lnTo>
                    <a:lnTo>
                      <a:pt x="1394" y="10996"/>
                    </a:lnTo>
                    <a:lnTo>
                      <a:pt x="0" y="13353"/>
                    </a:lnTo>
                    <a:lnTo>
                      <a:pt x="697" y="1610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7" name="Shape 2633">
                <a:extLst>
                  <a:ext uri="{FF2B5EF4-FFF2-40B4-BE49-F238E27FC236}">
                    <a16:creationId xmlns:a16="http://schemas.microsoft.com/office/drawing/2014/main" id="{7BF78768-BF76-4B72-9F79-CF37EB7686AC}"/>
                  </a:ext>
                </a:extLst>
              </p:cNvPr>
              <p:cNvSpPr/>
              <p:nvPr/>
            </p:nvSpPr>
            <p:spPr>
              <a:xfrm>
                <a:off x="0" y="255899"/>
                <a:ext cx="1325180" cy="536402"/>
              </a:xfrm>
              <a:custGeom>
                <a:avLst/>
                <a:gdLst/>
                <a:ahLst/>
                <a:cxnLst>
                  <a:cxn ang="0">
                    <a:pos x="wd2" y="hd2"/>
                  </a:cxn>
                  <a:cxn ang="5400000">
                    <a:pos x="wd2" y="hd2"/>
                  </a:cxn>
                  <a:cxn ang="10800000">
                    <a:pos x="wd2" y="hd2"/>
                  </a:cxn>
                  <a:cxn ang="16200000">
                    <a:pos x="wd2" y="hd2"/>
                  </a:cxn>
                </a:cxnLst>
                <a:rect l="0" t="0" r="r" b="b"/>
                <a:pathLst>
                  <a:path w="21600" h="21600" extrusionOk="0">
                    <a:moveTo>
                      <a:pt x="486" y="8224"/>
                    </a:moveTo>
                    <a:lnTo>
                      <a:pt x="751" y="8719"/>
                    </a:lnTo>
                    <a:lnTo>
                      <a:pt x="1104" y="10007"/>
                    </a:lnTo>
                    <a:lnTo>
                      <a:pt x="4329" y="11494"/>
                    </a:lnTo>
                    <a:lnTo>
                      <a:pt x="5389" y="12484"/>
                    </a:lnTo>
                    <a:lnTo>
                      <a:pt x="5477" y="12484"/>
                    </a:lnTo>
                    <a:lnTo>
                      <a:pt x="6140" y="12683"/>
                    </a:lnTo>
                    <a:lnTo>
                      <a:pt x="6405" y="12484"/>
                    </a:lnTo>
                    <a:lnTo>
                      <a:pt x="6714" y="12683"/>
                    </a:lnTo>
                    <a:lnTo>
                      <a:pt x="7465" y="12881"/>
                    </a:lnTo>
                    <a:lnTo>
                      <a:pt x="7818" y="13376"/>
                    </a:lnTo>
                    <a:lnTo>
                      <a:pt x="7907" y="14466"/>
                    </a:lnTo>
                    <a:lnTo>
                      <a:pt x="8128" y="14664"/>
                    </a:lnTo>
                    <a:lnTo>
                      <a:pt x="8658" y="14862"/>
                    </a:lnTo>
                    <a:lnTo>
                      <a:pt x="8967" y="15655"/>
                    </a:lnTo>
                    <a:lnTo>
                      <a:pt x="8879" y="15853"/>
                    </a:lnTo>
                    <a:lnTo>
                      <a:pt x="8967" y="16349"/>
                    </a:lnTo>
                    <a:lnTo>
                      <a:pt x="8967" y="17835"/>
                    </a:lnTo>
                    <a:lnTo>
                      <a:pt x="8790" y="18429"/>
                    </a:lnTo>
                    <a:lnTo>
                      <a:pt x="8967" y="19123"/>
                    </a:lnTo>
                    <a:lnTo>
                      <a:pt x="9232" y="18826"/>
                    </a:lnTo>
                    <a:lnTo>
                      <a:pt x="9541" y="18826"/>
                    </a:lnTo>
                    <a:lnTo>
                      <a:pt x="9409" y="20312"/>
                    </a:lnTo>
                    <a:lnTo>
                      <a:pt x="9409" y="20807"/>
                    </a:lnTo>
                    <a:lnTo>
                      <a:pt x="9718" y="21402"/>
                    </a:lnTo>
                    <a:lnTo>
                      <a:pt x="9894" y="21600"/>
                    </a:lnTo>
                    <a:lnTo>
                      <a:pt x="9894" y="20807"/>
                    </a:lnTo>
                    <a:lnTo>
                      <a:pt x="10204" y="19717"/>
                    </a:lnTo>
                    <a:lnTo>
                      <a:pt x="10645" y="17637"/>
                    </a:lnTo>
                    <a:lnTo>
                      <a:pt x="10822" y="16349"/>
                    </a:lnTo>
                    <a:lnTo>
                      <a:pt x="10955" y="15655"/>
                    </a:lnTo>
                    <a:lnTo>
                      <a:pt x="11220" y="14862"/>
                    </a:lnTo>
                    <a:lnTo>
                      <a:pt x="11396" y="13574"/>
                    </a:lnTo>
                    <a:lnTo>
                      <a:pt x="11617" y="12683"/>
                    </a:lnTo>
                    <a:lnTo>
                      <a:pt x="11485" y="13376"/>
                    </a:lnTo>
                    <a:lnTo>
                      <a:pt x="11617" y="13971"/>
                    </a:lnTo>
                    <a:lnTo>
                      <a:pt x="11794" y="14664"/>
                    </a:lnTo>
                    <a:lnTo>
                      <a:pt x="12059" y="14169"/>
                    </a:lnTo>
                    <a:lnTo>
                      <a:pt x="12147" y="13772"/>
                    </a:lnTo>
                    <a:lnTo>
                      <a:pt x="12456" y="12980"/>
                    </a:lnTo>
                    <a:lnTo>
                      <a:pt x="12721" y="12683"/>
                    </a:lnTo>
                    <a:lnTo>
                      <a:pt x="13031" y="12881"/>
                    </a:lnTo>
                    <a:lnTo>
                      <a:pt x="12942" y="13574"/>
                    </a:lnTo>
                    <a:lnTo>
                      <a:pt x="12721" y="14169"/>
                    </a:lnTo>
                    <a:lnTo>
                      <a:pt x="12545" y="14862"/>
                    </a:lnTo>
                    <a:lnTo>
                      <a:pt x="12898" y="15061"/>
                    </a:lnTo>
                    <a:lnTo>
                      <a:pt x="13031" y="14367"/>
                    </a:lnTo>
                    <a:lnTo>
                      <a:pt x="13649" y="12980"/>
                    </a:lnTo>
                    <a:lnTo>
                      <a:pt x="13693" y="12286"/>
                    </a:lnTo>
                    <a:lnTo>
                      <a:pt x="13870" y="11692"/>
                    </a:lnTo>
                    <a:lnTo>
                      <a:pt x="14135" y="11394"/>
                    </a:lnTo>
                    <a:lnTo>
                      <a:pt x="14444" y="11196"/>
                    </a:lnTo>
                    <a:lnTo>
                      <a:pt x="14709" y="11394"/>
                    </a:lnTo>
                    <a:lnTo>
                      <a:pt x="15283" y="10800"/>
                    </a:lnTo>
                    <a:lnTo>
                      <a:pt x="15637" y="10800"/>
                    </a:lnTo>
                    <a:lnTo>
                      <a:pt x="15946" y="10404"/>
                    </a:lnTo>
                    <a:lnTo>
                      <a:pt x="16211" y="9512"/>
                    </a:lnTo>
                    <a:lnTo>
                      <a:pt x="16785" y="9314"/>
                    </a:lnTo>
                    <a:lnTo>
                      <a:pt x="17094" y="9512"/>
                    </a:lnTo>
                    <a:lnTo>
                      <a:pt x="17360" y="9314"/>
                    </a:lnTo>
                    <a:lnTo>
                      <a:pt x="18022" y="9809"/>
                    </a:lnTo>
                    <a:lnTo>
                      <a:pt x="18596" y="10998"/>
                    </a:lnTo>
                    <a:lnTo>
                      <a:pt x="18950" y="11394"/>
                    </a:lnTo>
                    <a:lnTo>
                      <a:pt x="18950" y="10007"/>
                    </a:lnTo>
                    <a:lnTo>
                      <a:pt x="19038" y="9314"/>
                    </a:lnTo>
                    <a:lnTo>
                      <a:pt x="19259" y="9116"/>
                    </a:lnTo>
                    <a:lnTo>
                      <a:pt x="19612" y="9512"/>
                    </a:lnTo>
                    <a:lnTo>
                      <a:pt x="19921" y="9314"/>
                    </a:lnTo>
                    <a:lnTo>
                      <a:pt x="21335" y="9314"/>
                    </a:lnTo>
                    <a:lnTo>
                      <a:pt x="21600" y="9116"/>
                    </a:lnTo>
                    <a:lnTo>
                      <a:pt x="21423" y="8521"/>
                    </a:lnTo>
                    <a:lnTo>
                      <a:pt x="21114" y="8224"/>
                    </a:lnTo>
                    <a:lnTo>
                      <a:pt x="21114" y="7629"/>
                    </a:lnTo>
                    <a:lnTo>
                      <a:pt x="20761" y="7233"/>
                    </a:lnTo>
                    <a:lnTo>
                      <a:pt x="20672" y="7233"/>
                    </a:lnTo>
                    <a:lnTo>
                      <a:pt x="20452" y="6738"/>
                    </a:lnTo>
                    <a:lnTo>
                      <a:pt x="20452" y="5945"/>
                    </a:lnTo>
                    <a:lnTo>
                      <a:pt x="20275" y="5350"/>
                    </a:lnTo>
                    <a:lnTo>
                      <a:pt x="20098" y="4657"/>
                    </a:lnTo>
                    <a:lnTo>
                      <a:pt x="19833" y="3864"/>
                    </a:lnTo>
                    <a:lnTo>
                      <a:pt x="19612" y="4062"/>
                    </a:lnTo>
                    <a:lnTo>
                      <a:pt x="19612" y="4261"/>
                    </a:lnTo>
                    <a:lnTo>
                      <a:pt x="19436" y="4855"/>
                    </a:lnTo>
                    <a:lnTo>
                      <a:pt x="19126" y="5053"/>
                    </a:lnTo>
                    <a:lnTo>
                      <a:pt x="18950" y="4459"/>
                    </a:lnTo>
                    <a:lnTo>
                      <a:pt x="18375" y="5053"/>
                    </a:lnTo>
                    <a:lnTo>
                      <a:pt x="17713" y="4855"/>
                    </a:lnTo>
                    <a:lnTo>
                      <a:pt x="17625" y="4261"/>
                    </a:lnTo>
                    <a:lnTo>
                      <a:pt x="17536" y="1684"/>
                    </a:lnTo>
                    <a:lnTo>
                      <a:pt x="16962" y="2081"/>
                    </a:lnTo>
                    <a:lnTo>
                      <a:pt x="16697" y="2180"/>
                    </a:lnTo>
                    <a:lnTo>
                      <a:pt x="16123" y="2972"/>
                    </a:lnTo>
                    <a:lnTo>
                      <a:pt x="15769" y="3171"/>
                    </a:lnTo>
                    <a:lnTo>
                      <a:pt x="14533" y="3369"/>
                    </a:lnTo>
                    <a:lnTo>
                      <a:pt x="14312" y="3666"/>
                    </a:lnTo>
                    <a:lnTo>
                      <a:pt x="13782" y="3864"/>
                    </a:lnTo>
                    <a:lnTo>
                      <a:pt x="13472" y="4657"/>
                    </a:lnTo>
                    <a:lnTo>
                      <a:pt x="12898" y="5350"/>
                    </a:lnTo>
                    <a:lnTo>
                      <a:pt x="12368" y="6837"/>
                    </a:lnTo>
                    <a:lnTo>
                      <a:pt x="12147" y="6539"/>
                    </a:lnTo>
                    <a:lnTo>
                      <a:pt x="11794" y="6738"/>
                    </a:lnTo>
                    <a:lnTo>
                      <a:pt x="11485" y="6539"/>
                    </a:lnTo>
                    <a:lnTo>
                      <a:pt x="11220" y="5945"/>
                    </a:lnTo>
                    <a:lnTo>
                      <a:pt x="10469" y="6539"/>
                    </a:lnTo>
                    <a:lnTo>
                      <a:pt x="10204" y="6539"/>
                    </a:lnTo>
                    <a:lnTo>
                      <a:pt x="9894" y="6143"/>
                    </a:lnTo>
                    <a:lnTo>
                      <a:pt x="9718" y="5549"/>
                    </a:lnTo>
                    <a:lnTo>
                      <a:pt x="9144" y="4261"/>
                    </a:lnTo>
                    <a:lnTo>
                      <a:pt x="8967" y="3567"/>
                    </a:lnTo>
                    <a:lnTo>
                      <a:pt x="8746" y="3369"/>
                    </a:lnTo>
                    <a:lnTo>
                      <a:pt x="8393" y="2774"/>
                    </a:lnTo>
                    <a:lnTo>
                      <a:pt x="8083" y="2576"/>
                    </a:lnTo>
                    <a:lnTo>
                      <a:pt x="7465" y="2576"/>
                    </a:lnTo>
                    <a:lnTo>
                      <a:pt x="7156" y="2774"/>
                    </a:lnTo>
                    <a:lnTo>
                      <a:pt x="6979" y="3567"/>
                    </a:lnTo>
                    <a:lnTo>
                      <a:pt x="6802" y="3666"/>
                    </a:lnTo>
                    <a:lnTo>
                      <a:pt x="7067" y="2378"/>
                    </a:lnTo>
                    <a:lnTo>
                      <a:pt x="6802" y="2972"/>
                    </a:lnTo>
                    <a:lnTo>
                      <a:pt x="6493" y="3369"/>
                    </a:lnTo>
                    <a:lnTo>
                      <a:pt x="6405" y="4062"/>
                    </a:lnTo>
                    <a:lnTo>
                      <a:pt x="6317" y="4261"/>
                    </a:lnTo>
                    <a:lnTo>
                      <a:pt x="6228" y="3666"/>
                    </a:lnTo>
                    <a:lnTo>
                      <a:pt x="6228" y="2180"/>
                    </a:lnTo>
                    <a:lnTo>
                      <a:pt x="5742" y="892"/>
                    </a:lnTo>
                    <a:lnTo>
                      <a:pt x="5566" y="694"/>
                    </a:lnTo>
                    <a:lnTo>
                      <a:pt x="5345" y="0"/>
                    </a:lnTo>
                    <a:lnTo>
                      <a:pt x="4726" y="1684"/>
                    </a:lnTo>
                    <a:lnTo>
                      <a:pt x="4594" y="2180"/>
                    </a:lnTo>
                    <a:lnTo>
                      <a:pt x="3931" y="2774"/>
                    </a:lnTo>
                    <a:lnTo>
                      <a:pt x="3578" y="3567"/>
                    </a:lnTo>
                    <a:lnTo>
                      <a:pt x="3313" y="4062"/>
                    </a:lnTo>
                    <a:lnTo>
                      <a:pt x="3004" y="4261"/>
                    </a:lnTo>
                    <a:lnTo>
                      <a:pt x="2650" y="4459"/>
                    </a:lnTo>
                    <a:lnTo>
                      <a:pt x="2429" y="4657"/>
                    </a:lnTo>
                    <a:lnTo>
                      <a:pt x="2076" y="4657"/>
                    </a:lnTo>
                    <a:lnTo>
                      <a:pt x="1767" y="5053"/>
                    </a:lnTo>
                    <a:lnTo>
                      <a:pt x="1193" y="6341"/>
                    </a:lnTo>
                    <a:lnTo>
                      <a:pt x="265" y="7233"/>
                    </a:lnTo>
                    <a:lnTo>
                      <a:pt x="0" y="7629"/>
                    </a:lnTo>
                    <a:lnTo>
                      <a:pt x="177" y="8026"/>
                    </a:lnTo>
                    <a:lnTo>
                      <a:pt x="486" y="82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8" name="Shape 2634">
                <a:extLst>
                  <a:ext uri="{FF2B5EF4-FFF2-40B4-BE49-F238E27FC236}">
                    <a16:creationId xmlns:a16="http://schemas.microsoft.com/office/drawing/2014/main" id="{A4161982-C69B-42E8-81E8-FA22D095CC6F}"/>
                  </a:ext>
                </a:extLst>
              </p:cNvPr>
              <p:cNvSpPr/>
              <p:nvPr/>
            </p:nvSpPr>
            <p:spPr>
              <a:xfrm>
                <a:off x="994564" y="578231"/>
                <a:ext cx="18972" cy="41831"/>
              </a:xfrm>
              <a:custGeom>
                <a:avLst/>
                <a:gdLst/>
                <a:ahLst/>
                <a:cxnLst>
                  <a:cxn ang="0">
                    <a:pos x="wd2" y="hd2"/>
                  </a:cxn>
                  <a:cxn ang="5400000">
                    <a:pos x="wd2" y="hd2"/>
                  </a:cxn>
                  <a:cxn ang="10800000">
                    <a:pos x="wd2" y="hd2"/>
                  </a:cxn>
                  <a:cxn ang="16200000">
                    <a:pos x="wd2" y="hd2"/>
                  </a:cxn>
                </a:cxnLst>
                <a:rect l="0" t="0" r="r" b="b"/>
                <a:pathLst>
                  <a:path w="21600" h="21600" extrusionOk="0">
                    <a:moveTo>
                      <a:pt x="6171" y="5082"/>
                    </a:moveTo>
                    <a:lnTo>
                      <a:pt x="0" y="12706"/>
                    </a:lnTo>
                    <a:lnTo>
                      <a:pt x="0" y="21600"/>
                    </a:lnTo>
                    <a:lnTo>
                      <a:pt x="21600" y="19059"/>
                    </a:lnTo>
                    <a:lnTo>
                      <a:pt x="21600" y="0"/>
                    </a:lnTo>
                    <a:lnTo>
                      <a:pt x="6171" y="508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9" name="Shape 2635">
                <a:extLst>
                  <a:ext uri="{FF2B5EF4-FFF2-40B4-BE49-F238E27FC236}">
                    <a16:creationId xmlns:a16="http://schemas.microsoft.com/office/drawing/2014/main" id="{EFD3FE60-CC87-4D8D-ADA0-E11A9C3234F5}"/>
                  </a:ext>
                </a:extLst>
              </p:cNvPr>
              <p:cNvSpPr/>
              <p:nvPr/>
            </p:nvSpPr>
            <p:spPr>
              <a:xfrm>
                <a:off x="861775" y="546242"/>
                <a:ext cx="897003" cy="1109710"/>
              </a:xfrm>
              <a:custGeom>
                <a:avLst/>
                <a:gdLst/>
                <a:ahLst/>
                <a:cxnLst>
                  <a:cxn ang="0">
                    <a:pos x="wd2" y="hd2"/>
                  </a:cxn>
                  <a:cxn ang="5400000">
                    <a:pos x="wd2" y="hd2"/>
                  </a:cxn>
                  <a:cxn ang="10800000">
                    <a:pos x="wd2" y="hd2"/>
                  </a:cxn>
                  <a:cxn ang="16200000">
                    <a:pos x="wd2" y="hd2"/>
                  </a:cxn>
                </a:cxnLst>
                <a:rect l="0" t="0" r="r" b="b"/>
                <a:pathLst>
                  <a:path w="21600" h="21600" extrusionOk="0">
                    <a:moveTo>
                      <a:pt x="2806" y="21456"/>
                    </a:moveTo>
                    <a:lnTo>
                      <a:pt x="10180" y="20834"/>
                    </a:lnTo>
                    <a:lnTo>
                      <a:pt x="10637" y="21073"/>
                    </a:lnTo>
                    <a:lnTo>
                      <a:pt x="15466" y="20546"/>
                    </a:lnTo>
                    <a:lnTo>
                      <a:pt x="17554" y="20163"/>
                    </a:lnTo>
                    <a:lnTo>
                      <a:pt x="17750" y="19541"/>
                    </a:lnTo>
                    <a:lnTo>
                      <a:pt x="18663" y="18583"/>
                    </a:lnTo>
                    <a:lnTo>
                      <a:pt x="18663" y="17577"/>
                    </a:lnTo>
                    <a:lnTo>
                      <a:pt x="18794" y="17194"/>
                    </a:lnTo>
                    <a:lnTo>
                      <a:pt x="18859" y="17098"/>
                    </a:lnTo>
                    <a:lnTo>
                      <a:pt x="18859" y="17050"/>
                    </a:lnTo>
                    <a:lnTo>
                      <a:pt x="19512" y="16763"/>
                    </a:lnTo>
                    <a:lnTo>
                      <a:pt x="19773" y="16380"/>
                    </a:lnTo>
                    <a:lnTo>
                      <a:pt x="19773" y="15661"/>
                    </a:lnTo>
                    <a:lnTo>
                      <a:pt x="20099" y="15422"/>
                    </a:lnTo>
                    <a:lnTo>
                      <a:pt x="20099" y="15134"/>
                    </a:lnTo>
                    <a:lnTo>
                      <a:pt x="20621" y="14943"/>
                    </a:lnTo>
                    <a:lnTo>
                      <a:pt x="20817" y="15134"/>
                    </a:lnTo>
                    <a:lnTo>
                      <a:pt x="20947" y="15518"/>
                    </a:lnTo>
                    <a:lnTo>
                      <a:pt x="20817" y="15613"/>
                    </a:lnTo>
                    <a:lnTo>
                      <a:pt x="21208" y="15518"/>
                    </a:lnTo>
                    <a:lnTo>
                      <a:pt x="21469" y="15134"/>
                    </a:lnTo>
                    <a:lnTo>
                      <a:pt x="21600" y="14416"/>
                    </a:lnTo>
                    <a:lnTo>
                      <a:pt x="21469" y="14129"/>
                    </a:lnTo>
                    <a:lnTo>
                      <a:pt x="21469" y="13410"/>
                    </a:lnTo>
                    <a:lnTo>
                      <a:pt x="21600" y="13362"/>
                    </a:lnTo>
                    <a:lnTo>
                      <a:pt x="21600" y="13075"/>
                    </a:lnTo>
                    <a:lnTo>
                      <a:pt x="21078" y="12548"/>
                    </a:lnTo>
                    <a:lnTo>
                      <a:pt x="20817" y="12165"/>
                    </a:lnTo>
                    <a:lnTo>
                      <a:pt x="20621" y="11447"/>
                    </a:lnTo>
                    <a:lnTo>
                      <a:pt x="20360" y="10824"/>
                    </a:lnTo>
                    <a:lnTo>
                      <a:pt x="20099" y="10441"/>
                    </a:lnTo>
                    <a:lnTo>
                      <a:pt x="19642" y="9196"/>
                    </a:lnTo>
                    <a:lnTo>
                      <a:pt x="19120" y="8573"/>
                    </a:lnTo>
                    <a:lnTo>
                      <a:pt x="18663" y="8190"/>
                    </a:lnTo>
                    <a:lnTo>
                      <a:pt x="18272" y="8094"/>
                    </a:lnTo>
                    <a:lnTo>
                      <a:pt x="17750" y="8046"/>
                    </a:lnTo>
                    <a:lnTo>
                      <a:pt x="17032" y="8381"/>
                    </a:lnTo>
                    <a:lnTo>
                      <a:pt x="16706" y="8573"/>
                    </a:lnTo>
                    <a:lnTo>
                      <a:pt x="16184" y="8860"/>
                    </a:lnTo>
                    <a:lnTo>
                      <a:pt x="15727" y="8908"/>
                    </a:lnTo>
                    <a:lnTo>
                      <a:pt x="15792" y="9291"/>
                    </a:lnTo>
                    <a:lnTo>
                      <a:pt x="15596" y="9818"/>
                    </a:lnTo>
                    <a:lnTo>
                      <a:pt x="15205" y="10106"/>
                    </a:lnTo>
                    <a:lnTo>
                      <a:pt x="14944" y="10441"/>
                    </a:lnTo>
                    <a:lnTo>
                      <a:pt x="14618" y="10824"/>
                    </a:lnTo>
                    <a:lnTo>
                      <a:pt x="14226" y="10632"/>
                    </a:lnTo>
                    <a:lnTo>
                      <a:pt x="13704" y="10632"/>
                    </a:lnTo>
                    <a:lnTo>
                      <a:pt x="13117" y="10297"/>
                    </a:lnTo>
                    <a:lnTo>
                      <a:pt x="13117" y="9722"/>
                    </a:lnTo>
                    <a:lnTo>
                      <a:pt x="13247" y="9004"/>
                    </a:lnTo>
                    <a:lnTo>
                      <a:pt x="13639" y="8860"/>
                    </a:lnTo>
                    <a:lnTo>
                      <a:pt x="14095" y="8765"/>
                    </a:lnTo>
                    <a:lnTo>
                      <a:pt x="14618" y="8190"/>
                    </a:lnTo>
                    <a:lnTo>
                      <a:pt x="14618" y="7567"/>
                    </a:lnTo>
                    <a:lnTo>
                      <a:pt x="14683" y="7232"/>
                    </a:lnTo>
                    <a:lnTo>
                      <a:pt x="15205" y="7040"/>
                    </a:lnTo>
                    <a:lnTo>
                      <a:pt x="15596" y="6753"/>
                    </a:lnTo>
                    <a:lnTo>
                      <a:pt x="15466" y="5699"/>
                    </a:lnTo>
                    <a:lnTo>
                      <a:pt x="15466" y="5077"/>
                    </a:lnTo>
                    <a:lnTo>
                      <a:pt x="15205" y="4358"/>
                    </a:lnTo>
                    <a:lnTo>
                      <a:pt x="15074" y="4071"/>
                    </a:lnTo>
                    <a:lnTo>
                      <a:pt x="14618" y="3784"/>
                    </a:lnTo>
                    <a:lnTo>
                      <a:pt x="14356" y="3544"/>
                    </a:lnTo>
                    <a:lnTo>
                      <a:pt x="14487" y="3065"/>
                    </a:lnTo>
                    <a:lnTo>
                      <a:pt x="14944" y="3065"/>
                    </a:lnTo>
                    <a:lnTo>
                      <a:pt x="14944" y="2730"/>
                    </a:lnTo>
                    <a:lnTo>
                      <a:pt x="14683" y="2634"/>
                    </a:lnTo>
                    <a:lnTo>
                      <a:pt x="14356" y="2251"/>
                    </a:lnTo>
                    <a:lnTo>
                      <a:pt x="14226" y="2012"/>
                    </a:lnTo>
                    <a:lnTo>
                      <a:pt x="13704" y="1724"/>
                    </a:lnTo>
                    <a:lnTo>
                      <a:pt x="13247" y="1724"/>
                    </a:lnTo>
                    <a:lnTo>
                      <a:pt x="12725" y="1533"/>
                    </a:lnTo>
                    <a:lnTo>
                      <a:pt x="11877" y="1341"/>
                    </a:lnTo>
                    <a:lnTo>
                      <a:pt x="11420" y="1197"/>
                    </a:lnTo>
                    <a:lnTo>
                      <a:pt x="10898" y="1197"/>
                    </a:lnTo>
                    <a:lnTo>
                      <a:pt x="10572" y="1102"/>
                    </a:lnTo>
                    <a:lnTo>
                      <a:pt x="10311" y="814"/>
                    </a:lnTo>
                    <a:lnTo>
                      <a:pt x="9789" y="623"/>
                    </a:lnTo>
                    <a:lnTo>
                      <a:pt x="9462" y="575"/>
                    </a:lnTo>
                    <a:lnTo>
                      <a:pt x="8549" y="575"/>
                    </a:lnTo>
                    <a:lnTo>
                      <a:pt x="8092" y="383"/>
                    </a:lnTo>
                    <a:lnTo>
                      <a:pt x="7700" y="287"/>
                    </a:lnTo>
                    <a:lnTo>
                      <a:pt x="7244" y="0"/>
                    </a:lnTo>
                    <a:lnTo>
                      <a:pt x="6852" y="287"/>
                    </a:lnTo>
                    <a:lnTo>
                      <a:pt x="6395" y="479"/>
                    </a:lnTo>
                    <a:lnTo>
                      <a:pt x="6134" y="814"/>
                    </a:lnTo>
                    <a:lnTo>
                      <a:pt x="5743" y="1197"/>
                    </a:lnTo>
                    <a:lnTo>
                      <a:pt x="5743" y="1533"/>
                    </a:lnTo>
                    <a:lnTo>
                      <a:pt x="5873" y="1820"/>
                    </a:lnTo>
                    <a:lnTo>
                      <a:pt x="6395" y="2107"/>
                    </a:lnTo>
                    <a:lnTo>
                      <a:pt x="6395" y="2347"/>
                    </a:lnTo>
                    <a:lnTo>
                      <a:pt x="5743" y="2347"/>
                    </a:lnTo>
                    <a:lnTo>
                      <a:pt x="5286" y="2538"/>
                    </a:lnTo>
                    <a:lnTo>
                      <a:pt x="4894" y="2826"/>
                    </a:lnTo>
                    <a:lnTo>
                      <a:pt x="4503" y="3065"/>
                    </a:lnTo>
                    <a:lnTo>
                      <a:pt x="4764" y="4167"/>
                    </a:lnTo>
                    <a:lnTo>
                      <a:pt x="4764" y="4502"/>
                    </a:lnTo>
                    <a:lnTo>
                      <a:pt x="4633" y="4789"/>
                    </a:lnTo>
                    <a:lnTo>
                      <a:pt x="4503" y="5125"/>
                    </a:lnTo>
                    <a:lnTo>
                      <a:pt x="4176" y="5508"/>
                    </a:lnTo>
                    <a:lnTo>
                      <a:pt x="4307" y="5125"/>
                    </a:lnTo>
                    <a:lnTo>
                      <a:pt x="4307" y="4502"/>
                    </a:lnTo>
                    <a:lnTo>
                      <a:pt x="4176" y="4502"/>
                    </a:lnTo>
                    <a:lnTo>
                      <a:pt x="4046" y="5220"/>
                    </a:lnTo>
                    <a:lnTo>
                      <a:pt x="3654" y="5508"/>
                    </a:lnTo>
                    <a:lnTo>
                      <a:pt x="3654" y="5220"/>
                    </a:lnTo>
                    <a:lnTo>
                      <a:pt x="3785" y="4885"/>
                    </a:lnTo>
                    <a:lnTo>
                      <a:pt x="3524" y="4502"/>
                    </a:lnTo>
                    <a:lnTo>
                      <a:pt x="3654" y="4358"/>
                    </a:lnTo>
                    <a:lnTo>
                      <a:pt x="3785" y="3353"/>
                    </a:lnTo>
                    <a:lnTo>
                      <a:pt x="3459" y="3592"/>
                    </a:lnTo>
                    <a:lnTo>
                      <a:pt x="3198" y="3975"/>
                    </a:lnTo>
                    <a:lnTo>
                      <a:pt x="2937" y="4263"/>
                    </a:lnTo>
                    <a:lnTo>
                      <a:pt x="2806" y="4598"/>
                    </a:lnTo>
                    <a:lnTo>
                      <a:pt x="2545" y="4885"/>
                    </a:lnTo>
                    <a:lnTo>
                      <a:pt x="2088" y="4789"/>
                    </a:lnTo>
                    <a:lnTo>
                      <a:pt x="1436" y="5412"/>
                    </a:lnTo>
                    <a:lnTo>
                      <a:pt x="1566" y="5699"/>
                    </a:lnTo>
                    <a:lnTo>
                      <a:pt x="1240" y="6035"/>
                    </a:lnTo>
                    <a:lnTo>
                      <a:pt x="718" y="6322"/>
                    </a:lnTo>
                    <a:lnTo>
                      <a:pt x="979" y="6945"/>
                    </a:lnTo>
                    <a:lnTo>
                      <a:pt x="848" y="7471"/>
                    </a:lnTo>
                    <a:lnTo>
                      <a:pt x="979" y="7855"/>
                    </a:lnTo>
                    <a:lnTo>
                      <a:pt x="979" y="8190"/>
                    </a:lnTo>
                    <a:lnTo>
                      <a:pt x="457" y="9196"/>
                    </a:lnTo>
                    <a:lnTo>
                      <a:pt x="0" y="9483"/>
                    </a:lnTo>
                    <a:lnTo>
                      <a:pt x="0" y="9818"/>
                    </a:lnTo>
                    <a:lnTo>
                      <a:pt x="261" y="10106"/>
                    </a:lnTo>
                    <a:lnTo>
                      <a:pt x="587" y="11111"/>
                    </a:lnTo>
                    <a:lnTo>
                      <a:pt x="392" y="11447"/>
                    </a:lnTo>
                    <a:lnTo>
                      <a:pt x="131" y="11830"/>
                    </a:lnTo>
                    <a:lnTo>
                      <a:pt x="261" y="12069"/>
                    </a:lnTo>
                    <a:lnTo>
                      <a:pt x="1436" y="13889"/>
                    </a:lnTo>
                    <a:lnTo>
                      <a:pt x="1958" y="13698"/>
                    </a:lnTo>
                    <a:lnTo>
                      <a:pt x="1566" y="14081"/>
                    </a:lnTo>
                    <a:lnTo>
                      <a:pt x="2219" y="15039"/>
                    </a:lnTo>
                    <a:lnTo>
                      <a:pt x="2545" y="16380"/>
                    </a:lnTo>
                    <a:lnTo>
                      <a:pt x="2545" y="17385"/>
                    </a:lnTo>
                    <a:lnTo>
                      <a:pt x="2219" y="18583"/>
                    </a:lnTo>
                    <a:lnTo>
                      <a:pt x="2088" y="18918"/>
                    </a:lnTo>
                    <a:lnTo>
                      <a:pt x="1566" y="19541"/>
                    </a:lnTo>
                    <a:lnTo>
                      <a:pt x="1240" y="20546"/>
                    </a:lnTo>
                    <a:lnTo>
                      <a:pt x="979" y="20882"/>
                    </a:lnTo>
                    <a:lnTo>
                      <a:pt x="718" y="21265"/>
                    </a:lnTo>
                    <a:lnTo>
                      <a:pt x="261" y="21552"/>
                    </a:lnTo>
                    <a:lnTo>
                      <a:pt x="131" y="21600"/>
                    </a:lnTo>
                    <a:lnTo>
                      <a:pt x="392" y="21600"/>
                    </a:lnTo>
                    <a:lnTo>
                      <a:pt x="2806" y="2145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59" name="Group 2654">
              <a:extLst>
                <a:ext uri="{FF2B5EF4-FFF2-40B4-BE49-F238E27FC236}">
                  <a16:creationId xmlns:a16="http://schemas.microsoft.com/office/drawing/2014/main" id="{539E0342-B597-485C-B696-A8897091008B}"/>
                </a:ext>
              </a:extLst>
            </p:cNvPr>
            <p:cNvGrpSpPr/>
            <p:nvPr/>
          </p:nvGrpSpPr>
          <p:grpSpPr>
            <a:xfrm>
              <a:off x="4090370" y="3357866"/>
              <a:ext cx="833420" cy="707669"/>
              <a:chOff x="0" y="0"/>
              <a:chExt cx="2112006" cy="1630316"/>
            </a:xfrm>
            <a:solidFill>
              <a:srgbClr val="DCDEE0"/>
            </a:solidFill>
          </p:grpSpPr>
          <p:sp>
            <p:nvSpPr>
              <p:cNvPr id="368" name="Shape 2637">
                <a:extLst>
                  <a:ext uri="{FF2B5EF4-FFF2-40B4-BE49-F238E27FC236}">
                    <a16:creationId xmlns:a16="http://schemas.microsoft.com/office/drawing/2014/main" id="{239F69C1-BD72-49E0-8E62-8E62405A0325}"/>
                  </a:ext>
                </a:extLst>
              </p:cNvPr>
              <p:cNvSpPr/>
              <p:nvPr/>
            </p:nvSpPr>
            <p:spPr>
              <a:xfrm>
                <a:off x="1795788" y="15757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9" name="Shape 2638">
                <a:extLst>
                  <a:ext uri="{FF2B5EF4-FFF2-40B4-BE49-F238E27FC236}">
                    <a16:creationId xmlns:a16="http://schemas.microsoft.com/office/drawing/2014/main" id="{E953EFDC-40C2-42EA-80A4-3D0536FD34BA}"/>
                  </a:ext>
                </a:extLst>
              </p:cNvPr>
              <p:cNvSpPr/>
              <p:nvPr/>
            </p:nvSpPr>
            <p:spPr>
              <a:xfrm>
                <a:off x="1795788" y="15757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0" name="Shape 2639">
                <a:extLst>
                  <a:ext uri="{FF2B5EF4-FFF2-40B4-BE49-F238E27FC236}">
                    <a16:creationId xmlns:a16="http://schemas.microsoft.com/office/drawing/2014/main" id="{6DA119F8-F503-4978-A3BF-225BDE05CFC2}"/>
                  </a:ext>
                </a:extLst>
              </p:cNvPr>
              <p:cNvSpPr/>
              <p:nvPr/>
            </p:nvSpPr>
            <p:spPr>
              <a:xfrm>
                <a:off x="1991835" y="1492127"/>
                <a:ext cx="135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108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1" name="Shape 2640">
                <a:extLst>
                  <a:ext uri="{FF2B5EF4-FFF2-40B4-BE49-F238E27FC236}">
                    <a16:creationId xmlns:a16="http://schemas.microsoft.com/office/drawing/2014/main" id="{20029A31-1875-479B-A48F-4C58F4C3D0C2}"/>
                  </a:ext>
                </a:extLst>
              </p:cNvPr>
              <p:cNvSpPr/>
              <p:nvPr/>
            </p:nvSpPr>
            <p:spPr>
              <a:xfrm>
                <a:off x="1991835" y="1492127"/>
                <a:ext cx="135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108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2" name="Shape 2641">
                <a:extLst>
                  <a:ext uri="{FF2B5EF4-FFF2-40B4-BE49-F238E27FC236}">
                    <a16:creationId xmlns:a16="http://schemas.microsoft.com/office/drawing/2014/main" id="{5A7B73CB-118C-4EF1-B854-F15EB2E62F4F}"/>
                  </a:ext>
                </a:extLst>
              </p:cNvPr>
              <p:cNvSpPr/>
              <p:nvPr/>
            </p:nvSpPr>
            <p:spPr>
              <a:xfrm>
                <a:off x="1726258" y="1617615"/>
                <a:ext cx="1897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108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3" name="Shape 2642">
                <a:extLst>
                  <a:ext uri="{FF2B5EF4-FFF2-40B4-BE49-F238E27FC236}">
                    <a16:creationId xmlns:a16="http://schemas.microsoft.com/office/drawing/2014/main" id="{6D86ABA7-5861-447C-942C-D0B5B4E67E3D}"/>
                  </a:ext>
                </a:extLst>
              </p:cNvPr>
              <p:cNvSpPr/>
              <p:nvPr/>
            </p:nvSpPr>
            <p:spPr>
              <a:xfrm>
                <a:off x="1726258" y="1617615"/>
                <a:ext cx="1897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108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4" name="Shape 2643">
                <a:extLst>
                  <a:ext uri="{FF2B5EF4-FFF2-40B4-BE49-F238E27FC236}">
                    <a16:creationId xmlns:a16="http://schemas.microsoft.com/office/drawing/2014/main" id="{454F6779-ED0B-4215-A269-D1151E684AC7}"/>
                  </a:ext>
                </a:extLst>
              </p:cNvPr>
              <p:cNvSpPr/>
              <p:nvPr/>
            </p:nvSpPr>
            <p:spPr>
              <a:xfrm>
                <a:off x="1823818" y="1559991"/>
                <a:ext cx="24390" cy="22145"/>
              </a:xfrm>
              <a:custGeom>
                <a:avLst/>
                <a:gdLst/>
                <a:ahLst/>
                <a:cxnLst>
                  <a:cxn ang="0">
                    <a:pos x="wd2" y="hd2"/>
                  </a:cxn>
                  <a:cxn ang="5400000">
                    <a:pos x="wd2" y="hd2"/>
                  </a:cxn>
                  <a:cxn ang="10800000">
                    <a:pos x="wd2" y="hd2"/>
                  </a:cxn>
                  <a:cxn ang="16200000">
                    <a:pos x="wd2" y="hd2"/>
                  </a:cxn>
                </a:cxnLst>
                <a:rect l="0" t="0" r="r" b="b"/>
                <a:pathLst>
                  <a:path w="21600" h="21600" extrusionOk="0">
                    <a:moveTo>
                      <a:pt x="12000" y="7200"/>
                    </a:moveTo>
                    <a:lnTo>
                      <a:pt x="0" y="0"/>
                    </a:lnTo>
                    <a:lnTo>
                      <a:pt x="12000" y="21600"/>
                    </a:lnTo>
                    <a:lnTo>
                      <a:pt x="21600" y="21600"/>
                    </a:lnTo>
                    <a:lnTo>
                      <a:pt x="12000" y="72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5" name="Shape 2644">
                <a:extLst>
                  <a:ext uri="{FF2B5EF4-FFF2-40B4-BE49-F238E27FC236}">
                    <a16:creationId xmlns:a16="http://schemas.microsoft.com/office/drawing/2014/main" id="{BF19B531-D060-4EE2-A581-BE50F17F4E4F}"/>
                  </a:ext>
                </a:extLst>
              </p:cNvPr>
              <p:cNvSpPr/>
              <p:nvPr/>
            </p:nvSpPr>
            <p:spPr>
              <a:xfrm>
                <a:off x="1823818" y="1559991"/>
                <a:ext cx="24390" cy="22145"/>
              </a:xfrm>
              <a:custGeom>
                <a:avLst/>
                <a:gdLst/>
                <a:ahLst/>
                <a:cxnLst>
                  <a:cxn ang="0">
                    <a:pos x="wd2" y="hd2"/>
                  </a:cxn>
                  <a:cxn ang="5400000">
                    <a:pos x="wd2" y="hd2"/>
                  </a:cxn>
                  <a:cxn ang="10800000">
                    <a:pos x="wd2" y="hd2"/>
                  </a:cxn>
                  <a:cxn ang="16200000">
                    <a:pos x="wd2" y="hd2"/>
                  </a:cxn>
                </a:cxnLst>
                <a:rect l="0" t="0" r="r" b="b"/>
                <a:pathLst>
                  <a:path w="21600" h="21600" extrusionOk="0">
                    <a:moveTo>
                      <a:pt x="12000" y="7200"/>
                    </a:moveTo>
                    <a:lnTo>
                      <a:pt x="0" y="0"/>
                    </a:lnTo>
                    <a:lnTo>
                      <a:pt x="12000" y="21600"/>
                    </a:lnTo>
                    <a:lnTo>
                      <a:pt x="21600" y="21600"/>
                    </a:lnTo>
                    <a:lnTo>
                      <a:pt x="12000" y="72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6" name="Shape 2645">
                <a:extLst>
                  <a:ext uri="{FF2B5EF4-FFF2-40B4-BE49-F238E27FC236}">
                    <a16:creationId xmlns:a16="http://schemas.microsoft.com/office/drawing/2014/main" id="{EFB6FD0F-602E-498D-B3DD-67D39ADF460E}"/>
                  </a:ext>
                </a:extLst>
              </p:cNvPr>
              <p:cNvSpPr/>
              <p:nvPr/>
            </p:nvSpPr>
            <p:spPr>
              <a:xfrm>
                <a:off x="0" y="0"/>
                <a:ext cx="2108366" cy="1451727"/>
              </a:xfrm>
              <a:custGeom>
                <a:avLst/>
                <a:gdLst/>
                <a:ahLst/>
                <a:cxnLst>
                  <a:cxn ang="0">
                    <a:pos x="wd2" y="hd2"/>
                  </a:cxn>
                  <a:cxn ang="5400000">
                    <a:pos x="wd2" y="hd2"/>
                  </a:cxn>
                  <a:cxn ang="10800000">
                    <a:pos x="wd2" y="hd2"/>
                  </a:cxn>
                  <a:cxn ang="16200000">
                    <a:pos x="wd2" y="hd2"/>
                  </a:cxn>
                </a:cxnLst>
                <a:rect l="0" t="0" r="r" b="b"/>
                <a:pathLst>
                  <a:path w="21600" h="21600" extrusionOk="0">
                    <a:moveTo>
                      <a:pt x="15381" y="293"/>
                    </a:moveTo>
                    <a:lnTo>
                      <a:pt x="15187" y="220"/>
                    </a:lnTo>
                    <a:lnTo>
                      <a:pt x="14715" y="73"/>
                    </a:lnTo>
                    <a:lnTo>
                      <a:pt x="14493" y="0"/>
                    </a:lnTo>
                    <a:lnTo>
                      <a:pt x="14326" y="220"/>
                    </a:lnTo>
                    <a:lnTo>
                      <a:pt x="14243" y="220"/>
                    </a:lnTo>
                    <a:lnTo>
                      <a:pt x="14187" y="476"/>
                    </a:lnTo>
                    <a:lnTo>
                      <a:pt x="14243" y="696"/>
                    </a:lnTo>
                    <a:lnTo>
                      <a:pt x="14326" y="952"/>
                    </a:lnTo>
                    <a:lnTo>
                      <a:pt x="14326" y="1721"/>
                    </a:lnTo>
                    <a:lnTo>
                      <a:pt x="14187" y="1867"/>
                    </a:lnTo>
                    <a:lnTo>
                      <a:pt x="13965" y="1867"/>
                    </a:lnTo>
                    <a:lnTo>
                      <a:pt x="13826" y="1391"/>
                    </a:lnTo>
                    <a:lnTo>
                      <a:pt x="13604" y="1172"/>
                    </a:lnTo>
                    <a:lnTo>
                      <a:pt x="7080" y="1794"/>
                    </a:lnTo>
                    <a:lnTo>
                      <a:pt x="6941" y="1574"/>
                    </a:lnTo>
                    <a:lnTo>
                      <a:pt x="6885" y="1318"/>
                    </a:lnTo>
                    <a:lnTo>
                      <a:pt x="6608" y="769"/>
                    </a:lnTo>
                    <a:lnTo>
                      <a:pt x="2610" y="1391"/>
                    </a:lnTo>
                    <a:lnTo>
                      <a:pt x="250" y="1721"/>
                    </a:lnTo>
                    <a:lnTo>
                      <a:pt x="28" y="1940"/>
                    </a:lnTo>
                    <a:lnTo>
                      <a:pt x="0" y="2197"/>
                    </a:lnTo>
                    <a:lnTo>
                      <a:pt x="305" y="2746"/>
                    </a:lnTo>
                    <a:lnTo>
                      <a:pt x="444" y="2819"/>
                    </a:lnTo>
                    <a:lnTo>
                      <a:pt x="666" y="3112"/>
                    </a:lnTo>
                    <a:lnTo>
                      <a:pt x="555" y="3441"/>
                    </a:lnTo>
                    <a:lnTo>
                      <a:pt x="666" y="3734"/>
                    </a:lnTo>
                    <a:lnTo>
                      <a:pt x="833" y="3771"/>
                    </a:lnTo>
                    <a:lnTo>
                      <a:pt x="833" y="3917"/>
                    </a:lnTo>
                    <a:lnTo>
                      <a:pt x="666" y="4137"/>
                    </a:lnTo>
                    <a:lnTo>
                      <a:pt x="555" y="4393"/>
                    </a:lnTo>
                    <a:lnTo>
                      <a:pt x="666" y="4393"/>
                    </a:lnTo>
                    <a:lnTo>
                      <a:pt x="861" y="4320"/>
                    </a:lnTo>
                    <a:lnTo>
                      <a:pt x="1083" y="4210"/>
                    </a:lnTo>
                    <a:lnTo>
                      <a:pt x="1249" y="3844"/>
                    </a:lnTo>
                    <a:lnTo>
                      <a:pt x="1333" y="3588"/>
                    </a:lnTo>
                    <a:lnTo>
                      <a:pt x="1305" y="3515"/>
                    </a:lnTo>
                    <a:lnTo>
                      <a:pt x="1305" y="3441"/>
                    </a:lnTo>
                    <a:lnTo>
                      <a:pt x="1388" y="3295"/>
                    </a:lnTo>
                    <a:lnTo>
                      <a:pt x="1444" y="3661"/>
                    </a:lnTo>
                    <a:lnTo>
                      <a:pt x="1610" y="3441"/>
                    </a:lnTo>
                    <a:lnTo>
                      <a:pt x="1666" y="3112"/>
                    </a:lnTo>
                    <a:lnTo>
                      <a:pt x="1721" y="3368"/>
                    </a:lnTo>
                    <a:lnTo>
                      <a:pt x="1916" y="3588"/>
                    </a:lnTo>
                    <a:lnTo>
                      <a:pt x="1749" y="3844"/>
                    </a:lnTo>
                    <a:lnTo>
                      <a:pt x="1444" y="3917"/>
                    </a:lnTo>
                    <a:lnTo>
                      <a:pt x="1388" y="3991"/>
                    </a:lnTo>
                    <a:lnTo>
                      <a:pt x="1610" y="3991"/>
                    </a:lnTo>
                    <a:lnTo>
                      <a:pt x="2166" y="3771"/>
                    </a:lnTo>
                    <a:lnTo>
                      <a:pt x="2693" y="3734"/>
                    </a:lnTo>
                    <a:lnTo>
                      <a:pt x="2749" y="3661"/>
                    </a:lnTo>
                    <a:lnTo>
                      <a:pt x="3165" y="3222"/>
                    </a:lnTo>
                    <a:lnTo>
                      <a:pt x="3221" y="3441"/>
                    </a:lnTo>
                    <a:lnTo>
                      <a:pt x="3387" y="3295"/>
                    </a:lnTo>
                    <a:lnTo>
                      <a:pt x="3581" y="3222"/>
                    </a:lnTo>
                    <a:lnTo>
                      <a:pt x="3942" y="3441"/>
                    </a:lnTo>
                    <a:lnTo>
                      <a:pt x="3998" y="3661"/>
                    </a:lnTo>
                    <a:lnTo>
                      <a:pt x="3859" y="3588"/>
                    </a:lnTo>
                    <a:lnTo>
                      <a:pt x="3637" y="3515"/>
                    </a:lnTo>
                    <a:lnTo>
                      <a:pt x="3470" y="3515"/>
                    </a:lnTo>
                    <a:lnTo>
                      <a:pt x="3443" y="3661"/>
                    </a:lnTo>
                    <a:lnTo>
                      <a:pt x="3054" y="3661"/>
                    </a:lnTo>
                    <a:lnTo>
                      <a:pt x="3221" y="3734"/>
                    </a:lnTo>
                    <a:lnTo>
                      <a:pt x="3443" y="3734"/>
                    </a:lnTo>
                    <a:lnTo>
                      <a:pt x="4220" y="3917"/>
                    </a:lnTo>
                    <a:lnTo>
                      <a:pt x="4692" y="4137"/>
                    </a:lnTo>
                    <a:lnTo>
                      <a:pt x="5053" y="4466"/>
                    </a:lnTo>
                    <a:lnTo>
                      <a:pt x="4997" y="4210"/>
                    </a:lnTo>
                    <a:lnTo>
                      <a:pt x="4831" y="4064"/>
                    </a:lnTo>
                    <a:lnTo>
                      <a:pt x="4748" y="3844"/>
                    </a:lnTo>
                    <a:lnTo>
                      <a:pt x="4942" y="3844"/>
                    </a:lnTo>
                    <a:lnTo>
                      <a:pt x="5108" y="3917"/>
                    </a:lnTo>
                    <a:lnTo>
                      <a:pt x="5414" y="3661"/>
                    </a:lnTo>
                    <a:lnTo>
                      <a:pt x="5358" y="3917"/>
                    </a:lnTo>
                    <a:lnTo>
                      <a:pt x="5220" y="3991"/>
                    </a:lnTo>
                    <a:lnTo>
                      <a:pt x="5164" y="4210"/>
                    </a:lnTo>
                    <a:lnTo>
                      <a:pt x="5414" y="4393"/>
                    </a:lnTo>
                    <a:lnTo>
                      <a:pt x="5636" y="4393"/>
                    </a:lnTo>
                    <a:lnTo>
                      <a:pt x="5719" y="4686"/>
                    </a:lnTo>
                    <a:lnTo>
                      <a:pt x="5941" y="4613"/>
                    </a:lnTo>
                    <a:lnTo>
                      <a:pt x="5830" y="4833"/>
                    </a:lnTo>
                    <a:lnTo>
                      <a:pt x="5636" y="4613"/>
                    </a:lnTo>
                    <a:lnTo>
                      <a:pt x="5220" y="4393"/>
                    </a:lnTo>
                    <a:lnTo>
                      <a:pt x="5414" y="4686"/>
                    </a:lnTo>
                    <a:lnTo>
                      <a:pt x="5664" y="4906"/>
                    </a:lnTo>
                    <a:lnTo>
                      <a:pt x="5580" y="4906"/>
                    </a:lnTo>
                    <a:lnTo>
                      <a:pt x="5775" y="5016"/>
                    </a:lnTo>
                    <a:lnTo>
                      <a:pt x="5997" y="5089"/>
                    </a:lnTo>
                    <a:lnTo>
                      <a:pt x="6136" y="5382"/>
                    </a:lnTo>
                    <a:lnTo>
                      <a:pt x="6247" y="5638"/>
                    </a:lnTo>
                    <a:lnTo>
                      <a:pt x="6302" y="5858"/>
                    </a:lnTo>
                    <a:lnTo>
                      <a:pt x="6136" y="5931"/>
                    </a:lnTo>
                    <a:lnTo>
                      <a:pt x="6052" y="5638"/>
                    </a:lnTo>
                    <a:lnTo>
                      <a:pt x="6052" y="5455"/>
                    </a:lnTo>
                    <a:lnTo>
                      <a:pt x="5997" y="5711"/>
                    </a:lnTo>
                    <a:lnTo>
                      <a:pt x="6080" y="5931"/>
                    </a:lnTo>
                    <a:lnTo>
                      <a:pt x="6247" y="6041"/>
                    </a:lnTo>
                    <a:lnTo>
                      <a:pt x="6469" y="6004"/>
                    </a:lnTo>
                    <a:lnTo>
                      <a:pt x="6552" y="5931"/>
                    </a:lnTo>
                    <a:lnTo>
                      <a:pt x="6941" y="5784"/>
                    </a:lnTo>
                    <a:lnTo>
                      <a:pt x="7135" y="5784"/>
                    </a:lnTo>
                    <a:lnTo>
                      <a:pt x="7135" y="5638"/>
                    </a:lnTo>
                    <a:lnTo>
                      <a:pt x="7357" y="5455"/>
                    </a:lnTo>
                    <a:lnTo>
                      <a:pt x="7385" y="5565"/>
                    </a:lnTo>
                    <a:lnTo>
                      <a:pt x="7552" y="5492"/>
                    </a:lnTo>
                    <a:lnTo>
                      <a:pt x="8135" y="4906"/>
                    </a:lnTo>
                    <a:lnTo>
                      <a:pt x="8329" y="4833"/>
                    </a:lnTo>
                    <a:lnTo>
                      <a:pt x="8496" y="4759"/>
                    </a:lnTo>
                    <a:lnTo>
                      <a:pt x="8690" y="4833"/>
                    </a:lnTo>
                    <a:lnTo>
                      <a:pt x="8607" y="4540"/>
                    </a:lnTo>
                    <a:lnTo>
                      <a:pt x="8385" y="4393"/>
                    </a:lnTo>
                    <a:lnTo>
                      <a:pt x="8662" y="4540"/>
                    </a:lnTo>
                    <a:lnTo>
                      <a:pt x="8551" y="4393"/>
                    </a:lnTo>
                    <a:lnTo>
                      <a:pt x="8662" y="4137"/>
                    </a:lnTo>
                    <a:lnTo>
                      <a:pt x="8801" y="3991"/>
                    </a:lnTo>
                    <a:lnTo>
                      <a:pt x="9162" y="3917"/>
                    </a:lnTo>
                    <a:lnTo>
                      <a:pt x="9384" y="3844"/>
                    </a:lnTo>
                    <a:lnTo>
                      <a:pt x="9495" y="3844"/>
                    </a:lnTo>
                    <a:lnTo>
                      <a:pt x="9967" y="4137"/>
                    </a:lnTo>
                    <a:lnTo>
                      <a:pt x="10106" y="4210"/>
                    </a:lnTo>
                    <a:lnTo>
                      <a:pt x="10467" y="4466"/>
                    </a:lnTo>
                    <a:lnTo>
                      <a:pt x="10800" y="5016"/>
                    </a:lnTo>
                    <a:lnTo>
                      <a:pt x="11216" y="5235"/>
                    </a:lnTo>
                    <a:lnTo>
                      <a:pt x="11272" y="5492"/>
                    </a:lnTo>
                    <a:lnTo>
                      <a:pt x="11300" y="5784"/>
                    </a:lnTo>
                    <a:lnTo>
                      <a:pt x="11827" y="6260"/>
                    </a:lnTo>
                    <a:lnTo>
                      <a:pt x="11994" y="6553"/>
                    </a:lnTo>
                    <a:lnTo>
                      <a:pt x="12188" y="6626"/>
                    </a:lnTo>
                    <a:lnTo>
                      <a:pt x="12299" y="6883"/>
                    </a:lnTo>
                    <a:lnTo>
                      <a:pt x="12521" y="6956"/>
                    </a:lnTo>
                    <a:lnTo>
                      <a:pt x="12882" y="6883"/>
                    </a:lnTo>
                    <a:lnTo>
                      <a:pt x="13188" y="7285"/>
                    </a:lnTo>
                    <a:lnTo>
                      <a:pt x="13188" y="7505"/>
                    </a:lnTo>
                    <a:lnTo>
                      <a:pt x="13299" y="7761"/>
                    </a:lnTo>
                    <a:lnTo>
                      <a:pt x="13493" y="7835"/>
                    </a:lnTo>
                    <a:lnTo>
                      <a:pt x="13549" y="8127"/>
                    </a:lnTo>
                    <a:lnTo>
                      <a:pt x="13549" y="8274"/>
                    </a:lnTo>
                    <a:lnTo>
                      <a:pt x="13604" y="9006"/>
                    </a:lnTo>
                    <a:lnTo>
                      <a:pt x="13660" y="9226"/>
                    </a:lnTo>
                    <a:lnTo>
                      <a:pt x="13660" y="9555"/>
                    </a:lnTo>
                    <a:lnTo>
                      <a:pt x="13465" y="10800"/>
                    </a:lnTo>
                    <a:lnTo>
                      <a:pt x="13493" y="11093"/>
                    </a:lnTo>
                    <a:lnTo>
                      <a:pt x="13493" y="11569"/>
                    </a:lnTo>
                    <a:lnTo>
                      <a:pt x="13410" y="11972"/>
                    </a:lnTo>
                    <a:lnTo>
                      <a:pt x="13549" y="12264"/>
                    </a:lnTo>
                    <a:lnTo>
                      <a:pt x="13715" y="12447"/>
                    </a:lnTo>
                    <a:lnTo>
                      <a:pt x="13549" y="12118"/>
                    </a:lnTo>
                    <a:lnTo>
                      <a:pt x="13910" y="12447"/>
                    </a:lnTo>
                    <a:lnTo>
                      <a:pt x="13910" y="12521"/>
                    </a:lnTo>
                    <a:lnTo>
                      <a:pt x="14021" y="12338"/>
                    </a:lnTo>
                    <a:lnTo>
                      <a:pt x="14132" y="11788"/>
                    </a:lnTo>
                    <a:lnTo>
                      <a:pt x="13965" y="11788"/>
                    </a:lnTo>
                    <a:lnTo>
                      <a:pt x="13910" y="11715"/>
                    </a:lnTo>
                    <a:lnTo>
                      <a:pt x="13910" y="11496"/>
                    </a:lnTo>
                    <a:lnTo>
                      <a:pt x="13771" y="11276"/>
                    </a:lnTo>
                    <a:lnTo>
                      <a:pt x="13771" y="11203"/>
                    </a:lnTo>
                    <a:lnTo>
                      <a:pt x="14187" y="11496"/>
                    </a:lnTo>
                    <a:lnTo>
                      <a:pt x="14243" y="11788"/>
                    </a:lnTo>
                    <a:lnTo>
                      <a:pt x="14437" y="11496"/>
                    </a:lnTo>
                    <a:lnTo>
                      <a:pt x="14604" y="11788"/>
                    </a:lnTo>
                    <a:lnTo>
                      <a:pt x="14604" y="11972"/>
                    </a:lnTo>
                    <a:lnTo>
                      <a:pt x="14298" y="12740"/>
                    </a:lnTo>
                    <a:lnTo>
                      <a:pt x="14243" y="13143"/>
                    </a:lnTo>
                    <a:lnTo>
                      <a:pt x="14021" y="13216"/>
                    </a:lnTo>
                    <a:lnTo>
                      <a:pt x="14021" y="13436"/>
                    </a:lnTo>
                    <a:lnTo>
                      <a:pt x="13882" y="13216"/>
                    </a:lnTo>
                    <a:lnTo>
                      <a:pt x="13965" y="13436"/>
                    </a:lnTo>
                    <a:lnTo>
                      <a:pt x="14326" y="13692"/>
                    </a:lnTo>
                    <a:lnTo>
                      <a:pt x="14493" y="13985"/>
                    </a:lnTo>
                    <a:lnTo>
                      <a:pt x="14437" y="14058"/>
                    </a:lnTo>
                    <a:lnTo>
                      <a:pt x="14853" y="14937"/>
                    </a:lnTo>
                    <a:lnTo>
                      <a:pt x="14965" y="15230"/>
                    </a:lnTo>
                    <a:lnTo>
                      <a:pt x="15270" y="15633"/>
                    </a:lnTo>
                    <a:lnTo>
                      <a:pt x="15492" y="15706"/>
                    </a:lnTo>
                    <a:lnTo>
                      <a:pt x="15742" y="15706"/>
                    </a:lnTo>
                    <a:lnTo>
                      <a:pt x="15631" y="15486"/>
                    </a:lnTo>
                    <a:lnTo>
                      <a:pt x="15548" y="15230"/>
                    </a:lnTo>
                    <a:lnTo>
                      <a:pt x="15381" y="15083"/>
                    </a:lnTo>
                    <a:lnTo>
                      <a:pt x="15603" y="15083"/>
                    </a:lnTo>
                    <a:lnTo>
                      <a:pt x="15631" y="15266"/>
                    </a:lnTo>
                    <a:lnTo>
                      <a:pt x="16020" y="15010"/>
                    </a:lnTo>
                    <a:lnTo>
                      <a:pt x="16075" y="15083"/>
                    </a:lnTo>
                    <a:lnTo>
                      <a:pt x="15853" y="15230"/>
                    </a:lnTo>
                    <a:lnTo>
                      <a:pt x="15964" y="15486"/>
                    </a:lnTo>
                    <a:lnTo>
                      <a:pt x="15964" y="15962"/>
                    </a:lnTo>
                    <a:lnTo>
                      <a:pt x="16020" y="16255"/>
                    </a:lnTo>
                    <a:lnTo>
                      <a:pt x="16103" y="16511"/>
                    </a:lnTo>
                    <a:lnTo>
                      <a:pt x="16075" y="16658"/>
                    </a:lnTo>
                    <a:lnTo>
                      <a:pt x="16269" y="16658"/>
                    </a:lnTo>
                    <a:lnTo>
                      <a:pt x="16436" y="16365"/>
                    </a:lnTo>
                    <a:lnTo>
                      <a:pt x="16492" y="16108"/>
                    </a:lnTo>
                    <a:lnTo>
                      <a:pt x="16741" y="15816"/>
                    </a:lnTo>
                    <a:lnTo>
                      <a:pt x="16519" y="16255"/>
                    </a:lnTo>
                    <a:lnTo>
                      <a:pt x="16492" y="16511"/>
                    </a:lnTo>
                    <a:lnTo>
                      <a:pt x="16380" y="16731"/>
                    </a:lnTo>
                    <a:lnTo>
                      <a:pt x="16380" y="16877"/>
                    </a:lnTo>
                    <a:lnTo>
                      <a:pt x="16519" y="16951"/>
                    </a:lnTo>
                    <a:lnTo>
                      <a:pt x="16741" y="17134"/>
                    </a:lnTo>
                    <a:lnTo>
                      <a:pt x="16936" y="18085"/>
                    </a:lnTo>
                    <a:lnTo>
                      <a:pt x="17269" y="18635"/>
                    </a:lnTo>
                    <a:lnTo>
                      <a:pt x="17408" y="18635"/>
                    </a:lnTo>
                    <a:lnTo>
                      <a:pt x="17213" y="18708"/>
                    </a:lnTo>
                    <a:lnTo>
                      <a:pt x="17408" y="18854"/>
                    </a:lnTo>
                    <a:lnTo>
                      <a:pt x="17630" y="18781"/>
                    </a:lnTo>
                    <a:lnTo>
                      <a:pt x="17796" y="18781"/>
                    </a:lnTo>
                    <a:lnTo>
                      <a:pt x="17880" y="18854"/>
                    </a:lnTo>
                    <a:lnTo>
                      <a:pt x="18296" y="19074"/>
                    </a:lnTo>
                    <a:lnTo>
                      <a:pt x="18352" y="19257"/>
                    </a:lnTo>
                    <a:lnTo>
                      <a:pt x="18518" y="19477"/>
                    </a:lnTo>
                    <a:lnTo>
                      <a:pt x="18768" y="19879"/>
                    </a:lnTo>
                    <a:lnTo>
                      <a:pt x="18824" y="20172"/>
                    </a:lnTo>
                    <a:lnTo>
                      <a:pt x="19185" y="20648"/>
                    </a:lnTo>
                    <a:lnTo>
                      <a:pt x="19351" y="20721"/>
                    </a:lnTo>
                    <a:lnTo>
                      <a:pt x="19545" y="20721"/>
                    </a:lnTo>
                    <a:lnTo>
                      <a:pt x="19712" y="20941"/>
                    </a:lnTo>
                    <a:lnTo>
                      <a:pt x="19601" y="21197"/>
                    </a:lnTo>
                    <a:lnTo>
                      <a:pt x="19407" y="20978"/>
                    </a:lnTo>
                    <a:lnTo>
                      <a:pt x="19185" y="20868"/>
                    </a:lnTo>
                    <a:lnTo>
                      <a:pt x="19046" y="21051"/>
                    </a:lnTo>
                    <a:lnTo>
                      <a:pt x="19129" y="21344"/>
                    </a:lnTo>
                    <a:lnTo>
                      <a:pt x="19296" y="21600"/>
                    </a:lnTo>
                    <a:lnTo>
                      <a:pt x="19712" y="21417"/>
                    </a:lnTo>
                    <a:lnTo>
                      <a:pt x="19934" y="21197"/>
                    </a:lnTo>
                    <a:lnTo>
                      <a:pt x="20129" y="21271"/>
                    </a:lnTo>
                    <a:lnTo>
                      <a:pt x="20351" y="21271"/>
                    </a:lnTo>
                    <a:lnTo>
                      <a:pt x="20489" y="21124"/>
                    </a:lnTo>
                    <a:lnTo>
                      <a:pt x="20656" y="20941"/>
                    </a:lnTo>
                    <a:lnTo>
                      <a:pt x="20850" y="20795"/>
                    </a:lnTo>
                    <a:lnTo>
                      <a:pt x="21017" y="20941"/>
                    </a:lnTo>
                    <a:lnTo>
                      <a:pt x="20906" y="20795"/>
                    </a:lnTo>
                    <a:lnTo>
                      <a:pt x="21184" y="20941"/>
                    </a:lnTo>
                    <a:lnTo>
                      <a:pt x="21072" y="20648"/>
                    </a:lnTo>
                    <a:lnTo>
                      <a:pt x="21184" y="20355"/>
                    </a:lnTo>
                    <a:lnTo>
                      <a:pt x="21267" y="20172"/>
                    </a:lnTo>
                    <a:lnTo>
                      <a:pt x="21184" y="19696"/>
                    </a:lnTo>
                    <a:lnTo>
                      <a:pt x="21239" y="19550"/>
                    </a:lnTo>
                    <a:lnTo>
                      <a:pt x="21184" y="19257"/>
                    </a:lnTo>
                    <a:lnTo>
                      <a:pt x="21267" y="19001"/>
                    </a:lnTo>
                    <a:lnTo>
                      <a:pt x="21267" y="18781"/>
                    </a:lnTo>
                    <a:lnTo>
                      <a:pt x="21433" y="18525"/>
                    </a:lnTo>
                    <a:lnTo>
                      <a:pt x="21433" y="18305"/>
                    </a:lnTo>
                    <a:lnTo>
                      <a:pt x="21489" y="18049"/>
                    </a:lnTo>
                    <a:lnTo>
                      <a:pt x="21544" y="18305"/>
                    </a:lnTo>
                    <a:lnTo>
                      <a:pt x="21600" y="18049"/>
                    </a:lnTo>
                    <a:lnTo>
                      <a:pt x="21544" y="17756"/>
                    </a:lnTo>
                    <a:lnTo>
                      <a:pt x="21489" y="17207"/>
                    </a:lnTo>
                    <a:lnTo>
                      <a:pt x="21489" y="16511"/>
                    </a:lnTo>
                    <a:lnTo>
                      <a:pt x="21433" y="16255"/>
                    </a:lnTo>
                    <a:lnTo>
                      <a:pt x="21378" y="15083"/>
                    </a:lnTo>
                    <a:lnTo>
                      <a:pt x="21184" y="14095"/>
                    </a:lnTo>
                    <a:lnTo>
                      <a:pt x="21072" y="14058"/>
                    </a:lnTo>
                    <a:lnTo>
                      <a:pt x="21072" y="13692"/>
                    </a:lnTo>
                    <a:lnTo>
                      <a:pt x="20767" y="13216"/>
                    </a:lnTo>
                    <a:lnTo>
                      <a:pt x="20545" y="13070"/>
                    </a:lnTo>
                    <a:lnTo>
                      <a:pt x="20489" y="13143"/>
                    </a:lnTo>
                    <a:lnTo>
                      <a:pt x="20545" y="12997"/>
                    </a:lnTo>
                    <a:lnTo>
                      <a:pt x="20545" y="12814"/>
                    </a:lnTo>
                    <a:lnTo>
                      <a:pt x="20295" y="12338"/>
                    </a:lnTo>
                    <a:lnTo>
                      <a:pt x="19962" y="11422"/>
                    </a:lnTo>
                    <a:lnTo>
                      <a:pt x="19240" y="10068"/>
                    </a:lnTo>
                    <a:lnTo>
                      <a:pt x="18685" y="8823"/>
                    </a:lnTo>
                    <a:lnTo>
                      <a:pt x="18574" y="8603"/>
                    </a:lnTo>
                    <a:lnTo>
                      <a:pt x="18352" y="7835"/>
                    </a:lnTo>
                    <a:lnTo>
                      <a:pt x="18213" y="7359"/>
                    </a:lnTo>
                    <a:lnTo>
                      <a:pt x="18296" y="7359"/>
                    </a:lnTo>
                    <a:lnTo>
                      <a:pt x="18463" y="7505"/>
                    </a:lnTo>
                    <a:lnTo>
                      <a:pt x="18407" y="7725"/>
                    </a:lnTo>
                    <a:lnTo>
                      <a:pt x="18629" y="7981"/>
                    </a:lnTo>
                    <a:lnTo>
                      <a:pt x="18824" y="7835"/>
                    </a:lnTo>
                    <a:lnTo>
                      <a:pt x="18990" y="8054"/>
                    </a:lnTo>
                    <a:lnTo>
                      <a:pt x="19046" y="8347"/>
                    </a:lnTo>
                    <a:lnTo>
                      <a:pt x="18990" y="8823"/>
                    </a:lnTo>
                    <a:lnTo>
                      <a:pt x="19101" y="9555"/>
                    </a:lnTo>
                    <a:lnTo>
                      <a:pt x="19518" y="10397"/>
                    </a:lnTo>
                    <a:lnTo>
                      <a:pt x="19712" y="10654"/>
                    </a:lnTo>
                    <a:lnTo>
                      <a:pt x="19296" y="9921"/>
                    </a:lnTo>
                    <a:lnTo>
                      <a:pt x="19185" y="9628"/>
                    </a:lnTo>
                    <a:lnTo>
                      <a:pt x="19101" y="9153"/>
                    </a:lnTo>
                    <a:lnTo>
                      <a:pt x="19046" y="8677"/>
                    </a:lnTo>
                    <a:lnTo>
                      <a:pt x="19185" y="8457"/>
                    </a:lnTo>
                    <a:lnTo>
                      <a:pt x="19101" y="8201"/>
                    </a:lnTo>
                    <a:lnTo>
                      <a:pt x="18990" y="7908"/>
                    </a:lnTo>
                    <a:lnTo>
                      <a:pt x="18629" y="7432"/>
                    </a:lnTo>
                    <a:lnTo>
                      <a:pt x="17519" y="5638"/>
                    </a:lnTo>
                    <a:lnTo>
                      <a:pt x="16908" y="4320"/>
                    </a:lnTo>
                    <a:lnTo>
                      <a:pt x="16630" y="3588"/>
                    </a:lnTo>
                    <a:lnTo>
                      <a:pt x="16325" y="2599"/>
                    </a:lnTo>
                    <a:lnTo>
                      <a:pt x="16269" y="2343"/>
                    </a:lnTo>
                    <a:lnTo>
                      <a:pt x="16075" y="1867"/>
                    </a:lnTo>
                    <a:lnTo>
                      <a:pt x="16020" y="1391"/>
                    </a:lnTo>
                    <a:lnTo>
                      <a:pt x="15908" y="1172"/>
                    </a:lnTo>
                    <a:lnTo>
                      <a:pt x="15742" y="879"/>
                    </a:lnTo>
                    <a:lnTo>
                      <a:pt x="15631" y="622"/>
                    </a:lnTo>
                    <a:lnTo>
                      <a:pt x="15742" y="842"/>
                    </a:lnTo>
                    <a:lnTo>
                      <a:pt x="15797" y="293"/>
                    </a:lnTo>
                    <a:lnTo>
                      <a:pt x="15548" y="220"/>
                    </a:lnTo>
                    <a:lnTo>
                      <a:pt x="15492" y="220"/>
                    </a:lnTo>
                    <a:lnTo>
                      <a:pt x="15381" y="29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7" name="Shape 2646">
                <a:extLst>
                  <a:ext uri="{FF2B5EF4-FFF2-40B4-BE49-F238E27FC236}">
                    <a16:creationId xmlns:a16="http://schemas.microsoft.com/office/drawing/2014/main" id="{52B71A96-8189-44D9-B2A1-6C3835503E4C}"/>
                  </a:ext>
                </a:extLst>
              </p:cNvPr>
              <p:cNvSpPr/>
              <p:nvPr/>
            </p:nvSpPr>
            <p:spPr>
              <a:xfrm>
                <a:off x="1924086" y="1530466"/>
                <a:ext cx="24390" cy="196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5400"/>
                    </a:lnTo>
                    <a:lnTo>
                      <a:pt x="0" y="21600"/>
                    </a:lnTo>
                    <a:lnTo>
                      <a:pt x="192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8" name="Shape 2647">
                <a:extLst>
                  <a:ext uri="{FF2B5EF4-FFF2-40B4-BE49-F238E27FC236}">
                    <a16:creationId xmlns:a16="http://schemas.microsoft.com/office/drawing/2014/main" id="{2DF368FF-D077-4811-B3E1-345948DB5557}"/>
                  </a:ext>
                </a:extLst>
              </p:cNvPr>
              <p:cNvSpPr/>
              <p:nvPr/>
            </p:nvSpPr>
            <p:spPr>
              <a:xfrm>
                <a:off x="1924086" y="1530466"/>
                <a:ext cx="24390" cy="196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5400"/>
                    </a:lnTo>
                    <a:lnTo>
                      <a:pt x="0" y="21600"/>
                    </a:lnTo>
                    <a:lnTo>
                      <a:pt x="192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9" name="Shape 2648">
                <a:extLst>
                  <a:ext uri="{FF2B5EF4-FFF2-40B4-BE49-F238E27FC236}">
                    <a16:creationId xmlns:a16="http://schemas.microsoft.com/office/drawing/2014/main" id="{27A8CF1F-0541-472A-A8E9-A9176BD8EFA5}"/>
                  </a:ext>
                </a:extLst>
              </p:cNvPr>
              <p:cNvSpPr/>
              <p:nvPr/>
            </p:nvSpPr>
            <p:spPr>
              <a:xfrm>
                <a:off x="1536560" y="1129395"/>
                <a:ext cx="40650" cy="22144"/>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1520" y="16800"/>
                    </a:lnTo>
                    <a:lnTo>
                      <a:pt x="0" y="0"/>
                    </a:lnTo>
                    <a:lnTo>
                      <a:pt x="5760" y="16800"/>
                    </a:lnTo>
                    <a:lnTo>
                      <a:pt x="11520" y="21600"/>
                    </a:lnTo>
                    <a:lnTo>
                      <a:pt x="21600" y="120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0" name="Shape 2649">
                <a:extLst>
                  <a:ext uri="{FF2B5EF4-FFF2-40B4-BE49-F238E27FC236}">
                    <a16:creationId xmlns:a16="http://schemas.microsoft.com/office/drawing/2014/main" id="{68EB61DB-FC27-4B12-8F96-467104877211}"/>
                  </a:ext>
                </a:extLst>
              </p:cNvPr>
              <p:cNvSpPr/>
              <p:nvPr/>
            </p:nvSpPr>
            <p:spPr>
              <a:xfrm>
                <a:off x="1536560" y="1129395"/>
                <a:ext cx="40650" cy="22144"/>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1520" y="16800"/>
                    </a:lnTo>
                    <a:lnTo>
                      <a:pt x="0" y="0"/>
                    </a:lnTo>
                    <a:lnTo>
                      <a:pt x="5760" y="16800"/>
                    </a:lnTo>
                    <a:lnTo>
                      <a:pt x="11520" y="21600"/>
                    </a:lnTo>
                    <a:lnTo>
                      <a:pt x="21600" y="120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1" name="Shape 2650">
                <a:extLst>
                  <a:ext uri="{FF2B5EF4-FFF2-40B4-BE49-F238E27FC236}">
                    <a16:creationId xmlns:a16="http://schemas.microsoft.com/office/drawing/2014/main" id="{82A402C8-66C4-4D5C-8468-65607BF31721}"/>
                  </a:ext>
                </a:extLst>
              </p:cNvPr>
              <p:cNvSpPr/>
              <p:nvPr/>
            </p:nvSpPr>
            <p:spPr>
              <a:xfrm>
                <a:off x="2027064" y="1360687"/>
                <a:ext cx="70461" cy="115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54" y="2298"/>
                    </a:lnTo>
                    <a:lnTo>
                      <a:pt x="14954" y="5974"/>
                    </a:lnTo>
                    <a:lnTo>
                      <a:pt x="10800" y="11949"/>
                    </a:lnTo>
                    <a:lnTo>
                      <a:pt x="2492" y="17923"/>
                    </a:lnTo>
                    <a:lnTo>
                      <a:pt x="2492" y="18843"/>
                    </a:lnTo>
                    <a:lnTo>
                      <a:pt x="0" y="21600"/>
                    </a:lnTo>
                    <a:lnTo>
                      <a:pt x="12462" y="11949"/>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2" name="Shape 2651">
                <a:extLst>
                  <a:ext uri="{FF2B5EF4-FFF2-40B4-BE49-F238E27FC236}">
                    <a16:creationId xmlns:a16="http://schemas.microsoft.com/office/drawing/2014/main" id="{BF0FD87D-757E-434A-8C03-EE5FCCD27878}"/>
                  </a:ext>
                </a:extLst>
              </p:cNvPr>
              <p:cNvSpPr/>
              <p:nvPr/>
            </p:nvSpPr>
            <p:spPr>
              <a:xfrm>
                <a:off x="2027064" y="1360687"/>
                <a:ext cx="70461" cy="115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54" y="2298"/>
                    </a:lnTo>
                    <a:lnTo>
                      <a:pt x="14954" y="5974"/>
                    </a:lnTo>
                    <a:lnTo>
                      <a:pt x="10800" y="11949"/>
                    </a:lnTo>
                    <a:lnTo>
                      <a:pt x="2492" y="17923"/>
                    </a:lnTo>
                    <a:lnTo>
                      <a:pt x="2492" y="18843"/>
                    </a:lnTo>
                    <a:lnTo>
                      <a:pt x="0" y="21600"/>
                    </a:lnTo>
                    <a:lnTo>
                      <a:pt x="12462" y="11949"/>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3" name="Shape 2652">
                <a:extLst>
                  <a:ext uri="{FF2B5EF4-FFF2-40B4-BE49-F238E27FC236}">
                    <a16:creationId xmlns:a16="http://schemas.microsoft.com/office/drawing/2014/main" id="{D4A6A9B0-EF39-4716-B6DE-62EA724274BE}"/>
                  </a:ext>
                </a:extLst>
              </p:cNvPr>
              <p:cNvSpPr/>
              <p:nvPr/>
            </p:nvSpPr>
            <p:spPr>
              <a:xfrm>
                <a:off x="2099305" y="1318857"/>
                <a:ext cx="12701" cy="17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4" name="Shape 2653">
                <a:extLst>
                  <a:ext uri="{FF2B5EF4-FFF2-40B4-BE49-F238E27FC236}">
                    <a16:creationId xmlns:a16="http://schemas.microsoft.com/office/drawing/2014/main" id="{ED3A7C8D-2506-4B9C-95A4-FEA072BD612D}"/>
                  </a:ext>
                </a:extLst>
              </p:cNvPr>
              <p:cNvSpPr/>
              <p:nvPr/>
            </p:nvSpPr>
            <p:spPr>
              <a:xfrm>
                <a:off x="2099305" y="1318857"/>
                <a:ext cx="12701" cy="17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60" name="Group 2660">
              <a:extLst>
                <a:ext uri="{FF2B5EF4-FFF2-40B4-BE49-F238E27FC236}">
                  <a16:creationId xmlns:a16="http://schemas.microsoft.com/office/drawing/2014/main" id="{89910220-5C56-4431-9870-8F83F54529A5}"/>
                </a:ext>
              </a:extLst>
            </p:cNvPr>
            <p:cNvGrpSpPr/>
            <p:nvPr/>
          </p:nvGrpSpPr>
          <p:grpSpPr>
            <a:xfrm>
              <a:off x="3990909" y="2930617"/>
              <a:ext cx="353989" cy="572601"/>
              <a:chOff x="0" y="0"/>
              <a:chExt cx="897003" cy="1319057"/>
            </a:xfrm>
            <a:solidFill>
              <a:srgbClr val="DCDEE0"/>
            </a:solidFill>
          </p:grpSpPr>
          <p:sp>
            <p:nvSpPr>
              <p:cNvPr id="363" name="Shape 2655">
                <a:extLst>
                  <a:ext uri="{FF2B5EF4-FFF2-40B4-BE49-F238E27FC236}">
                    <a16:creationId xmlns:a16="http://schemas.microsoft.com/office/drawing/2014/main" id="{81E1570A-6B04-497C-BDED-5E553B72A6C8}"/>
                  </a:ext>
                </a:extLst>
              </p:cNvPr>
              <p:cNvSpPr/>
              <p:nvPr/>
            </p:nvSpPr>
            <p:spPr>
              <a:xfrm>
                <a:off x="0" y="0"/>
                <a:ext cx="897003" cy="1313937"/>
              </a:xfrm>
              <a:custGeom>
                <a:avLst/>
                <a:gdLst/>
                <a:ahLst/>
                <a:cxnLst>
                  <a:cxn ang="0">
                    <a:pos x="wd2" y="hd2"/>
                  </a:cxn>
                  <a:cxn ang="5400000">
                    <a:pos x="wd2" y="hd2"/>
                  </a:cxn>
                  <a:cxn ang="10800000">
                    <a:pos x="wd2" y="hd2"/>
                  </a:cxn>
                  <a:cxn ang="16200000">
                    <a:pos x="wd2" y="hd2"/>
                  </a:cxn>
                </a:cxnLst>
                <a:rect l="0" t="0" r="r" b="b"/>
                <a:pathLst>
                  <a:path w="21600" h="21600" extrusionOk="0">
                    <a:moveTo>
                      <a:pt x="7374" y="19982"/>
                    </a:moveTo>
                    <a:lnTo>
                      <a:pt x="7635" y="19618"/>
                    </a:lnTo>
                    <a:lnTo>
                      <a:pt x="7113" y="19294"/>
                    </a:lnTo>
                    <a:lnTo>
                      <a:pt x="6787" y="19213"/>
                    </a:lnTo>
                    <a:lnTo>
                      <a:pt x="6069" y="18607"/>
                    </a:lnTo>
                    <a:lnTo>
                      <a:pt x="6134" y="18324"/>
                    </a:lnTo>
                    <a:lnTo>
                      <a:pt x="6656" y="18081"/>
                    </a:lnTo>
                    <a:lnTo>
                      <a:pt x="12203" y="17717"/>
                    </a:lnTo>
                    <a:lnTo>
                      <a:pt x="21600" y="17029"/>
                    </a:lnTo>
                    <a:lnTo>
                      <a:pt x="21600" y="16867"/>
                    </a:lnTo>
                    <a:lnTo>
                      <a:pt x="21274" y="16503"/>
                    </a:lnTo>
                    <a:lnTo>
                      <a:pt x="20882" y="16180"/>
                    </a:lnTo>
                    <a:lnTo>
                      <a:pt x="20752" y="15897"/>
                    </a:lnTo>
                    <a:lnTo>
                      <a:pt x="20882" y="15249"/>
                    </a:lnTo>
                    <a:lnTo>
                      <a:pt x="20752" y="15047"/>
                    </a:lnTo>
                    <a:lnTo>
                      <a:pt x="20882" y="14724"/>
                    </a:lnTo>
                    <a:lnTo>
                      <a:pt x="20752" y="14360"/>
                    </a:lnTo>
                    <a:lnTo>
                      <a:pt x="20360" y="14036"/>
                    </a:lnTo>
                    <a:lnTo>
                      <a:pt x="20034" y="13510"/>
                    </a:lnTo>
                    <a:lnTo>
                      <a:pt x="20164" y="12984"/>
                    </a:lnTo>
                    <a:lnTo>
                      <a:pt x="20360" y="12701"/>
                    </a:lnTo>
                    <a:lnTo>
                      <a:pt x="20360" y="12135"/>
                    </a:lnTo>
                    <a:lnTo>
                      <a:pt x="20621" y="11852"/>
                    </a:lnTo>
                    <a:lnTo>
                      <a:pt x="21013" y="11690"/>
                    </a:lnTo>
                    <a:lnTo>
                      <a:pt x="20882" y="11407"/>
                    </a:lnTo>
                    <a:lnTo>
                      <a:pt x="20491" y="11245"/>
                    </a:lnTo>
                    <a:lnTo>
                      <a:pt x="20621" y="10840"/>
                    </a:lnTo>
                    <a:lnTo>
                      <a:pt x="20360" y="10557"/>
                    </a:lnTo>
                    <a:lnTo>
                      <a:pt x="20295" y="10396"/>
                    </a:lnTo>
                    <a:lnTo>
                      <a:pt x="19773" y="10112"/>
                    </a:lnTo>
                    <a:lnTo>
                      <a:pt x="19381" y="9546"/>
                    </a:lnTo>
                    <a:lnTo>
                      <a:pt x="19055" y="9263"/>
                    </a:lnTo>
                    <a:lnTo>
                      <a:pt x="18924" y="8939"/>
                    </a:lnTo>
                    <a:lnTo>
                      <a:pt x="18794" y="8818"/>
                    </a:lnTo>
                    <a:lnTo>
                      <a:pt x="16706" y="4085"/>
                    </a:lnTo>
                    <a:lnTo>
                      <a:pt x="14618" y="0"/>
                    </a:lnTo>
                    <a:lnTo>
                      <a:pt x="8222" y="445"/>
                    </a:lnTo>
                    <a:lnTo>
                      <a:pt x="0" y="809"/>
                    </a:lnTo>
                    <a:lnTo>
                      <a:pt x="0" y="890"/>
                    </a:lnTo>
                    <a:lnTo>
                      <a:pt x="261" y="1133"/>
                    </a:lnTo>
                    <a:lnTo>
                      <a:pt x="783" y="1294"/>
                    </a:lnTo>
                    <a:lnTo>
                      <a:pt x="261" y="14440"/>
                    </a:lnTo>
                    <a:lnTo>
                      <a:pt x="1762" y="20912"/>
                    </a:lnTo>
                    <a:lnTo>
                      <a:pt x="1762" y="21034"/>
                    </a:lnTo>
                    <a:lnTo>
                      <a:pt x="2219" y="20953"/>
                    </a:lnTo>
                    <a:lnTo>
                      <a:pt x="3067" y="21034"/>
                    </a:lnTo>
                    <a:lnTo>
                      <a:pt x="3459" y="21034"/>
                    </a:lnTo>
                    <a:lnTo>
                      <a:pt x="3589" y="20063"/>
                    </a:lnTo>
                    <a:lnTo>
                      <a:pt x="3720" y="19739"/>
                    </a:lnTo>
                    <a:lnTo>
                      <a:pt x="3850" y="19537"/>
                    </a:lnTo>
                    <a:lnTo>
                      <a:pt x="3850" y="19456"/>
                    </a:lnTo>
                    <a:lnTo>
                      <a:pt x="4046" y="19618"/>
                    </a:lnTo>
                    <a:lnTo>
                      <a:pt x="4176" y="19699"/>
                    </a:lnTo>
                    <a:lnTo>
                      <a:pt x="4568" y="19901"/>
                    </a:lnTo>
                    <a:lnTo>
                      <a:pt x="4568" y="20225"/>
                    </a:lnTo>
                    <a:lnTo>
                      <a:pt x="4437" y="20427"/>
                    </a:lnTo>
                    <a:lnTo>
                      <a:pt x="4698" y="20751"/>
                    </a:lnTo>
                    <a:lnTo>
                      <a:pt x="5155" y="20912"/>
                    </a:lnTo>
                    <a:lnTo>
                      <a:pt x="5286" y="20831"/>
                    </a:lnTo>
                    <a:lnTo>
                      <a:pt x="5547" y="21115"/>
                    </a:lnTo>
                    <a:lnTo>
                      <a:pt x="5416" y="21438"/>
                    </a:lnTo>
                    <a:lnTo>
                      <a:pt x="4960" y="21519"/>
                    </a:lnTo>
                    <a:lnTo>
                      <a:pt x="4568" y="21519"/>
                    </a:lnTo>
                    <a:lnTo>
                      <a:pt x="4176" y="21600"/>
                    </a:lnTo>
                    <a:lnTo>
                      <a:pt x="6069" y="21438"/>
                    </a:lnTo>
                    <a:lnTo>
                      <a:pt x="6526" y="21357"/>
                    </a:lnTo>
                    <a:lnTo>
                      <a:pt x="6656" y="21034"/>
                    </a:lnTo>
                    <a:lnTo>
                      <a:pt x="6526" y="20953"/>
                    </a:lnTo>
                    <a:lnTo>
                      <a:pt x="7048" y="21034"/>
                    </a:lnTo>
                    <a:lnTo>
                      <a:pt x="7505" y="20751"/>
                    </a:lnTo>
                    <a:lnTo>
                      <a:pt x="7635" y="20306"/>
                    </a:lnTo>
                    <a:lnTo>
                      <a:pt x="7374" y="1998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4" name="Shape 2656">
                <a:extLst>
                  <a:ext uri="{FF2B5EF4-FFF2-40B4-BE49-F238E27FC236}">
                    <a16:creationId xmlns:a16="http://schemas.microsoft.com/office/drawing/2014/main" id="{1C902292-B188-43FB-B40D-6A4450117CD7}"/>
                  </a:ext>
                </a:extLst>
              </p:cNvPr>
              <p:cNvSpPr/>
              <p:nvPr/>
            </p:nvSpPr>
            <p:spPr>
              <a:xfrm>
                <a:off x="113819" y="1306356"/>
                <a:ext cx="243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000" y="14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5" name="Shape 2657">
                <a:extLst>
                  <a:ext uri="{FF2B5EF4-FFF2-40B4-BE49-F238E27FC236}">
                    <a16:creationId xmlns:a16="http://schemas.microsoft.com/office/drawing/2014/main" id="{17474A5C-6E98-4552-AABE-41424E906DB3}"/>
                  </a:ext>
                </a:extLst>
              </p:cNvPr>
              <p:cNvSpPr/>
              <p:nvPr/>
            </p:nvSpPr>
            <p:spPr>
              <a:xfrm>
                <a:off x="113819" y="1306356"/>
                <a:ext cx="243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000" y="14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6" name="Shape 2658">
                <a:extLst>
                  <a:ext uri="{FF2B5EF4-FFF2-40B4-BE49-F238E27FC236}">
                    <a16:creationId xmlns:a16="http://schemas.microsoft.com/office/drawing/2014/main" id="{DCDB1CAB-4266-44BD-B567-47CA813A26C8}"/>
                  </a:ext>
                </a:extLst>
              </p:cNvPr>
              <p:cNvSpPr/>
              <p:nvPr/>
            </p:nvSpPr>
            <p:spPr>
              <a:xfrm>
                <a:off x="352298" y="1235199"/>
                <a:ext cx="178861" cy="36910"/>
              </a:xfrm>
              <a:custGeom>
                <a:avLst/>
                <a:gdLst/>
                <a:ahLst/>
                <a:cxnLst>
                  <a:cxn ang="0">
                    <a:pos x="wd2" y="hd2"/>
                  </a:cxn>
                  <a:cxn ang="5400000">
                    <a:pos x="wd2" y="hd2"/>
                  </a:cxn>
                  <a:cxn ang="10800000">
                    <a:pos x="wd2" y="hd2"/>
                  </a:cxn>
                  <a:cxn ang="16200000">
                    <a:pos x="wd2" y="hd2"/>
                  </a:cxn>
                </a:cxnLst>
                <a:rect l="0" t="0" r="r" b="b"/>
                <a:pathLst>
                  <a:path w="21600" h="21600" extrusionOk="0">
                    <a:moveTo>
                      <a:pt x="9164" y="10080"/>
                    </a:moveTo>
                    <a:lnTo>
                      <a:pt x="7527" y="10080"/>
                    </a:lnTo>
                    <a:lnTo>
                      <a:pt x="4909" y="15840"/>
                    </a:lnTo>
                    <a:lnTo>
                      <a:pt x="0" y="21600"/>
                    </a:lnTo>
                    <a:lnTo>
                      <a:pt x="2618" y="21600"/>
                    </a:lnTo>
                    <a:lnTo>
                      <a:pt x="16691" y="1440"/>
                    </a:lnTo>
                    <a:lnTo>
                      <a:pt x="21600" y="0"/>
                    </a:lnTo>
                    <a:lnTo>
                      <a:pt x="19636" y="0"/>
                    </a:lnTo>
                    <a:lnTo>
                      <a:pt x="14727" y="1440"/>
                    </a:lnTo>
                    <a:lnTo>
                      <a:pt x="9164" y="1008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7" name="Shape 2659">
                <a:extLst>
                  <a:ext uri="{FF2B5EF4-FFF2-40B4-BE49-F238E27FC236}">
                    <a16:creationId xmlns:a16="http://schemas.microsoft.com/office/drawing/2014/main" id="{406B1097-4EF9-4226-999A-4F8E074398EF}"/>
                  </a:ext>
                </a:extLst>
              </p:cNvPr>
              <p:cNvSpPr/>
              <p:nvPr/>
            </p:nvSpPr>
            <p:spPr>
              <a:xfrm>
                <a:off x="352298" y="1235199"/>
                <a:ext cx="178861" cy="36910"/>
              </a:xfrm>
              <a:custGeom>
                <a:avLst/>
                <a:gdLst/>
                <a:ahLst/>
                <a:cxnLst>
                  <a:cxn ang="0">
                    <a:pos x="wd2" y="hd2"/>
                  </a:cxn>
                  <a:cxn ang="5400000">
                    <a:pos x="wd2" y="hd2"/>
                  </a:cxn>
                  <a:cxn ang="10800000">
                    <a:pos x="wd2" y="hd2"/>
                  </a:cxn>
                  <a:cxn ang="16200000">
                    <a:pos x="wd2" y="hd2"/>
                  </a:cxn>
                </a:cxnLst>
                <a:rect l="0" t="0" r="r" b="b"/>
                <a:pathLst>
                  <a:path w="21600" h="21600" extrusionOk="0">
                    <a:moveTo>
                      <a:pt x="9164" y="10080"/>
                    </a:moveTo>
                    <a:lnTo>
                      <a:pt x="7527" y="10080"/>
                    </a:lnTo>
                    <a:lnTo>
                      <a:pt x="4909" y="15840"/>
                    </a:lnTo>
                    <a:lnTo>
                      <a:pt x="0" y="21600"/>
                    </a:lnTo>
                    <a:lnTo>
                      <a:pt x="2618" y="21600"/>
                    </a:lnTo>
                    <a:lnTo>
                      <a:pt x="16691" y="1440"/>
                    </a:lnTo>
                    <a:lnTo>
                      <a:pt x="21600" y="0"/>
                    </a:lnTo>
                    <a:lnTo>
                      <a:pt x="19636" y="0"/>
                    </a:lnTo>
                    <a:lnTo>
                      <a:pt x="14727" y="1440"/>
                    </a:lnTo>
                    <a:lnTo>
                      <a:pt x="9164" y="1008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61" name="Shape 2661">
              <a:extLst>
                <a:ext uri="{FF2B5EF4-FFF2-40B4-BE49-F238E27FC236}">
                  <a16:creationId xmlns:a16="http://schemas.microsoft.com/office/drawing/2014/main" id="{FBB6D1F1-C66E-49E7-9B64-4DC3ED9F5512}"/>
                </a:ext>
              </a:extLst>
            </p:cNvPr>
            <p:cNvSpPr/>
            <p:nvPr/>
          </p:nvSpPr>
          <p:spPr>
            <a:xfrm>
              <a:off x="4208008" y="2064369"/>
              <a:ext cx="382865" cy="435796"/>
            </a:xfrm>
            <a:custGeom>
              <a:avLst/>
              <a:gdLst/>
              <a:ahLst/>
              <a:cxnLst>
                <a:cxn ang="0">
                  <a:pos x="wd2" y="hd2"/>
                </a:cxn>
                <a:cxn ang="5400000">
                  <a:pos x="wd2" y="hd2"/>
                </a:cxn>
                <a:cxn ang="10800000">
                  <a:pos x="wd2" y="hd2"/>
                </a:cxn>
                <a:cxn ang="16200000">
                  <a:pos x="wd2" y="hd2"/>
                </a:cxn>
              </a:cxnLst>
              <a:rect l="0" t="0" r="r" b="b"/>
              <a:pathLst>
                <a:path w="21600" h="21600" extrusionOk="0">
                  <a:moveTo>
                    <a:pt x="0" y="4288"/>
                  </a:moveTo>
                  <a:lnTo>
                    <a:pt x="845" y="9582"/>
                  </a:lnTo>
                  <a:lnTo>
                    <a:pt x="2051" y="19112"/>
                  </a:lnTo>
                  <a:lnTo>
                    <a:pt x="2655" y="18847"/>
                  </a:lnTo>
                  <a:lnTo>
                    <a:pt x="2956" y="19112"/>
                  </a:lnTo>
                  <a:lnTo>
                    <a:pt x="3680" y="18953"/>
                  </a:lnTo>
                  <a:lnTo>
                    <a:pt x="4706" y="19324"/>
                  </a:lnTo>
                  <a:lnTo>
                    <a:pt x="4887" y="19747"/>
                  </a:lnTo>
                  <a:lnTo>
                    <a:pt x="5611" y="20435"/>
                  </a:lnTo>
                  <a:lnTo>
                    <a:pt x="6034" y="20541"/>
                  </a:lnTo>
                  <a:lnTo>
                    <a:pt x="6818" y="20435"/>
                  </a:lnTo>
                  <a:lnTo>
                    <a:pt x="7059" y="20541"/>
                  </a:lnTo>
                  <a:lnTo>
                    <a:pt x="7964" y="21018"/>
                  </a:lnTo>
                  <a:lnTo>
                    <a:pt x="8326" y="21018"/>
                  </a:lnTo>
                  <a:lnTo>
                    <a:pt x="8628" y="20700"/>
                  </a:lnTo>
                  <a:lnTo>
                    <a:pt x="8990" y="20647"/>
                  </a:lnTo>
                  <a:lnTo>
                    <a:pt x="9533" y="20700"/>
                  </a:lnTo>
                  <a:lnTo>
                    <a:pt x="10016" y="21018"/>
                  </a:lnTo>
                  <a:lnTo>
                    <a:pt x="10378" y="20806"/>
                  </a:lnTo>
                  <a:lnTo>
                    <a:pt x="10800" y="20806"/>
                  </a:lnTo>
                  <a:lnTo>
                    <a:pt x="11041" y="20541"/>
                  </a:lnTo>
                  <a:lnTo>
                    <a:pt x="11464" y="20118"/>
                  </a:lnTo>
                  <a:lnTo>
                    <a:pt x="11946" y="19906"/>
                  </a:lnTo>
                  <a:lnTo>
                    <a:pt x="12248" y="20647"/>
                  </a:lnTo>
                  <a:lnTo>
                    <a:pt x="12610" y="20912"/>
                  </a:lnTo>
                  <a:lnTo>
                    <a:pt x="13093" y="20912"/>
                  </a:lnTo>
                  <a:lnTo>
                    <a:pt x="13394" y="21335"/>
                  </a:lnTo>
                  <a:lnTo>
                    <a:pt x="13756" y="21600"/>
                  </a:lnTo>
                  <a:lnTo>
                    <a:pt x="14179" y="21600"/>
                  </a:lnTo>
                  <a:lnTo>
                    <a:pt x="14782" y="21335"/>
                  </a:lnTo>
                  <a:lnTo>
                    <a:pt x="15084" y="21018"/>
                  </a:lnTo>
                  <a:lnTo>
                    <a:pt x="15084" y="20647"/>
                  </a:lnTo>
                  <a:lnTo>
                    <a:pt x="15566" y="20329"/>
                  </a:lnTo>
                  <a:lnTo>
                    <a:pt x="15446" y="19641"/>
                  </a:lnTo>
                  <a:lnTo>
                    <a:pt x="15325" y="19429"/>
                  </a:lnTo>
                  <a:lnTo>
                    <a:pt x="15446" y="19006"/>
                  </a:lnTo>
                  <a:lnTo>
                    <a:pt x="15566" y="18953"/>
                  </a:lnTo>
                  <a:lnTo>
                    <a:pt x="15566" y="18529"/>
                  </a:lnTo>
                  <a:lnTo>
                    <a:pt x="15687" y="18212"/>
                  </a:lnTo>
                  <a:lnTo>
                    <a:pt x="15989" y="17841"/>
                  </a:lnTo>
                  <a:lnTo>
                    <a:pt x="16351" y="17947"/>
                  </a:lnTo>
                  <a:lnTo>
                    <a:pt x="16834" y="18529"/>
                  </a:lnTo>
                  <a:lnTo>
                    <a:pt x="17015" y="18159"/>
                  </a:lnTo>
                  <a:lnTo>
                    <a:pt x="17256" y="17735"/>
                  </a:lnTo>
                  <a:lnTo>
                    <a:pt x="16954" y="17418"/>
                  </a:lnTo>
                  <a:lnTo>
                    <a:pt x="17135" y="17047"/>
                  </a:lnTo>
                  <a:lnTo>
                    <a:pt x="17135" y="16624"/>
                  </a:lnTo>
                  <a:lnTo>
                    <a:pt x="17377" y="16359"/>
                  </a:lnTo>
                  <a:lnTo>
                    <a:pt x="17920" y="16041"/>
                  </a:lnTo>
                  <a:lnTo>
                    <a:pt x="17920" y="15671"/>
                  </a:lnTo>
                  <a:lnTo>
                    <a:pt x="18282" y="15247"/>
                  </a:lnTo>
                  <a:lnTo>
                    <a:pt x="18945" y="15459"/>
                  </a:lnTo>
                  <a:lnTo>
                    <a:pt x="19850" y="14824"/>
                  </a:lnTo>
                  <a:lnTo>
                    <a:pt x="20333" y="14029"/>
                  </a:lnTo>
                  <a:lnTo>
                    <a:pt x="20876" y="13659"/>
                  </a:lnTo>
                  <a:lnTo>
                    <a:pt x="20997" y="12971"/>
                  </a:lnTo>
                  <a:lnTo>
                    <a:pt x="20997" y="11859"/>
                  </a:lnTo>
                  <a:lnTo>
                    <a:pt x="21238" y="11859"/>
                  </a:lnTo>
                  <a:lnTo>
                    <a:pt x="21238" y="11382"/>
                  </a:lnTo>
                  <a:lnTo>
                    <a:pt x="21117" y="10959"/>
                  </a:lnTo>
                  <a:lnTo>
                    <a:pt x="21359" y="9847"/>
                  </a:lnTo>
                  <a:lnTo>
                    <a:pt x="21479" y="9582"/>
                  </a:lnTo>
                  <a:lnTo>
                    <a:pt x="21238" y="8471"/>
                  </a:lnTo>
                  <a:lnTo>
                    <a:pt x="20876" y="8100"/>
                  </a:lnTo>
                  <a:lnTo>
                    <a:pt x="20997" y="7782"/>
                  </a:lnTo>
                  <a:lnTo>
                    <a:pt x="21238" y="7782"/>
                  </a:lnTo>
                  <a:lnTo>
                    <a:pt x="21600" y="7571"/>
                  </a:lnTo>
                  <a:lnTo>
                    <a:pt x="20092" y="212"/>
                  </a:lnTo>
                  <a:lnTo>
                    <a:pt x="20092" y="0"/>
                  </a:lnTo>
                  <a:lnTo>
                    <a:pt x="17618" y="1324"/>
                  </a:lnTo>
                  <a:lnTo>
                    <a:pt x="16834" y="1800"/>
                  </a:lnTo>
                  <a:lnTo>
                    <a:pt x="16351" y="2118"/>
                  </a:lnTo>
                  <a:lnTo>
                    <a:pt x="15989" y="2382"/>
                  </a:lnTo>
                  <a:lnTo>
                    <a:pt x="15566" y="3018"/>
                  </a:lnTo>
                  <a:lnTo>
                    <a:pt x="14782" y="3600"/>
                  </a:lnTo>
                  <a:lnTo>
                    <a:pt x="13998" y="3706"/>
                  </a:lnTo>
                  <a:lnTo>
                    <a:pt x="13515" y="3706"/>
                  </a:lnTo>
                  <a:lnTo>
                    <a:pt x="12610" y="4024"/>
                  </a:lnTo>
                  <a:lnTo>
                    <a:pt x="12248" y="4288"/>
                  </a:lnTo>
                  <a:lnTo>
                    <a:pt x="11826" y="4394"/>
                  </a:lnTo>
                  <a:lnTo>
                    <a:pt x="11464" y="4712"/>
                  </a:lnTo>
                  <a:lnTo>
                    <a:pt x="11041" y="4606"/>
                  </a:lnTo>
                  <a:lnTo>
                    <a:pt x="10559" y="4394"/>
                  </a:lnTo>
                  <a:lnTo>
                    <a:pt x="9654" y="4394"/>
                  </a:lnTo>
                  <a:lnTo>
                    <a:pt x="9352" y="4712"/>
                  </a:lnTo>
                  <a:lnTo>
                    <a:pt x="8869" y="4712"/>
                  </a:lnTo>
                  <a:lnTo>
                    <a:pt x="9352" y="4288"/>
                  </a:lnTo>
                  <a:lnTo>
                    <a:pt x="10016" y="4182"/>
                  </a:lnTo>
                  <a:lnTo>
                    <a:pt x="9533" y="3812"/>
                  </a:lnTo>
                  <a:lnTo>
                    <a:pt x="9231" y="4182"/>
                  </a:lnTo>
                  <a:lnTo>
                    <a:pt x="8749" y="4076"/>
                  </a:lnTo>
                  <a:lnTo>
                    <a:pt x="8326" y="3812"/>
                  </a:lnTo>
                  <a:lnTo>
                    <a:pt x="7723" y="3706"/>
                  </a:lnTo>
                  <a:lnTo>
                    <a:pt x="7421" y="3600"/>
                  </a:lnTo>
                  <a:lnTo>
                    <a:pt x="6516" y="3494"/>
                  </a:lnTo>
                  <a:lnTo>
                    <a:pt x="6396" y="3282"/>
                  </a:lnTo>
                  <a:lnTo>
                    <a:pt x="4465" y="3706"/>
                  </a:lnTo>
                  <a:lnTo>
                    <a:pt x="0" y="4288"/>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2" name="Shape 2662">
              <a:extLst>
                <a:ext uri="{FF2B5EF4-FFF2-40B4-BE49-F238E27FC236}">
                  <a16:creationId xmlns:a16="http://schemas.microsoft.com/office/drawing/2014/main" id="{CC6AD0C9-AAC5-43C2-8180-0CF65B679C12}"/>
                </a:ext>
              </a:extLst>
            </p:cNvPr>
            <p:cNvSpPr/>
            <p:nvPr/>
          </p:nvSpPr>
          <p:spPr>
            <a:xfrm>
              <a:off x="4230467" y="2898574"/>
              <a:ext cx="498366" cy="513769"/>
            </a:xfrm>
            <a:custGeom>
              <a:avLst/>
              <a:gdLst/>
              <a:ahLst/>
              <a:cxnLst>
                <a:cxn ang="0">
                  <a:pos x="wd2" y="hd2"/>
                </a:cxn>
                <a:cxn ang="5400000">
                  <a:pos x="wd2" y="hd2"/>
                </a:cxn>
                <a:cxn ang="10800000">
                  <a:pos x="wd2" y="hd2"/>
                </a:cxn>
                <a:cxn ang="16200000">
                  <a:pos x="wd2" y="hd2"/>
                </a:cxn>
              </a:cxnLst>
              <a:rect l="0" t="0" r="r" b="b"/>
              <a:pathLst>
                <a:path w="21600" h="21600" extrusionOk="0">
                  <a:moveTo>
                    <a:pt x="21090" y="12709"/>
                  </a:moveTo>
                  <a:lnTo>
                    <a:pt x="20488" y="12664"/>
                  </a:lnTo>
                  <a:lnTo>
                    <a:pt x="20209" y="12304"/>
                  </a:lnTo>
                  <a:lnTo>
                    <a:pt x="20209" y="11721"/>
                  </a:lnTo>
                  <a:lnTo>
                    <a:pt x="19978" y="11361"/>
                  </a:lnTo>
                  <a:lnTo>
                    <a:pt x="19792" y="11137"/>
                  </a:lnTo>
                  <a:lnTo>
                    <a:pt x="19607" y="10778"/>
                  </a:lnTo>
                  <a:lnTo>
                    <a:pt x="19097" y="10598"/>
                  </a:lnTo>
                  <a:lnTo>
                    <a:pt x="18819" y="10373"/>
                  </a:lnTo>
                  <a:lnTo>
                    <a:pt x="18726" y="10014"/>
                  </a:lnTo>
                  <a:lnTo>
                    <a:pt x="18726" y="9790"/>
                  </a:lnTo>
                  <a:lnTo>
                    <a:pt x="18587" y="9430"/>
                  </a:lnTo>
                  <a:lnTo>
                    <a:pt x="18216" y="8936"/>
                  </a:lnTo>
                  <a:lnTo>
                    <a:pt x="18124" y="8667"/>
                  </a:lnTo>
                  <a:lnTo>
                    <a:pt x="17521" y="8263"/>
                  </a:lnTo>
                  <a:lnTo>
                    <a:pt x="17150" y="8173"/>
                  </a:lnTo>
                  <a:lnTo>
                    <a:pt x="16826" y="7904"/>
                  </a:lnTo>
                  <a:lnTo>
                    <a:pt x="16826" y="7814"/>
                  </a:lnTo>
                  <a:lnTo>
                    <a:pt x="16548" y="7679"/>
                  </a:lnTo>
                  <a:lnTo>
                    <a:pt x="16455" y="7410"/>
                  </a:lnTo>
                  <a:lnTo>
                    <a:pt x="16130" y="7230"/>
                  </a:lnTo>
                  <a:lnTo>
                    <a:pt x="16038" y="6916"/>
                  </a:lnTo>
                  <a:lnTo>
                    <a:pt x="16038" y="6736"/>
                  </a:lnTo>
                  <a:lnTo>
                    <a:pt x="15760" y="6556"/>
                  </a:lnTo>
                  <a:lnTo>
                    <a:pt x="15342" y="6242"/>
                  </a:lnTo>
                  <a:lnTo>
                    <a:pt x="14972" y="6152"/>
                  </a:lnTo>
                  <a:lnTo>
                    <a:pt x="14740" y="5973"/>
                  </a:lnTo>
                  <a:lnTo>
                    <a:pt x="14555" y="5613"/>
                  </a:lnTo>
                  <a:lnTo>
                    <a:pt x="14230" y="5299"/>
                  </a:lnTo>
                  <a:lnTo>
                    <a:pt x="13581" y="4940"/>
                  </a:lnTo>
                  <a:lnTo>
                    <a:pt x="12979" y="4536"/>
                  </a:lnTo>
                  <a:lnTo>
                    <a:pt x="12098" y="3593"/>
                  </a:lnTo>
                  <a:lnTo>
                    <a:pt x="12052" y="3278"/>
                  </a:lnTo>
                  <a:lnTo>
                    <a:pt x="11681" y="2919"/>
                  </a:lnTo>
                  <a:lnTo>
                    <a:pt x="11588" y="2694"/>
                  </a:lnTo>
                  <a:lnTo>
                    <a:pt x="11264" y="2335"/>
                  </a:lnTo>
                  <a:lnTo>
                    <a:pt x="10707" y="2425"/>
                  </a:lnTo>
                  <a:lnTo>
                    <a:pt x="10105" y="1931"/>
                  </a:lnTo>
                  <a:lnTo>
                    <a:pt x="9873" y="1931"/>
                  </a:lnTo>
                  <a:lnTo>
                    <a:pt x="9502" y="1751"/>
                  </a:lnTo>
                  <a:lnTo>
                    <a:pt x="9317" y="1392"/>
                  </a:lnTo>
                  <a:lnTo>
                    <a:pt x="9409" y="1078"/>
                  </a:lnTo>
                  <a:lnTo>
                    <a:pt x="10012" y="225"/>
                  </a:lnTo>
                  <a:lnTo>
                    <a:pt x="10105" y="0"/>
                  </a:lnTo>
                  <a:lnTo>
                    <a:pt x="5238" y="719"/>
                  </a:lnTo>
                  <a:lnTo>
                    <a:pt x="3569" y="808"/>
                  </a:lnTo>
                  <a:lnTo>
                    <a:pt x="0" y="1347"/>
                  </a:lnTo>
                  <a:lnTo>
                    <a:pt x="1483" y="5883"/>
                  </a:lnTo>
                  <a:lnTo>
                    <a:pt x="2967" y="11137"/>
                  </a:lnTo>
                  <a:lnTo>
                    <a:pt x="3059" y="11272"/>
                  </a:lnTo>
                  <a:lnTo>
                    <a:pt x="3152" y="11631"/>
                  </a:lnTo>
                  <a:lnTo>
                    <a:pt x="3384" y="11945"/>
                  </a:lnTo>
                  <a:lnTo>
                    <a:pt x="3662" y="12574"/>
                  </a:lnTo>
                  <a:lnTo>
                    <a:pt x="4033" y="12888"/>
                  </a:lnTo>
                  <a:lnTo>
                    <a:pt x="4079" y="13068"/>
                  </a:lnTo>
                  <a:lnTo>
                    <a:pt x="4264" y="13382"/>
                  </a:lnTo>
                  <a:lnTo>
                    <a:pt x="4172" y="13831"/>
                  </a:lnTo>
                  <a:lnTo>
                    <a:pt x="4450" y="14011"/>
                  </a:lnTo>
                  <a:lnTo>
                    <a:pt x="4542" y="14325"/>
                  </a:lnTo>
                  <a:lnTo>
                    <a:pt x="4264" y="14505"/>
                  </a:lnTo>
                  <a:lnTo>
                    <a:pt x="4079" y="14819"/>
                  </a:lnTo>
                  <a:lnTo>
                    <a:pt x="4079" y="15448"/>
                  </a:lnTo>
                  <a:lnTo>
                    <a:pt x="3940" y="15762"/>
                  </a:lnTo>
                  <a:lnTo>
                    <a:pt x="3847" y="16346"/>
                  </a:lnTo>
                  <a:lnTo>
                    <a:pt x="4079" y="16930"/>
                  </a:lnTo>
                  <a:lnTo>
                    <a:pt x="4357" y="17289"/>
                  </a:lnTo>
                  <a:lnTo>
                    <a:pt x="4450" y="17693"/>
                  </a:lnTo>
                  <a:lnTo>
                    <a:pt x="4357" y="18052"/>
                  </a:lnTo>
                  <a:lnTo>
                    <a:pt x="4450" y="18277"/>
                  </a:lnTo>
                  <a:lnTo>
                    <a:pt x="4357" y="18995"/>
                  </a:lnTo>
                  <a:lnTo>
                    <a:pt x="4450" y="19310"/>
                  </a:lnTo>
                  <a:lnTo>
                    <a:pt x="4728" y="19669"/>
                  </a:lnTo>
                  <a:lnTo>
                    <a:pt x="4960" y="20073"/>
                  </a:lnTo>
                  <a:lnTo>
                    <a:pt x="4960" y="20253"/>
                  </a:lnTo>
                  <a:lnTo>
                    <a:pt x="5423" y="20926"/>
                  </a:lnTo>
                  <a:lnTo>
                    <a:pt x="5516" y="21241"/>
                  </a:lnTo>
                  <a:lnTo>
                    <a:pt x="5748" y="21510"/>
                  </a:lnTo>
                  <a:lnTo>
                    <a:pt x="16640" y="20747"/>
                  </a:lnTo>
                  <a:lnTo>
                    <a:pt x="17011" y="21016"/>
                  </a:lnTo>
                  <a:lnTo>
                    <a:pt x="17243" y="21600"/>
                  </a:lnTo>
                  <a:lnTo>
                    <a:pt x="17614" y="21600"/>
                  </a:lnTo>
                  <a:lnTo>
                    <a:pt x="17845" y="21420"/>
                  </a:lnTo>
                  <a:lnTo>
                    <a:pt x="17845" y="20477"/>
                  </a:lnTo>
                  <a:lnTo>
                    <a:pt x="17706" y="20163"/>
                  </a:lnTo>
                  <a:lnTo>
                    <a:pt x="17614" y="19894"/>
                  </a:lnTo>
                  <a:lnTo>
                    <a:pt x="17706" y="19579"/>
                  </a:lnTo>
                  <a:lnTo>
                    <a:pt x="17845" y="19579"/>
                  </a:lnTo>
                  <a:lnTo>
                    <a:pt x="18124" y="19310"/>
                  </a:lnTo>
                  <a:lnTo>
                    <a:pt x="18494" y="19400"/>
                  </a:lnTo>
                  <a:lnTo>
                    <a:pt x="19282" y="19579"/>
                  </a:lnTo>
                  <a:lnTo>
                    <a:pt x="19607" y="19669"/>
                  </a:lnTo>
                  <a:lnTo>
                    <a:pt x="19792" y="19579"/>
                  </a:lnTo>
                  <a:lnTo>
                    <a:pt x="19885" y="19579"/>
                  </a:lnTo>
                  <a:lnTo>
                    <a:pt x="19978" y="19220"/>
                  </a:lnTo>
                  <a:lnTo>
                    <a:pt x="19700" y="18995"/>
                  </a:lnTo>
                  <a:lnTo>
                    <a:pt x="19792" y="18636"/>
                  </a:lnTo>
                  <a:lnTo>
                    <a:pt x="19978" y="18367"/>
                  </a:lnTo>
                  <a:lnTo>
                    <a:pt x="19700" y="18367"/>
                  </a:lnTo>
                  <a:lnTo>
                    <a:pt x="19885" y="18052"/>
                  </a:lnTo>
                  <a:lnTo>
                    <a:pt x="19607" y="17783"/>
                  </a:lnTo>
                  <a:lnTo>
                    <a:pt x="19885" y="17963"/>
                  </a:lnTo>
                  <a:lnTo>
                    <a:pt x="20024" y="17603"/>
                  </a:lnTo>
                  <a:lnTo>
                    <a:pt x="19607" y="17603"/>
                  </a:lnTo>
                  <a:lnTo>
                    <a:pt x="19792" y="17289"/>
                  </a:lnTo>
                  <a:lnTo>
                    <a:pt x="20024" y="17469"/>
                  </a:lnTo>
                  <a:lnTo>
                    <a:pt x="20302" y="17020"/>
                  </a:lnTo>
                  <a:lnTo>
                    <a:pt x="20395" y="16705"/>
                  </a:lnTo>
                  <a:lnTo>
                    <a:pt x="20024" y="16615"/>
                  </a:lnTo>
                  <a:lnTo>
                    <a:pt x="19792" y="16615"/>
                  </a:lnTo>
                  <a:lnTo>
                    <a:pt x="19421" y="16436"/>
                  </a:lnTo>
                  <a:lnTo>
                    <a:pt x="19607" y="16436"/>
                  </a:lnTo>
                  <a:lnTo>
                    <a:pt x="19885" y="16526"/>
                  </a:lnTo>
                  <a:lnTo>
                    <a:pt x="20209" y="16526"/>
                  </a:lnTo>
                  <a:lnTo>
                    <a:pt x="20209" y="16166"/>
                  </a:lnTo>
                  <a:lnTo>
                    <a:pt x="20395" y="16166"/>
                  </a:lnTo>
                  <a:lnTo>
                    <a:pt x="20580" y="15583"/>
                  </a:lnTo>
                  <a:lnTo>
                    <a:pt x="20302" y="15672"/>
                  </a:lnTo>
                  <a:lnTo>
                    <a:pt x="20117" y="15493"/>
                  </a:lnTo>
                  <a:lnTo>
                    <a:pt x="20395" y="15268"/>
                  </a:lnTo>
                  <a:lnTo>
                    <a:pt x="20302" y="14999"/>
                  </a:lnTo>
                  <a:lnTo>
                    <a:pt x="20580" y="15178"/>
                  </a:lnTo>
                  <a:lnTo>
                    <a:pt x="20766" y="14819"/>
                  </a:lnTo>
                  <a:lnTo>
                    <a:pt x="20766" y="14774"/>
                  </a:lnTo>
                  <a:lnTo>
                    <a:pt x="20395" y="14819"/>
                  </a:lnTo>
                  <a:lnTo>
                    <a:pt x="20302" y="14505"/>
                  </a:lnTo>
                  <a:lnTo>
                    <a:pt x="20673" y="14505"/>
                  </a:lnTo>
                  <a:lnTo>
                    <a:pt x="20905" y="14146"/>
                  </a:lnTo>
                  <a:lnTo>
                    <a:pt x="20580" y="13921"/>
                  </a:lnTo>
                  <a:lnTo>
                    <a:pt x="20580" y="13562"/>
                  </a:lnTo>
                  <a:lnTo>
                    <a:pt x="20905" y="13741"/>
                  </a:lnTo>
                  <a:lnTo>
                    <a:pt x="21276" y="13741"/>
                  </a:lnTo>
                  <a:lnTo>
                    <a:pt x="21183" y="13382"/>
                  </a:lnTo>
                  <a:lnTo>
                    <a:pt x="21507" y="13247"/>
                  </a:lnTo>
                  <a:lnTo>
                    <a:pt x="21600" y="12888"/>
                  </a:lnTo>
                  <a:lnTo>
                    <a:pt x="21461" y="12888"/>
                  </a:lnTo>
                  <a:lnTo>
                    <a:pt x="21090" y="12709"/>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3" name="Shape 2663">
              <a:extLst>
                <a:ext uri="{FF2B5EF4-FFF2-40B4-BE49-F238E27FC236}">
                  <a16:creationId xmlns:a16="http://schemas.microsoft.com/office/drawing/2014/main" id="{FFF16A76-02DB-4080-9566-6D514AE8BAA3}"/>
                </a:ext>
              </a:extLst>
            </p:cNvPr>
            <p:cNvSpPr/>
            <p:nvPr/>
          </p:nvSpPr>
          <p:spPr>
            <a:xfrm>
              <a:off x="4451844" y="2217111"/>
              <a:ext cx="406393" cy="408024"/>
            </a:xfrm>
            <a:custGeom>
              <a:avLst/>
              <a:gdLst/>
              <a:ahLst/>
              <a:cxnLst>
                <a:cxn ang="0">
                  <a:pos x="wd2" y="hd2"/>
                </a:cxn>
                <a:cxn ang="5400000">
                  <a:pos x="wd2" y="hd2"/>
                </a:cxn>
                <a:cxn ang="10800000">
                  <a:pos x="wd2" y="hd2"/>
                </a:cxn>
                <a:cxn ang="16200000">
                  <a:pos x="wd2" y="hd2"/>
                </a:cxn>
              </a:cxnLst>
              <a:rect l="0" t="0" r="r" b="b"/>
              <a:pathLst>
                <a:path w="21600" h="21600" extrusionOk="0">
                  <a:moveTo>
                    <a:pt x="6821" y="226"/>
                  </a:moveTo>
                  <a:lnTo>
                    <a:pt x="6707" y="565"/>
                  </a:lnTo>
                  <a:lnTo>
                    <a:pt x="7048" y="961"/>
                  </a:lnTo>
                  <a:lnTo>
                    <a:pt x="7276" y="2149"/>
                  </a:lnTo>
                  <a:lnTo>
                    <a:pt x="7162" y="2431"/>
                  </a:lnTo>
                  <a:lnTo>
                    <a:pt x="6935" y="3619"/>
                  </a:lnTo>
                  <a:lnTo>
                    <a:pt x="7048" y="4071"/>
                  </a:lnTo>
                  <a:lnTo>
                    <a:pt x="7048" y="4580"/>
                  </a:lnTo>
                  <a:lnTo>
                    <a:pt x="6821" y="4580"/>
                  </a:lnTo>
                  <a:lnTo>
                    <a:pt x="6821" y="5768"/>
                  </a:lnTo>
                  <a:lnTo>
                    <a:pt x="6707" y="6503"/>
                  </a:lnTo>
                  <a:lnTo>
                    <a:pt x="6196" y="6898"/>
                  </a:lnTo>
                  <a:lnTo>
                    <a:pt x="5741" y="7747"/>
                  </a:lnTo>
                  <a:lnTo>
                    <a:pt x="4888" y="8425"/>
                  </a:lnTo>
                  <a:lnTo>
                    <a:pt x="4263" y="8199"/>
                  </a:lnTo>
                  <a:lnTo>
                    <a:pt x="3922" y="8651"/>
                  </a:lnTo>
                  <a:lnTo>
                    <a:pt x="3922" y="9047"/>
                  </a:lnTo>
                  <a:lnTo>
                    <a:pt x="3411" y="9386"/>
                  </a:lnTo>
                  <a:lnTo>
                    <a:pt x="3183" y="9669"/>
                  </a:lnTo>
                  <a:lnTo>
                    <a:pt x="3183" y="10121"/>
                  </a:lnTo>
                  <a:lnTo>
                    <a:pt x="3013" y="10517"/>
                  </a:lnTo>
                  <a:lnTo>
                    <a:pt x="3297" y="10857"/>
                  </a:lnTo>
                  <a:lnTo>
                    <a:pt x="3069" y="11309"/>
                  </a:lnTo>
                  <a:lnTo>
                    <a:pt x="2899" y="11705"/>
                  </a:lnTo>
                  <a:lnTo>
                    <a:pt x="2444" y="11083"/>
                  </a:lnTo>
                  <a:lnTo>
                    <a:pt x="2103" y="10970"/>
                  </a:lnTo>
                  <a:lnTo>
                    <a:pt x="1819" y="11365"/>
                  </a:lnTo>
                  <a:lnTo>
                    <a:pt x="1705" y="11705"/>
                  </a:lnTo>
                  <a:lnTo>
                    <a:pt x="1705" y="12157"/>
                  </a:lnTo>
                  <a:lnTo>
                    <a:pt x="1592" y="12214"/>
                  </a:lnTo>
                  <a:lnTo>
                    <a:pt x="1478" y="12666"/>
                  </a:lnTo>
                  <a:lnTo>
                    <a:pt x="1592" y="12892"/>
                  </a:lnTo>
                  <a:lnTo>
                    <a:pt x="1705" y="13627"/>
                  </a:lnTo>
                  <a:lnTo>
                    <a:pt x="1251" y="13966"/>
                  </a:lnTo>
                  <a:lnTo>
                    <a:pt x="1251" y="14362"/>
                  </a:lnTo>
                  <a:lnTo>
                    <a:pt x="966" y="14702"/>
                  </a:lnTo>
                  <a:lnTo>
                    <a:pt x="398" y="14984"/>
                  </a:lnTo>
                  <a:lnTo>
                    <a:pt x="0" y="14984"/>
                  </a:lnTo>
                  <a:lnTo>
                    <a:pt x="0" y="15324"/>
                  </a:lnTo>
                  <a:lnTo>
                    <a:pt x="227" y="15437"/>
                  </a:lnTo>
                  <a:lnTo>
                    <a:pt x="227" y="15832"/>
                  </a:lnTo>
                  <a:lnTo>
                    <a:pt x="0" y="16624"/>
                  </a:lnTo>
                  <a:lnTo>
                    <a:pt x="853" y="17472"/>
                  </a:lnTo>
                  <a:lnTo>
                    <a:pt x="966" y="17868"/>
                  </a:lnTo>
                  <a:lnTo>
                    <a:pt x="1364" y="18207"/>
                  </a:lnTo>
                  <a:lnTo>
                    <a:pt x="2103" y="19282"/>
                  </a:lnTo>
                  <a:lnTo>
                    <a:pt x="3013" y="19904"/>
                  </a:lnTo>
                  <a:lnTo>
                    <a:pt x="3752" y="19904"/>
                  </a:lnTo>
                  <a:lnTo>
                    <a:pt x="3752" y="20186"/>
                  </a:lnTo>
                  <a:lnTo>
                    <a:pt x="4036" y="20639"/>
                  </a:lnTo>
                  <a:lnTo>
                    <a:pt x="4491" y="21035"/>
                  </a:lnTo>
                  <a:lnTo>
                    <a:pt x="5229" y="21487"/>
                  </a:lnTo>
                  <a:lnTo>
                    <a:pt x="5855" y="21600"/>
                  </a:lnTo>
                  <a:lnTo>
                    <a:pt x="6594" y="21035"/>
                  </a:lnTo>
                  <a:lnTo>
                    <a:pt x="6707" y="20752"/>
                  </a:lnTo>
                  <a:lnTo>
                    <a:pt x="7389" y="20978"/>
                  </a:lnTo>
                  <a:lnTo>
                    <a:pt x="7787" y="20978"/>
                  </a:lnTo>
                  <a:lnTo>
                    <a:pt x="8640" y="20526"/>
                  </a:lnTo>
                  <a:lnTo>
                    <a:pt x="9095" y="20413"/>
                  </a:lnTo>
                  <a:lnTo>
                    <a:pt x="9208" y="20130"/>
                  </a:lnTo>
                  <a:lnTo>
                    <a:pt x="9208" y="19677"/>
                  </a:lnTo>
                  <a:lnTo>
                    <a:pt x="9720" y="19904"/>
                  </a:lnTo>
                  <a:lnTo>
                    <a:pt x="10459" y="19282"/>
                  </a:lnTo>
                  <a:lnTo>
                    <a:pt x="10914" y="19338"/>
                  </a:lnTo>
                  <a:lnTo>
                    <a:pt x="11653" y="18829"/>
                  </a:lnTo>
                  <a:lnTo>
                    <a:pt x="11766" y="18716"/>
                  </a:lnTo>
                  <a:lnTo>
                    <a:pt x="11653" y="18320"/>
                  </a:lnTo>
                  <a:lnTo>
                    <a:pt x="11937" y="17981"/>
                  </a:lnTo>
                  <a:lnTo>
                    <a:pt x="11653" y="17529"/>
                  </a:lnTo>
                  <a:lnTo>
                    <a:pt x="11766" y="16794"/>
                  </a:lnTo>
                  <a:lnTo>
                    <a:pt x="12164" y="16059"/>
                  </a:lnTo>
                  <a:lnTo>
                    <a:pt x="12619" y="15550"/>
                  </a:lnTo>
                  <a:lnTo>
                    <a:pt x="12733" y="14815"/>
                  </a:lnTo>
                  <a:lnTo>
                    <a:pt x="12789" y="14362"/>
                  </a:lnTo>
                  <a:lnTo>
                    <a:pt x="13017" y="13966"/>
                  </a:lnTo>
                  <a:lnTo>
                    <a:pt x="13244" y="13175"/>
                  </a:lnTo>
                  <a:lnTo>
                    <a:pt x="13472" y="13005"/>
                  </a:lnTo>
                  <a:lnTo>
                    <a:pt x="13472" y="11818"/>
                  </a:lnTo>
                  <a:lnTo>
                    <a:pt x="13869" y="11705"/>
                  </a:lnTo>
                  <a:lnTo>
                    <a:pt x="14324" y="12044"/>
                  </a:lnTo>
                  <a:lnTo>
                    <a:pt x="14324" y="12214"/>
                  </a:lnTo>
                  <a:lnTo>
                    <a:pt x="15177" y="12327"/>
                  </a:lnTo>
                  <a:lnTo>
                    <a:pt x="15461" y="12214"/>
                  </a:lnTo>
                  <a:lnTo>
                    <a:pt x="15688" y="11818"/>
                  </a:lnTo>
                  <a:lnTo>
                    <a:pt x="15802" y="10970"/>
                  </a:lnTo>
                  <a:lnTo>
                    <a:pt x="16029" y="10630"/>
                  </a:lnTo>
                  <a:lnTo>
                    <a:pt x="16143" y="10121"/>
                  </a:lnTo>
                  <a:lnTo>
                    <a:pt x="16257" y="9669"/>
                  </a:lnTo>
                  <a:lnTo>
                    <a:pt x="16655" y="9669"/>
                  </a:lnTo>
                  <a:lnTo>
                    <a:pt x="17109" y="9556"/>
                  </a:lnTo>
                  <a:lnTo>
                    <a:pt x="17394" y="8821"/>
                  </a:lnTo>
                  <a:lnTo>
                    <a:pt x="17735" y="8821"/>
                  </a:lnTo>
                  <a:lnTo>
                    <a:pt x="18076" y="8425"/>
                  </a:lnTo>
                  <a:lnTo>
                    <a:pt x="18246" y="7690"/>
                  </a:lnTo>
                  <a:lnTo>
                    <a:pt x="18587" y="7238"/>
                  </a:lnTo>
                  <a:lnTo>
                    <a:pt x="18474" y="6503"/>
                  </a:lnTo>
                  <a:lnTo>
                    <a:pt x="18701" y="6050"/>
                  </a:lnTo>
                  <a:lnTo>
                    <a:pt x="18587" y="5654"/>
                  </a:lnTo>
                  <a:lnTo>
                    <a:pt x="19042" y="5541"/>
                  </a:lnTo>
                  <a:lnTo>
                    <a:pt x="21145" y="6729"/>
                  </a:lnTo>
                  <a:lnTo>
                    <a:pt x="21373" y="6276"/>
                  </a:lnTo>
                  <a:lnTo>
                    <a:pt x="21600" y="5541"/>
                  </a:lnTo>
                  <a:lnTo>
                    <a:pt x="21486" y="5315"/>
                  </a:lnTo>
                  <a:lnTo>
                    <a:pt x="21145" y="5032"/>
                  </a:lnTo>
                  <a:lnTo>
                    <a:pt x="21032" y="4580"/>
                  </a:lnTo>
                  <a:lnTo>
                    <a:pt x="20747" y="4467"/>
                  </a:lnTo>
                  <a:lnTo>
                    <a:pt x="20804" y="4071"/>
                  </a:lnTo>
                  <a:lnTo>
                    <a:pt x="19952" y="4184"/>
                  </a:lnTo>
                  <a:lnTo>
                    <a:pt x="19667" y="3845"/>
                  </a:lnTo>
                  <a:lnTo>
                    <a:pt x="19213" y="3732"/>
                  </a:lnTo>
                  <a:lnTo>
                    <a:pt x="18928" y="3845"/>
                  </a:lnTo>
                  <a:lnTo>
                    <a:pt x="18701" y="4241"/>
                  </a:lnTo>
                  <a:lnTo>
                    <a:pt x="18246" y="4241"/>
                  </a:lnTo>
                  <a:lnTo>
                    <a:pt x="17962" y="4693"/>
                  </a:lnTo>
                  <a:lnTo>
                    <a:pt x="17848" y="5032"/>
                  </a:lnTo>
                  <a:lnTo>
                    <a:pt x="17280" y="5089"/>
                  </a:lnTo>
                  <a:lnTo>
                    <a:pt x="16882" y="5032"/>
                  </a:lnTo>
                  <a:lnTo>
                    <a:pt x="16427" y="4693"/>
                  </a:lnTo>
                  <a:lnTo>
                    <a:pt x="16371" y="4693"/>
                  </a:lnTo>
                  <a:lnTo>
                    <a:pt x="16371" y="5089"/>
                  </a:lnTo>
                  <a:lnTo>
                    <a:pt x="15802" y="5881"/>
                  </a:lnTo>
                  <a:lnTo>
                    <a:pt x="15404" y="5768"/>
                  </a:lnTo>
                  <a:lnTo>
                    <a:pt x="15063" y="5994"/>
                  </a:lnTo>
                  <a:lnTo>
                    <a:pt x="14949" y="6276"/>
                  </a:lnTo>
                  <a:lnTo>
                    <a:pt x="14552" y="6729"/>
                  </a:lnTo>
                  <a:lnTo>
                    <a:pt x="14324" y="7125"/>
                  </a:lnTo>
                  <a:lnTo>
                    <a:pt x="13983" y="7464"/>
                  </a:lnTo>
                  <a:lnTo>
                    <a:pt x="13699" y="7860"/>
                  </a:lnTo>
                  <a:lnTo>
                    <a:pt x="13131" y="4693"/>
                  </a:lnTo>
                  <a:lnTo>
                    <a:pt x="8356" y="5541"/>
                  </a:lnTo>
                  <a:lnTo>
                    <a:pt x="7389" y="0"/>
                  </a:lnTo>
                  <a:lnTo>
                    <a:pt x="7048" y="226"/>
                  </a:lnTo>
                  <a:lnTo>
                    <a:pt x="6821" y="226"/>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4" name="Shape 2664">
              <a:extLst>
                <a:ext uri="{FF2B5EF4-FFF2-40B4-BE49-F238E27FC236}">
                  <a16:creationId xmlns:a16="http://schemas.microsoft.com/office/drawing/2014/main" id="{AABDC0EC-DDBC-4924-BD57-A6E584A8DAF4}"/>
                </a:ext>
              </a:extLst>
            </p:cNvPr>
            <p:cNvSpPr/>
            <p:nvPr/>
          </p:nvSpPr>
          <p:spPr>
            <a:xfrm>
              <a:off x="4445427" y="2851576"/>
              <a:ext cx="460934" cy="353549"/>
            </a:xfrm>
            <a:custGeom>
              <a:avLst/>
              <a:gdLst/>
              <a:ahLst/>
              <a:cxnLst>
                <a:cxn ang="0">
                  <a:pos x="wd2" y="hd2"/>
                </a:cxn>
                <a:cxn ang="5400000">
                  <a:pos x="wd2" y="hd2"/>
                </a:cxn>
                <a:cxn ang="10800000">
                  <a:pos x="wd2" y="hd2"/>
                </a:cxn>
                <a:cxn ang="16200000">
                  <a:pos x="wd2" y="hd2"/>
                </a:cxn>
              </a:cxnLst>
              <a:rect l="0" t="0" r="r" b="b"/>
              <a:pathLst>
                <a:path w="21600" h="21600" extrusionOk="0">
                  <a:moveTo>
                    <a:pt x="15837" y="979"/>
                  </a:moveTo>
                  <a:lnTo>
                    <a:pt x="11026" y="1958"/>
                  </a:lnTo>
                  <a:lnTo>
                    <a:pt x="10925" y="1827"/>
                  </a:lnTo>
                  <a:lnTo>
                    <a:pt x="10925" y="1501"/>
                  </a:lnTo>
                  <a:lnTo>
                    <a:pt x="10775" y="979"/>
                  </a:lnTo>
                  <a:lnTo>
                    <a:pt x="10174" y="261"/>
                  </a:lnTo>
                  <a:lnTo>
                    <a:pt x="9923" y="522"/>
                  </a:lnTo>
                  <a:lnTo>
                    <a:pt x="9522" y="0"/>
                  </a:lnTo>
                  <a:lnTo>
                    <a:pt x="8119" y="131"/>
                  </a:lnTo>
                  <a:lnTo>
                    <a:pt x="4260" y="783"/>
                  </a:lnTo>
                  <a:lnTo>
                    <a:pt x="3859" y="848"/>
                  </a:lnTo>
                  <a:lnTo>
                    <a:pt x="3608" y="1109"/>
                  </a:lnTo>
                  <a:lnTo>
                    <a:pt x="2857" y="1501"/>
                  </a:lnTo>
                  <a:lnTo>
                    <a:pt x="2255" y="2088"/>
                  </a:lnTo>
                  <a:lnTo>
                    <a:pt x="2005" y="2088"/>
                  </a:lnTo>
                  <a:lnTo>
                    <a:pt x="852" y="2871"/>
                  </a:lnTo>
                  <a:lnTo>
                    <a:pt x="752" y="3198"/>
                  </a:lnTo>
                  <a:lnTo>
                    <a:pt x="100" y="4437"/>
                  </a:lnTo>
                  <a:lnTo>
                    <a:pt x="0" y="4894"/>
                  </a:lnTo>
                  <a:lnTo>
                    <a:pt x="200" y="5416"/>
                  </a:lnTo>
                  <a:lnTo>
                    <a:pt x="601" y="5677"/>
                  </a:lnTo>
                  <a:lnTo>
                    <a:pt x="852" y="5677"/>
                  </a:lnTo>
                  <a:lnTo>
                    <a:pt x="1503" y="6395"/>
                  </a:lnTo>
                  <a:lnTo>
                    <a:pt x="2105" y="6265"/>
                  </a:lnTo>
                  <a:lnTo>
                    <a:pt x="2456" y="6787"/>
                  </a:lnTo>
                  <a:lnTo>
                    <a:pt x="2556" y="7113"/>
                  </a:lnTo>
                  <a:lnTo>
                    <a:pt x="2957" y="7635"/>
                  </a:lnTo>
                  <a:lnTo>
                    <a:pt x="3007" y="8092"/>
                  </a:lnTo>
                  <a:lnTo>
                    <a:pt x="3959" y="9462"/>
                  </a:lnTo>
                  <a:lnTo>
                    <a:pt x="4611" y="10050"/>
                  </a:lnTo>
                  <a:lnTo>
                    <a:pt x="5312" y="10572"/>
                  </a:lnTo>
                  <a:lnTo>
                    <a:pt x="5663" y="11028"/>
                  </a:lnTo>
                  <a:lnTo>
                    <a:pt x="5864" y="11550"/>
                  </a:lnTo>
                  <a:lnTo>
                    <a:pt x="6114" y="11811"/>
                  </a:lnTo>
                  <a:lnTo>
                    <a:pt x="6515" y="11942"/>
                  </a:lnTo>
                  <a:lnTo>
                    <a:pt x="6966" y="12399"/>
                  </a:lnTo>
                  <a:lnTo>
                    <a:pt x="7267" y="12660"/>
                  </a:lnTo>
                  <a:lnTo>
                    <a:pt x="7267" y="12921"/>
                  </a:lnTo>
                  <a:lnTo>
                    <a:pt x="7367" y="13378"/>
                  </a:lnTo>
                  <a:lnTo>
                    <a:pt x="7718" y="13639"/>
                  </a:lnTo>
                  <a:lnTo>
                    <a:pt x="7818" y="14030"/>
                  </a:lnTo>
                  <a:lnTo>
                    <a:pt x="8119" y="14226"/>
                  </a:lnTo>
                  <a:lnTo>
                    <a:pt x="8119" y="14356"/>
                  </a:lnTo>
                  <a:lnTo>
                    <a:pt x="8470" y="14748"/>
                  </a:lnTo>
                  <a:lnTo>
                    <a:pt x="8871" y="14879"/>
                  </a:lnTo>
                  <a:lnTo>
                    <a:pt x="9522" y="15466"/>
                  </a:lnTo>
                  <a:lnTo>
                    <a:pt x="9622" y="15857"/>
                  </a:lnTo>
                  <a:lnTo>
                    <a:pt x="10023" y="16575"/>
                  </a:lnTo>
                  <a:lnTo>
                    <a:pt x="10174" y="17097"/>
                  </a:lnTo>
                  <a:lnTo>
                    <a:pt x="10174" y="17424"/>
                  </a:lnTo>
                  <a:lnTo>
                    <a:pt x="10274" y="17946"/>
                  </a:lnTo>
                  <a:lnTo>
                    <a:pt x="10574" y="18272"/>
                  </a:lnTo>
                  <a:lnTo>
                    <a:pt x="11126" y="18533"/>
                  </a:lnTo>
                  <a:lnTo>
                    <a:pt x="11326" y="19055"/>
                  </a:lnTo>
                  <a:lnTo>
                    <a:pt x="11527" y="19381"/>
                  </a:lnTo>
                  <a:lnTo>
                    <a:pt x="11777" y="19903"/>
                  </a:lnTo>
                  <a:lnTo>
                    <a:pt x="11777" y="20752"/>
                  </a:lnTo>
                  <a:lnTo>
                    <a:pt x="12078" y="21274"/>
                  </a:lnTo>
                  <a:lnTo>
                    <a:pt x="12729" y="21339"/>
                  </a:lnTo>
                  <a:lnTo>
                    <a:pt x="13130" y="21600"/>
                  </a:lnTo>
                  <a:lnTo>
                    <a:pt x="13181" y="20621"/>
                  </a:lnTo>
                  <a:lnTo>
                    <a:pt x="13381" y="20230"/>
                  </a:lnTo>
                  <a:lnTo>
                    <a:pt x="13381" y="20621"/>
                  </a:lnTo>
                  <a:lnTo>
                    <a:pt x="13581" y="20621"/>
                  </a:lnTo>
                  <a:lnTo>
                    <a:pt x="13882" y="20164"/>
                  </a:lnTo>
                  <a:lnTo>
                    <a:pt x="13481" y="19903"/>
                  </a:lnTo>
                  <a:lnTo>
                    <a:pt x="13281" y="19512"/>
                  </a:lnTo>
                  <a:lnTo>
                    <a:pt x="13181" y="19185"/>
                  </a:lnTo>
                  <a:lnTo>
                    <a:pt x="12930" y="18272"/>
                  </a:lnTo>
                  <a:lnTo>
                    <a:pt x="13181" y="18533"/>
                  </a:lnTo>
                  <a:lnTo>
                    <a:pt x="13281" y="19055"/>
                  </a:lnTo>
                  <a:lnTo>
                    <a:pt x="13682" y="19381"/>
                  </a:lnTo>
                  <a:lnTo>
                    <a:pt x="13682" y="18533"/>
                  </a:lnTo>
                  <a:lnTo>
                    <a:pt x="13932" y="19251"/>
                  </a:lnTo>
                  <a:lnTo>
                    <a:pt x="14233" y="19642"/>
                  </a:lnTo>
                  <a:lnTo>
                    <a:pt x="14634" y="19251"/>
                  </a:lnTo>
                  <a:lnTo>
                    <a:pt x="14784" y="18533"/>
                  </a:lnTo>
                  <a:lnTo>
                    <a:pt x="14433" y="18924"/>
                  </a:lnTo>
                  <a:lnTo>
                    <a:pt x="14734" y="18533"/>
                  </a:lnTo>
                  <a:lnTo>
                    <a:pt x="14634" y="18272"/>
                  </a:lnTo>
                  <a:lnTo>
                    <a:pt x="14233" y="18272"/>
                  </a:lnTo>
                  <a:lnTo>
                    <a:pt x="13882" y="18076"/>
                  </a:lnTo>
                  <a:lnTo>
                    <a:pt x="13581" y="18207"/>
                  </a:lnTo>
                  <a:lnTo>
                    <a:pt x="14233" y="17685"/>
                  </a:lnTo>
                  <a:lnTo>
                    <a:pt x="14734" y="17815"/>
                  </a:lnTo>
                  <a:lnTo>
                    <a:pt x="14985" y="17685"/>
                  </a:lnTo>
                  <a:lnTo>
                    <a:pt x="15386" y="17554"/>
                  </a:lnTo>
                  <a:lnTo>
                    <a:pt x="15636" y="17163"/>
                  </a:lnTo>
                  <a:lnTo>
                    <a:pt x="15486" y="16967"/>
                  </a:lnTo>
                  <a:lnTo>
                    <a:pt x="15837" y="17163"/>
                  </a:lnTo>
                  <a:lnTo>
                    <a:pt x="16137" y="16836"/>
                  </a:lnTo>
                  <a:lnTo>
                    <a:pt x="16488" y="16706"/>
                  </a:lnTo>
                  <a:lnTo>
                    <a:pt x="16488" y="16445"/>
                  </a:lnTo>
                  <a:lnTo>
                    <a:pt x="16789" y="16184"/>
                  </a:lnTo>
                  <a:lnTo>
                    <a:pt x="16989" y="15727"/>
                  </a:lnTo>
                  <a:lnTo>
                    <a:pt x="16689" y="15596"/>
                  </a:lnTo>
                  <a:lnTo>
                    <a:pt x="16488" y="14879"/>
                  </a:lnTo>
                  <a:lnTo>
                    <a:pt x="16789" y="14879"/>
                  </a:lnTo>
                  <a:lnTo>
                    <a:pt x="16989" y="15335"/>
                  </a:lnTo>
                  <a:lnTo>
                    <a:pt x="17240" y="15205"/>
                  </a:lnTo>
                  <a:lnTo>
                    <a:pt x="17641" y="14879"/>
                  </a:lnTo>
                  <a:lnTo>
                    <a:pt x="17841" y="14356"/>
                  </a:lnTo>
                  <a:lnTo>
                    <a:pt x="17992" y="14226"/>
                  </a:lnTo>
                  <a:lnTo>
                    <a:pt x="17891" y="13769"/>
                  </a:lnTo>
                  <a:lnTo>
                    <a:pt x="18092" y="13247"/>
                  </a:lnTo>
                  <a:lnTo>
                    <a:pt x="18493" y="13378"/>
                  </a:lnTo>
                  <a:lnTo>
                    <a:pt x="18743" y="13247"/>
                  </a:lnTo>
                  <a:lnTo>
                    <a:pt x="18944" y="12921"/>
                  </a:lnTo>
                  <a:lnTo>
                    <a:pt x="19144" y="12399"/>
                  </a:lnTo>
                  <a:lnTo>
                    <a:pt x="18944" y="12138"/>
                  </a:lnTo>
                  <a:lnTo>
                    <a:pt x="19245" y="12268"/>
                  </a:lnTo>
                  <a:lnTo>
                    <a:pt x="19495" y="11942"/>
                  </a:lnTo>
                  <a:lnTo>
                    <a:pt x="19345" y="11420"/>
                  </a:lnTo>
                  <a:lnTo>
                    <a:pt x="18944" y="11159"/>
                  </a:lnTo>
                  <a:lnTo>
                    <a:pt x="18944" y="10702"/>
                  </a:lnTo>
                  <a:lnTo>
                    <a:pt x="19144" y="10180"/>
                  </a:lnTo>
                  <a:lnTo>
                    <a:pt x="19345" y="10050"/>
                  </a:lnTo>
                  <a:lnTo>
                    <a:pt x="19044" y="10963"/>
                  </a:lnTo>
                  <a:lnTo>
                    <a:pt x="19395" y="11159"/>
                  </a:lnTo>
                  <a:lnTo>
                    <a:pt x="19495" y="11550"/>
                  </a:lnTo>
                  <a:lnTo>
                    <a:pt x="19495" y="10050"/>
                  </a:lnTo>
                  <a:lnTo>
                    <a:pt x="19696" y="9723"/>
                  </a:lnTo>
                  <a:lnTo>
                    <a:pt x="20447" y="7896"/>
                  </a:lnTo>
                  <a:lnTo>
                    <a:pt x="21199" y="6917"/>
                  </a:lnTo>
                  <a:lnTo>
                    <a:pt x="21600" y="6526"/>
                  </a:lnTo>
                  <a:lnTo>
                    <a:pt x="21600" y="6265"/>
                  </a:lnTo>
                  <a:lnTo>
                    <a:pt x="21400" y="6134"/>
                  </a:lnTo>
                  <a:lnTo>
                    <a:pt x="15837" y="97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5" name="Shape 2665">
              <a:extLst>
                <a:ext uri="{FF2B5EF4-FFF2-40B4-BE49-F238E27FC236}">
                  <a16:creationId xmlns:a16="http://schemas.microsoft.com/office/drawing/2014/main" id="{AA9013F4-1E82-4C32-BE29-280EF3CCAA18}"/>
                </a:ext>
              </a:extLst>
            </p:cNvPr>
            <p:cNvSpPr/>
            <p:nvPr/>
          </p:nvSpPr>
          <p:spPr>
            <a:xfrm>
              <a:off x="4445427" y="2851576"/>
              <a:ext cx="460934" cy="353549"/>
            </a:xfrm>
            <a:custGeom>
              <a:avLst/>
              <a:gdLst/>
              <a:ahLst/>
              <a:cxnLst>
                <a:cxn ang="0">
                  <a:pos x="wd2" y="hd2"/>
                </a:cxn>
                <a:cxn ang="5400000">
                  <a:pos x="wd2" y="hd2"/>
                </a:cxn>
                <a:cxn ang="10800000">
                  <a:pos x="wd2" y="hd2"/>
                </a:cxn>
                <a:cxn ang="16200000">
                  <a:pos x="wd2" y="hd2"/>
                </a:cxn>
              </a:cxnLst>
              <a:rect l="0" t="0" r="r" b="b"/>
              <a:pathLst>
                <a:path w="21600" h="21600" extrusionOk="0">
                  <a:moveTo>
                    <a:pt x="15837" y="979"/>
                  </a:moveTo>
                  <a:lnTo>
                    <a:pt x="11026" y="1958"/>
                  </a:lnTo>
                  <a:lnTo>
                    <a:pt x="10925" y="1827"/>
                  </a:lnTo>
                  <a:lnTo>
                    <a:pt x="10925" y="1501"/>
                  </a:lnTo>
                  <a:lnTo>
                    <a:pt x="10775" y="979"/>
                  </a:lnTo>
                  <a:lnTo>
                    <a:pt x="10174" y="261"/>
                  </a:lnTo>
                  <a:lnTo>
                    <a:pt x="9923" y="522"/>
                  </a:lnTo>
                  <a:lnTo>
                    <a:pt x="9522" y="0"/>
                  </a:lnTo>
                  <a:lnTo>
                    <a:pt x="8119" y="131"/>
                  </a:lnTo>
                  <a:lnTo>
                    <a:pt x="4260" y="783"/>
                  </a:lnTo>
                  <a:lnTo>
                    <a:pt x="3859" y="848"/>
                  </a:lnTo>
                  <a:lnTo>
                    <a:pt x="3608" y="1109"/>
                  </a:lnTo>
                  <a:lnTo>
                    <a:pt x="2857" y="1501"/>
                  </a:lnTo>
                  <a:lnTo>
                    <a:pt x="2255" y="2088"/>
                  </a:lnTo>
                  <a:lnTo>
                    <a:pt x="2005" y="2088"/>
                  </a:lnTo>
                  <a:lnTo>
                    <a:pt x="852" y="2871"/>
                  </a:lnTo>
                  <a:lnTo>
                    <a:pt x="752" y="3198"/>
                  </a:lnTo>
                  <a:lnTo>
                    <a:pt x="100" y="4437"/>
                  </a:lnTo>
                  <a:lnTo>
                    <a:pt x="0" y="4894"/>
                  </a:lnTo>
                  <a:lnTo>
                    <a:pt x="200" y="5416"/>
                  </a:lnTo>
                  <a:lnTo>
                    <a:pt x="601" y="5677"/>
                  </a:lnTo>
                  <a:lnTo>
                    <a:pt x="852" y="5677"/>
                  </a:lnTo>
                  <a:lnTo>
                    <a:pt x="1503" y="6395"/>
                  </a:lnTo>
                  <a:lnTo>
                    <a:pt x="2105" y="6265"/>
                  </a:lnTo>
                  <a:lnTo>
                    <a:pt x="2456" y="6787"/>
                  </a:lnTo>
                  <a:lnTo>
                    <a:pt x="2556" y="7113"/>
                  </a:lnTo>
                  <a:lnTo>
                    <a:pt x="2957" y="7635"/>
                  </a:lnTo>
                  <a:lnTo>
                    <a:pt x="3007" y="8092"/>
                  </a:lnTo>
                  <a:lnTo>
                    <a:pt x="3959" y="9462"/>
                  </a:lnTo>
                  <a:lnTo>
                    <a:pt x="4611" y="10050"/>
                  </a:lnTo>
                  <a:lnTo>
                    <a:pt x="5312" y="10572"/>
                  </a:lnTo>
                  <a:lnTo>
                    <a:pt x="5663" y="11028"/>
                  </a:lnTo>
                  <a:lnTo>
                    <a:pt x="5864" y="11550"/>
                  </a:lnTo>
                  <a:lnTo>
                    <a:pt x="6114" y="11811"/>
                  </a:lnTo>
                  <a:lnTo>
                    <a:pt x="6515" y="11942"/>
                  </a:lnTo>
                  <a:lnTo>
                    <a:pt x="6966" y="12399"/>
                  </a:lnTo>
                  <a:lnTo>
                    <a:pt x="7267" y="12660"/>
                  </a:lnTo>
                  <a:lnTo>
                    <a:pt x="7267" y="12921"/>
                  </a:lnTo>
                  <a:lnTo>
                    <a:pt x="7367" y="13378"/>
                  </a:lnTo>
                  <a:lnTo>
                    <a:pt x="7718" y="13639"/>
                  </a:lnTo>
                  <a:lnTo>
                    <a:pt x="7818" y="14030"/>
                  </a:lnTo>
                  <a:lnTo>
                    <a:pt x="8119" y="14226"/>
                  </a:lnTo>
                  <a:lnTo>
                    <a:pt x="8119" y="14356"/>
                  </a:lnTo>
                  <a:lnTo>
                    <a:pt x="8470" y="14748"/>
                  </a:lnTo>
                  <a:lnTo>
                    <a:pt x="8871" y="14879"/>
                  </a:lnTo>
                  <a:lnTo>
                    <a:pt x="9522" y="15466"/>
                  </a:lnTo>
                  <a:lnTo>
                    <a:pt x="9622" y="15857"/>
                  </a:lnTo>
                  <a:lnTo>
                    <a:pt x="10023" y="16575"/>
                  </a:lnTo>
                  <a:lnTo>
                    <a:pt x="10174" y="17097"/>
                  </a:lnTo>
                  <a:lnTo>
                    <a:pt x="10174" y="17424"/>
                  </a:lnTo>
                  <a:lnTo>
                    <a:pt x="10274" y="17946"/>
                  </a:lnTo>
                  <a:lnTo>
                    <a:pt x="10574" y="18272"/>
                  </a:lnTo>
                  <a:lnTo>
                    <a:pt x="11126" y="18533"/>
                  </a:lnTo>
                  <a:lnTo>
                    <a:pt x="11326" y="19055"/>
                  </a:lnTo>
                  <a:lnTo>
                    <a:pt x="11527" y="19381"/>
                  </a:lnTo>
                  <a:lnTo>
                    <a:pt x="11777" y="19903"/>
                  </a:lnTo>
                  <a:lnTo>
                    <a:pt x="11777" y="20752"/>
                  </a:lnTo>
                  <a:lnTo>
                    <a:pt x="12078" y="21274"/>
                  </a:lnTo>
                  <a:lnTo>
                    <a:pt x="12729" y="21339"/>
                  </a:lnTo>
                  <a:lnTo>
                    <a:pt x="13130" y="21600"/>
                  </a:lnTo>
                  <a:lnTo>
                    <a:pt x="13181" y="20621"/>
                  </a:lnTo>
                  <a:lnTo>
                    <a:pt x="13381" y="20230"/>
                  </a:lnTo>
                  <a:lnTo>
                    <a:pt x="13381" y="20621"/>
                  </a:lnTo>
                  <a:lnTo>
                    <a:pt x="13581" y="20621"/>
                  </a:lnTo>
                  <a:lnTo>
                    <a:pt x="13882" y="20164"/>
                  </a:lnTo>
                  <a:lnTo>
                    <a:pt x="13481" y="19903"/>
                  </a:lnTo>
                  <a:lnTo>
                    <a:pt x="13281" y="19512"/>
                  </a:lnTo>
                  <a:lnTo>
                    <a:pt x="13181" y="19185"/>
                  </a:lnTo>
                  <a:lnTo>
                    <a:pt x="12930" y="18272"/>
                  </a:lnTo>
                  <a:lnTo>
                    <a:pt x="13181" y="18533"/>
                  </a:lnTo>
                  <a:lnTo>
                    <a:pt x="13281" y="19055"/>
                  </a:lnTo>
                  <a:lnTo>
                    <a:pt x="13682" y="19381"/>
                  </a:lnTo>
                  <a:lnTo>
                    <a:pt x="13682" y="18533"/>
                  </a:lnTo>
                  <a:lnTo>
                    <a:pt x="13932" y="19251"/>
                  </a:lnTo>
                  <a:lnTo>
                    <a:pt x="14233" y="19642"/>
                  </a:lnTo>
                  <a:lnTo>
                    <a:pt x="14634" y="19251"/>
                  </a:lnTo>
                  <a:lnTo>
                    <a:pt x="14784" y="18533"/>
                  </a:lnTo>
                  <a:lnTo>
                    <a:pt x="14433" y="18924"/>
                  </a:lnTo>
                  <a:lnTo>
                    <a:pt x="14734" y="18533"/>
                  </a:lnTo>
                  <a:lnTo>
                    <a:pt x="14634" y="18272"/>
                  </a:lnTo>
                  <a:lnTo>
                    <a:pt x="14233" y="18272"/>
                  </a:lnTo>
                  <a:lnTo>
                    <a:pt x="13882" y="18076"/>
                  </a:lnTo>
                  <a:lnTo>
                    <a:pt x="13581" y="18207"/>
                  </a:lnTo>
                  <a:lnTo>
                    <a:pt x="14233" y="17685"/>
                  </a:lnTo>
                  <a:lnTo>
                    <a:pt x="14734" y="17815"/>
                  </a:lnTo>
                  <a:lnTo>
                    <a:pt x="14985" y="17685"/>
                  </a:lnTo>
                  <a:lnTo>
                    <a:pt x="15386" y="17554"/>
                  </a:lnTo>
                  <a:lnTo>
                    <a:pt x="15636" y="17163"/>
                  </a:lnTo>
                  <a:lnTo>
                    <a:pt x="15486" y="16967"/>
                  </a:lnTo>
                  <a:lnTo>
                    <a:pt x="15837" y="17163"/>
                  </a:lnTo>
                  <a:lnTo>
                    <a:pt x="16137" y="16836"/>
                  </a:lnTo>
                  <a:lnTo>
                    <a:pt x="16488" y="16706"/>
                  </a:lnTo>
                  <a:lnTo>
                    <a:pt x="16488" y="16445"/>
                  </a:lnTo>
                  <a:lnTo>
                    <a:pt x="16789" y="16184"/>
                  </a:lnTo>
                  <a:lnTo>
                    <a:pt x="16989" y="15727"/>
                  </a:lnTo>
                  <a:lnTo>
                    <a:pt x="16689" y="15596"/>
                  </a:lnTo>
                  <a:lnTo>
                    <a:pt x="16488" y="14879"/>
                  </a:lnTo>
                  <a:lnTo>
                    <a:pt x="16789" y="14879"/>
                  </a:lnTo>
                  <a:lnTo>
                    <a:pt x="16989" y="15335"/>
                  </a:lnTo>
                  <a:lnTo>
                    <a:pt x="17240" y="15205"/>
                  </a:lnTo>
                  <a:lnTo>
                    <a:pt x="17641" y="14879"/>
                  </a:lnTo>
                  <a:lnTo>
                    <a:pt x="17841" y="14356"/>
                  </a:lnTo>
                  <a:lnTo>
                    <a:pt x="17992" y="14226"/>
                  </a:lnTo>
                  <a:lnTo>
                    <a:pt x="17891" y="13769"/>
                  </a:lnTo>
                  <a:lnTo>
                    <a:pt x="18092" y="13247"/>
                  </a:lnTo>
                  <a:lnTo>
                    <a:pt x="18493" y="13378"/>
                  </a:lnTo>
                  <a:lnTo>
                    <a:pt x="18743" y="13247"/>
                  </a:lnTo>
                  <a:lnTo>
                    <a:pt x="18944" y="12921"/>
                  </a:lnTo>
                  <a:lnTo>
                    <a:pt x="19144" y="12399"/>
                  </a:lnTo>
                  <a:lnTo>
                    <a:pt x="18944" y="12138"/>
                  </a:lnTo>
                  <a:lnTo>
                    <a:pt x="19245" y="12268"/>
                  </a:lnTo>
                  <a:lnTo>
                    <a:pt x="19495" y="11942"/>
                  </a:lnTo>
                  <a:lnTo>
                    <a:pt x="19345" y="11420"/>
                  </a:lnTo>
                  <a:lnTo>
                    <a:pt x="18944" y="11159"/>
                  </a:lnTo>
                  <a:lnTo>
                    <a:pt x="18944" y="10702"/>
                  </a:lnTo>
                  <a:lnTo>
                    <a:pt x="19144" y="10180"/>
                  </a:lnTo>
                  <a:lnTo>
                    <a:pt x="19345" y="10050"/>
                  </a:lnTo>
                  <a:lnTo>
                    <a:pt x="19044" y="10963"/>
                  </a:lnTo>
                  <a:lnTo>
                    <a:pt x="19395" y="11159"/>
                  </a:lnTo>
                  <a:lnTo>
                    <a:pt x="19495" y="11550"/>
                  </a:lnTo>
                  <a:lnTo>
                    <a:pt x="19495" y="10050"/>
                  </a:lnTo>
                  <a:lnTo>
                    <a:pt x="19696" y="9723"/>
                  </a:lnTo>
                  <a:lnTo>
                    <a:pt x="20447" y="7896"/>
                  </a:lnTo>
                  <a:lnTo>
                    <a:pt x="21199" y="6917"/>
                  </a:lnTo>
                  <a:lnTo>
                    <a:pt x="21600" y="6526"/>
                  </a:lnTo>
                  <a:lnTo>
                    <a:pt x="21600" y="6265"/>
                  </a:lnTo>
                  <a:lnTo>
                    <a:pt x="21400" y="6134"/>
                  </a:lnTo>
                  <a:lnTo>
                    <a:pt x="15837" y="97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6" name="Shape 2666">
              <a:extLst>
                <a:ext uri="{FF2B5EF4-FFF2-40B4-BE49-F238E27FC236}">
                  <a16:creationId xmlns:a16="http://schemas.microsoft.com/office/drawing/2014/main" id="{53B9B80D-2387-44A2-9CD5-F910DA54B323}"/>
                </a:ext>
              </a:extLst>
            </p:cNvPr>
            <p:cNvSpPr/>
            <p:nvPr/>
          </p:nvSpPr>
          <p:spPr>
            <a:xfrm>
              <a:off x="4564136" y="1976782"/>
              <a:ext cx="529380" cy="345004"/>
            </a:xfrm>
            <a:custGeom>
              <a:avLst/>
              <a:gdLst/>
              <a:ahLst/>
              <a:cxnLst>
                <a:cxn ang="0">
                  <a:pos x="wd2" y="hd2"/>
                </a:cxn>
                <a:cxn ang="5400000">
                  <a:pos x="wd2" y="hd2"/>
                </a:cxn>
                <a:cxn ang="10800000">
                  <a:pos x="wd2" y="hd2"/>
                </a:cxn>
                <a:cxn ang="16200000">
                  <a:pos x="wd2" y="hd2"/>
                </a:cxn>
              </a:cxnLst>
              <a:rect l="0" t="0" r="r" b="b"/>
              <a:pathLst>
                <a:path w="21600" h="21600" extrusionOk="0">
                  <a:moveTo>
                    <a:pt x="20771" y="13575"/>
                  </a:moveTo>
                  <a:lnTo>
                    <a:pt x="20858" y="13575"/>
                  </a:lnTo>
                  <a:lnTo>
                    <a:pt x="21076" y="13040"/>
                  </a:lnTo>
                  <a:lnTo>
                    <a:pt x="21425" y="12572"/>
                  </a:lnTo>
                  <a:lnTo>
                    <a:pt x="21600" y="12171"/>
                  </a:lnTo>
                  <a:lnTo>
                    <a:pt x="20858" y="11302"/>
                  </a:lnTo>
                  <a:lnTo>
                    <a:pt x="20596" y="10900"/>
                  </a:lnTo>
                  <a:lnTo>
                    <a:pt x="20422" y="10767"/>
                  </a:lnTo>
                  <a:lnTo>
                    <a:pt x="20116" y="10566"/>
                  </a:lnTo>
                  <a:lnTo>
                    <a:pt x="20116" y="10031"/>
                  </a:lnTo>
                  <a:lnTo>
                    <a:pt x="19767" y="9897"/>
                  </a:lnTo>
                  <a:lnTo>
                    <a:pt x="19549" y="9429"/>
                  </a:lnTo>
                  <a:lnTo>
                    <a:pt x="19375" y="8627"/>
                  </a:lnTo>
                  <a:lnTo>
                    <a:pt x="19593" y="8159"/>
                  </a:lnTo>
                  <a:lnTo>
                    <a:pt x="19680" y="7757"/>
                  </a:lnTo>
                  <a:lnTo>
                    <a:pt x="19593" y="7289"/>
                  </a:lnTo>
                  <a:lnTo>
                    <a:pt x="19462" y="7155"/>
                  </a:lnTo>
                  <a:lnTo>
                    <a:pt x="19375" y="6888"/>
                  </a:lnTo>
                  <a:lnTo>
                    <a:pt x="19593" y="6420"/>
                  </a:lnTo>
                  <a:lnTo>
                    <a:pt x="20029" y="5283"/>
                  </a:lnTo>
                  <a:lnTo>
                    <a:pt x="20029" y="4748"/>
                  </a:lnTo>
                  <a:lnTo>
                    <a:pt x="20116" y="4347"/>
                  </a:lnTo>
                  <a:lnTo>
                    <a:pt x="20422" y="3745"/>
                  </a:lnTo>
                  <a:lnTo>
                    <a:pt x="20422" y="3611"/>
                  </a:lnTo>
                  <a:lnTo>
                    <a:pt x="20116" y="3344"/>
                  </a:lnTo>
                  <a:lnTo>
                    <a:pt x="19767" y="3277"/>
                  </a:lnTo>
                  <a:lnTo>
                    <a:pt x="19200" y="3009"/>
                  </a:lnTo>
                  <a:lnTo>
                    <a:pt x="18938" y="2474"/>
                  </a:lnTo>
                  <a:lnTo>
                    <a:pt x="18895" y="2006"/>
                  </a:lnTo>
                  <a:lnTo>
                    <a:pt x="18633" y="1003"/>
                  </a:lnTo>
                  <a:lnTo>
                    <a:pt x="18284" y="602"/>
                  </a:lnTo>
                  <a:lnTo>
                    <a:pt x="18065" y="736"/>
                  </a:lnTo>
                  <a:lnTo>
                    <a:pt x="17891" y="201"/>
                  </a:lnTo>
                  <a:lnTo>
                    <a:pt x="17542" y="134"/>
                  </a:lnTo>
                  <a:lnTo>
                    <a:pt x="17542" y="0"/>
                  </a:lnTo>
                  <a:lnTo>
                    <a:pt x="14356" y="1137"/>
                  </a:lnTo>
                  <a:lnTo>
                    <a:pt x="9600" y="2608"/>
                  </a:lnTo>
                  <a:lnTo>
                    <a:pt x="5324" y="3879"/>
                  </a:lnTo>
                  <a:lnTo>
                    <a:pt x="2531" y="4614"/>
                  </a:lnTo>
                  <a:lnTo>
                    <a:pt x="2400" y="3009"/>
                  </a:lnTo>
                  <a:lnTo>
                    <a:pt x="2313" y="2876"/>
                  </a:lnTo>
                  <a:lnTo>
                    <a:pt x="1309" y="4012"/>
                  </a:lnTo>
                  <a:lnTo>
                    <a:pt x="1309" y="3879"/>
                  </a:lnTo>
                  <a:lnTo>
                    <a:pt x="1004" y="4347"/>
                  </a:lnTo>
                  <a:lnTo>
                    <a:pt x="436" y="5149"/>
                  </a:lnTo>
                  <a:lnTo>
                    <a:pt x="0" y="5484"/>
                  </a:lnTo>
                  <a:lnTo>
                    <a:pt x="0" y="5751"/>
                  </a:lnTo>
                  <a:lnTo>
                    <a:pt x="1091" y="15046"/>
                  </a:lnTo>
                  <a:lnTo>
                    <a:pt x="1833" y="21600"/>
                  </a:lnTo>
                  <a:lnTo>
                    <a:pt x="5498" y="20597"/>
                  </a:lnTo>
                  <a:lnTo>
                    <a:pt x="11564" y="18858"/>
                  </a:lnTo>
                  <a:lnTo>
                    <a:pt x="18371" y="16585"/>
                  </a:lnTo>
                  <a:lnTo>
                    <a:pt x="18545" y="16183"/>
                  </a:lnTo>
                  <a:lnTo>
                    <a:pt x="18720" y="15715"/>
                  </a:lnTo>
                  <a:lnTo>
                    <a:pt x="18938" y="15448"/>
                  </a:lnTo>
                  <a:lnTo>
                    <a:pt x="19287" y="15314"/>
                  </a:lnTo>
                  <a:lnTo>
                    <a:pt x="19549" y="15448"/>
                  </a:lnTo>
                  <a:lnTo>
                    <a:pt x="19593" y="15581"/>
                  </a:lnTo>
                  <a:lnTo>
                    <a:pt x="19855" y="15046"/>
                  </a:lnTo>
                  <a:lnTo>
                    <a:pt x="20204" y="14913"/>
                  </a:lnTo>
                  <a:lnTo>
                    <a:pt x="20509" y="14578"/>
                  </a:lnTo>
                  <a:lnTo>
                    <a:pt x="20509" y="14043"/>
                  </a:lnTo>
                  <a:lnTo>
                    <a:pt x="20684" y="13709"/>
                  </a:lnTo>
                  <a:lnTo>
                    <a:pt x="20771" y="13709"/>
                  </a:lnTo>
                  <a:lnTo>
                    <a:pt x="20771" y="13575"/>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7" name="Shape 2667">
              <a:extLst>
                <a:ext uri="{FF2B5EF4-FFF2-40B4-BE49-F238E27FC236}">
                  <a16:creationId xmlns:a16="http://schemas.microsoft.com/office/drawing/2014/main" id="{72144CA9-E63C-49C3-B705-37DAA7273672}"/>
                </a:ext>
              </a:extLst>
            </p:cNvPr>
            <p:cNvSpPr/>
            <p:nvPr/>
          </p:nvSpPr>
          <p:spPr>
            <a:xfrm>
              <a:off x="5014376" y="2221383"/>
              <a:ext cx="98389" cy="162355"/>
            </a:xfrm>
            <a:custGeom>
              <a:avLst/>
              <a:gdLst/>
              <a:ahLst/>
              <a:cxnLst>
                <a:cxn ang="0">
                  <a:pos x="wd2" y="hd2"/>
                </a:cxn>
                <a:cxn ang="5400000">
                  <a:pos x="wd2" y="hd2"/>
                </a:cxn>
                <a:cxn ang="10800000">
                  <a:pos x="wd2" y="hd2"/>
                </a:cxn>
                <a:cxn ang="16200000">
                  <a:pos x="wd2" y="hd2"/>
                </a:cxn>
              </a:cxnLst>
              <a:rect l="0" t="0" r="r" b="b"/>
              <a:pathLst>
                <a:path w="21600" h="21600" extrusionOk="0">
                  <a:moveTo>
                    <a:pt x="4930" y="0"/>
                  </a:moveTo>
                  <a:lnTo>
                    <a:pt x="3052" y="284"/>
                  </a:lnTo>
                  <a:lnTo>
                    <a:pt x="1878" y="853"/>
                  </a:lnTo>
                  <a:lnTo>
                    <a:pt x="939" y="1847"/>
                  </a:lnTo>
                  <a:lnTo>
                    <a:pt x="0" y="2700"/>
                  </a:lnTo>
                  <a:lnTo>
                    <a:pt x="5400" y="13926"/>
                  </a:lnTo>
                  <a:lnTo>
                    <a:pt x="7983" y="20605"/>
                  </a:lnTo>
                  <a:lnTo>
                    <a:pt x="9391" y="21600"/>
                  </a:lnTo>
                  <a:lnTo>
                    <a:pt x="20896" y="20037"/>
                  </a:lnTo>
                  <a:lnTo>
                    <a:pt x="21130" y="19753"/>
                  </a:lnTo>
                  <a:lnTo>
                    <a:pt x="21600" y="19753"/>
                  </a:lnTo>
                  <a:lnTo>
                    <a:pt x="20426" y="17905"/>
                  </a:lnTo>
                  <a:lnTo>
                    <a:pt x="18548" y="18189"/>
                  </a:lnTo>
                  <a:lnTo>
                    <a:pt x="18078" y="18474"/>
                  </a:lnTo>
                  <a:lnTo>
                    <a:pt x="19487" y="17337"/>
                  </a:lnTo>
                  <a:lnTo>
                    <a:pt x="18548" y="17053"/>
                  </a:lnTo>
                  <a:lnTo>
                    <a:pt x="18548" y="16342"/>
                  </a:lnTo>
                  <a:lnTo>
                    <a:pt x="19017" y="15205"/>
                  </a:lnTo>
                  <a:lnTo>
                    <a:pt x="18548" y="14637"/>
                  </a:lnTo>
                  <a:lnTo>
                    <a:pt x="16904" y="14921"/>
                  </a:lnTo>
                  <a:lnTo>
                    <a:pt x="13852" y="13358"/>
                  </a:lnTo>
                  <a:lnTo>
                    <a:pt x="13383" y="12221"/>
                  </a:lnTo>
                  <a:lnTo>
                    <a:pt x="11504" y="11511"/>
                  </a:lnTo>
                  <a:lnTo>
                    <a:pt x="10565" y="10089"/>
                  </a:lnTo>
                  <a:lnTo>
                    <a:pt x="10096" y="9095"/>
                  </a:lnTo>
                  <a:lnTo>
                    <a:pt x="9391" y="7958"/>
                  </a:lnTo>
                  <a:lnTo>
                    <a:pt x="7513" y="7247"/>
                  </a:lnTo>
                  <a:lnTo>
                    <a:pt x="6339" y="6395"/>
                  </a:lnTo>
                  <a:lnTo>
                    <a:pt x="5400" y="5400"/>
                  </a:lnTo>
                  <a:lnTo>
                    <a:pt x="5400" y="4547"/>
                  </a:lnTo>
                  <a:lnTo>
                    <a:pt x="4461" y="3411"/>
                  </a:lnTo>
                  <a:lnTo>
                    <a:pt x="4930" y="2984"/>
                  </a:lnTo>
                  <a:lnTo>
                    <a:pt x="5870" y="1847"/>
                  </a:lnTo>
                  <a:lnTo>
                    <a:pt x="5870" y="853"/>
                  </a:lnTo>
                  <a:lnTo>
                    <a:pt x="6574" y="568"/>
                  </a:lnTo>
                  <a:lnTo>
                    <a:pt x="6339" y="284"/>
                  </a:lnTo>
                  <a:lnTo>
                    <a:pt x="493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68" name="Group 2670">
              <a:extLst>
                <a:ext uri="{FF2B5EF4-FFF2-40B4-BE49-F238E27FC236}">
                  <a16:creationId xmlns:a16="http://schemas.microsoft.com/office/drawing/2014/main" id="{B4F9EDE8-32F3-46CF-A5B1-78431C698B92}"/>
                </a:ext>
              </a:extLst>
            </p:cNvPr>
            <p:cNvGrpSpPr/>
            <p:nvPr/>
          </p:nvGrpSpPr>
          <p:grpSpPr>
            <a:xfrm>
              <a:off x="4385538" y="2321787"/>
              <a:ext cx="709048" cy="399479"/>
              <a:chOff x="0" y="0"/>
              <a:chExt cx="1796716" cy="920247"/>
            </a:xfrm>
            <a:solidFill>
              <a:srgbClr val="DCDEE0"/>
            </a:solidFill>
          </p:grpSpPr>
          <p:sp>
            <p:nvSpPr>
              <p:cNvPr id="361" name="Shape 2668">
                <a:extLst>
                  <a:ext uri="{FF2B5EF4-FFF2-40B4-BE49-F238E27FC236}">
                    <a16:creationId xmlns:a16="http://schemas.microsoft.com/office/drawing/2014/main" id="{EAEAED1F-3E3D-4964-9401-1069CEA87680}"/>
                  </a:ext>
                </a:extLst>
              </p:cNvPr>
              <p:cNvSpPr/>
              <p:nvPr/>
            </p:nvSpPr>
            <p:spPr>
              <a:xfrm>
                <a:off x="0" y="0"/>
                <a:ext cx="1783167" cy="920247"/>
              </a:xfrm>
              <a:custGeom>
                <a:avLst/>
                <a:gdLst/>
                <a:ahLst/>
                <a:cxnLst>
                  <a:cxn ang="0">
                    <a:pos x="wd2" y="hd2"/>
                  </a:cxn>
                  <a:cxn ang="5400000">
                    <a:pos x="wd2" y="hd2"/>
                  </a:cxn>
                  <a:cxn ang="10800000">
                    <a:pos x="wd2" y="hd2"/>
                  </a:cxn>
                  <a:cxn ang="16200000">
                    <a:pos x="wd2" y="hd2"/>
                  </a:cxn>
                </a:cxnLst>
                <a:rect l="0" t="0" r="r" b="b"/>
                <a:pathLst>
                  <a:path w="21600" h="21600" extrusionOk="0">
                    <a:moveTo>
                      <a:pt x="16151" y="1617"/>
                    </a:moveTo>
                    <a:lnTo>
                      <a:pt x="16052" y="1386"/>
                    </a:lnTo>
                    <a:lnTo>
                      <a:pt x="15790" y="1328"/>
                    </a:lnTo>
                    <a:lnTo>
                      <a:pt x="15494" y="1328"/>
                    </a:lnTo>
                    <a:lnTo>
                      <a:pt x="15232" y="982"/>
                    </a:lnTo>
                    <a:lnTo>
                      <a:pt x="15297" y="635"/>
                    </a:lnTo>
                    <a:lnTo>
                      <a:pt x="15166" y="231"/>
                    </a:lnTo>
                    <a:lnTo>
                      <a:pt x="14936" y="0"/>
                    </a:lnTo>
                    <a:lnTo>
                      <a:pt x="14509" y="0"/>
                    </a:lnTo>
                    <a:lnTo>
                      <a:pt x="14378" y="751"/>
                    </a:lnTo>
                    <a:lnTo>
                      <a:pt x="14247" y="1213"/>
                    </a:lnTo>
                    <a:lnTo>
                      <a:pt x="13032" y="0"/>
                    </a:lnTo>
                    <a:lnTo>
                      <a:pt x="12770" y="116"/>
                    </a:lnTo>
                    <a:lnTo>
                      <a:pt x="12835" y="520"/>
                    </a:lnTo>
                    <a:lnTo>
                      <a:pt x="12704" y="982"/>
                    </a:lnTo>
                    <a:lnTo>
                      <a:pt x="12770" y="1733"/>
                    </a:lnTo>
                    <a:lnTo>
                      <a:pt x="12573" y="2195"/>
                    </a:lnTo>
                    <a:lnTo>
                      <a:pt x="12474" y="2945"/>
                    </a:lnTo>
                    <a:lnTo>
                      <a:pt x="12277" y="3350"/>
                    </a:lnTo>
                    <a:lnTo>
                      <a:pt x="12080" y="3350"/>
                    </a:lnTo>
                    <a:lnTo>
                      <a:pt x="11916" y="4101"/>
                    </a:lnTo>
                    <a:lnTo>
                      <a:pt x="11653" y="4216"/>
                    </a:lnTo>
                    <a:lnTo>
                      <a:pt x="11424" y="4216"/>
                    </a:lnTo>
                    <a:lnTo>
                      <a:pt x="11358" y="4678"/>
                    </a:lnTo>
                    <a:lnTo>
                      <a:pt x="11292" y="5198"/>
                    </a:lnTo>
                    <a:lnTo>
                      <a:pt x="11161" y="5544"/>
                    </a:lnTo>
                    <a:lnTo>
                      <a:pt x="11095" y="6411"/>
                    </a:lnTo>
                    <a:lnTo>
                      <a:pt x="10964" y="6815"/>
                    </a:lnTo>
                    <a:lnTo>
                      <a:pt x="10800" y="6930"/>
                    </a:lnTo>
                    <a:lnTo>
                      <a:pt x="10308" y="6815"/>
                    </a:lnTo>
                    <a:lnTo>
                      <a:pt x="10308" y="6642"/>
                    </a:lnTo>
                    <a:lnTo>
                      <a:pt x="10045" y="6295"/>
                    </a:lnTo>
                    <a:lnTo>
                      <a:pt x="9815" y="6411"/>
                    </a:lnTo>
                    <a:lnTo>
                      <a:pt x="9815" y="7624"/>
                    </a:lnTo>
                    <a:lnTo>
                      <a:pt x="9684" y="7797"/>
                    </a:lnTo>
                    <a:lnTo>
                      <a:pt x="9553" y="8605"/>
                    </a:lnTo>
                    <a:lnTo>
                      <a:pt x="9421" y="9010"/>
                    </a:lnTo>
                    <a:lnTo>
                      <a:pt x="9388" y="9472"/>
                    </a:lnTo>
                    <a:lnTo>
                      <a:pt x="9323" y="10222"/>
                    </a:lnTo>
                    <a:lnTo>
                      <a:pt x="9060" y="10742"/>
                    </a:lnTo>
                    <a:lnTo>
                      <a:pt x="8830" y="11493"/>
                    </a:lnTo>
                    <a:lnTo>
                      <a:pt x="8765" y="12244"/>
                    </a:lnTo>
                    <a:lnTo>
                      <a:pt x="8929" y="12706"/>
                    </a:lnTo>
                    <a:lnTo>
                      <a:pt x="8765" y="13052"/>
                    </a:lnTo>
                    <a:lnTo>
                      <a:pt x="8830" y="13457"/>
                    </a:lnTo>
                    <a:lnTo>
                      <a:pt x="8765" y="13572"/>
                    </a:lnTo>
                    <a:lnTo>
                      <a:pt x="8338" y="14092"/>
                    </a:lnTo>
                    <a:lnTo>
                      <a:pt x="8075" y="14034"/>
                    </a:lnTo>
                    <a:lnTo>
                      <a:pt x="7649" y="14670"/>
                    </a:lnTo>
                    <a:lnTo>
                      <a:pt x="7353" y="14439"/>
                    </a:lnTo>
                    <a:lnTo>
                      <a:pt x="7353" y="14901"/>
                    </a:lnTo>
                    <a:lnTo>
                      <a:pt x="7288" y="15189"/>
                    </a:lnTo>
                    <a:lnTo>
                      <a:pt x="7025" y="15305"/>
                    </a:lnTo>
                    <a:lnTo>
                      <a:pt x="6533" y="15767"/>
                    </a:lnTo>
                    <a:lnTo>
                      <a:pt x="6303" y="15767"/>
                    </a:lnTo>
                    <a:lnTo>
                      <a:pt x="5909" y="15536"/>
                    </a:lnTo>
                    <a:lnTo>
                      <a:pt x="5843" y="15825"/>
                    </a:lnTo>
                    <a:lnTo>
                      <a:pt x="5416" y="16402"/>
                    </a:lnTo>
                    <a:lnTo>
                      <a:pt x="5055" y="16287"/>
                    </a:lnTo>
                    <a:lnTo>
                      <a:pt x="4629" y="15825"/>
                    </a:lnTo>
                    <a:lnTo>
                      <a:pt x="4366" y="15420"/>
                    </a:lnTo>
                    <a:lnTo>
                      <a:pt x="4202" y="14958"/>
                    </a:lnTo>
                    <a:lnTo>
                      <a:pt x="4202" y="14670"/>
                    </a:lnTo>
                    <a:lnTo>
                      <a:pt x="3316" y="16518"/>
                    </a:lnTo>
                    <a:lnTo>
                      <a:pt x="2528" y="17499"/>
                    </a:lnTo>
                    <a:lnTo>
                      <a:pt x="2396" y="17904"/>
                    </a:lnTo>
                    <a:lnTo>
                      <a:pt x="2396" y="18366"/>
                    </a:lnTo>
                    <a:lnTo>
                      <a:pt x="2101" y="18655"/>
                    </a:lnTo>
                    <a:lnTo>
                      <a:pt x="2101" y="19001"/>
                    </a:lnTo>
                    <a:lnTo>
                      <a:pt x="1904" y="19405"/>
                    </a:lnTo>
                    <a:lnTo>
                      <a:pt x="1740" y="19636"/>
                    </a:lnTo>
                    <a:lnTo>
                      <a:pt x="1477" y="19983"/>
                    </a:lnTo>
                    <a:lnTo>
                      <a:pt x="1412" y="20329"/>
                    </a:lnTo>
                    <a:lnTo>
                      <a:pt x="919" y="20734"/>
                    </a:lnTo>
                    <a:lnTo>
                      <a:pt x="689" y="21080"/>
                    </a:lnTo>
                    <a:lnTo>
                      <a:pt x="427" y="21196"/>
                    </a:lnTo>
                    <a:lnTo>
                      <a:pt x="0" y="21600"/>
                    </a:lnTo>
                    <a:lnTo>
                      <a:pt x="853" y="21369"/>
                    </a:lnTo>
                    <a:lnTo>
                      <a:pt x="1346" y="21369"/>
                    </a:lnTo>
                    <a:lnTo>
                      <a:pt x="3217" y="20849"/>
                    </a:lnTo>
                    <a:lnTo>
                      <a:pt x="4366" y="20618"/>
                    </a:lnTo>
                    <a:lnTo>
                      <a:pt x="5252" y="20214"/>
                    </a:lnTo>
                    <a:lnTo>
                      <a:pt x="6040" y="20214"/>
                    </a:lnTo>
                    <a:lnTo>
                      <a:pt x="6894" y="20098"/>
                    </a:lnTo>
                    <a:lnTo>
                      <a:pt x="9126" y="19405"/>
                    </a:lnTo>
                    <a:lnTo>
                      <a:pt x="15297" y="17499"/>
                    </a:lnTo>
                    <a:lnTo>
                      <a:pt x="18383" y="16402"/>
                    </a:lnTo>
                    <a:lnTo>
                      <a:pt x="21108" y="15305"/>
                    </a:lnTo>
                    <a:lnTo>
                      <a:pt x="21042" y="15074"/>
                    </a:lnTo>
                    <a:lnTo>
                      <a:pt x="21173" y="15305"/>
                    </a:lnTo>
                    <a:lnTo>
                      <a:pt x="21272" y="15189"/>
                    </a:lnTo>
                    <a:lnTo>
                      <a:pt x="21239" y="14901"/>
                    </a:lnTo>
                    <a:lnTo>
                      <a:pt x="21239" y="14439"/>
                    </a:lnTo>
                    <a:lnTo>
                      <a:pt x="21403" y="14785"/>
                    </a:lnTo>
                    <a:lnTo>
                      <a:pt x="21534" y="15189"/>
                    </a:lnTo>
                    <a:lnTo>
                      <a:pt x="21600" y="15074"/>
                    </a:lnTo>
                    <a:lnTo>
                      <a:pt x="21239" y="13919"/>
                    </a:lnTo>
                    <a:lnTo>
                      <a:pt x="21042" y="13110"/>
                    </a:lnTo>
                    <a:lnTo>
                      <a:pt x="20353" y="13110"/>
                    </a:lnTo>
                    <a:lnTo>
                      <a:pt x="20188" y="13052"/>
                    </a:lnTo>
                    <a:lnTo>
                      <a:pt x="20123" y="13572"/>
                    </a:lnTo>
                    <a:lnTo>
                      <a:pt x="20188" y="13803"/>
                    </a:lnTo>
                    <a:lnTo>
                      <a:pt x="19991" y="13572"/>
                    </a:lnTo>
                    <a:lnTo>
                      <a:pt x="19795" y="13572"/>
                    </a:lnTo>
                    <a:lnTo>
                      <a:pt x="19565" y="13919"/>
                    </a:lnTo>
                    <a:lnTo>
                      <a:pt x="19630" y="13572"/>
                    </a:lnTo>
                    <a:lnTo>
                      <a:pt x="19433" y="13110"/>
                    </a:lnTo>
                    <a:lnTo>
                      <a:pt x="19171" y="12937"/>
                    </a:lnTo>
                    <a:lnTo>
                      <a:pt x="19007" y="12475"/>
                    </a:lnTo>
                    <a:lnTo>
                      <a:pt x="18941" y="12186"/>
                    </a:lnTo>
                    <a:lnTo>
                      <a:pt x="18678" y="12244"/>
                    </a:lnTo>
                    <a:lnTo>
                      <a:pt x="18449" y="12186"/>
                    </a:lnTo>
                    <a:lnTo>
                      <a:pt x="18252" y="12186"/>
                    </a:lnTo>
                    <a:lnTo>
                      <a:pt x="17825" y="11955"/>
                    </a:lnTo>
                    <a:lnTo>
                      <a:pt x="17136" y="11955"/>
                    </a:lnTo>
                    <a:lnTo>
                      <a:pt x="17201" y="11724"/>
                    </a:lnTo>
                    <a:lnTo>
                      <a:pt x="17398" y="11840"/>
                    </a:lnTo>
                    <a:lnTo>
                      <a:pt x="17891" y="11609"/>
                    </a:lnTo>
                    <a:lnTo>
                      <a:pt x="18153" y="11955"/>
                    </a:lnTo>
                    <a:lnTo>
                      <a:pt x="18252" y="11955"/>
                    </a:lnTo>
                    <a:lnTo>
                      <a:pt x="18252" y="11493"/>
                    </a:lnTo>
                    <a:lnTo>
                      <a:pt x="18449" y="11955"/>
                    </a:lnTo>
                    <a:lnTo>
                      <a:pt x="18678" y="12186"/>
                    </a:lnTo>
                    <a:lnTo>
                      <a:pt x="18875" y="11840"/>
                    </a:lnTo>
                    <a:lnTo>
                      <a:pt x="19072" y="12244"/>
                    </a:lnTo>
                    <a:lnTo>
                      <a:pt x="19302" y="12590"/>
                    </a:lnTo>
                    <a:lnTo>
                      <a:pt x="19565" y="12706"/>
                    </a:lnTo>
                    <a:lnTo>
                      <a:pt x="19729" y="13110"/>
                    </a:lnTo>
                    <a:lnTo>
                      <a:pt x="19860" y="12937"/>
                    </a:lnTo>
                    <a:lnTo>
                      <a:pt x="19991" y="12821"/>
                    </a:lnTo>
                    <a:lnTo>
                      <a:pt x="20057" y="12475"/>
                    </a:lnTo>
                    <a:lnTo>
                      <a:pt x="19991" y="12071"/>
                    </a:lnTo>
                    <a:lnTo>
                      <a:pt x="19729" y="11955"/>
                    </a:lnTo>
                    <a:lnTo>
                      <a:pt x="19696" y="11493"/>
                    </a:lnTo>
                    <a:lnTo>
                      <a:pt x="19433" y="11609"/>
                    </a:lnTo>
                    <a:lnTo>
                      <a:pt x="19007" y="11320"/>
                    </a:lnTo>
                    <a:lnTo>
                      <a:pt x="18810" y="10973"/>
                    </a:lnTo>
                    <a:lnTo>
                      <a:pt x="18317" y="10338"/>
                    </a:lnTo>
                    <a:lnTo>
                      <a:pt x="18580" y="10338"/>
                    </a:lnTo>
                    <a:lnTo>
                      <a:pt x="19007" y="11089"/>
                    </a:lnTo>
                    <a:lnTo>
                      <a:pt x="19433" y="11378"/>
                    </a:lnTo>
                    <a:lnTo>
                      <a:pt x="19565" y="10973"/>
                    </a:lnTo>
                    <a:lnTo>
                      <a:pt x="19368" y="10627"/>
                    </a:lnTo>
                    <a:lnTo>
                      <a:pt x="19433" y="10511"/>
                    </a:lnTo>
                    <a:lnTo>
                      <a:pt x="19696" y="10511"/>
                    </a:lnTo>
                    <a:lnTo>
                      <a:pt x="19860" y="10858"/>
                    </a:lnTo>
                    <a:lnTo>
                      <a:pt x="19926" y="10511"/>
                    </a:lnTo>
                    <a:lnTo>
                      <a:pt x="19795" y="9760"/>
                    </a:lnTo>
                    <a:lnTo>
                      <a:pt x="19630" y="9760"/>
                    </a:lnTo>
                    <a:lnTo>
                      <a:pt x="19368" y="9645"/>
                    </a:lnTo>
                    <a:lnTo>
                      <a:pt x="19499" y="9529"/>
                    </a:lnTo>
                    <a:lnTo>
                      <a:pt x="19236" y="9241"/>
                    </a:lnTo>
                    <a:lnTo>
                      <a:pt x="19007" y="9241"/>
                    </a:lnTo>
                    <a:lnTo>
                      <a:pt x="18810" y="8894"/>
                    </a:lnTo>
                    <a:lnTo>
                      <a:pt x="18744" y="8663"/>
                    </a:lnTo>
                    <a:lnTo>
                      <a:pt x="18252" y="8374"/>
                    </a:lnTo>
                    <a:lnTo>
                      <a:pt x="18088" y="7912"/>
                    </a:lnTo>
                    <a:lnTo>
                      <a:pt x="17891" y="7681"/>
                    </a:lnTo>
                    <a:lnTo>
                      <a:pt x="17694" y="7508"/>
                    </a:lnTo>
                    <a:lnTo>
                      <a:pt x="17595" y="7161"/>
                    </a:lnTo>
                    <a:lnTo>
                      <a:pt x="17136" y="6642"/>
                    </a:lnTo>
                    <a:lnTo>
                      <a:pt x="16971" y="6642"/>
                    </a:lnTo>
                    <a:lnTo>
                      <a:pt x="17136" y="6526"/>
                    </a:lnTo>
                    <a:lnTo>
                      <a:pt x="17398" y="6757"/>
                    </a:lnTo>
                    <a:lnTo>
                      <a:pt x="17628" y="7046"/>
                    </a:lnTo>
                    <a:lnTo>
                      <a:pt x="17891" y="7508"/>
                    </a:lnTo>
                    <a:lnTo>
                      <a:pt x="18088" y="7624"/>
                    </a:lnTo>
                    <a:lnTo>
                      <a:pt x="18252" y="8028"/>
                    </a:lnTo>
                    <a:lnTo>
                      <a:pt x="18449" y="8143"/>
                    </a:lnTo>
                    <a:lnTo>
                      <a:pt x="18875" y="8663"/>
                    </a:lnTo>
                    <a:lnTo>
                      <a:pt x="19138" y="8779"/>
                    </a:lnTo>
                    <a:lnTo>
                      <a:pt x="19138" y="8894"/>
                    </a:lnTo>
                    <a:lnTo>
                      <a:pt x="19368" y="9010"/>
                    </a:lnTo>
                    <a:lnTo>
                      <a:pt x="19499" y="8490"/>
                    </a:lnTo>
                    <a:lnTo>
                      <a:pt x="19499" y="8028"/>
                    </a:lnTo>
                    <a:lnTo>
                      <a:pt x="19302" y="7624"/>
                    </a:lnTo>
                    <a:lnTo>
                      <a:pt x="19565" y="7681"/>
                    </a:lnTo>
                    <a:lnTo>
                      <a:pt x="19565" y="7277"/>
                    </a:lnTo>
                    <a:lnTo>
                      <a:pt x="19072" y="6930"/>
                    </a:lnTo>
                    <a:lnTo>
                      <a:pt x="18875" y="6930"/>
                    </a:lnTo>
                    <a:lnTo>
                      <a:pt x="18875" y="6815"/>
                    </a:lnTo>
                    <a:lnTo>
                      <a:pt x="18646" y="6815"/>
                    </a:lnTo>
                    <a:lnTo>
                      <a:pt x="18646" y="6642"/>
                    </a:lnTo>
                    <a:lnTo>
                      <a:pt x="18449" y="6295"/>
                    </a:lnTo>
                    <a:lnTo>
                      <a:pt x="18383" y="6064"/>
                    </a:lnTo>
                    <a:lnTo>
                      <a:pt x="17956" y="6295"/>
                    </a:lnTo>
                    <a:lnTo>
                      <a:pt x="17891" y="6180"/>
                    </a:lnTo>
                    <a:lnTo>
                      <a:pt x="17529" y="6180"/>
                    </a:lnTo>
                    <a:lnTo>
                      <a:pt x="17136" y="5544"/>
                    </a:lnTo>
                    <a:lnTo>
                      <a:pt x="17136" y="5198"/>
                    </a:lnTo>
                    <a:lnTo>
                      <a:pt x="16906" y="5198"/>
                    </a:lnTo>
                    <a:lnTo>
                      <a:pt x="16643" y="5544"/>
                    </a:lnTo>
                    <a:lnTo>
                      <a:pt x="16479" y="5660"/>
                    </a:lnTo>
                    <a:lnTo>
                      <a:pt x="16282" y="5660"/>
                    </a:lnTo>
                    <a:lnTo>
                      <a:pt x="16151" y="5198"/>
                    </a:lnTo>
                    <a:lnTo>
                      <a:pt x="16282" y="5198"/>
                    </a:lnTo>
                    <a:lnTo>
                      <a:pt x="16216" y="4794"/>
                    </a:lnTo>
                    <a:lnTo>
                      <a:pt x="16348" y="3581"/>
                    </a:lnTo>
                    <a:lnTo>
                      <a:pt x="16479" y="3812"/>
                    </a:lnTo>
                    <a:lnTo>
                      <a:pt x="16545" y="3812"/>
                    </a:lnTo>
                    <a:lnTo>
                      <a:pt x="16610" y="3581"/>
                    </a:lnTo>
                    <a:lnTo>
                      <a:pt x="16545" y="3350"/>
                    </a:lnTo>
                    <a:lnTo>
                      <a:pt x="16774" y="3061"/>
                    </a:lnTo>
                    <a:lnTo>
                      <a:pt x="16709" y="2599"/>
                    </a:lnTo>
                    <a:lnTo>
                      <a:pt x="16643" y="2368"/>
                    </a:lnTo>
                    <a:lnTo>
                      <a:pt x="16610" y="1964"/>
                    </a:lnTo>
                    <a:lnTo>
                      <a:pt x="16413" y="1733"/>
                    </a:lnTo>
                    <a:lnTo>
                      <a:pt x="16151" y="1617"/>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2" name="Shape 2669">
                <a:extLst>
                  <a:ext uri="{FF2B5EF4-FFF2-40B4-BE49-F238E27FC236}">
                    <a16:creationId xmlns:a16="http://schemas.microsoft.com/office/drawing/2014/main" id="{F7EBD36E-D286-4008-B33D-51A7DE166636}"/>
                  </a:ext>
                </a:extLst>
              </p:cNvPr>
              <p:cNvSpPr/>
              <p:nvPr/>
            </p:nvSpPr>
            <p:spPr>
              <a:xfrm>
                <a:off x="1701866" y="236213"/>
                <a:ext cx="94850" cy="253437"/>
              </a:xfrm>
              <a:custGeom>
                <a:avLst/>
                <a:gdLst/>
                <a:ahLst/>
                <a:cxnLst>
                  <a:cxn ang="0">
                    <a:pos x="wd2" y="hd2"/>
                  </a:cxn>
                  <a:cxn ang="5400000">
                    <a:pos x="wd2" y="hd2"/>
                  </a:cxn>
                  <a:cxn ang="10800000">
                    <a:pos x="wd2" y="hd2"/>
                  </a:cxn>
                  <a:cxn ang="16200000">
                    <a:pos x="wd2" y="hd2"/>
                  </a:cxn>
                </a:cxnLst>
                <a:rect l="0" t="0" r="r" b="b"/>
                <a:pathLst>
                  <a:path w="21600" h="21600" extrusionOk="0">
                    <a:moveTo>
                      <a:pt x="9257" y="2726"/>
                    </a:moveTo>
                    <a:lnTo>
                      <a:pt x="5554" y="3984"/>
                    </a:lnTo>
                    <a:lnTo>
                      <a:pt x="9257" y="5033"/>
                    </a:lnTo>
                    <a:lnTo>
                      <a:pt x="8023" y="6711"/>
                    </a:lnTo>
                    <a:lnTo>
                      <a:pt x="4320" y="6711"/>
                    </a:lnTo>
                    <a:lnTo>
                      <a:pt x="3086" y="9437"/>
                    </a:lnTo>
                    <a:lnTo>
                      <a:pt x="1234" y="11744"/>
                    </a:lnTo>
                    <a:lnTo>
                      <a:pt x="0" y="14889"/>
                    </a:lnTo>
                    <a:lnTo>
                      <a:pt x="1234" y="16567"/>
                    </a:lnTo>
                    <a:lnTo>
                      <a:pt x="0" y="16986"/>
                    </a:lnTo>
                    <a:lnTo>
                      <a:pt x="0" y="19713"/>
                    </a:lnTo>
                    <a:lnTo>
                      <a:pt x="4320" y="21600"/>
                    </a:lnTo>
                    <a:lnTo>
                      <a:pt x="8023" y="18874"/>
                    </a:lnTo>
                    <a:lnTo>
                      <a:pt x="8023" y="14889"/>
                    </a:lnTo>
                    <a:lnTo>
                      <a:pt x="10491" y="13421"/>
                    </a:lnTo>
                    <a:lnTo>
                      <a:pt x="11726" y="12163"/>
                    </a:lnTo>
                    <a:lnTo>
                      <a:pt x="14811" y="13002"/>
                    </a:lnTo>
                    <a:lnTo>
                      <a:pt x="16046" y="13002"/>
                    </a:lnTo>
                    <a:lnTo>
                      <a:pt x="17280" y="11324"/>
                    </a:lnTo>
                    <a:lnTo>
                      <a:pt x="16046" y="8598"/>
                    </a:lnTo>
                    <a:lnTo>
                      <a:pt x="18514" y="5872"/>
                    </a:lnTo>
                    <a:lnTo>
                      <a:pt x="20983" y="3565"/>
                    </a:lnTo>
                    <a:lnTo>
                      <a:pt x="20983" y="2307"/>
                    </a:lnTo>
                    <a:lnTo>
                      <a:pt x="21600" y="0"/>
                    </a:lnTo>
                    <a:lnTo>
                      <a:pt x="12343" y="1258"/>
                    </a:lnTo>
                    <a:lnTo>
                      <a:pt x="9257" y="272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69" name="Shape 2671">
              <a:extLst>
                <a:ext uri="{FF2B5EF4-FFF2-40B4-BE49-F238E27FC236}">
                  <a16:creationId xmlns:a16="http://schemas.microsoft.com/office/drawing/2014/main" id="{C5395ABB-DF17-4CD3-A782-9CCC1A4C907C}"/>
                </a:ext>
              </a:extLst>
            </p:cNvPr>
            <p:cNvSpPr/>
            <p:nvPr/>
          </p:nvSpPr>
          <p:spPr>
            <a:xfrm>
              <a:off x="5075336" y="1562351"/>
              <a:ext cx="152933" cy="287326"/>
            </a:xfrm>
            <a:custGeom>
              <a:avLst/>
              <a:gdLst/>
              <a:ahLst/>
              <a:cxnLst>
                <a:cxn ang="0">
                  <a:pos x="wd2" y="hd2"/>
                </a:cxn>
                <a:cxn ang="5400000">
                  <a:pos x="wd2" y="hd2"/>
                </a:cxn>
                <a:cxn ang="10800000">
                  <a:pos x="wd2" y="hd2"/>
                </a:cxn>
                <a:cxn ang="16200000">
                  <a:pos x="wd2" y="hd2"/>
                </a:cxn>
              </a:cxnLst>
              <a:rect l="0" t="0" r="r" b="b"/>
              <a:pathLst>
                <a:path w="21600" h="21600" extrusionOk="0">
                  <a:moveTo>
                    <a:pt x="302" y="3533"/>
                  </a:moveTo>
                  <a:lnTo>
                    <a:pt x="302" y="4095"/>
                  </a:lnTo>
                  <a:lnTo>
                    <a:pt x="1057" y="4738"/>
                  </a:lnTo>
                  <a:lnTo>
                    <a:pt x="1057" y="6103"/>
                  </a:lnTo>
                  <a:lnTo>
                    <a:pt x="1359" y="6665"/>
                  </a:lnTo>
                  <a:lnTo>
                    <a:pt x="2568" y="7146"/>
                  </a:lnTo>
                  <a:lnTo>
                    <a:pt x="2719" y="7709"/>
                  </a:lnTo>
                  <a:lnTo>
                    <a:pt x="2719" y="8190"/>
                  </a:lnTo>
                  <a:lnTo>
                    <a:pt x="3021" y="8752"/>
                  </a:lnTo>
                  <a:lnTo>
                    <a:pt x="3021" y="9395"/>
                  </a:lnTo>
                  <a:lnTo>
                    <a:pt x="2719" y="9716"/>
                  </a:lnTo>
                  <a:lnTo>
                    <a:pt x="2719" y="10760"/>
                  </a:lnTo>
                  <a:lnTo>
                    <a:pt x="3323" y="11804"/>
                  </a:lnTo>
                  <a:lnTo>
                    <a:pt x="4229" y="12446"/>
                  </a:lnTo>
                  <a:lnTo>
                    <a:pt x="4834" y="13490"/>
                  </a:lnTo>
                  <a:lnTo>
                    <a:pt x="4531" y="14534"/>
                  </a:lnTo>
                  <a:lnTo>
                    <a:pt x="4985" y="15096"/>
                  </a:lnTo>
                  <a:lnTo>
                    <a:pt x="5287" y="14373"/>
                  </a:lnTo>
                  <a:lnTo>
                    <a:pt x="7099" y="15096"/>
                  </a:lnTo>
                  <a:lnTo>
                    <a:pt x="9365" y="20717"/>
                  </a:lnTo>
                  <a:lnTo>
                    <a:pt x="9365" y="21199"/>
                  </a:lnTo>
                  <a:lnTo>
                    <a:pt x="9818" y="21600"/>
                  </a:lnTo>
                  <a:lnTo>
                    <a:pt x="19032" y="20717"/>
                  </a:lnTo>
                  <a:lnTo>
                    <a:pt x="18126" y="20074"/>
                  </a:lnTo>
                  <a:lnTo>
                    <a:pt x="17522" y="19512"/>
                  </a:lnTo>
                  <a:lnTo>
                    <a:pt x="17522" y="18870"/>
                  </a:lnTo>
                  <a:lnTo>
                    <a:pt x="18126" y="18308"/>
                  </a:lnTo>
                  <a:lnTo>
                    <a:pt x="17220" y="16622"/>
                  </a:lnTo>
                  <a:lnTo>
                    <a:pt x="17220" y="15578"/>
                  </a:lnTo>
                  <a:lnTo>
                    <a:pt x="16464" y="13651"/>
                  </a:lnTo>
                  <a:lnTo>
                    <a:pt x="16917" y="13169"/>
                  </a:lnTo>
                  <a:lnTo>
                    <a:pt x="16766" y="12286"/>
                  </a:lnTo>
                  <a:lnTo>
                    <a:pt x="17220" y="11643"/>
                  </a:lnTo>
                  <a:lnTo>
                    <a:pt x="17522" y="11161"/>
                  </a:lnTo>
                  <a:lnTo>
                    <a:pt x="17522" y="10599"/>
                  </a:lnTo>
                  <a:lnTo>
                    <a:pt x="18126" y="9957"/>
                  </a:lnTo>
                  <a:lnTo>
                    <a:pt x="17824" y="9395"/>
                  </a:lnTo>
                  <a:lnTo>
                    <a:pt x="18126" y="8512"/>
                  </a:lnTo>
                  <a:lnTo>
                    <a:pt x="17522" y="7307"/>
                  </a:lnTo>
                  <a:lnTo>
                    <a:pt x="17522" y="6825"/>
                  </a:lnTo>
                  <a:lnTo>
                    <a:pt x="18428" y="6183"/>
                  </a:lnTo>
                  <a:lnTo>
                    <a:pt x="19032" y="6183"/>
                  </a:lnTo>
                  <a:lnTo>
                    <a:pt x="20694" y="5139"/>
                  </a:lnTo>
                  <a:lnTo>
                    <a:pt x="21600" y="4256"/>
                  </a:lnTo>
                  <a:lnTo>
                    <a:pt x="21600" y="3774"/>
                  </a:lnTo>
                  <a:lnTo>
                    <a:pt x="21298" y="3212"/>
                  </a:lnTo>
                  <a:lnTo>
                    <a:pt x="20392" y="2730"/>
                  </a:lnTo>
                  <a:lnTo>
                    <a:pt x="20090" y="2168"/>
                  </a:lnTo>
                  <a:lnTo>
                    <a:pt x="20694" y="1124"/>
                  </a:lnTo>
                  <a:lnTo>
                    <a:pt x="20090" y="161"/>
                  </a:lnTo>
                  <a:lnTo>
                    <a:pt x="20392" y="0"/>
                  </a:lnTo>
                  <a:lnTo>
                    <a:pt x="3927" y="2329"/>
                  </a:lnTo>
                  <a:lnTo>
                    <a:pt x="0" y="2891"/>
                  </a:lnTo>
                  <a:lnTo>
                    <a:pt x="0" y="3212"/>
                  </a:lnTo>
                  <a:lnTo>
                    <a:pt x="302" y="3533"/>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70" name="Group 2692">
              <a:extLst>
                <a:ext uri="{FF2B5EF4-FFF2-40B4-BE49-F238E27FC236}">
                  <a16:creationId xmlns:a16="http://schemas.microsoft.com/office/drawing/2014/main" id="{986346E0-EF91-4DDF-AAF6-1AE5C5A0B9B8}"/>
                </a:ext>
              </a:extLst>
            </p:cNvPr>
            <p:cNvGrpSpPr/>
            <p:nvPr/>
          </p:nvGrpSpPr>
          <p:grpSpPr>
            <a:xfrm>
              <a:off x="4351318" y="2588817"/>
              <a:ext cx="802052" cy="365276"/>
              <a:chOff x="0" y="-1"/>
              <a:chExt cx="2032487" cy="841511"/>
            </a:xfrm>
            <a:solidFill>
              <a:srgbClr val="DCDEE0"/>
            </a:solidFill>
          </p:grpSpPr>
          <p:sp>
            <p:nvSpPr>
              <p:cNvPr id="341" name="Shape 2672">
                <a:extLst>
                  <a:ext uri="{FF2B5EF4-FFF2-40B4-BE49-F238E27FC236}">
                    <a16:creationId xmlns:a16="http://schemas.microsoft.com/office/drawing/2014/main" id="{451CDD90-BA33-4E52-BEB2-6A3B27F5D2DB}"/>
                  </a:ext>
                </a:extLst>
              </p:cNvPr>
              <p:cNvSpPr/>
              <p:nvPr/>
            </p:nvSpPr>
            <p:spPr>
              <a:xfrm>
                <a:off x="1684677" y="1302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1296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2" name="Shape 2673">
                <a:extLst>
                  <a:ext uri="{FF2B5EF4-FFF2-40B4-BE49-F238E27FC236}">
                    <a16:creationId xmlns:a16="http://schemas.microsoft.com/office/drawing/2014/main" id="{90A9CE4E-9AD5-4A81-9E99-0A014DA528CD}"/>
                  </a:ext>
                </a:extLst>
              </p:cNvPr>
              <p:cNvSpPr/>
              <p:nvPr/>
            </p:nvSpPr>
            <p:spPr>
              <a:xfrm>
                <a:off x="1598888" y="624979"/>
                <a:ext cx="51490" cy="49213"/>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2505" y="5400"/>
                    </a:lnTo>
                    <a:lnTo>
                      <a:pt x="4547" y="14040"/>
                    </a:lnTo>
                    <a:lnTo>
                      <a:pt x="0" y="21600"/>
                    </a:lnTo>
                    <a:lnTo>
                      <a:pt x="6821" y="14040"/>
                    </a:lnTo>
                    <a:lnTo>
                      <a:pt x="21600" y="0"/>
                    </a:lnTo>
                    <a:lnTo>
                      <a:pt x="19326"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3" name="Shape 2674">
                <a:extLst>
                  <a:ext uri="{FF2B5EF4-FFF2-40B4-BE49-F238E27FC236}">
                    <a16:creationId xmlns:a16="http://schemas.microsoft.com/office/drawing/2014/main" id="{C2EEAF55-71D2-41CD-AE46-442D18EA2969}"/>
                  </a:ext>
                </a:extLst>
              </p:cNvPr>
              <p:cNvSpPr/>
              <p:nvPr/>
            </p:nvSpPr>
            <p:spPr>
              <a:xfrm>
                <a:off x="1598888" y="624979"/>
                <a:ext cx="51490" cy="49213"/>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2505" y="5400"/>
                    </a:lnTo>
                    <a:lnTo>
                      <a:pt x="4547" y="14040"/>
                    </a:lnTo>
                    <a:lnTo>
                      <a:pt x="0" y="21600"/>
                    </a:lnTo>
                    <a:lnTo>
                      <a:pt x="6821" y="14040"/>
                    </a:lnTo>
                    <a:lnTo>
                      <a:pt x="21600" y="0"/>
                    </a:lnTo>
                    <a:lnTo>
                      <a:pt x="19326"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4" name="Shape 2675">
                <a:extLst>
                  <a:ext uri="{FF2B5EF4-FFF2-40B4-BE49-F238E27FC236}">
                    <a16:creationId xmlns:a16="http://schemas.microsoft.com/office/drawing/2014/main" id="{78485C8B-F154-4C5E-980F-1779192AE01F}"/>
                  </a:ext>
                </a:extLst>
              </p:cNvPr>
              <p:cNvSpPr/>
              <p:nvPr/>
            </p:nvSpPr>
            <p:spPr>
              <a:xfrm>
                <a:off x="1715415" y="551163"/>
                <a:ext cx="78590" cy="221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152" y="0"/>
                    </a:lnTo>
                    <a:lnTo>
                      <a:pt x="4469" y="12000"/>
                    </a:lnTo>
                    <a:lnTo>
                      <a:pt x="0" y="21600"/>
                    </a:lnTo>
                    <a:lnTo>
                      <a:pt x="11172" y="72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5" name="Shape 2676">
                <a:extLst>
                  <a:ext uri="{FF2B5EF4-FFF2-40B4-BE49-F238E27FC236}">
                    <a16:creationId xmlns:a16="http://schemas.microsoft.com/office/drawing/2014/main" id="{98257B8E-D9FE-4350-B929-8D39E66A072F}"/>
                  </a:ext>
                </a:extLst>
              </p:cNvPr>
              <p:cNvSpPr/>
              <p:nvPr/>
            </p:nvSpPr>
            <p:spPr>
              <a:xfrm>
                <a:off x="1715415" y="551163"/>
                <a:ext cx="78590" cy="221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152" y="0"/>
                    </a:lnTo>
                    <a:lnTo>
                      <a:pt x="4469" y="12000"/>
                    </a:lnTo>
                    <a:lnTo>
                      <a:pt x="0" y="21600"/>
                    </a:lnTo>
                    <a:lnTo>
                      <a:pt x="11172" y="72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6" name="Shape 2677">
                <a:extLst>
                  <a:ext uri="{FF2B5EF4-FFF2-40B4-BE49-F238E27FC236}">
                    <a16:creationId xmlns:a16="http://schemas.microsoft.com/office/drawing/2014/main" id="{59E5EA74-3D90-4948-A5F9-E58E62170972}"/>
                  </a:ext>
                </a:extLst>
              </p:cNvPr>
              <p:cNvSpPr/>
              <p:nvPr/>
            </p:nvSpPr>
            <p:spPr>
              <a:xfrm>
                <a:off x="1840075" y="472426"/>
                <a:ext cx="48779" cy="91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00" y="4086"/>
                    </a:lnTo>
                    <a:lnTo>
                      <a:pt x="8400" y="7589"/>
                    </a:lnTo>
                    <a:lnTo>
                      <a:pt x="6000" y="11676"/>
                    </a:lnTo>
                    <a:lnTo>
                      <a:pt x="0" y="21600"/>
                    </a:lnTo>
                    <a:lnTo>
                      <a:pt x="8400" y="8757"/>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7" name="Shape 2678">
                <a:extLst>
                  <a:ext uri="{FF2B5EF4-FFF2-40B4-BE49-F238E27FC236}">
                    <a16:creationId xmlns:a16="http://schemas.microsoft.com/office/drawing/2014/main" id="{7FA4EED4-1E24-4FFE-AFB1-7AA294533C1E}"/>
                  </a:ext>
                </a:extLst>
              </p:cNvPr>
              <p:cNvSpPr/>
              <p:nvPr/>
            </p:nvSpPr>
            <p:spPr>
              <a:xfrm>
                <a:off x="1840075" y="472426"/>
                <a:ext cx="48779" cy="91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00" y="4086"/>
                    </a:lnTo>
                    <a:lnTo>
                      <a:pt x="8400" y="7589"/>
                    </a:lnTo>
                    <a:lnTo>
                      <a:pt x="6000" y="11676"/>
                    </a:lnTo>
                    <a:lnTo>
                      <a:pt x="0" y="21600"/>
                    </a:lnTo>
                    <a:lnTo>
                      <a:pt x="8400" y="8757"/>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8" name="Shape 2679">
                <a:extLst>
                  <a:ext uri="{FF2B5EF4-FFF2-40B4-BE49-F238E27FC236}">
                    <a16:creationId xmlns:a16="http://schemas.microsoft.com/office/drawing/2014/main" id="{7EB9A02F-BE7E-4634-9B8E-E4EA738BE956}"/>
                  </a:ext>
                </a:extLst>
              </p:cNvPr>
              <p:cNvSpPr/>
              <p:nvPr/>
            </p:nvSpPr>
            <p:spPr>
              <a:xfrm>
                <a:off x="1905115" y="430397"/>
                <a:ext cx="1626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40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9" name="Shape 2680">
                <a:extLst>
                  <a:ext uri="{FF2B5EF4-FFF2-40B4-BE49-F238E27FC236}">
                    <a16:creationId xmlns:a16="http://schemas.microsoft.com/office/drawing/2014/main" id="{E6C2DACA-0D8B-4C91-8694-A0C1B9497152}"/>
                  </a:ext>
                </a:extLst>
              </p:cNvPr>
              <p:cNvSpPr/>
              <p:nvPr/>
            </p:nvSpPr>
            <p:spPr>
              <a:xfrm>
                <a:off x="1905115" y="430397"/>
                <a:ext cx="1626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40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0" name="Shape 2681">
                <a:extLst>
                  <a:ext uri="{FF2B5EF4-FFF2-40B4-BE49-F238E27FC236}">
                    <a16:creationId xmlns:a16="http://schemas.microsoft.com/office/drawing/2014/main" id="{502F5FB7-A6F0-45F9-8880-36B861CA9072}"/>
                  </a:ext>
                </a:extLst>
              </p:cNvPr>
              <p:cNvSpPr/>
              <p:nvPr/>
            </p:nvSpPr>
            <p:spPr>
              <a:xfrm>
                <a:off x="1934923" y="378924"/>
                <a:ext cx="35231" cy="3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23"/>
                    </a:lnTo>
                    <a:lnTo>
                      <a:pt x="9969" y="13292"/>
                    </a:lnTo>
                    <a:lnTo>
                      <a:pt x="0" y="21600"/>
                    </a:lnTo>
                    <a:lnTo>
                      <a:pt x="21600" y="3323"/>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1" name="Shape 2682">
                <a:extLst>
                  <a:ext uri="{FF2B5EF4-FFF2-40B4-BE49-F238E27FC236}">
                    <a16:creationId xmlns:a16="http://schemas.microsoft.com/office/drawing/2014/main" id="{E9408752-121C-49C7-8C50-01D334DE5FB6}"/>
                  </a:ext>
                </a:extLst>
              </p:cNvPr>
              <p:cNvSpPr/>
              <p:nvPr/>
            </p:nvSpPr>
            <p:spPr>
              <a:xfrm>
                <a:off x="1934923" y="378924"/>
                <a:ext cx="35231" cy="3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23"/>
                    </a:lnTo>
                    <a:lnTo>
                      <a:pt x="9969" y="13292"/>
                    </a:lnTo>
                    <a:lnTo>
                      <a:pt x="0" y="21600"/>
                    </a:lnTo>
                    <a:lnTo>
                      <a:pt x="21600" y="3323"/>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2" name="Shape 2683">
                <a:extLst>
                  <a:ext uri="{FF2B5EF4-FFF2-40B4-BE49-F238E27FC236}">
                    <a16:creationId xmlns:a16="http://schemas.microsoft.com/office/drawing/2014/main" id="{AED24F5E-C77A-46C9-BA08-A4043E0EFE6C}"/>
                  </a:ext>
                </a:extLst>
              </p:cNvPr>
              <p:cNvSpPr/>
              <p:nvPr/>
            </p:nvSpPr>
            <p:spPr>
              <a:xfrm>
                <a:off x="2002675" y="216529"/>
                <a:ext cx="29812" cy="15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21600"/>
                    </a:lnTo>
                    <a:lnTo>
                      <a:pt x="17673" y="20184"/>
                    </a:lnTo>
                    <a:lnTo>
                      <a:pt x="21600" y="15580"/>
                    </a:lnTo>
                    <a:lnTo>
                      <a:pt x="17673" y="8144"/>
                    </a:lnTo>
                    <a:lnTo>
                      <a:pt x="13745" y="5311"/>
                    </a:lnTo>
                    <a:lnTo>
                      <a:pt x="3927" y="0"/>
                    </a:lnTo>
                    <a:lnTo>
                      <a:pt x="3927" y="2833"/>
                    </a:lnTo>
                    <a:lnTo>
                      <a:pt x="9818" y="5311"/>
                    </a:lnTo>
                    <a:lnTo>
                      <a:pt x="13745" y="7436"/>
                    </a:lnTo>
                    <a:lnTo>
                      <a:pt x="17673" y="16643"/>
                    </a:lnTo>
                    <a:lnTo>
                      <a:pt x="9818" y="19475"/>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3" name="Shape 2684">
                <a:extLst>
                  <a:ext uri="{FF2B5EF4-FFF2-40B4-BE49-F238E27FC236}">
                    <a16:creationId xmlns:a16="http://schemas.microsoft.com/office/drawing/2014/main" id="{F35B0175-FBDC-46D8-B96E-30162914BE0C}"/>
                  </a:ext>
                </a:extLst>
              </p:cNvPr>
              <p:cNvSpPr/>
              <p:nvPr/>
            </p:nvSpPr>
            <p:spPr>
              <a:xfrm>
                <a:off x="2002675" y="216529"/>
                <a:ext cx="29812" cy="15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21600"/>
                    </a:lnTo>
                    <a:lnTo>
                      <a:pt x="17673" y="20184"/>
                    </a:lnTo>
                    <a:lnTo>
                      <a:pt x="21600" y="15580"/>
                    </a:lnTo>
                    <a:lnTo>
                      <a:pt x="17673" y="8144"/>
                    </a:lnTo>
                    <a:lnTo>
                      <a:pt x="13745" y="5311"/>
                    </a:lnTo>
                    <a:lnTo>
                      <a:pt x="3927" y="0"/>
                    </a:lnTo>
                    <a:lnTo>
                      <a:pt x="3927" y="2833"/>
                    </a:lnTo>
                    <a:lnTo>
                      <a:pt x="9818" y="5311"/>
                    </a:lnTo>
                    <a:lnTo>
                      <a:pt x="13745" y="7436"/>
                    </a:lnTo>
                    <a:lnTo>
                      <a:pt x="17673" y="16643"/>
                    </a:lnTo>
                    <a:lnTo>
                      <a:pt x="9818" y="19475"/>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4" name="Shape 2685">
                <a:extLst>
                  <a:ext uri="{FF2B5EF4-FFF2-40B4-BE49-F238E27FC236}">
                    <a16:creationId xmlns:a16="http://schemas.microsoft.com/office/drawing/2014/main" id="{36D4023F-2124-471D-914F-73D611A12280}"/>
                  </a:ext>
                </a:extLst>
              </p:cNvPr>
              <p:cNvSpPr/>
              <p:nvPr/>
            </p:nvSpPr>
            <p:spPr>
              <a:xfrm>
                <a:off x="0" y="36909"/>
                <a:ext cx="1956606" cy="804601"/>
              </a:xfrm>
              <a:custGeom>
                <a:avLst/>
                <a:gdLst/>
                <a:ahLst/>
                <a:cxnLst>
                  <a:cxn ang="0">
                    <a:pos x="wd2" y="hd2"/>
                  </a:cxn>
                  <a:cxn ang="5400000">
                    <a:pos x="wd2" y="hd2"/>
                  </a:cxn>
                  <a:cxn ang="10800000">
                    <a:pos x="wd2" y="hd2"/>
                  </a:cxn>
                  <a:cxn ang="16200000">
                    <a:pos x="wd2" y="hd2"/>
                  </a:cxn>
                </a:cxnLst>
                <a:rect l="0" t="0" r="r" b="b"/>
                <a:pathLst>
                  <a:path w="21600" h="21600" extrusionOk="0">
                    <a:moveTo>
                      <a:pt x="14899" y="2510"/>
                    </a:moveTo>
                    <a:lnTo>
                      <a:pt x="9274" y="4690"/>
                    </a:lnTo>
                    <a:lnTo>
                      <a:pt x="7240" y="5483"/>
                    </a:lnTo>
                    <a:lnTo>
                      <a:pt x="6462" y="5615"/>
                    </a:lnTo>
                    <a:lnTo>
                      <a:pt x="6013" y="5615"/>
                    </a:lnTo>
                    <a:lnTo>
                      <a:pt x="5953" y="6209"/>
                    </a:lnTo>
                    <a:lnTo>
                      <a:pt x="5953" y="6738"/>
                    </a:lnTo>
                    <a:lnTo>
                      <a:pt x="5894" y="7464"/>
                    </a:lnTo>
                    <a:lnTo>
                      <a:pt x="5684" y="7728"/>
                    </a:lnTo>
                    <a:lnTo>
                      <a:pt x="5505" y="8059"/>
                    </a:lnTo>
                    <a:lnTo>
                      <a:pt x="5325" y="9050"/>
                    </a:lnTo>
                    <a:lnTo>
                      <a:pt x="5176" y="9578"/>
                    </a:lnTo>
                    <a:lnTo>
                      <a:pt x="4996" y="9182"/>
                    </a:lnTo>
                    <a:lnTo>
                      <a:pt x="4607" y="9578"/>
                    </a:lnTo>
                    <a:lnTo>
                      <a:pt x="4398" y="9908"/>
                    </a:lnTo>
                    <a:lnTo>
                      <a:pt x="4338" y="10305"/>
                    </a:lnTo>
                    <a:lnTo>
                      <a:pt x="4099" y="10833"/>
                    </a:lnTo>
                    <a:lnTo>
                      <a:pt x="3979" y="10833"/>
                    </a:lnTo>
                    <a:lnTo>
                      <a:pt x="3770" y="10437"/>
                    </a:lnTo>
                    <a:lnTo>
                      <a:pt x="3590" y="10701"/>
                    </a:lnTo>
                    <a:lnTo>
                      <a:pt x="3470" y="10899"/>
                    </a:lnTo>
                    <a:lnTo>
                      <a:pt x="3470" y="11295"/>
                    </a:lnTo>
                    <a:lnTo>
                      <a:pt x="3261" y="11163"/>
                    </a:lnTo>
                    <a:lnTo>
                      <a:pt x="3141" y="12154"/>
                    </a:lnTo>
                    <a:lnTo>
                      <a:pt x="3022" y="12550"/>
                    </a:lnTo>
                    <a:lnTo>
                      <a:pt x="2872" y="12550"/>
                    </a:lnTo>
                    <a:lnTo>
                      <a:pt x="2483" y="13145"/>
                    </a:lnTo>
                    <a:lnTo>
                      <a:pt x="1855" y="14400"/>
                    </a:lnTo>
                    <a:lnTo>
                      <a:pt x="1675" y="14664"/>
                    </a:lnTo>
                    <a:lnTo>
                      <a:pt x="1286" y="14664"/>
                    </a:lnTo>
                    <a:lnTo>
                      <a:pt x="838" y="15127"/>
                    </a:lnTo>
                    <a:lnTo>
                      <a:pt x="658" y="15655"/>
                    </a:lnTo>
                    <a:lnTo>
                      <a:pt x="628" y="16117"/>
                    </a:lnTo>
                    <a:lnTo>
                      <a:pt x="568" y="16778"/>
                    </a:lnTo>
                    <a:lnTo>
                      <a:pt x="389" y="17108"/>
                    </a:lnTo>
                    <a:lnTo>
                      <a:pt x="0" y="17372"/>
                    </a:lnTo>
                    <a:lnTo>
                      <a:pt x="0" y="19222"/>
                    </a:lnTo>
                    <a:lnTo>
                      <a:pt x="3141" y="18165"/>
                    </a:lnTo>
                    <a:lnTo>
                      <a:pt x="3829" y="17372"/>
                    </a:lnTo>
                    <a:lnTo>
                      <a:pt x="3979" y="17372"/>
                    </a:lnTo>
                    <a:lnTo>
                      <a:pt x="4338" y="16778"/>
                    </a:lnTo>
                    <a:lnTo>
                      <a:pt x="4787" y="16382"/>
                    </a:lnTo>
                    <a:lnTo>
                      <a:pt x="4936" y="16117"/>
                    </a:lnTo>
                    <a:lnTo>
                      <a:pt x="5176" y="16051"/>
                    </a:lnTo>
                    <a:lnTo>
                      <a:pt x="7479" y="15391"/>
                    </a:lnTo>
                    <a:lnTo>
                      <a:pt x="8317" y="15259"/>
                    </a:lnTo>
                    <a:lnTo>
                      <a:pt x="8556" y="15787"/>
                    </a:lnTo>
                    <a:lnTo>
                      <a:pt x="8706" y="15523"/>
                    </a:lnTo>
                    <a:lnTo>
                      <a:pt x="9065" y="16250"/>
                    </a:lnTo>
                    <a:lnTo>
                      <a:pt x="9155" y="16778"/>
                    </a:lnTo>
                    <a:lnTo>
                      <a:pt x="9155" y="17108"/>
                    </a:lnTo>
                    <a:lnTo>
                      <a:pt x="9214" y="17240"/>
                    </a:lnTo>
                    <a:lnTo>
                      <a:pt x="12086" y="16250"/>
                    </a:lnTo>
                    <a:lnTo>
                      <a:pt x="15407" y="21468"/>
                    </a:lnTo>
                    <a:lnTo>
                      <a:pt x="15527" y="21600"/>
                    </a:lnTo>
                    <a:lnTo>
                      <a:pt x="15617" y="21600"/>
                    </a:lnTo>
                    <a:lnTo>
                      <a:pt x="16035" y="21270"/>
                    </a:lnTo>
                    <a:lnTo>
                      <a:pt x="16424" y="21006"/>
                    </a:lnTo>
                    <a:lnTo>
                      <a:pt x="16753" y="21006"/>
                    </a:lnTo>
                    <a:lnTo>
                      <a:pt x="16993" y="20741"/>
                    </a:lnTo>
                    <a:lnTo>
                      <a:pt x="17023" y="19750"/>
                    </a:lnTo>
                    <a:lnTo>
                      <a:pt x="16873" y="18892"/>
                    </a:lnTo>
                    <a:lnTo>
                      <a:pt x="16933" y="18892"/>
                    </a:lnTo>
                    <a:lnTo>
                      <a:pt x="17023" y="19222"/>
                    </a:lnTo>
                    <a:lnTo>
                      <a:pt x="17142" y="20345"/>
                    </a:lnTo>
                    <a:lnTo>
                      <a:pt x="17142" y="19024"/>
                    </a:lnTo>
                    <a:lnTo>
                      <a:pt x="17202" y="18495"/>
                    </a:lnTo>
                    <a:lnTo>
                      <a:pt x="17382" y="17637"/>
                    </a:lnTo>
                    <a:lnTo>
                      <a:pt x="17651" y="16778"/>
                    </a:lnTo>
                    <a:lnTo>
                      <a:pt x="18100" y="15919"/>
                    </a:lnTo>
                    <a:lnTo>
                      <a:pt x="17980" y="15391"/>
                    </a:lnTo>
                    <a:lnTo>
                      <a:pt x="18100" y="15061"/>
                    </a:lnTo>
                    <a:lnTo>
                      <a:pt x="17980" y="14664"/>
                    </a:lnTo>
                    <a:lnTo>
                      <a:pt x="18219" y="14928"/>
                    </a:lnTo>
                    <a:lnTo>
                      <a:pt x="18040" y="15259"/>
                    </a:lnTo>
                    <a:lnTo>
                      <a:pt x="18279" y="15523"/>
                    </a:lnTo>
                    <a:lnTo>
                      <a:pt x="18339" y="15391"/>
                    </a:lnTo>
                    <a:lnTo>
                      <a:pt x="18489" y="14928"/>
                    </a:lnTo>
                    <a:lnTo>
                      <a:pt x="18668" y="14004"/>
                    </a:lnTo>
                    <a:lnTo>
                      <a:pt x="18907" y="14268"/>
                    </a:lnTo>
                    <a:lnTo>
                      <a:pt x="19386" y="13673"/>
                    </a:lnTo>
                    <a:lnTo>
                      <a:pt x="19566" y="13673"/>
                    </a:lnTo>
                    <a:lnTo>
                      <a:pt x="19625" y="13409"/>
                    </a:lnTo>
                    <a:lnTo>
                      <a:pt x="19805" y="13013"/>
                    </a:lnTo>
                    <a:lnTo>
                      <a:pt x="19835" y="13541"/>
                    </a:lnTo>
                    <a:lnTo>
                      <a:pt x="19955" y="13013"/>
                    </a:lnTo>
                    <a:lnTo>
                      <a:pt x="20194" y="13277"/>
                    </a:lnTo>
                    <a:lnTo>
                      <a:pt x="20254" y="13277"/>
                    </a:lnTo>
                    <a:lnTo>
                      <a:pt x="20403" y="12418"/>
                    </a:lnTo>
                    <a:lnTo>
                      <a:pt x="20583" y="11956"/>
                    </a:lnTo>
                    <a:lnTo>
                      <a:pt x="20702" y="11560"/>
                    </a:lnTo>
                    <a:lnTo>
                      <a:pt x="20583" y="11163"/>
                    </a:lnTo>
                    <a:lnTo>
                      <a:pt x="20523" y="11163"/>
                    </a:lnTo>
                    <a:lnTo>
                      <a:pt x="20403" y="11692"/>
                    </a:lnTo>
                    <a:lnTo>
                      <a:pt x="20254" y="11824"/>
                    </a:lnTo>
                    <a:lnTo>
                      <a:pt x="20314" y="11295"/>
                    </a:lnTo>
                    <a:lnTo>
                      <a:pt x="20194" y="10899"/>
                    </a:lnTo>
                    <a:lnTo>
                      <a:pt x="20134" y="11295"/>
                    </a:lnTo>
                    <a:lnTo>
                      <a:pt x="20134" y="11428"/>
                    </a:lnTo>
                    <a:lnTo>
                      <a:pt x="20014" y="11428"/>
                    </a:lnTo>
                    <a:lnTo>
                      <a:pt x="20074" y="11956"/>
                    </a:lnTo>
                    <a:lnTo>
                      <a:pt x="19835" y="11692"/>
                    </a:lnTo>
                    <a:lnTo>
                      <a:pt x="19446" y="12286"/>
                    </a:lnTo>
                    <a:lnTo>
                      <a:pt x="18997" y="12154"/>
                    </a:lnTo>
                    <a:lnTo>
                      <a:pt x="18489" y="11031"/>
                    </a:lnTo>
                    <a:lnTo>
                      <a:pt x="18728" y="11295"/>
                    </a:lnTo>
                    <a:lnTo>
                      <a:pt x="18907" y="11428"/>
                    </a:lnTo>
                    <a:lnTo>
                      <a:pt x="19177" y="11824"/>
                    </a:lnTo>
                    <a:lnTo>
                      <a:pt x="19386" y="11956"/>
                    </a:lnTo>
                    <a:lnTo>
                      <a:pt x="19506" y="11692"/>
                    </a:lnTo>
                    <a:lnTo>
                      <a:pt x="19835" y="10833"/>
                    </a:lnTo>
                    <a:lnTo>
                      <a:pt x="19835" y="10305"/>
                    </a:lnTo>
                    <a:lnTo>
                      <a:pt x="19625" y="10437"/>
                    </a:lnTo>
                    <a:lnTo>
                      <a:pt x="19685" y="10040"/>
                    </a:lnTo>
                    <a:lnTo>
                      <a:pt x="19895" y="10040"/>
                    </a:lnTo>
                    <a:lnTo>
                      <a:pt x="20014" y="9578"/>
                    </a:lnTo>
                    <a:lnTo>
                      <a:pt x="19566" y="9182"/>
                    </a:lnTo>
                    <a:lnTo>
                      <a:pt x="19356" y="9182"/>
                    </a:lnTo>
                    <a:lnTo>
                      <a:pt x="18429" y="8719"/>
                    </a:lnTo>
                    <a:lnTo>
                      <a:pt x="18399" y="8455"/>
                    </a:lnTo>
                    <a:lnTo>
                      <a:pt x="18848" y="8719"/>
                    </a:lnTo>
                    <a:lnTo>
                      <a:pt x="19237" y="8719"/>
                    </a:lnTo>
                    <a:lnTo>
                      <a:pt x="19446" y="8587"/>
                    </a:lnTo>
                    <a:lnTo>
                      <a:pt x="19566" y="8587"/>
                    </a:lnTo>
                    <a:lnTo>
                      <a:pt x="19506" y="8191"/>
                    </a:lnTo>
                    <a:lnTo>
                      <a:pt x="19446" y="7728"/>
                    </a:lnTo>
                    <a:lnTo>
                      <a:pt x="19685" y="7728"/>
                    </a:lnTo>
                    <a:lnTo>
                      <a:pt x="19566" y="7927"/>
                    </a:lnTo>
                    <a:lnTo>
                      <a:pt x="19745" y="8455"/>
                    </a:lnTo>
                    <a:lnTo>
                      <a:pt x="19955" y="8587"/>
                    </a:lnTo>
                    <a:lnTo>
                      <a:pt x="20014" y="8059"/>
                    </a:lnTo>
                    <a:lnTo>
                      <a:pt x="20134" y="8455"/>
                    </a:lnTo>
                    <a:lnTo>
                      <a:pt x="20314" y="8587"/>
                    </a:lnTo>
                    <a:lnTo>
                      <a:pt x="20762" y="8587"/>
                    </a:lnTo>
                    <a:lnTo>
                      <a:pt x="20912" y="8191"/>
                    </a:lnTo>
                    <a:lnTo>
                      <a:pt x="21211" y="6804"/>
                    </a:lnTo>
                    <a:lnTo>
                      <a:pt x="21211" y="6341"/>
                    </a:lnTo>
                    <a:lnTo>
                      <a:pt x="21420" y="6473"/>
                    </a:lnTo>
                    <a:lnTo>
                      <a:pt x="21600" y="6077"/>
                    </a:lnTo>
                    <a:lnTo>
                      <a:pt x="21540" y="5615"/>
                    </a:lnTo>
                    <a:lnTo>
                      <a:pt x="21480" y="4690"/>
                    </a:lnTo>
                    <a:lnTo>
                      <a:pt x="21361" y="4228"/>
                    </a:lnTo>
                    <a:lnTo>
                      <a:pt x="21151" y="3831"/>
                    </a:lnTo>
                    <a:lnTo>
                      <a:pt x="21151" y="4492"/>
                    </a:lnTo>
                    <a:lnTo>
                      <a:pt x="20792" y="4492"/>
                    </a:lnTo>
                    <a:lnTo>
                      <a:pt x="20792" y="4954"/>
                    </a:lnTo>
                    <a:lnTo>
                      <a:pt x="20852" y="5813"/>
                    </a:lnTo>
                    <a:lnTo>
                      <a:pt x="20702" y="6341"/>
                    </a:lnTo>
                    <a:lnTo>
                      <a:pt x="20583" y="6077"/>
                    </a:lnTo>
                    <a:lnTo>
                      <a:pt x="20762" y="5615"/>
                    </a:lnTo>
                    <a:lnTo>
                      <a:pt x="20523" y="5483"/>
                    </a:lnTo>
                    <a:lnTo>
                      <a:pt x="20643" y="4954"/>
                    </a:lnTo>
                    <a:lnTo>
                      <a:pt x="20643" y="4492"/>
                    </a:lnTo>
                    <a:lnTo>
                      <a:pt x="20583" y="4095"/>
                    </a:lnTo>
                    <a:lnTo>
                      <a:pt x="20403" y="3963"/>
                    </a:lnTo>
                    <a:lnTo>
                      <a:pt x="20074" y="4228"/>
                    </a:lnTo>
                    <a:lnTo>
                      <a:pt x="20014" y="4690"/>
                    </a:lnTo>
                    <a:lnTo>
                      <a:pt x="19625" y="4492"/>
                    </a:lnTo>
                    <a:lnTo>
                      <a:pt x="19386" y="4822"/>
                    </a:lnTo>
                    <a:lnTo>
                      <a:pt x="19177" y="4954"/>
                    </a:lnTo>
                    <a:lnTo>
                      <a:pt x="18997" y="5086"/>
                    </a:lnTo>
                    <a:lnTo>
                      <a:pt x="18937" y="4624"/>
                    </a:lnTo>
                    <a:lnTo>
                      <a:pt x="18788" y="4095"/>
                    </a:lnTo>
                    <a:lnTo>
                      <a:pt x="18668" y="3699"/>
                    </a:lnTo>
                    <a:lnTo>
                      <a:pt x="18608" y="3237"/>
                    </a:lnTo>
                    <a:lnTo>
                      <a:pt x="18728" y="2840"/>
                    </a:lnTo>
                    <a:lnTo>
                      <a:pt x="18608" y="2510"/>
                    </a:lnTo>
                    <a:lnTo>
                      <a:pt x="18728" y="2708"/>
                    </a:lnTo>
                    <a:lnTo>
                      <a:pt x="18728" y="3369"/>
                    </a:lnTo>
                    <a:lnTo>
                      <a:pt x="18907" y="4228"/>
                    </a:lnTo>
                    <a:lnTo>
                      <a:pt x="19117" y="4228"/>
                    </a:lnTo>
                    <a:lnTo>
                      <a:pt x="19356" y="4492"/>
                    </a:lnTo>
                    <a:lnTo>
                      <a:pt x="19805" y="3633"/>
                    </a:lnTo>
                    <a:lnTo>
                      <a:pt x="19566" y="3237"/>
                    </a:lnTo>
                    <a:lnTo>
                      <a:pt x="19805" y="3237"/>
                    </a:lnTo>
                    <a:lnTo>
                      <a:pt x="20074" y="3369"/>
                    </a:lnTo>
                    <a:lnTo>
                      <a:pt x="19895" y="2972"/>
                    </a:lnTo>
                    <a:lnTo>
                      <a:pt x="20134" y="3105"/>
                    </a:lnTo>
                    <a:lnTo>
                      <a:pt x="20314" y="2972"/>
                    </a:lnTo>
                    <a:lnTo>
                      <a:pt x="20314" y="2642"/>
                    </a:lnTo>
                    <a:lnTo>
                      <a:pt x="20134" y="2246"/>
                    </a:lnTo>
                    <a:lnTo>
                      <a:pt x="19895" y="1982"/>
                    </a:lnTo>
                    <a:lnTo>
                      <a:pt x="20134" y="1982"/>
                    </a:lnTo>
                    <a:lnTo>
                      <a:pt x="20523" y="2510"/>
                    </a:lnTo>
                    <a:lnTo>
                      <a:pt x="20792" y="2510"/>
                    </a:lnTo>
                    <a:lnTo>
                      <a:pt x="20583" y="2114"/>
                    </a:lnTo>
                    <a:lnTo>
                      <a:pt x="20463" y="1651"/>
                    </a:lnTo>
                    <a:lnTo>
                      <a:pt x="20852" y="2378"/>
                    </a:lnTo>
                    <a:lnTo>
                      <a:pt x="21032" y="2972"/>
                    </a:lnTo>
                    <a:lnTo>
                      <a:pt x="21032" y="2510"/>
                    </a:lnTo>
                    <a:lnTo>
                      <a:pt x="20643" y="1123"/>
                    </a:lnTo>
                    <a:lnTo>
                      <a:pt x="20643" y="991"/>
                    </a:lnTo>
                    <a:lnTo>
                      <a:pt x="20403" y="859"/>
                    </a:lnTo>
                    <a:lnTo>
                      <a:pt x="20254" y="396"/>
                    </a:lnTo>
                    <a:lnTo>
                      <a:pt x="20194" y="0"/>
                    </a:lnTo>
                    <a:lnTo>
                      <a:pt x="17711" y="1255"/>
                    </a:lnTo>
                    <a:lnTo>
                      <a:pt x="14899" y="251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5" name="Shape 2686">
                <a:extLst>
                  <a:ext uri="{FF2B5EF4-FFF2-40B4-BE49-F238E27FC236}">
                    <a16:creationId xmlns:a16="http://schemas.microsoft.com/office/drawing/2014/main" id="{4DA7AD43-1C0A-412C-9EB2-CA50AE331681}"/>
                  </a:ext>
                </a:extLst>
              </p:cNvPr>
              <p:cNvSpPr/>
              <p:nvPr/>
            </p:nvSpPr>
            <p:spPr>
              <a:xfrm>
                <a:off x="1834656" y="31988"/>
                <a:ext cx="24390" cy="19685"/>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21600" y="0"/>
                    </a:lnTo>
                    <a:lnTo>
                      <a:pt x="7200" y="0"/>
                    </a:lnTo>
                    <a:lnTo>
                      <a:pt x="0" y="5400"/>
                    </a:lnTo>
                    <a:lnTo>
                      <a:pt x="168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6" name="Shape 2687">
                <a:extLst>
                  <a:ext uri="{FF2B5EF4-FFF2-40B4-BE49-F238E27FC236}">
                    <a16:creationId xmlns:a16="http://schemas.microsoft.com/office/drawing/2014/main" id="{2018152E-4981-4CE3-A28B-F85723B0C2F6}"/>
                  </a:ext>
                </a:extLst>
              </p:cNvPr>
              <p:cNvSpPr/>
              <p:nvPr/>
            </p:nvSpPr>
            <p:spPr>
              <a:xfrm>
                <a:off x="1834656" y="31988"/>
                <a:ext cx="24390" cy="19685"/>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21600" y="0"/>
                    </a:lnTo>
                    <a:lnTo>
                      <a:pt x="7200" y="0"/>
                    </a:lnTo>
                    <a:lnTo>
                      <a:pt x="0" y="5400"/>
                    </a:lnTo>
                    <a:lnTo>
                      <a:pt x="168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7" name="Shape 2688">
                <a:extLst>
                  <a:ext uri="{FF2B5EF4-FFF2-40B4-BE49-F238E27FC236}">
                    <a16:creationId xmlns:a16="http://schemas.microsoft.com/office/drawing/2014/main" id="{8B1D8F7C-9614-400D-8BDA-0FFCCB9BA870}"/>
                  </a:ext>
                </a:extLst>
              </p:cNvPr>
              <p:cNvSpPr/>
              <p:nvPr/>
            </p:nvSpPr>
            <p:spPr>
              <a:xfrm>
                <a:off x="1840075" y="-1"/>
                <a:ext cx="24390" cy="31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92"/>
                    </a:lnTo>
                    <a:lnTo>
                      <a:pt x="2400" y="21600"/>
                    </a:lnTo>
                    <a:lnTo>
                      <a:pt x="21600" y="21600"/>
                    </a:lnTo>
                    <a:lnTo>
                      <a:pt x="12000" y="9969"/>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8" name="Shape 2689">
                <a:extLst>
                  <a:ext uri="{FF2B5EF4-FFF2-40B4-BE49-F238E27FC236}">
                    <a16:creationId xmlns:a16="http://schemas.microsoft.com/office/drawing/2014/main" id="{2C5AE3AF-1421-4310-90B1-DB875FBC89C3}"/>
                  </a:ext>
                </a:extLst>
              </p:cNvPr>
              <p:cNvSpPr/>
              <p:nvPr/>
            </p:nvSpPr>
            <p:spPr>
              <a:xfrm>
                <a:off x="1840075" y="-1"/>
                <a:ext cx="24390" cy="31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92"/>
                    </a:lnTo>
                    <a:lnTo>
                      <a:pt x="2400" y="21600"/>
                    </a:lnTo>
                    <a:lnTo>
                      <a:pt x="21600" y="21600"/>
                    </a:lnTo>
                    <a:lnTo>
                      <a:pt x="12000" y="9969"/>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9" name="Shape 2690">
                <a:extLst>
                  <a:ext uri="{FF2B5EF4-FFF2-40B4-BE49-F238E27FC236}">
                    <a16:creationId xmlns:a16="http://schemas.microsoft.com/office/drawing/2014/main" id="{F1CD919D-0AC4-46DA-B73C-0F32D90471D8}"/>
                  </a:ext>
                </a:extLst>
              </p:cNvPr>
              <p:cNvSpPr/>
              <p:nvPr/>
            </p:nvSpPr>
            <p:spPr>
              <a:xfrm>
                <a:off x="1864464" y="27067"/>
                <a:ext cx="121950" cy="182082"/>
              </a:xfrm>
              <a:custGeom>
                <a:avLst/>
                <a:gdLst/>
                <a:ahLst/>
                <a:cxnLst>
                  <a:cxn ang="0">
                    <a:pos x="wd2" y="hd2"/>
                  </a:cxn>
                  <a:cxn ang="5400000">
                    <a:pos x="wd2" y="hd2"/>
                  </a:cxn>
                  <a:cxn ang="10800000">
                    <a:pos x="wd2" y="hd2"/>
                  </a:cxn>
                  <a:cxn ang="16200000">
                    <a:pos x="wd2" y="hd2"/>
                  </a:cxn>
                </a:cxnLst>
                <a:rect l="0" t="0" r="r" b="b"/>
                <a:pathLst>
                  <a:path w="21600" h="21600" extrusionOk="0">
                    <a:moveTo>
                      <a:pt x="6240" y="8465"/>
                    </a:moveTo>
                    <a:lnTo>
                      <a:pt x="8160" y="9924"/>
                    </a:lnTo>
                    <a:lnTo>
                      <a:pt x="10560" y="13719"/>
                    </a:lnTo>
                    <a:lnTo>
                      <a:pt x="14400" y="15470"/>
                    </a:lnTo>
                    <a:lnTo>
                      <a:pt x="13440" y="16638"/>
                    </a:lnTo>
                    <a:lnTo>
                      <a:pt x="16320" y="17222"/>
                    </a:lnTo>
                    <a:lnTo>
                      <a:pt x="19680" y="19265"/>
                    </a:lnTo>
                    <a:lnTo>
                      <a:pt x="21600" y="21600"/>
                    </a:lnTo>
                    <a:lnTo>
                      <a:pt x="21600" y="21016"/>
                    </a:lnTo>
                    <a:lnTo>
                      <a:pt x="19680" y="18681"/>
                    </a:lnTo>
                    <a:lnTo>
                      <a:pt x="11520" y="12843"/>
                    </a:lnTo>
                    <a:lnTo>
                      <a:pt x="7200" y="8757"/>
                    </a:lnTo>
                    <a:lnTo>
                      <a:pt x="1920" y="584"/>
                    </a:lnTo>
                    <a:lnTo>
                      <a:pt x="960" y="0"/>
                    </a:lnTo>
                    <a:lnTo>
                      <a:pt x="0" y="584"/>
                    </a:lnTo>
                    <a:lnTo>
                      <a:pt x="6240" y="84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0" name="Shape 2691">
                <a:extLst>
                  <a:ext uri="{FF2B5EF4-FFF2-40B4-BE49-F238E27FC236}">
                    <a16:creationId xmlns:a16="http://schemas.microsoft.com/office/drawing/2014/main" id="{0B5EAA33-65E3-47FC-8B86-AC45789FDB32}"/>
                  </a:ext>
                </a:extLst>
              </p:cNvPr>
              <p:cNvSpPr/>
              <p:nvPr/>
            </p:nvSpPr>
            <p:spPr>
              <a:xfrm>
                <a:off x="1864464" y="27067"/>
                <a:ext cx="121950" cy="182082"/>
              </a:xfrm>
              <a:custGeom>
                <a:avLst/>
                <a:gdLst/>
                <a:ahLst/>
                <a:cxnLst>
                  <a:cxn ang="0">
                    <a:pos x="wd2" y="hd2"/>
                  </a:cxn>
                  <a:cxn ang="5400000">
                    <a:pos x="wd2" y="hd2"/>
                  </a:cxn>
                  <a:cxn ang="10800000">
                    <a:pos x="wd2" y="hd2"/>
                  </a:cxn>
                  <a:cxn ang="16200000">
                    <a:pos x="wd2" y="hd2"/>
                  </a:cxn>
                </a:cxnLst>
                <a:rect l="0" t="0" r="r" b="b"/>
                <a:pathLst>
                  <a:path w="21600" h="21600" extrusionOk="0">
                    <a:moveTo>
                      <a:pt x="6240" y="8465"/>
                    </a:moveTo>
                    <a:lnTo>
                      <a:pt x="8160" y="9924"/>
                    </a:lnTo>
                    <a:lnTo>
                      <a:pt x="10560" y="13719"/>
                    </a:lnTo>
                    <a:lnTo>
                      <a:pt x="14400" y="15470"/>
                    </a:lnTo>
                    <a:lnTo>
                      <a:pt x="13440" y="16638"/>
                    </a:lnTo>
                    <a:lnTo>
                      <a:pt x="16320" y="17222"/>
                    </a:lnTo>
                    <a:lnTo>
                      <a:pt x="19680" y="19265"/>
                    </a:lnTo>
                    <a:lnTo>
                      <a:pt x="21600" y="21600"/>
                    </a:lnTo>
                    <a:lnTo>
                      <a:pt x="21600" y="21016"/>
                    </a:lnTo>
                    <a:lnTo>
                      <a:pt x="19680" y="18681"/>
                    </a:lnTo>
                    <a:lnTo>
                      <a:pt x="11520" y="12843"/>
                    </a:lnTo>
                    <a:lnTo>
                      <a:pt x="7200" y="8757"/>
                    </a:lnTo>
                    <a:lnTo>
                      <a:pt x="1920" y="584"/>
                    </a:lnTo>
                    <a:lnTo>
                      <a:pt x="960" y="0"/>
                    </a:lnTo>
                    <a:lnTo>
                      <a:pt x="0" y="584"/>
                    </a:lnTo>
                    <a:lnTo>
                      <a:pt x="6240" y="84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71" name="Group 2700">
              <a:extLst>
                <a:ext uri="{FF2B5EF4-FFF2-40B4-BE49-F238E27FC236}">
                  <a16:creationId xmlns:a16="http://schemas.microsoft.com/office/drawing/2014/main" id="{92A9CA75-25C3-43A6-9B81-408C13121328}"/>
                </a:ext>
              </a:extLst>
            </p:cNvPr>
            <p:cNvGrpSpPr/>
            <p:nvPr/>
          </p:nvGrpSpPr>
          <p:grpSpPr>
            <a:xfrm>
              <a:off x="4698887" y="2241677"/>
              <a:ext cx="411741" cy="200809"/>
              <a:chOff x="-1" y="-1"/>
              <a:chExt cx="1043345" cy="462587"/>
            </a:xfrm>
            <a:solidFill>
              <a:srgbClr val="DCDEE0"/>
            </a:solidFill>
          </p:grpSpPr>
          <p:sp>
            <p:nvSpPr>
              <p:cNvPr id="334" name="Shape 2693">
                <a:extLst>
                  <a:ext uri="{FF2B5EF4-FFF2-40B4-BE49-F238E27FC236}">
                    <a16:creationId xmlns:a16="http://schemas.microsoft.com/office/drawing/2014/main" id="{32CBFA18-3C3D-4A37-97CA-18496B0062EB}"/>
                  </a:ext>
                </a:extLst>
              </p:cNvPr>
              <p:cNvSpPr/>
              <p:nvPr/>
            </p:nvSpPr>
            <p:spPr>
              <a:xfrm>
                <a:off x="-1" y="-1"/>
                <a:ext cx="1043345" cy="462587"/>
              </a:xfrm>
              <a:custGeom>
                <a:avLst/>
                <a:gdLst/>
                <a:ahLst/>
                <a:cxnLst>
                  <a:cxn ang="0">
                    <a:pos x="wd2" y="hd2"/>
                  </a:cxn>
                  <a:cxn ang="5400000">
                    <a:pos x="wd2" y="hd2"/>
                  </a:cxn>
                  <a:cxn ang="10800000">
                    <a:pos x="wd2" y="hd2"/>
                  </a:cxn>
                  <a:cxn ang="16200000">
                    <a:pos x="wd2" y="hd2"/>
                  </a:cxn>
                </a:cxnLst>
                <a:rect l="0" t="0" r="r" b="b"/>
                <a:pathLst>
                  <a:path w="21600" h="21600" extrusionOk="0">
                    <a:moveTo>
                      <a:pt x="18458" y="14477"/>
                    </a:moveTo>
                    <a:lnTo>
                      <a:pt x="17841" y="9077"/>
                    </a:lnTo>
                    <a:lnTo>
                      <a:pt x="16551" y="0"/>
                    </a:lnTo>
                    <a:lnTo>
                      <a:pt x="7798" y="3906"/>
                    </a:lnTo>
                    <a:lnTo>
                      <a:pt x="0" y="6894"/>
                    </a:lnTo>
                    <a:lnTo>
                      <a:pt x="561" y="13328"/>
                    </a:lnTo>
                    <a:lnTo>
                      <a:pt x="842" y="12523"/>
                    </a:lnTo>
                    <a:lnTo>
                      <a:pt x="1178" y="11834"/>
                    </a:lnTo>
                    <a:lnTo>
                      <a:pt x="1403" y="11030"/>
                    </a:lnTo>
                    <a:lnTo>
                      <a:pt x="1795" y="10111"/>
                    </a:lnTo>
                    <a:lnTo>
                      <a:pt x="1908" y="9536"/>
                    </a:lnTo>
                    <a:lnTo>
                      <a:pt x="2244" y="9077"/>
                    </a:lnTo>
                    <a:lnTo>
                      <a:pt x="2637" y="9306"/>
                    </a:lnTo>
                    <a:lnTo>
                      <a:pt x="3198" y="7698"/>
                    </a:lnTo>
                    <a:lnTo>
                      <a:pt x="3198" y="6894"/>
                    </a:lnTo>
                    <a:lnTo>
                      <a:pt x="3254" y="6894"/>
                    </a:lnTo>
                    <a:lnTo>
                      <a:pt x="3703" y="7583"/>
                    </a:lnTo>
                    <a:lnTo>
                      <a:pt x="4096" y="7698"/>
                    </a:lnTo>
                    <a:lnTo>
                      <a:pt x="4657" y="7583"/>
                    </a:lnTo>
                    <a:lnTo>
                      <a:pt x="4769" y="6894"/>
                    </a:lnTo>
                    <a:lnTo>
                      <a:pt x="5049" y="5974"/>
                    </a:lnTo>
                    <a:lnTo>
                      <a:pt x="5498" y="5974"/>
                    </a:lnTo>
                    <a:lnTo>
                      <a:pt x="5723" y="5170"/>
                    </a:lnTo>
                    <a:lnTo>
                      <a:pt x="6003" y="4940"/>
                    </a:lnTo>
                    <a:lnTo>
                      <a:pt x="6452" y="5170"/>
                    </a:lnTo>
                    <a:lnTo>
                      <a:pt x="6732" y="5860"/>
                    </a:lnTo>
                    <a:lnTo>
                      <a:pt x="7574" y="5630"/>
                    </a:lnTo>
                    <a:lnTo>
                      <a:pt x="7518" y="6434"/>
                    </a:lnTo>
                    <a:lnTo>
                      <a:pt x="7798" y="6664"/>
                    </a:lnTo>
                    <a:lnTo>
                      <a:pt x="7911" y="7583"/>
                    </a:lnTo>
                    <a:lnTo>
                      <a:pt x="8247" y="8157"/>
                    </a:lnTo>
                    <a:lnTo>
                      <a:pt x="8359" y="8617"/>
                    </a:lnTo>
                    <a:lnTo>
                      <a:pt x="9089" y="8617"/>
                    </a:lnTo>
                    <a:lnTo>
                      <a:pt x="9482" y="9077"/>
                    </a:lnTo>
                    <a:lnTo>
                      <a:pt x="9706" y="9881"/>
                    </a:lnTo>
                    <a:lnTo>
                      <a:pt x="9594" y="10570"/>
                    </a:lnTo>
                    <a:lnTo>
                      <a:pt x="10043" y="11260"/>
                    </a:lnTo>
                    <a:lnTo>
                      <a:pt x="10548" y="11260"/>
                    </a:lnTo>
                    <a:lnTo>
                      <a:pt x="10996" y="11374"/>
                    </a:lnTo>
                    <a:lnTo>
                      <a:pt x="11165" y="11834"/>
                    </a:lnTo>
                    <a:lnTo>
                      <a:pt x="11614" y="12064"/>
                    </a:lnTo>
                    <a:lnTo>
                      <a:pt x="12006" y="11604"/>
                    </a:lnTo>
                    <a:lnTo>
                      <a:pt x="12455" y="12294"/>
                    </a:lnTo>
                    <a:lnTo>
                      <a:pt x="12455" y="12983"/>
                    </a:lnTo>
                    <a:lnTo>
                      <a:pt x="12231" y="13557"/>
                    </a:lnTo>
                    <a:lnTo>
                      <a:pt x="12343" y="14477"/>
                    </a:lnTo>
                    <a:lnTo>
                      <a:pt x="12006" y="15281"/>
                    </a:lnTo>
                    <a:lnTo>
                      <a:pt x="11950" y="16200"/>
                    </a:lnTo>
                    <a:lnTo>
                      <a:pt x="11726" y="16774"/>
                    </a:lnTo>
                    <a:lnTo>
                      <a:pt x="11614" y="17004"/>
                    </a:lnTo>
                    <a:lnTo>
                      <a:pt x="11501" y="17694"/>
                    </a:lnTo>
                    <a:lnTo>
                      <a:pt x="11614" y="18498"/>
                    </a:lnTo>
                    <a:lnTo>
                      <a:pt x="11950" y="19417"/>
                    </a:lnTo>
                    <a:lnTo>
                      <a:pt x="12231" y="18498"/>
                    </a:lnTo>
                    <a:lnTo>
                      <a:pt x="12231" y="17923"/>
                    </a:lnTo>
                    <a:lnTo>
                      <a:pt x="12679" y="17694"/>
                    </a:lnTo>
                    <a:lnTo>
                      <a:pt x="12848" y="18498"/>
                    </a:lnTo>
                    <a:lnTo>
                      <a:pt x="13184" y="19187"/>
                    </a:lnTo>
                    <a:lnTo>
                      <a:pt x="13633" y="19877"/>
                    </a:lnTo>
                    <a:lnTo>
                      <a:pt x="13633" y="18498"/>
                    </a:lnTo>
                    <a:lnTo>
                      <a:pt x="13802" y="19417"/>
                    </a:lnTo>
                    <a:lnTo>
                      <a:pt x="14138" y="20106"/>
                    </a:lnTo>
                    <a:lnTo>
                      <a:pt x="14587" y="19877"/>
                    </a:lnTo>
                    <a:lnTo>
                      <a:pt x="14980" y="19877"/>
                    </a:lnTo>
                    <a:lnTo>
                      <a:pt x="15316" y="20681"/>
                    </a:lnTo>
                    <a:lnTo>
                      <a:pt x="15429" y="20451"/>
                    </a:lnTo>
                    <a:lnTo>
                      <a:pt x="15821" y="20451"/>
                    </a:lnTo>
                    <a:lnTo>
                      <a:pt x="16158" y="21140"/>
                    </a:lnTo>
                    <a:lnTo>
                      <a:pt x="16270" y="20451"/>
                    </a:lnTo>
                    <a:lnTo>
                      <a:pt x="15821" y="18957"/>
                    </a:lnTo>
                    <a:lnTo>
                      <a:pt x="15429" y="18498"/>
                    </a:lnTo>
                    <a:lnTo>
                      <a:pt x="14980" y="17923"/>
                    </a:lnTo>
                    <a:lnTo>
                      <a:pt x="14475" y="17234"/>
                    </a:lnTo>
                    <a:lnTo>
                      <a:pt x="14250" y="16660"/>
                    </a:lnTo>
                    <a:lnTo>
                      <a:pt x="13914" y="15051"/>
                    </a:lnTo>
                    <a:lnTo>
                      <a:pt x="13914" y="14477"/>
                    </a:lnTo>
                    <a:lnTo>
                      <a:pt x="14026" y="15281"/>
                    </a:lnTo>
                    <a:lnTo>
                      <a:pt x="14475" y="16774"/>
                    </a:lnTo>
                    <a:lnTo>
                      <a:pt x="14868" y="17464"/>
                    </a:lnTo>
                    <a:lnTo>
                      <a:pt x="15204" y="17694"/>
                    </a:lnTo>
                    <a:lnTo>
                      <a:pt x="15429" y="18153"/>
                    </a:lnTo>
                    <a:lnTo>
                      <a:pt x="15597" y="17464"/>
                    </a:lnTo>
                    <a:lnTo>
                      <a:pt x="14868" y="15970"/>
                    </a:lnTo>
                    <a:lnTo>
                      <a:pt x="14643" y="14247"/>
                    </a:lnTo>
                    <a:lnTo>
                      <a:pt x="14475" y="13328"/>
                    </a:lnTo>
                    <a:lnTo>
                      <a:pt x="14587" y="12753"/>
                    </a:lnTo>
                    <a:lnTo>
                      <a:pt x="14475" y="11834"/>
                    </a:lnTo>
                    <a:lnTo>
                      <a:pt x="14475" y="10340"/>
                    </a:lnTo>
                    <a:lnTo>
                      <a:pt x="14138" y="9881"/>
                    </a:lnTo>
                    <a:lnTo>
                      <a:pt x="14755" y="9881"/>
                    </a:lnTo>
                    <a:lnTo>
                      <a:pt x="14475" y="9536"/>
                    </a:lnTo>
                    <a:lnTo>
                      <a:pt x="14475" y="8617"/>
                    </a:lnTo>
                    <a:lnTo>
                      <a:pt x="13633" y="7583"/>
                    </a:lnTo>
                    <a:lnTo>
                      <a:pt x="13914" y="7353"/>
                    </a:lnTo>
                    <a:lnTo>
                      <a:pt x="14475" y="7353"/>
                    </a:lnTo>
                    <a:lnTo>
                      <a:pt x="14138" y="6664"/>
                    </a:lnTo>
                    <a:lnTo>
                      <a:pt x="14475" y="6894"/>
                    </a:lnTo>
                    <a:lnTo>
                      <a:pt x="14475" y="5400"/>
                    </a:lnTo>
                    <a:lnTo>
                      <a:pt x="14587" y="4940"/>
                    </a:lnTo>
                    <a:lnTo>
                      <a:pt x="14868" y="5860"/>
                    </a:lnTo>
                    <a:lnTo>
                      <a:pt x="14868" y="4481"/>
                    </a:lnTo>
                    <a:lnTo>
                      <a:pt x="14980" y="4136"/>
                    </a:lnTo>
                    <a:lnTo>
                      <a:pt x="15092" y="4940"/>
                    </a:lnTo>
                    <a:lnTo>
                      <a:pt x="15429" y="4711"/>
                    </a:lnTo>
                    <a:lnTo>
                      <a:pt x="15709" y="3906"/>
                    </a:lnTo>
                    <a:lnTo>
                      <a:pt x="15485" y="2987"/>
                    </a:lnTo>
                    <a:lnTo>
                      <a:pt x="15485" y="2528"/>
                    </a:lnTo>
                    <a:lnTo>
                      <a:pt x="15821" y="2298"/>
                    </a:lnTo>
                    <a:lnTo>
                      <a:pt x="16158" y="2183"/>
                    </a:lnTo>
                    <a:lnTo>
                      <a:pt x="16046" y="2987"/>
                    </a:lnTo>
                    <a:lnTo>
                      <a:pt x="16326" y="2298"/>
                    </a:lnTo>
                    <a:lnTo>
                      <a:pt x="16438" y="2528"/>
                    </a:lnTo>
                    <a:lnTo>
                      <a:pt x="15934" y="4251"/>
                    </a:lnTo>
                    <a:lnTo>
                      <a:pt x="16438" y="4251"/>
                    </a:lnTo>
                    <a:lnTo>
                      <a:pt x="16158" y="4711"/>
                    </a:lnTo>
                    <a:lnTo>
                      <a:pt x="15709" y="4940"/>
                    </a:lnTo>
                    <a:lnTo>
                      <a:pt x="15429" y="5630"/>
                    </a:lnTo>
                    <a:lnTo>
                      <a:pt x="15204" y="7928"/>
                    </a:lnTo>
                    <a:lnTo>
                      <a:pt x="15485" y="8847"/>
                    </a:lnTo>
                    <a:lnTo>
                      <a:pt x="15597" y="8157"/>
                    </a:lnTo>
                    <a:lnTo>
                      <a:pt x="15821" y="8157"/>
                    </a:lnTo>
                    <a:lnTo>
                      <a:pt x="15821" y="9306"/>
                    </a:lnTo>
                    <a:lnTo>
                      <a:pt x="15485" y="9881"/>
                    </a:lnTo>
                    <a:lnTo>
                      <a:pt x="15092" y="10111"/>
                    </a:lnTo>
                    <a:lnTo>
                      <a:pt x="15092" y="11604"/>
                    </a:lnTo>
                    <a:lnTo>
                      <a:pt x="15204" y="11030"/>
                    </a:lnTo>
                    <a:lnTo>
                      <a:pt x="15485" y="10340"/>
                    </a:lnTo>
                    <a:lnTo>
                      <a:pt x="15597" y="10111"/>
                    </a:lnTo>
                    <a:lnTo>
                      <a:pt x="15934" y="11030"/>
                    </a:lnTo>
                    <a:lnTo>
                      <a:pt x="16270" y="11030"/>
                    </a:lnTo>
                    <a:lnTo>
                      <a:pt x="16046" y="11604"/>
                    </a:lnTo>
                    <a:lnTo>
                      <a:pt x="16270" y="12523"/>
                    </a:lnTo>
                    <a:lnTo>
                      <a:pt x="15821" y="11834"/>
                    </a:lnTo>
                    <a:lnTo>
                      <a:pt x="15485" y="12064"/>
                    </a:lnTo>
                    <a:lnTo>
                      <a:pt x="15429" y="12983"/>
                    </a:lnTo>
                    <a:lnTo>
                      <a:pt x="15597" y="13787"/>
                    </a:lnTo>
                    <a:lnTo>
                      <a:pt x="15597" y="12983"/>
                    </a:lnTo>
                    <a:lnTo>
                      <a:pt x="16046" y="12753"/>
                    </a:lnTo>
                    <a:lnTo>
                      <a:pt x="16270" y="12983"/>
                    </a:lnTo>
                    <a:lnTo>
                      <a:pt x="16326" y="13787"/>
                    </a:lnTo>
                    <a:lnTo>
                      <a:pt x="16887" y="14017"/>
                    </a:lnTo>
                    <a:lnTo>
                      <a:pt x="17224" y="13787"/>
                    </a:lnTo>
                    <a:lnTo>
                      <a:pt x="16999" y="14477"/>
                    </a:lnTo>
                    <a:lnTo>
                      <a:pt x="16046" y="14247"/>
                    </a:lnTo>
                    <a:lnTo>
                      <a:pt x="15934" y="15051"/>
                    </a:lnTo>
                    <a:lnTo>
                      <a:pt x="16326" y="14706"/>
                    </a:lnTo>
                    <a:lnTo>
                      <a:pt x="16158" y="16200"/>
                    </a:lnTo>
                    <a:lnTo>
                      <a:pt x="16158" y="17004"/>
                    </a:lnTo>
                    <a:lnTo>
                      <a:pt x="16438" y="17923"/>
                    </a:lnTo>
                    <a:lnTo>
                      <a:pt x="16326" y="17004"/>
                    </a:lnTo>
                    <a:lnTo>
                      <a:pt x="16775" y="17464"/>
                    </a:lnTo>
                    <a:lnTo>
                      <a:pt x="17112" y="18153"/>
                    </a:lnTo>
                    <a:lnTo>
                      <a:pt x="17504" y="18383"/>
                    </a:lnTo>
                    <a:lnTo>
                      <a:pt x="17392" y="17694"/>
                    </a:lnTo>
                    <a:lnTo>
                      <a:pt x="17504" y="16774"/>
                    </a:lnTo>
                    <a:lnTo>
                      <a:pt x="17504" y="17694"/>
                    </a:lnTo>
                    <a:lnTo>
                      <a:pt x="17729" y="17923"/>
                    </a:lnTo>
                    <a:lnTo>
                      <a:pt x="18065" y="16430"/>
                    </a:lnTo>
                    <a:lnTo>
                      <a:pt x="18065" y="17923"/>
                    </a:lnTo>
                    <a:lnTo>
                      <a:pt x="18234" y="18153"/>
                    </a:lnTo>
                    <a:lnTo>
                      <a:pt x="17953" y="18957"/>
                    </a:lnTo>
                    <a:lnTo>
                      <a:pt x="18065" y="19647"/>
                    </a:lnTo>
                    <a:lnTo>
                      <a:pt x="18346" y="19187"/>
                    </a:lnTo>
                    <a:lnTo>
                      <a:pt x="18570" y="19877"/>
                    </a:lnTo>
                    <a:lnTo>
                      <a:pt x="18907" y="19417"/>
                    </a:lnTo>
                    <a:lnTo>
                      <a:pt x="18795" y="20336"/>
                    </a:lnTo>
                    <a:lnTo>
                      <a:pt x="18458" y="21140"/>
                    </a:lnTo>
                    <a:lnTo>
                      <a:pt x="18458" y="21600"/>
                    </a:lnTo>
                    <a:lnTo>
                      <a:pt x="19300" y="21140"/>
                    </a:lnTo>
                    <a:lnTo>
                      <a:pt x="19636" y="21140"/>
                    </a:lnTo>
                    <a:lnTo>
                      <a:pt x="19917" y="20336"/>
                    </a:lnTo>
                    <a:lnTo>
                      <a:pt x="20758" y="19647"/>
                    </a:lnTo>
                    <a:lnTo>
                      <a:pt x="20758" y="18957"/>
                    </a:lnTo>
                    <a:lnTo>
                      <a:pt x="20983" y="18153"/>
                    </a:lnTo>
                    <a:lnTo>
                      <a:pt x="21207" y="16660"/>
                    </a:lnTo>
                    <a:lnTo>
                      <a:pt x="21432" y="16774"/>
                    </a:lnTo>
                    <a:lnTo>
                      <a:pt x="21600" y="15281"/>
                    </a:lnTo>
                    <a:lnTo>
                      <a:pt x="21207" y="14477"/>
                    </a:lnTo>
                    <a:lnTo>
                      <a:pt x="21432" y="14247"/>
                    </a:lnTo>
                    <a:lnTo>
                      <a:pt x="21544" y="14017"/>
                    </a:lnTo>
                    <a:lnTo>
                      <a:pt x="18795" y="15281"/>
                    </a:lnTo>
                    <a:lnTo>
                      <a:pt x="18458" y="14477"/>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5" name="Shape 2694">
                <a:extLst>
                  <a:ext uri="{FF2B5EF4-FFF2-40B4-BE49-F238E27FC236}">
                    <a16:creationId xmlns:a16="http://schemas.microsoft.com/office/drawing/2014/main" id="{D1437475-CAFA-4FFA-A834-795D38CA8280}"/>
                  </a:ext>
                </a:extLst>
              </p:cNvPr>
              <p:cNvSpPr/>
              <p:nvPr/>
            </p:nvSpPr>
            <p:spPr>
              <a:xfrm>
                <a:off x="560966" y="248515"/>
                <a:ext cx="40650" cy="418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0080" y="0"/>
                    </a:lnTo>
                    <a:lnTo>
                      <a:pt x="0" y="5082"/>
                    </a:lnTo>
                    <a:lnTo>
                      <a:pt x="8640" y="10165"/>
                    </a:lnTo>
                    <a:lnTo>
                      <a:pt x="12960" y="15247"/>
                    </a:lnTo>
                    <a:lnTo>
                      <a:pt x="15840" y="21600"/>
                    </a:lnTo>
                    <a:lnTo>
                      <a:pt x="21600" y="15247"/>
                    </a:lnTo>
                    <a:lnTo>
                      <a:pt x="21600" y="76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6" name="Shape 2695">
                <a:extLst>
                  <a:ext uri="{FF2B5EF4-FFF2-40B4-BE49-F238E27FC236}">
                    <a16:creationId xmlns:a16="http://schemas.microsoft.com/office/drawing/2014/main" id="{9ED827D1-C683-45E0-A9EC-72B785211BEC}"/>
                  </a:ext>
                </a:extLst>
              </p:cNvPr>
              <p:cNvSpPr/>
              <p:nvPr/>
            </p:nvSpPr>
            <p:spPr>
              <a:xfrm>
                <a:off x="560966" y="248515"/>
                <a:ext cx="40650" cy="418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0080" y="0"/>
                    </a:lnTo>
                    <a:lnTo>
                      <a:pt x="0" y="5082"/>
                    </a:lnTo>
                    <a:lnTo>
                      <a:pt x="8640" y="10165"/>
                    </a:lnTo>
                    <a:lnTo>
                      <a:pt x="12960" y="15247"/>
                    </a:lnTo>
                    <a:lnTo>
                      <a:pt x="15840" y="21600"/>
                    </a:lnTo>
                    <a:lnTo>
                      <a:pt x="21600" y="15247"/>
                    </a:lnTo>
                    <a:lnTo>
                      <a:pt x="21600" y="76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7" name="Shape 2696">
                <a:extLst>
                  <a:ext uri="{FF2B5EF4-FFF2-40B4-BE49-F238E27FC236}">
                    <a16:creationId xmlns:a16="http://schemas.microsoft.com/office/drawing/2014/main" id="{A7A69B93-77CF-4593-97FC-B57DC0DE60C5}"/>
                  </a:ext>
                </a:extLst>
              </p:cNvPr>
              <p:cNvSpPr/>
              <p:nvPr/>
            </p:nvSpPr>
            <p:spPr>
              <a:xfrm>
                <a:off x="1008113" y="410912"/>
                <a:ext cx="27101" cy="51674"/>
              </a:xfrm>
              <a:custGeom>
                <a:avLst/>
                <a:gdLst/>
                <a:ahLst/>
                <a:cxnLst>
                  <a:cxn ang="0">
                    <a:pos x="wd2" y="hd2"/>
                  </a:cxn>
                  <a:cxn ang="5400000">
                    <a:pos x="wd2" y="hd2"/>
                  </a:cxn>
                  <a:cxn ang="10800000">
                    <a:pos x="wd2" y="hd2"/>
                  </a:cxn>
                  <a:cxn ang="16200000">
                    <a:pos x="wd2" y="hd2"/>
                  </a:cxn>
                </a:cxnLst>
                <a:rect l="0" t="0" r="r" b="b"/>
                <a:pathLst>
                  <a:path w="21600" h="21600" extrusionOk="0">
                    <a:moveTo>
                      <a:pt x="8640" y="8229"/>
                    </a:moveTo>
                    <a:lnTo>
                      <a:pt x="8640" y="15429"/>
                    </a:lnTo>
                    <a:lnTo>
                      <a:pt x="0" y="21600"/>
                    </a:lnTo>
                    <a:lnTo>
                      <a:pt x="12960" y="15429"/>
                    </a:lnTo>
                    <a:lnTo>
                      <a:pt x="21600" y="0"/>
                    </a:lnTo>
                    <a:lnTo>
                      <a:pt x="17280" y="2057"/>
                    </a:lnTo>
                    <a:lnTo>
                      <a:pt x="8640" y="822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8" name="Shape 2697">
                <a:extLst>
                  <a:ext uri="{FF2B5EF4-FFF2-40B4-BE49-F238E27FC236}">
                    <a16:creationId xmlns:a16="http://schemas.microsoft.com/office/drawing/2014/main" id="{F1DCBE36-AE13-4149-864F-F12E95AD2052}"/>
                  </a:ext>
                </a:extLst>
              </p:cNvPr>
              <p:cNvSpPr/>
              <p:nvPr/>
            </p:nvSpPr>
            <p:spPr>
              <a:xfrm>
                <a:off x="1008113" y="410912"/>
                <a:ext cx="27101" cy="51674"/>
              </a:xfrm>
              <a:custGeom>
                <a:avLst/>
                <a:gdLst/>
                <a:ahLst/>
                <a:cxnLst>
                  <a:cxn ang="0">
                    <a:pos x="wd2" y="hd2"/>
                  </a:cxn>
                  <a:cxn ang="5400000">
                    <a:pos x="wd2" y="hd2"/>
                  </a:cxn>
                  <a:cxn ang="10800000">
                    <a:pos x="wd2" y="hd2"/>
                  </a:cxn>
                  <a:cxn ang="16200000">
                    <a:pos x="wd2" y="hd2"/>
                  </a:cxn>
                </a:cxnLst>
                <a:rect l="0" t="0" r="r" b="b"/>
                <a:pathLst>
                  <a:path w="21600" h="21600" extrusionOk="0">
                    <a:moveTo>
                      <a:pt x="8640" y="8229"/>
                    </a:moveTo>
                    <a:lnTo>
                      <a:pt x="8640" y="15429"/>
                    </a:lnTo>
                    <a:lnTo>
                      <a:pt x="0" y="21600"/>
                    </a:lnTo>
                    <a:lnTo>
                      <a:pt x="12960" y="15429"/>
                    </a:lnTo>
                    <a:lnTo>
                      <a:pt x="21600" y="0"/>
                    </a:lnTo>
                    <a:lnTo>
                      <a:pt x="17280" y="2057"/>
                    </a:lnTo>
                    <a:lnTo>
                      <a:pt x="8640" y="822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9" name="Shape 2698">
                <a:extLst>
                  <a:ext uri="{FF2B5EF4-FFF2-40B4-BE49-F238E27FC236}">
                    <a16:creationId xmlns:a16="http://schemas.microsoft.com/office/drawing/2014/main" id="{BBBF9CCD-99B3-4675-92A2-63ED525B5786}"/>
                  </a:ext>
                </a:extLst>
              </p:cNvPr>
              <p:cNvSpPr/>
              <p:nvPr/>
            </p:nvSpPr>
            <p:spPr>
              <a:xfrm>
                <a:off x="1029791" y="342015"/>
                <a:ext cx="13550" cy="7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0" y="20160"/>
                    </a:lnTo>
                    <a:lnTo>
                      <a:pt x="17280" y="15120"/>
                    </a:lnTo>
                    <a:lnTo>
                      <a:pt x="21600" y="0"/>
                    </a:lnTo>
                    <a:lnTo>
                      <a:pt x="17280" y="504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0" name="Shape 2699">
                <a:extLst>
                  <a:ext uri="{FF2B5EF4-FFF2-40B4-BE49-F238E27FC236}">
                    <a16:creationId xmlns:a16="http://schemas.microsoft.com/office/drawing/2014/main" id="{392A435D-BE38-4EA7-92C3-A523F290E93D}"/>
                  </a:ext>
                </a:extLst>
              </p:cNvPr>
              <p:cNvSpPr/>
              <p:nvPr/>
            </p:nvSpPr>
            <p:spPr>
              <a:xfrm>
                <a:off x="1029791" y="342015"/>
                <a:ext cx="13550" cy="7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0" y="20160"/>
                    </a:lnTo>
                    <a:lnTo>
                      <a:pt x="17280" y="15120"/>
                    </a:lnTo>
                    <a:lnTo>
                      <a:pt x="21600" y="0"/>
                    </a:lnTo>
                    <a:lnTo>
                      <a:pt x="17280" y="504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72" name="Shape 2701">
              <a:extLst>
                <a:ext uri="{FF2B5EF4-FFF2-40B4-BE49-F238E27FC236}">
                  <a16:creationId xmlns:a16="http://schemas.microsoft.com/office/drawing/2014/main" id="{73B0B525-089B-48EF-A528-AD5628AB9541}"/>
                </a:ext>
              </a:extLst>
            </p:cNvPr>
            <p:cNvSpPr/>
            <p:nvPr/>
          </p:nvSpPr>
          <p:spPr>
            <a:xfrm>
              <a:off x="5146989" y="1902014"/>
              <a:ext cx="157210" cy="152742"/>
            </a:xfrm>
            <a:custGeom>
              <a:avLst/>
              <a:gdLst/>
              <a:ahLst/>
              <a:cxnLst>
                <a:cxn ang="0">
                  <a:pos x="wd2" y="hd2"/>
                </a:cxn>
                <a:cxn ang="5400000">
                  <a:pos x="wd2" y="hd2"/>
                </a:cxn>
                <a:cxn ang="10800000">
                  <a:pos x="wd2" y="hd2"/>
                </a:cxn>
                <a:cxn ang="16200000">
                  <a:pos x="wd2" y="hd2"/>
                </a:cxn>
              </a:cxnLst>
              <a:rect l="0" t="0" r="r" b="b"/>
              <a:pathLst>
                <a:path w="21600" h="21600" extrusionOk="0">
                  <a:moveTo>
                    <a:pt x="21306" y="10271"/>
                  </a:moveTo>
                  <a:lnTo>
                    <a:pt x="21600" y="9365"/>
                  </a:lnTo>
                  <a:lnTo>
                    <a:pt x="21306" y="8308"/>
                  </a:lnTo>
                  <a:lnTo>
                    <a:pt x="19102" y="0"/>
                  </a:lnTo>
                  <a:lnTo>
                    <a:pt x="18514" y="0"/>
                  </a:lnTo>
                  <a:lnTo>
                    <a:pt x="17192" y="302"/>
                  </a:lnTo>
                  <a:lnTo>
                    <a:pt x="11314" y="1662"/>
                  </a:lnTo>
                  <a:lnTo>
                    <a:pt x="10286" y="2266"/>
                  </a:lnTo>
                  <a:lnTo>
                    <a:pt x="9698" y="2266"/>
                  </a:lnTo>
                  <a:lnTo>
                    <a:pt x="7788" y="2870"/>
                  </a:lnTo>
                  <a:lnTo>
                    <a:pt x="6612" y="2870"/>
                  </a:lnTo>
                  <a:lnTo>
                    <a:pt x="0" y="4531"/>
                  </a:lnTo>
                  <a:lnTo>
                    <a:pt x="1910" y="16162"/>
                  </a:lnTo>
                  <a:lnTo>
                    <a:pt x="2792" y="17371"/>
                  </a:lnTo>
                  <a:lnTo>
                    <a:pt x="2792" y="18126"/>
                  </a:lnTo>
                  <a:lnTo>
                    <a:pt x="1176" y="19938"/>
                  </a:lnTo>
                  <a:lnTo>
                    <a:pt x="1176" y="20392"/>
                  </a:lnTo>
                  <a:lnTo>
                    <a:pt x="1910" y="21600"/>
                  </a:lnTo>
                  <a:lnTo>
                    <a:pt x="3086" y="20996"/>
                  </a:lnTo>
                  <a:lnTo>
                    <a:pt x="4996" y="19032"/>
                  </a:lnTo>
                  <a:lnTo>
                    <a:pt x="6171" y="18428"/>
                  </a:lnTo>
                  <a:lnTo>
                    <a:pt x="6612" y="17371"/>
                  </a:lnTo>
                  <a:lnTo>
                    <a:pt x="7200" y="17673"/>
                  </a:lnTo>
                  <a:lnTo>
                    <a:pt x="8816" y="15558"/>
                  </a:lnTo>
                  <a:lnTo>
                    <a:pt x="9992" y="15407"/>
                  </a:lnTo>
                  <a:lnTo>
                    <a:pt x="10873" y="14803"/>
                  </a:lnTo>
                  <a:lnTo>
                    <a:pt x="11902" y="14803"/>
                  </a:lnTo>
                  <a:lnTo>
                    <a:pt x="12490" y="14199"/>
                  </a:lnTo>
                  <a:lnTo>
                    <a:pt x="15576" y="13594"/>
                  </a:lnTo>
                  <a:lnTo>
                    <a:pt x="15576" y="12839"/>
                  </a:lnTo>
                  <a:lnTo>
                    <a:pt x="15282" y="12235"/>
                  </a:lnTo>
                  <a:lnTo>
                    <a:pt x="15722" y="12235"/>
                  </a:lnTo>
                  <a:lnTo>
                    <a:pt x="15722" y="12839"/>
                  </a:lnTo>
                  <a:lnTo>
                    <a:pt x="16898" y="12839"/>
                  </a:lnTo>
                  <a:lnTo>
                    <a:pt x="18808" y="11631"/>
                  </a:lnTo>
                  <a:lnTo>
                    <a:pt x="20718" y="10876"/>
                  </a:lnTo>
                  <a:lnTo>
                    <a:pt x="21600" y="11027"/>
                  </a:lnTo>
                  <a:lnTo>
                    <a:pt x="21306" y="10573"/>
                  </a:lnTo>
                  <a:lnTo>
                    <a:pt x="21306" y="10271"/>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3" name="Shape 2702">
              <a:extLst>
                <a:ext uri="{FF2B5EF4-FFF2-40B4-BE49-F238E27FC236}">
                  <a16:creationId xmlns:a16="http://schemas.microsoft.com/office/drawing/2014/main" id="{EF1FC75D-9489-4DF7-A899-BE26023EFEE2}"/>
                </a:ext>
              </a:extLst>
            </p:cNvPr>
            <p:cNvSpPr/>
            <p:nvPr/>
          </p:nvSpPr>
          <p:spPr>
            <a:xfrm>
              <a:off x="5191906" y="1520694"/>
              <a:ext cx="152933" cy="317233"/>
            </a:xfrm>
            <a:custGeom>
              <a:avLst/>
              <a:gdLst/>
              <a:ahLst/>
              <a:cxnLst>
                <a:cxn ang="0">
                  <a:pos x="wd2" y="hd2"/>
                </a:cxn>
                <a:cxn ang="5400000">
                  <a:pos x="wd2" y="hd2"/>
                </a:cxn>
                <a:cxn ang="10800000">
                  <a:pos x="wd2" y="hd2"/>
                </a:cxn>
                <a:cxn ang="16200000">
                  <a:pos x="wd2" y="hd2"/>
                </a:cxn>
              </a:cxnLst>
              <a:rect l="0" t="0" r="r" b="b"/>
              <a:pathLst>
                <a:path w="21600" h="21600" extrusionOk="0">
                  <a:moveTo>
                    <a:pt x="19485" y="15709"/>
                  </a:moveTo>
                  <a:lnTo>
                    <a:pt x="19183" y="15200"/>
                  </a:lnTo>
                  <a:lnTo>
                    <a:pt x="18126" y="14909"/>
                  </a:lnTo>
                  <a:lnTo>
                    <a:pt x="17220" y="14473"/>
                  </a:lnTo>
                  <a:lnTo>
                    <a:pt x="16766" y="14109"/>
                  </a:lnTo>
                  <a:lnTo>
                    <a:pt x="16464" y="13527"/>
                  </a:lnTo>
                  <a:lnTo>
                    <a:pt x="16464" y="12945"/>
                  </a:lnTo>
                  <a:lnTo>
                    <a:pt x="15256" y="11491"/>
                  </a:lnTo>
                  <a:lnTo>
                    <a:pt x="7552" y="291"/>
                  </a:lnTo>
                  <a:lnTo>
                    <a:pt x="7401" y="0"/>
                  </a:lnTo>
                  <a:lnTo>
                    <a:pt x="6193" y="509"/>
                  </a:lnTo>
                  <a:lnTo>
                    <a:pt x="5287" y="436"/>
                  </a:lnTo>
                  <a:lnTo>
                    <a:pt x="4229" y="800"/>
                  </a:lnTo>
                  <a:lnTo>
                    <a:pt x="4229" y="1236"/>
                  </a:lnTo>
                  <a:lnTo>
                    <a:pt x="3927" y="2327"/>
                  </a:lnTo>
                  <a:lnTo>
                    <a:pt x="3927" y="2836"/>
                  </a:lnTo>
                  <a:lnTo>
                    <a:pt x="3625" y="2982"/>
                  </a:lnTo>
                  <a:lnTo>
                    <a:pt x="4229" y="3855"/>
                  </a:lnTo>
                  <a:lnTo>
                    <a:pt x="3625" y="4800"/>
                  </a:lnTo>
                  <a:lnTo>
                    <a:pt x="3927" y="5309"/>
                  </a:lnTo>
                  <a:lnTo>
                    <a:pt x="4834" y="5745"/>
                  </a:lnTo>
                  <a:lnTo>
                    <a:pt x="5136" y="6255"/>
                  </a:lnTo>
                  <a:lnTo>
                    <a:pt x="5136" y="6691"/>
                  </a:lnTo>
                  <a:lnTo>
                    <a:pt x="4229" y="7491"/>
                  </a:lnTo>
                  <a:lnTo>
                    <a:pt x="2568" y="8436"/>
                  </a:lnTo>
                  <a:lnTo>
                    <a:pt x="1964" y="8436"/>
                  </a:lnTo>
                  <a:lnTo>
                    <a:pt x="1057" y="9018"/>
                  </a:lnTo>
                  <a:lnTo>
                    <a:pt x="1057" y="9455"/>
                  </a:lnTo>
                  <a:lnTo>
                    <a:pt x="1662" y="10545"/>
                  </a:lnTo>
                  <a:lnTo>
                    <a:pt x="1359" y="11345"/>
                  </a:lnTo>
                  <a:lnTo>
                    <a:pt x="1662" y="11855"/>
                  </a:lnTo>
                  <a:lnTo>
                    <a:pt x="1057" y="12436"/>
                  </a:lnTo>
                  <a:lnTo>
                    <a:pt x="1057" y="12945"/>
                  </a:lnTo>
                  <a:lnTo>
                    <a:pt x="755" y="13382"/>
                  </a:lnTo>
                  <a:lnTo>
                    <a:pt x="302" y="13964"/>
                  </a:lnTo>
                  <a:lnTo>
                    <a:pt x="453" y="14764"/>
                  </a:lnTo>
                  <a:lnTo>
                    <a:pt x="0" y="15200"/>
                  </a:lnTo>
                  <a:lnTo>
                    <a:pt x="755" y="16945"/>
                  </a:lnTo>
                  <a:lnTo>
                    <a:pt x="755" y="17891"/>
                  </a:lnTo>
                  <a:lnTo>
                    <a:pt x="1662" y="19418"/>
                  </a:lnTo>
                  <a:lnTo>
                    <a:pt x="1057" y="19927"/>
                  </a:lnTo>
                  <a:lnTo>
                    <a:pt x="1057" y="20509"/>
                  </a:lnTo>
                  <a:lnTo>
                    <a:pt x="1662" y="21018"/>
                  </a:lnTo>
                  <a:lnTo>
                    <a:pt x="2568" y="21600"/>
                  </a:lnTo>
                  <a:lnTo>
                    <a:pt x="15860" y="20073"/>
                  </a:lnTo>
                  <a:lnTo>
                    <a:pt x="17220" y="19273"/>
                  </a:lnTo>
                  <a:lnTo>
                    <a:pt x="17824" y="18836"/>
                  </a:lnTo>
                  <a:lnTo>
                    <a:pt x="18126" y="18836"/>
                  </a:lnTo>
                  <a:lnTo>
                    <a:pt x="18730" y="18327"/>
                  </a:lnTo>
                  <a:lnTo>
                    <a:pt x="19787" y="18036"/>
                  </a:lnTo>
                  <a:lnTo>
                    <a:pt x="20392" y="17891"/>
                  </a:lnTo>
                  <a:lnTo>
                    <a:pt x="20996" y="17891"/>
                  </a:lnTo>
                  <a:lnTo>
                    <a:pt x="20996" y="17527"/>
                  </a:lnTo>
                  <a:lnTo>
                    <a:pt x="21600" y="16364"/>
                  </a:lnTo>
                  <a:lnTo>
                    <a:pt x="20996" y="16291"/>
                  </a:lnTo>
                  <a:lnTo>
                    <a:pt x="20392" y="16145"/>
                  </a:lnTo>
                  <a:lnTo>
                    <a:pt x="19485" y="15709"/>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4" name="Shape 2703">
              <a:extLst>
                <a:ext uri="{FF2B5EF4-FFF2-40B4-BE49-F238E27FC236}">
                  <a16:creationId xmlns:a16="http://schemas.microsoft.com/office/drawing/2014/main" id="{02603818-3C55-4723-BF83-12DEFC7FD8F9}"/>
                </a:ext>
              </a:extLst>
            </p:cNvPr>
            <p:cNvSpPr/>
            <p:nvPr/>
          </p:nvSpPr>
          <p:spPr>
            <a:xfrm>
              <a:off x="5286018" y="1894538"/>
              <a:ext cx="48126" cy="85450"/>
            </a:xfrm>
            <a:custGeom>
              <a:avLst/>
              <a:gdLst/>
              <a:ahLst/>
              <a:cxnLst>
                <a:cxn ang="0">
                  <a:pos x="wd2" y="hd2"/>
                </a:cxn>
                <a:cxn ang="5400000">
                  <a:pos x="wd2" y="hd2"/>
                </a:cxn>
                <a:cxn ang="10800000">
                  <a:pos x="wd2" y="hd2"/>
                </a:cxn>
                <a:cxn ang="16200000">
                  <a:pos x="wd2" y="hd2"/>
                </a:cxn>
              </a:cxnLst>
              <a:rect l="0" t="0" r="r" b="b"/>
              <a:pathLst>
                <a:path w="21600" h="21600" extrusionOk="0">
                  <a:moveTo>
                    <a:pt x="19680" y="4860"/>
                  </a:moveTo>
                  <a:lnTo>
                    <a:pt x="18720" y="3510"/>
                  </a:lnTo>
                  <a:lnTo>
                    <a:pt x="17280" y="2970"/>
                  </a:lnTo>
                  <a:lnTo>
                    <a:pt x="16320" y="1350"/>
                  </a:lnTo>
                  <a:lnTo>
                    <a:pt x="12480" y="0"/>
                  </a:lnTo>
                  <a:lnTo>
                    <a:pt x="0" y="1890"/>
                  </a:lnTo>
                  <a:lnTo>
                    <a:pt x="7200" y="16740"/>
                  </a:lnTo>
                  <a:lnTo>
                    <a:pt x="8160" y="18630"/>
                  </a:lnTo>
                  <a:lnTo>
                    <a:pt x="7200" y="20250"/>
                  </a:lnTo>
                  <a:lnTo>
                    <a:pt x="7200" y="20790"/>
                  </a:lnTo>
                  <a:lnTo>
                    <a:pt x="8160" y="21600"/>
                  </a:lnTo>
                  <a:lnTo>
                    <a:pt x="11040" y="20790"/>
                  </a:lnTo>
                  <a:lnTo>
                    <a:pt x="20640" y="17010"/>
                  </a:lnTo>
                  <a:lnTo>
                    <a:pt x="20640" y="15120"/>
                  </a:lnTo>
                  <a:lnTo>
                    <a:pt x="19680" y="12960"/>
                  </a:lnTo>
                  <a:lnTo>
                    <a:pt x="19680" y="11070"/>
                  </a:lnTo>
                  <a:lnTo>
                    <a:pt x="17280" y="8910"/>
                  </a:lnTo>
                  <a:lnTo>
                    <a:pt x="18720" y="7560"/>
                  </a:lnTo>
                  <a:lnTo>
                    <a:pt x="18240" y="5400"/>
                  </a:lnTo>
                  <a:lnTo>
                    <a:pt x="20640" y="7560"/>
                  </a:lnTo>
                  <a:lnTo>
                    <a:pt x="21600" y="6480"/>
                  </a:lnTo>
                  <a:lnTo>
                    <a:pt x="21600" y="5940"/>
                  </a:lnTo>
                  <a:lnTo>
                    <a:pt x="19680" y="486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5" name="Shape 2704">
              <a:extLst>
                <a:ext uri="{FF2B5EF4-FFF2-40B4-BE49-F238E27FC236}">
                  <a16:creationId xmlns:a16="http://schemas.microsoft.com/office/drawing/2014/main" id="{BD933A44-F613-4A0E-940A-0CB1E21E8101}"/>
                </a:ext>
              </a:extLst>
            </p:cNvPr>
            <p:cNvSpPr/>
            <p:nvPr/>
          </p:nvSpPr>
          <p:spPr>
            <a:xfrm>
              <a:off x="5334144" y="1920173"/>
              <a:ext cx="6417" cy="8545"/>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0" y="0"/>
                  </a:lnTo>
                  <a:lnTo>
                    <a:pt x="720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6" name="Shape 2705">
              <a:extLst>
                <a:ext uri="{FF2B5EF4-FFF2-40B4-BE49-F238E27FC236}">
                  <a16:creationId xmlns:a16="http://schemas.microsoft.com/office/drawing/2014/main" id="{F0629A75-27B1-471E-AFFF-4F55173757A4}"/>
                </a:ext>
              </a:extLst>
            </p:cNvPr>
            <p:cNvSpPr/>
            <p:nvPr/>
          </p:nvSpPr>
          <p:spPr>
            <a:xfrm>
              <a:off x="5334144" y="1920173"/>
              <a:ext cx="6417" cy="8545"/>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0" y="0"/>
                  </a:lnTo>
                  <a:lnTo>
                    <a:pt x="7200" y="2160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7" name="Shape 2706">
              <a:extLst>
                <a:ext uri="{FF2B5EF4-FFF2-40B4-BE49-F238E27FC236}">
                  <a16:creationId xmlns:a16="http://schemas.microsoft.com/office/drawing/2014/main" id="{DDAF7F24-238F-4074-BDE1-22A239647685}"/>
                </a:ext>
              </a:extLst>
            </p:cNvPr>
            <p:cNvSpPr/>
            <p:nvPr/>
          </p:nvSpPr>
          <p:spPr>
            <a:xfrm>
              <a:off x="5340560" y="1911627"/>
              <a:ext cx="7487" cy="149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29" y="9257"/>
                  </a:lnTo>
                  <a:lnTo>
                    <a:pt x="0" y="18514"/>
                  </a:lnTo>
                  <a:lnTo>
                    <a:pt x="15429" y="21600"/>
                  </a:lnTo>
                  <a:lnTo>
                    <a:pt x="21600" y="12343"/>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8" name="Shape 2707">
              <a:extLst>
                <a:ext uri="{FF2B5EF4-FFF2-40B4-BE49-F238E27FC236}">
                  <a16:creationId xmlns:a16="http://schemas.microsoft.com/office/drawing/2014/main" id="{C93F9349-6501-44D6-BC99-B056E5D33082}"/>
                </a:ext>
              </a:extLst>
            </p:cNvPr>
            <p:cNvSpPr/>
            <p:nvPr/>
          </p:nvSpPr>
          <p:spPr>
            <a:xfrm>
              <a:off x="5340560" y="1911627"/>
              <a:ext cx="7487" cy="149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29" y="9257"/>
                  </a:lnTo>
                  <a:lnTo>
                    <a:pt x="0" y="18514"/>
                  </a:lnTo>
                  <a:lnTo>
                    <a:pt x="15429" y="21600"/>
                  </a:lnTo>
                  <a:lnTo>
                    <a:pt x="21600" y="12343"/>
                  </a:lnTo>
                  <a:lnTo>
                    <a:pt x="21600" y="0"/>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9" name="Shape 2708">
              <a:extLst>
                <a:ext uri="{FF2B5EF4-FFF2-40B4-BE49-F238E27FC236}">
                  <a16:creationId xmlns:a16="http://schemas.microsoft.com/office/drawing/2014/main" id="{CF812E25-41A2-4C81-868A-12B97E7BFF29}"/>
                </a:ext>
              </a:extLst>
            </p:cNvPr>
            <p:cNvSpPr/>
            <p:nvPr/>
          </p:nvSpPr>
          <p:spPr>
            <a:xfrm>
              <a:off x="5345907" y="1926582"/>
              <a:ext cx="10695" cy="23499"/>
            </a:xfrm>
            <a:custGeom>
              <a:avLst/>
              <a:gdLst/>
              <a:ahLst/>
              <a:cxnLst>
                <a:cxn ang="0">
                  <a:pos x="wd2" y="hd2"/>
                </a:cxn>
                <a:cxn ang="5400000">
                  <a:pos x="wd2" y="hd2"/>
                </a:cxn>
                <a:cxn ang="10800000">
                  <a:pos x="wd2" y="hd2"/>
                </a:cxn>
                <a:cxn ang="16200000">
                  <a:pos x="wd2" y="hd2"/>
                </a:cxn>
              </a:cxnLst>
              <a:rect l="0" t="0" r="r" b="b"/>
              <a:pathLst>
                <a:path w="21600" h="21600" extrusionOk="0">
                  <a:moveTo>
                    <a:pt x="12960" y="1964"/>
                  </a:moveTo>
                  <a:lnTo>
                    <a:pt x="0" y="0"/>
                  </a:lnTo>
                  <a:lnTo>
                    <a:pt x="4320" y="14727"/>
                  </a:lnTo>
                  <a:lnTo>
                    <a:pt x="12960" y="21600"/>
                  </a:lnTo>
                  <a:lnTo>
                    <a:pt x="21600" y="16691"/>
                  </a:lnTo>
                  <a:lnTo>
                    <a:pt x="21600" y="12764"/>
                  </a:lnTo>
                  <a:lnTo>
                    <a:pt x="12960" y="1964"/>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0" name="Shape 2709">
              <a:extLst>
                <a:ext uri="{FF2B5EF4-FFF2-40B4-BE49-F238E27FC236}">
                  <a16:creationId xmlns:a16="http://schemas.microsoft.com/office/drawing/2014/main" id="{2BEA8275-D262-43EE-A137-283EF0E1232A}"/>
                </a:ext>
              </a:extLst>
            </p:cNvPr>
            <p:cNvSpPr/>
            <p:nvPr/>
          </p:nvSpPr>
          <p:spPr>
            <a:xfrm>
              <a:off x="5345907" y="1926582"/>
              <a:ext cx="10695" cy="23499"/>
            </a:xfrm>
            <a:custGeom>
              <a:avLst/>
              <a:gdLst/>
              <a:ahLst/>
              <a:cxnLst>
                <a:cxn ang="0">
                  <a:pos x="wd2" y="hd2"/>
                </a:cxn>
                <a:cxn ang="5400000">
                  <a:pos x="wd2" y="hd2"/>
                </a:cxn>
                <a:cxn ang="10800000">
                  <a:pos x="wd2" y="hd2"/>
                </a:cxn>
                <a:cxn ang="16200000">
                  <a:pos x="wd2" y="hd2"/>
                </a:cxn>
              </a:cxnLst>
              <a:rect l="0" t="0" r="r" b="b"/>
              <a:pathLst>
                <a:path w="21600" h="21600" extrusionOk="0">
                  <a:moveTo>
                    <a:pt x="12960" y="1964"/>
                  </a:moveTo>
                  <a:lnTo>
                    <a:pt x="0" y="0"/>
                  </a:lnTo>
                  <a:lnTo>
                    <a:pt x="4320" y="14727"/>
                  </a:lnTo>
                  <a:lnTo>
                    <a:pt x="12960" y="21600"/>
                  </a:lnTo>
                  <a:lnTo>
                    <a:pt x="21600" y="16691"/>
                  </a:lnTo>
                  <a:lnTo>
                    <a:pt x="21600" y="12764"/>
                  </a:lnTo>
                  <a:lnTo>
                    <a:pt x="12960" y="1964"/>
                  </a:lnTo>
                  <a:close/>
                </a:path>
              </a:pathLst>
            </a:custGeom>
            <a:solidFill>
              <a:srgbClr val="DCDEE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81" name="Group 2726">
              <a:extLst>
                <a:ext uri="{FF2B5EF4-FFF2-40B4-BE49-F238E27FC236}">
                  <a16:creationId xmlns:a16="http://schemas.microsoft.com/office/drawing/2014/main" id="{92CA6899-694B-4E3E-9B64-BE8D65DBA383}"/>
                </a:ext>
              </a:extLst>
            </p:cNvPr>
            <p:cNvGrpSpPr/>
            <p:nvPr/>
          </p:nvGrpSpPr>
          <p:grpSpPr>
            <a:xfrm>
              <a:off x="825325" y="1860357"/>
              <a:ext cx="741132" cy="1240092"/>
              <a:chOff x="-1" y="0"/>
              <a:chExt cx="1878017" cy="2856702"/>
            </a:xfrm>
            <a:solidFill>
              <a:srgbClr val="DCDEE0"/>
            </a:solidFill>
          </p:grpSpPr>
          <p:sp>
            <p:nvSpPr>
              <p:cNvPr id="318" name="Shape 2710">
                <a:extLst>
                  <a:ext uri="{FF2B5EF4-FFF2-40B4-BE49-F238E27FC236}">
                    <a16:creationId xmlns:a16="http://schemas.microsoft.com/office/drawing/2014/main" id="{84EB1C50-BCED-4542-96B2-D7BFBFC8492E}"/>
                  </a:ext>
                </a:extLst>
              </p:cNvPr>
              <p:cNvSpPr/>
              <p:nvPr/>
            </p:nvSpPr>
            <p:spPr>
              <a:xfrm>
                <a:off x="-1" y="0"/>
                <a:ext cx="1878017" cy="2856702"/>
              </a:xfrm>
              <a:custGeom>
                <a:avLst/>
                <a:gdLst/>
                <a:ahLst/>
                <a:cxnLst>
                  <a:cxn ang="0">
                    <a:pos x="wd2" y="hd2"/>
                  </a:cxn>
                  <a:cxn ang="5400000">
                    <a:pos x="wd2" y="hd2"/>
                  </a:cxn>
                  <a:cxn ang="10800000">
                    <a:pos x="wd2" y="hd2"/>
                  </a:cxn>
                  <a:cxn ang="16200000">
                    <a:pos x="wd2" y="hd2"/>
                  </a:cxn>
                </a:cxnLst>
                <a:rect l="0" t="0" r="r" b="b"/>
                <a:pathLst>
                  <a:path w="21600" h="21600" extrusionOk="0">
                    <a:moveTo>
                      <a:pt x="19200" y="21581"/>
                    </a:moveTo>
                    <a:lnTo>
                      <a:pt x="19325" y="21600"/>
                    </a:lnTo>
                    <a:lnTo>
                      <a:pt x="19512" y="21600"/>
                    </a:lnTo>
                    <a:lnTo>
                      <a:pt x="19574" y="21507"/>
                    </a:lnTo>
                    <a:lnTo>
                      <a:pt x="19792" y="21395"/>
                    </a:lnTo>
                    <a:lnTo>
                      <a:pt x="19792" y="21079"/>
                    </a:lnTo>
                    <a:lnTo>
                      <a:pt x="19574" y="21005"/>
                    </a:lnTo>
                    <a:lnTo>
                      <a:pt x="19325" y="20949"/>
                    </a:lnTo>
                    <a:lnTo>
                      <a:pt x="19325" y="20837"/>
                    </a:lnTo>
                    <a:lnTo>
                      <a:pt x="19387" y="20707"/>
                    </a:lnTo>
                    <a:lnTo>
                      <a:pt x="19449" y="20558"/>
                    </a:lnTo>
                    <a:lnTo>
                      <a:pt x="19325" y="20409"/>
                    </a:lnTo>
                    <a:lnTo>
                      <a:pt x="19449" y="20316"/>
                    </a:lnTo>
                    <a:lnTo>
                      <a:pt x="19668" y="20205"/>
                    </a:lnTo>
                    <a:lnTo>
                      <a:pt x="20042" y="19926"/>
                    </a:lnTo>
                    <a:lnTo>
                      <a:pt x="20135" y="19758"/>
                    </a:lnTo>
                    <a:lnTo>
                      <a:pt x="20260" y="19647"/>
                    </a:lnTo>
                    <a:lnTo>
                      <a:pt x="20260" y="19405"/>
                    </a:lnTo>
                    <a:lnTo>
                      <a:pt x="20384" y="19163"/>
                    </a:lnTo>
                    <a:lnTo>
                      <a:pt x="20571" y="19088"/>
                    </a:lnTo>
                    <a:lnTo>
                      <a:pt x="20665" y="18977"/>
                    </a:lnTo>
                    <a:lnTo>
                      <a:pt x="21382" y="18735"/>
                    </a:lnTo>
                    <a:lnTo>
                      <a:pt x="21600" y="18605"/>
                    </a:lnTo>
                    <a:lnTo>
                      <a:pt x="21444" y="18493"/>
                    </a:lnTo>
                    <a:lnTo>
                      <a:pt x="21039" y="18214"/>
                    </a:lnTo>
                    <a:lnTo>
                      <a:pt x="21070" y="18084"/>
                    </a:lnTo>
                    <a:lnTo>
                      <a:pt x="20977" y="17935"/>
                    </a:lnTo>
                    <a:lnTo>
                      <a:pt x="20977" y="17823"/>
                    </a:lnTo>
                    <a:lnTo>
                      <a:pt x="20852" y="17656"/>
                    </a:lnTo>
                    <a:lnTo>
                      <a:pt x="20603" y="17377"/>
                    </a:lnTo>
                    <a:lnTo>
                      <a:pt x="20603" y="17228"/>
                    </a:lnTo>
                    <a:lnTo>
                      <a:pt x="20665" y="17135"/>
                    </a:lnTo>
                    <a:lnTo>
                      <a:pt x="17330" y="14233"/>
                    </a:lnTo>
                    <a:lnTo>
                      <a:pt x="9538" y="7405"/>
                    </a:lnTo>
                    <a:lnTo>
                      <a:pt x="10130" y="6084"/>
                    </a:lnTo>
                    <a:lnTo>
                      <a:pt x="11938" y="1563"/>
                    </a:lnTo>
                    <a:lnTo>
                      <a:pt x="7418" y="874"/>
                    </a:lnTo>
                    <a:lnTo>
                      <a:pt x="2057" y="0"/>
                    </a:lnTo>
                    <a:lnTo>
                      <a:pt x="1932" y="0"/>
                    </a:lnTo>
                    <a:lnTo>
                      <a:pt x="1808" y="242"/>
                    </a:lnTo>
                    <a:lnTo>
                      <a:pt x="1683" y="372"/>
                    </a:lnTo>
                    <a:lnTo>
                      <a:pt x="1808" y="521"/>
                    </a:lnTo>
                    <a:lnTo>
                      <a:pt x="1808" y="930"/>
                    </a:lnTo>
                    <a:lnTo>
                      <a:pt x="1745" y="1191"/>
                    </a:lnTo>
                    <a:lnTo>
                      <a:pt x="1216" y="1749"/>
                    </a:lnTo>
                    <a:lnTo>
                      <a:pt x="1278" y="1842"/>
                    </a:lnTo>
                    <a:lnTo>
                      <a:pt x="1153" y="1991"/>
                    </a:lnTo>
                    <a:lnTo>
                      <a:pt x="1060" y="2084"/>
                    </a:lnTo>
                    <a:lnTo>
                      <a:pt x="935" y="2233"/>
                    </a:lnTo>
                    <a:lnTo>
                      <a:pt x="997" y="2270"/>
                    </a:lnTo>
                    <a:lnTo>
                      <a:pt x="748" y="2363"/>
                    </a:lnTo>
                    <a:lnTo>
                      <a:pt x="592" y="2437"/>
                    </a:lnTo>
                    <a:lnTo>
                      <a:pt x="405" y="2549"/>
                    </a:lnTo>
                    <a:lnTo>
                      <a:pt x="218" y="2679"/>
                    </a:lnTo>
                    <a:lnTo>
                      <a:pt x="62" y="2940"/>
                    </a:lnTo>
                    <a:lnTo>
                      <a:pt x="62" y="3144"/>
                    </a:lnTo>
                    <a:lnTo>
                      <a:pt x="0" y="3274"/>
                    </a:lnTo>
                    <a:lnTo>
                      <a:pt x="405" y="3665"/>
                    </a:lnTo>
                    <a:lnTo>
                      <a:pt x="405" y="3814"/>
                    </a:lnTo>
                    <a:lnTo>
                      <a:pt x="592" y="3907"/>
                    </a:lnTo>
                    <a:lnTo>
                      <a:pt x="748" y="4335"/>
                    </a:lnTo>
                    <a:lnTo>
                      <a:pt x="748" y="4428"/>
                    </a:lnTo>
                    <a:lnTo>
                      <a:pt x="810" y="4577"/>
                    </a:lnTo>
                    <a:lnTo>
                      <a:pt x="748" y="4688"/>
                    </a:lnTo>
                    <a:lnTo>
                      <a:pt x="748" y="4856"/>
                    </a:lnTo>
                    <a:lnTo>
                      <a:pt x="623" y="4986"/>
                    </a:lnTo>
                    <a:lnTo>
                      <a:pt x="405" y="5247"/>
                    </a:lnTo>
                    <a:lnTo>
                      <a:pt x="468" y="5730"/>
                    </a:lnTo>
                    <a:lnTo>
                      <a:pt x="405" y="5935"/>
                    </a:lnTo>
                    <a:lnTo>
                      <a:pt x="218" y="6084"/>
                    </a:lnTo>
                    <a:lnTo>
                      <a:pt x="405" y="6326"/>
                    </a:lnTo>
                    <a:lnTo>
                      <a:pt x="686" y="6567"/>
                    </a:lnTo>
                    <a:lnTo>
                      <a:pt x="935" y="6958"/>
                    </a:lnTo>
                    <a:lnTo>
                      <a:pt x="1060" y="7088"/>
                    </a:lnTo>
                    <a:lnTo>
                      <a:pt x="1216" y="7237"/>
                    </a:lnTo>
                    <a:lnTo>
                      <a:pt x="1340" y="7330"/>
                    </a:lnTo>
                    <a:lnTo>
                      <a:pt x="1403" y="7479"/>
                    </a:lnTo>
                    <a:lnTo>
                      <a:pt x="1340" y="7609"/>
                    </a:lnTo>
                    <a:lnTo>
                      <a:pt x="1403" y="7553"/>
                    </a:lnTo>
                    <a:lnTo>
                      <a:pt x="1403" y="7591"/>
                    </a:lnTo>
                    <a:lnTo>
                      <a:pt x="1621" y="7833"/>
                    </a:lnTo>
                    <a:lnTo>
                      <a:pt x="1683" y="8074"/>
                    </a:lnTo>
                    <a:lnTo>
                      <a:pt x="1527" y="7833"/>
                    </a:lnTo>
                    <a:lnTo>
                      <a:pt x="1465" y="7963"/>
                    </a:lnTo>
                    <a:lnTo>
                      <a:pt x="1340" y="8112"/>
                    </a:lnTo>
                    <a:lnTo>
                      <a:pt x="1278" y="8242"/>
                    </a:lnTo>
                    <a:lnTo>
                      <a:pt x="1465" y="8149"/>
                    </a:lnTo>
                    <a:lnTo>
                      <a:pt x="1683" y="8279"/>
                    </a:lnTo>
                    <a:lnTo>
                      <a:pt x="1745" y="8428"/>
                    </a:lnTo>
                    <a:lnTo>
                      <a:pt x="1995" y="8484"/>
                    </a:lnTo>
                    <a:lnTo>
                      <a:pt x="2088" y="8633"/>
                    </a:lnTo>
                    <a:lnTo>
                      <a:pt x="2338" y="8763"/>
                    </a:lnTo>
                    <a:lnTo>
                      <a:pt x="2525" y="8707"/>
                    </a:lnTo>
                    <a:lnTo>
                      <a:pt x="2400" y="8558"/>
                    </a:lnTo>
                    <a:lnTo>
                      <a:pt x="2556" y="8465"/>
                    </a:lnTo>
                    <a:lnTo>
                      <a:pt x="2525" y="8316"/>
                    </a:lnTo>
                    <a:lnTo>
                      <a:pt x="2618" y="8205"/>
                    </a:lnTo>
                    <a:lnTo>
                      <a:pt x="2868" y="8149"/>
                    </a:lnTo>
                    <a:lnTo>
                      <a:pt x="3086" y="8242"/>
                    </a:lnTo>
                    <a:lnTo>
                      <a:pt x="3210" y="8391"/>
                    </a:lnTo>
                    <a:lnTo>
                      <a:pt x="3460" y="8465"/>
                    </a:lnTo>
                    <a:lnTo>
                      <a:pt x="3616" y="8428"/>
                    </a:lnTo>
                    <a:lnTo>
                      <a:pt x="3865" y="8428"/>
                    </a:lnTo>
                    <a:lnTo>
                      <a:pt x="4021" y="8521"/>
                    </a:lnTo>
                    <a:lnTo>
                      <a:pt x="4457" y="8558"/>
                    </a:lnTo>
                    <a:lnTo>
                      <a:pt x="4613" y="8465"/>
                    </a:lnTo>
                    <a:lnTo>
                      <a:pt x="4551" y="8521"/>
                    </a:lnTo>
                    <a:lnTo>
                      <a:pt x="4395" y="8633"/>
                    </a:lnTo>
                    <a:lnTo>
                      <a:pt x="4551" y="8633"/>
                    </a:lnTo>
                    <a:lnTo>
                      <a:pt x="4800" y="8558"/>
                    </a:lnTo>
                    <a:lnTo>
                      <a:pt x="4862" y="8558"/>
                    </a:lnTo>
                    <a:lnTo>
                      <a:pt x="5018" y="8707"/>
                    </a:lnTo>
                    <a:lnTo>
                      <a:pt x="5143" y="8800"/>
                    </a:lnTo>
                    <a:lnTo>
                      <a:pt x="5143" y="8837"/>
                    </a:lnTo>
                    <a:lnTo>
                      <a:pt x="4862" y="8558"/>
                    </a:lnTo>
                    <a:lnTo>
                      <a:pt x="4395" y="8670"/>
                    </a:lnTo>
                    <a:lnTo>
                      <a:pt x="3740" y="8484"/>
                    </a:lnTo>
                    <a:lnTo>
                      <a:pt x="3460" y="8484"/>
                    </a:lnTo>
                    <a:lnTo>
                      <a:pt x="3210" y="8428"/>
                    </a:lnTo>
                    <a:lnTo>
                      <a:pt x="3023" y="8465"/>
                    </a:lnTo>
                    <a:lnTo>
                      <a:pt x="2805" y="8465"/>
                    </a:lnTo>
                    <a:lnTo>
                      <a:pt x="2681" y="8595"/>
                    </a:lnTo>
                    <a:lnTo>
                      <a:pt x="2868" y="8707"/>
                    </a:lnTo>
                    <a:lnTo>
                      <a:pt x="2805" y="8837"/>
                    </a:lnTo>
                    <a:lnTo>
                      <a:pt x="2868" y="8986"/>
                    </a:lnTo>
                    <a:lnTo>
                      <a:pt x="2992" y="9023"/>
                    </a:lnTo>
                    <a:lnTo>
                      <a:pt x="3023" y="9265"/>
                    </a:lnTo>
                    <a:lnTo>
                      <a:pt x="3023" y="9507"/>
                    </a:lnTo>
                    <a:lnTo>
                      <a:pt x="3210" y="9637"/>
                    </a:lnTo>
                    <a:lnTo>
                      <a:pt x="3023" y="9619"/>
                    </a:lnTo>
                    <a:lnTo>
                      <a:pt x="2805" y="9470"/>
                    </a:lnTo>
                    <a:lnTo>
                      <a:pt x="2681" y="9340"/>
                    </a:lnTo>
                    <a:lnTo>
                      <a:pt x="2462" y="9265"/>
                    </a:lnTo>
                    <a:lnTo>
                      <a:pt x="2525" y="9116"/>
                    </a:lnTo>
                    <a:lnTo>
                      <a:pt x="2618" y="9023"/>
                    </a:lnTo>
                    <a:lnTo>
                      <a:pt x="2556" y="8874"/>
                    </a:lnTo>
                    <a:lnTo>
                      <a:pt x="2556" y="8837"/>
                    </a:lnTo>
                    <a:lnTo>
                      <a:pt x="2338" y="8837"/>
                    </a:lnTo>
                    <a:lnTo>
                      <a:pt x="2213" y="8949"/>
                    </a:lnTo>
                    <a:lnTo>
                      <a:pt x="2213" y="9060"/>
                    </a:lnTo>
                    <a:lnTo>
                      <a:pt x="2057" y="9340"/>
                    </a:lnTo>
                    <a:lnTo>
                      <a:pt x="2151" y="9433"/>
                    </a:lnTo>
                    <a:lnTo>
                      <a:pt x="2151" y="9712"/>
                    </a:lnTo>
                    <a:lnTo>
                      <a:pt x="2088" y="9823"/>
                    </a:lnTo>
                    <a:lnTo>
                      <a:pt x="2057" y="9935"/>
                    </a:lnTo>
                    <a:lnTo>
                      <a:pt x="2057" y="10028"/>
                    </a:lnTo>
                    <a:lnTo>
                      <a:pt x="2088" y="10177"/>
                    </a:lnTo>
                    <a:lnTo>
                      <a:pt x="2462" y="10549"/>
                    </a:lnTo>
                    <a:lnTo>
                      <a:pt x="2681" y="10660"/>
                    </a:lnTo>
                    <a:lnTo>
                      <a:pt x="3086" y="10660"/>
                    </a:lnTo>
                    <a:lnTo>
                      <a:pt x="3210" y="10940"/>
                    </a:lnTo>
                    <a:lnTo>
                      <a:pt x="3210" y="11219"/>
                    </a:lnTo>
                    <a:lnTo>
                      <a:pt x="3148" y="11181"/>
                    </a:lnTo>
                    <a:lnTo>
                      <a:pt x="3023" y="11293"/>
                    </a:lnTo>
                    <a:lnTo>
                      <a:pt x="2618" y="11423"/>
                    </a:lnTo>
                    <a:lnTo>
                      <a:pt x="2618" y="11702"/>
                    </a:lnTo>
                    <a:lnTo>
                      <a:pt x="2556" y="11963"/>
                    </a:lnTo>
                    <a:lnTo>
                      <a:pt x="2681" y="12093"/>
                    </a:lnTo>
                    <a:lnTo>
                      <a:pt x="3023" y="12335"/>
                    </a:lnTo>
                    <a:lnTo>
                      <a:pt x="3086" y="12614"/>
                    </a:lnTo>
                    <a:lnTo>
                      <a:pt x="3273" y="12726"/>
                    </a:lnTo>
                    <a:lnTo>
                      <a:pt x="3335" y="12967"/>
                    </a:lnTo>
                    <a:lnTo>
                      <a:pt x="3553" y="13209"/>
                    </a:lnTo>
                    <a:lnTo>
                      <a:pt x="3553" y="13358"/>
                    </a:lnTo>
                    <a:lnTo>
                      <a:pt x="3678" y="13488"/>
                    </a:lnTo>
                    <a:lnTo>
                      <a:pt x="3927" y="13637"/>
                    </a:lnTo>
                    <a:lnTo>
                      <a:pt x="4021" y="13879"/>
                    </a:lnTo>
                    <a:lnTo>
                      <a:pt x="4457" y="14121"/>
                    </a:lnTo>
                    <a:lnTo>
                      <a:pt x="4488" y="14270"/>
                    </a:lnTo>
                    <a:lnTo>
                      <a:pt x="4332" y="14326"/>
                    </a:lnTo>
                    <a:lnTo>
                      <a:pt x="4270" y="14474"/>
                    </a:lnTo>
                    <a:lnTo>
                      <a:pt x="4457" y="14605"/>
                    </a:lnTo>
                    <a:lnTo>
                      <a:pt x="4675" y="14642"/>
                    </a:lnTo>
                    <a:lnTo>
                      <a:pt x="4862" y="14791"/>
                    </a:lnTo>
                    <a:lnTo>
                      <a:pt x="4862" y="14921"/>
                    </a:lnTo>
                    <a:lnTo>
                      <a:pt x="4613" y="15107"/>
                    </a:lnTo>
                    <a:lnTo>
                      <a:pt x="4613" y="15349"/>
                    </a:lnTo>
                    <a:lnTo>
                      <a:pt x="4488" y="15479"/>
                    </a:lnTo>
                    <a:lnTo>
                      <a:pt x="4551" y="15628"/>
                    </a:lnTo>
                    <a:lnTo>
                      <a:pt x="4395" y="15758"/>
                    </a:lnTo>
                    <a:lnTo>
                      <a:pt x="4395" y="15870"/>
                    </a:lnTo>
                    <a:lnTo>
                      <a:pt x="4551" y="15907"/>
                    </a:lnTo>
                    <a:lnTo>
                      <a:pt x="4675" y="16037"/>
                    </a:lnTo>
                    <a:lnTo>
                      <a:pt x="4862" y="16186"/>
                    </a:lnTo>
                    <a:lnTo>
                      <a:pt x="5486" y="16223"/>
                    </a:lnTo>
                    <a:lnTo>
                      <a:pt x="5735" y="16298"/>
                    </a:lnTo>
                    <a:lnTo>
                      <a:pt x="5953" y="16298"/>
                    </a:lnTo>
                    <a:lnTo>
                      <a:pt x="6390" y="16465"/>
                    </a:lnTo>
                    <a:lnTo>
                      <a:pt x="6545" y="16540"/>
                    </a:lnTo>
                    <a:lnTo>
                      <a:pt x="7013" y="16540"/>
                    </a:lnTo>
                    <a:lnTo>
                      <a:pt x="7387" y="16707"/>
                    </a:lnTo>
                    <a:lnTo>
                      <a:pt x="7481" y="16856"/>
                    </a:lnTo>
                    <a:lnTo>
                      <a:pt x="7730" y="16949"/>
                    </a:lnTo>
                    <a:lnTo>
                      <a:pt x="7792" y="17209"/>
                    </a:lnTo>
                    <a:lnTo>
                      <a:pt x="8260" y="17451"/>
                    </a:lnTo>
                    <a:lnTo>
                      <a:pt x="8665" y="17581"/>
                    </a:lnTo>
                    <a:lnTo>
                      <a:pt x="9538" y="17693"/>
                    </a:lnTo>
                    <a:lnTo>
                      <a:pt x="9600" y="17730"/>
                    </a:lnTo>
                    <a:lnTo>
                      <a:pt x="9725" y="17972"/>
                    </a:lnTo>
                    <a:lnTo>
                      <a:pt x="9787" y="18102"/>
                    </a:lnTo>
                    <a:lnTo>
                      <a:pt x="9725" y="18214"/>
                    </a:lnTo>
                    <a:lnTo>
                      <a:pt x="9725" y="18363"/>
                    </a:lnTo>
                    <a:lnTo>
                      <a:pt x="9943" y="18419"/>
                    </a:lnTo>
                    <a:lnTo>
                      <a:pt x="10068" y="18326"/>
                    </a:lnTo>
                    <a:lnTo>
                      <a:pt x="10255" y="18363"/>
                    </a:lnTo>
                    <a:lnTo>
                      <a:pt x="10473" y="18419"/>
                    </a:lnTo>
                    <a:lnTo>
                      <a:pt x="10722" y="18642"/>
                    </a:lnTo>
                    <a:lnTo>
                      <a:pt x="10847" y="18772"/>
                    </a:lnTo>
                    <a:lnTo>
                      <a:pt x="11065" y="18884"/>
                    </a:lnTo>
                    <a:lnTo>
                      <a:pt x="11782" y="19405"/>
                    </a:lnTo>
                    <a:lnTo>
                      <a:pt x="12000" y="19684"/>
                    </a:lnTo>
                    <a:lnTo>
                      <a:pt x="12125" y="19963"/>
                    </a:lnTo>
                    <a:lnTo>
                      <a:pt x="12187" y="20205"/>
                    </a:lnTo>
                    <a:lnTo>
                      <a:pt x="12125" y="20484"/>
                    </a:lnTo>
                    <a:lnTo>
                      <a:pt x="12062" y="20726"/>
                    </a:lnTo>
                    <a:lnTo>
                      <a:pt x="12062" y="20874"/>
                    </a:lnTo>
                    <a:lnTo>
                      <a:pt x="12125" y="20763"/>
                    </a:lnTo>
                    <a:lnTo>
                      <a:pt x="12281" y="20837"/>
                    </a:lnTo>
                    <a:lnTo>
                      <a:pt x="12249" y="20986"/>
                    </a:lnTo>
                    <a:lnTo>
                      <a:pt x="12125" y="20837"/>
                    </a:lnTo>
                    <a:lnTo>
                      <a:pt x="12249" y="20986"/>
                    </a:lnTo>
                    <a:lnTo>
                      <a:pt x="12281" y="21153"/>
                    </a:lnTo>
                    <a:lnTo>
                      <a:pt x="12405" y="21191"/>
                    </a:lnTo>
                    <a:lnTo>
                      <a:pt x="19044" y="21581"/>
                    </a:lnTo>
                    <a:lnTo>
                      <a:pt x="19200" y="2158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9" name="Shape 2711">
                <a:extLst>
                  <a:ext uri="{FF2B5EF4-FFF2-40B4-BE49-F238E27FC236}">
                    <a16:creationId xmlns:a16="http://schemas.microsoft.com/office/drawing/2014/main" id="{774737AF-1453-4D30-BA4D-C830EA12CC49}"/>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0" name="Shape 2712">
                <a:extLst>
                  <a:ext uri="{FF2B5EF4-FFF2-40B4-BE49-F238E27FC236}">
                    <a16:creationId xmlns:a16="http://schemas.microsoft.com/office/drawing/2014/main" id="{65DB2053-2500-426E-9473-A683DB94C60B}"/>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1" name="Shape 2713">
                <a:extLst>
                  <a:ext uri="{FF2B5EF4-FFF2-40B4-BE49-F238E27FC236}">
                    <a16:creationId xmlns:a16="http://schemas.microsoft.com/office/drawing/2014/main" id="{1E6CC279-A1DB-4CA0-B5FD-672115E5E7BC}"/>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2" name="Shape 2714">
                <a:extLst>
                  <a:ext uri="{FF2B5EF4-FFF2-40B4-BE49-F238E27FC236}">
                    <a16:creationId xmlns:a16="http://schemas.microsoft.com/office/drawing/2014/main" id="{37AB994C-D639-4C79-8D8E-643786D968BB}"/>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3" name="Shape 2715">
                <a:extLst>
                  <a:ext uri="{FF2B5EF4-FFF2-40B4-BE49-F238E27FC236}">
                    <a16:creationId xmlns:a16="http://schemas.microsoft.com/office/drawing/2014/main" id="{7E8ABC39-7417-4971-80D6-6BCF778BB814}"/>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4" name="Shape 2716">
                <a:extLst>
                  <a:ext uri="{FF2B5EF4-FFF2-40B4-BE49-F238E27FC236}">
                    <a16:creationId xmlns:a16="http://schemas.microsoft.com/office/drawing/2014/main" id="{CEDA3690-B716-4227-B079-95268FD5B8A4}"/>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5" name="Shape 2717">
                <a:extLst>
                  <a:ext uri="{FF2B5EF4-FFF2-40B4-BE49-F238E27FC236}">
                    <a16:creationId xmlns:a16="http://schemas.microsoft.com/office/drawing/2014/main" id="{31A671B3-E99F-406F-A4C4-E873E26812FD}"/>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6" name="Shape 2718">
                <a:extLst>
                  <a:ext uri="{FF2B5EF4-FFF2-40B4-BE49-F238E27FC236}">
                    <a16:creationId xmlns:a16="http://schemas.microsoft.com/office/drawing/2014/main" id="{8E76B3AA-8408-4EE5-AECE-B32F1AE15A05}"/>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7" name="Shape 2719">
                <a:extLst>
                  <a:ext uri="{FF2B5EF4-FFF2-40B4-BE49-F238E27FC236}">
                    <a16:creationId xmlns:a16="http://schemas.microsoft.com/office/drawing/2014/main" id="{A27DE985-F2B8-4697-9402-6686C2E8F696}"/>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8" name="Shape 2720">
                <a:extLst>
                  <a:ext uri="{FF2B5EF4-FFF2-40B4-BE49-F238E27FC236}">
                    <a16:creationId xmlns:a16="http://schemas.microsoft.com/office/drawing/2014/main" id="{7D8072FD-5D73-4645-AC7A-3DC72517384A}"/>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9" name="Shape 2721">
                <a:extLst>
                  <a:ext uri="{FF2B5EF4-FFF2-40B4-BE49-F238E27FC236}">
                    <a16:creationId xmlns:a16="http://schemas.microsoft.com/office/drawing/2014/main" id="{79C5DBAB-8CF3-4B8E-B7C8-FA4B893DBE69}"/>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0" name="Shape 2722">
                <a:extLst>
                  <a:ext uri="{FF2B5EF4-FFF2-40B4-BE49-F238E27FC236}">
                    <a16:creationId xmlns:a16="http://schemas.microsoft.com/office/drawing/2014/main" id="{BCBA1780-AB3A-473A-9EE2-986107C676D3}"/>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1" name="Shape 2723">
                <a:extLst>
                  <a:ext uri="{FF2B5EF4-FFF2-40B4-BE49-F238E27FC236}">
                    <a16:creationId xmlns:a16="http://schemas.microsoft.com/office/drawing/2014/main" id="{BF787805-5C84-4FC6-9120-BF35B17B684C}"/>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2" name="Shape 2724">
                <a:extLst>
                  <a:ext uri="{FF2B5EF4-FFF2-40B4-BE49-F238E27FC236}">
                    <a16:creationId xmlns:a16="http://schemas.microsoft.com/office/drawing/2014/main" id="{75BA89E6-7A15-4288-A4EF-BDEACA599861}"/>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3" name="Shape 2725">
                <a:extLst>
                  <a:ext uri="{FF2B5EF4-FFF2-40B4-BE49-F238E27FC236}">
                    <a16:creationId xmlns:a16="http://schemas.microsoft.com/office/drawing/2014/main" id="{FE9CEE69-13D3-490D-8886-D5F34B5DBF5B}"/>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82" name="Group 2730">
              <a:extLst>
                <a:ext uri="{FF2B5EF4-FFF2-40B4-BE49-F238E27FC236}">
                  <a16:creationId xmlns:a16="http://schemas.microsoft.com/office/drawing/2014/main" id="{CFF888B5-2D12-49D8-8AAA-D683E8AC0A0E}"/>
                </a:ext>
              </a:extLst>
            </p:cNvPr>
            <p:cNvGrpSpPr/>
            <p:nvPr/>
          </p:nvGrpSpPr>
          <p:grpSpPr>
            <a:xfrm>
              <a:off x="5038973" y="2036597"/>
              <a:ext cx="120850" cy="276646"/>
              <a:chOff x="0" y="-1"/>
              <a:chExt cx="306228" cy="637286"/>
            </a:xfrm>
            <a:solidFill>
              <a:srgbClr val="DCDEE0"/>
            </a:solidFill>
          </p:grpSpPr>
          <p:sp>
            <p:nvSpPr>
              <p:cNvPr id="315" name="Shape 2727">
                <a:extLst>
                  <a:ext uri="{FF2B5EF4-FFF2-40B4-BE49-F238E27FC236}">
                    <a16:creationId xmlns:a16="http://schemas.microsoft.com/office/drawing/2014/main" id="{F82B7D32-A5FF-4563-AC8B-F8C80631695C}"/>
                  </a:ext>
                </a:extLst>
              </p:cNvPr>
              <p:cNvSpPr/>
              <p:nvPr/>
            </p:nvSpPr>
            <p:spPr>
              <a:xfrm>
                <a:off x="0" y="-1"/>
                <a:ext cx="306228" cy="637286"/>
              </a:xfrm>
              <a:custGeom>
                <a:avLst/>
                <a:gdLst/>
                <a:ahLst/>
                <a:cxnLst>
                  <a:cxn ang="0">
                    <a:pos x="wd2" y="hd2"/>
                  </a:cxn>
                  <a:cxn ang="5400000">
                    <a:pos x="wd2" y="hd2"/>
                  </a:cxn>
                  <a:cxn ang="10800000">
                    <a:pos x="wd2" y="hd2"/>
                  </a:cxn>
                  <a:cxn ang="16200000">
                    <a:pos x="wd2" y="hd2"/>
                  </a:cxn>
                </a:cxnLst>
                <a:rect l="0" t="0" r="r" b="b"/>
                <a:pathLst>
                  <a:path w="21600" h="21600" extrusionOk="0">
                    <a:moveTo>
                      <a:pt x="3250" y="751"/>
                    </a:moveTo>
                    <a:lnTo>
                      <a:pt x="2867" y="1251"/>
                    </a:lnTo>
                    <a:lnTo>
                      <a:pt x="2867" y="1918"/>
                    </a:lnTo>
                    <a:lnTo>
                      <a:pt x="956" y="3336"/>
                    </a:lnTo>
                    <a:lnTo>
                      <a:pt x="0" y="3920"/>
                    </a:lnTo>
                    <a:lnTo>
                      <a:pt x="382" y="4253"/>
                    </a:lnTo>
                    <a:lnTo>
                      <a:pt x="956" y="4420"/>
                    </a:lnTo>
                    <a:lnTo>
                      <a:pt x="1338" y="5004"/>
                    </a:lnTo>
                    <a:lnTo>
                      <a:pt x="956" y="5504"/>
                    </a:lnTo>
                    <a:lnTo>
                      <a:pt x="0" y="6088"/>
                    </a:lnTo>
                    <a:lnTo>
                      <a:pt x="765" y="7089"/>
                    </a:lnTo>
                    <a:lnTo>
                      <a:pt x="1720" y="7673"/>
                    </a:lnTo>
                    <a:lnTo>
                      <a:pt x="3250" y="7839"/>
                    </a:lnTo>
                    <a:lnTo>
                      <a:pt x="3250" y="8507"/>
                    </a:lnTo>
                    <a:lnTo>
                      <a:pt x="4588" y="8757"/>
                    </a:lnTo>
                    <a:lnTo>
                      <a:pt x="5352" y="8924"/>
                    </a:lnTo>
                    <a:lnTo>
                      <a:pt x="6499" y="9424"/>
                    </a:lnTo>
                    <a:lnTo>
                      <a:pt x="9749" y="10508"/>
                    </a:lnTo>
                    <a:lnTo>
                      <a:pt x="8984" y="11008"/>
                    </a:lnTo>
                    <a:lnTo>
                      <a:pt x="7455" y="11592"/>
                    </a:lnTo>
                    <a:lnTo>
                      <a:pt x="6499" y="12259"/>
                    </a:lnTo>
                    <a:lnTo>
                      <a:pt x="6117" y="12259"/>
                    </a:lnTo>
                    <a:lnTo>
                      <a:pt x="6117" y="12426"/>
                    </a:lnTo>
                    <a:lnTo>
                      <a:pt x="5735" y="12426"/>
                    </a:lnTo>
                    <a:lnTo>
                      <a:pt x="5352" y="13010"/>
                    </a:lnTo>
                    <a:lnTo>
                      <a:pt x="5352" y="13510"/>
                    </a:lnTo>
                    <a:lnTo>
                      <a:pt x="3823" y="13927"/>
                    </a:lnTo>
                    <a:lnTo>
                      <a:pt x="3632" y="14094"/>
                    </a:lnTo>
                    <a:lnTo>
                      <a:pt x="2485" y="14261"/>
                    </a:lnTo>
                    <a:lnTo>
                      <a:pt x="1338" y="14761"/>
                    </a:lnTo>
                    <a:lnTo>
                      <a:pt x="765" y="15345"/>
                    </a:lnTo>
                    <a:lnTo>
                      <a:pt x="382" y="16179"/>
                    </a:lnTo>
                    <a:lnTo>
                      <a:pt x="0" y="16429"/>
                    </a:lnTo>
                    <a:lnTo>
                      <a:pt x="0" y="16596"/>
                    </a:lnTo>
                    <a:lnTo>
                      <a:pt x="765" y="17263"/>
                    </a:lnTo>
                    <a:lnTo>
                      <a:pt x="765" y="17597"/>
                    </a:lnTo>
                    <a:lnTo>
                      <a:pt x="3250" y="18514"/>
                    </a:lnTo>
                    <a:lnTo>
                      <a:pt x="4205" y="18681"/>
                    </a:lnTo>
                    <a:lnTo>
                      <a:pt x="5735" y="19015"/>
                    </a:lnTo>
                    <a:lnTo>
                      <a:pt x="7837" y="19765"/>
                    </a:lnTo>
                    <a:lnTo>
                      <a:pt x="9366" y="19432"/>
                    </a:lnTo>
                    <a:lnTo>
                      <a:pt x="11851" y="19432"/>
                    </a:lnTo>
                    <a:lnTo>
                      <a:pt x="12616" y="20099"/>
                    </a:lnTo>
                    <a:lnTo>
                      <a:pt x="11851" y="21016"/>
                    </a:lnTo>
                    <a:lnTo>
                      <a:pt x="12234" y="21600"/>
                    </a:lnTo>
                    <a:lnTo>
                      <a:pt x="13189" y="21517"/>
                    </a:lnTo>
                    <a:lnTo>
                      <a:pt x="13954" y="21183"/>
                    </a:lnTo>
                    <a:lnTo>
                      <a:pt x="14336" y="20516"/>
                    </a:lnTo>
                    <a:lnTo>
                      <a:pt x="15101" y="19932"/>
                    </a:lnTo>
                    <a:lnTo>
                      <a:pt x="15865" y="18848"/>
                    </a:lnTo>
                    <a:lnTo>
                      <a:pt x="16439" y="18181"/>
                    </a:lnTo>
                    <a:lnTo>
                      <a:pt x="15865" y="18181"/>
                    </a:lnTo>
                    <a:lnTo>
                      <a:pt x="15865" y="17847"/>
                    </a:lnTo>
                    <a:lnTo>
                      <a:pt x="16821" y="17263"/>
                    </a:lnTo>
                    <a:lnTo>
                      <a:pt x="18350" y="17263"/>
                    </a:lnTo>
                    <a:lnTo>
                      <a:pt x="17586" y="16763"/>
                    </a:lnTo>
                    <a:lnTo>
                      <a:pt x="18350" y="16179"/>
                    </a:lnTo>
                    <a:lnTo>
                      <a:pt x="17968" y="15679"/>
                    </a:lnTo>
                    <a:lnTo>
                      <a:pt x="18924" y="15345"/>
                    </a:lnTo>
                    <a:lnTo>
                      <a:pt x="19306" y="14761"/>
                    </a:lnTo>
                    <a:lnTo>
                      <a:pt x="20071" y="14094"/>
                    </a:lnTo>
                    <a:lnTo>
                      <a:pt x="20835" y="13677"/>
                    </a:lnTo>
                    <a:lnTo>
                      <a:pt x="20071" y="13010"/>
                    </a:lnTo>
                    <a:lnTo>
                      <a:pt x="20453" y="12510"/>
                    </a:lnTo>
                    <a:lnTo>
                      <a:pt x="20071" y="11592"/>
                    </a:lnTo>
                    <a:lnTo>
                      <a:pt x="19688" y="11008"/>
                    </a:lnTo>
                    <a:lnTo>
                      <a:pt x="20071" y="11008"/>
                    </a:lnTo>
                    <a:lnTo>
                      <a:pt x="20453" y="10341"/>
                    </a:lnTo>
                    <a:lnTo>
                      <a:pt x="21218" y="10842"/>
                    </a:lnTo>
                    <a:lnTo>
                      <a:pt x="20835" y="11425"/>
                    </a:lnTo>
                    <a:lnTo>
                      <a:pt x="21218" y="12510"/>
                    </a:lnTo>
                    <a:lnTo>
                      <a:pt x="21600" y="11926"/>
                    </a:lnTo>
                    <a:lnTo>
                      <a:pt x="21218" y="10341"/>
                    </a:lnTo>
                    <a:lnTo>
                      <a:pt x="20835" y="9758"/>
                    </a:lnTo>
                    <a:lnTo>
                      <a:pt x="20835" y="8006"/>
                    </a:lnTo>
                    <a:lnTo>
                      <a:pt x="20453" y="7256"/>
                    </a:lnTo>
                    <a:lnTo>
                      <a:pt x="17586" y="7089"/>
                    </a:lnTo>
                    <a:lnTo>
                      <a:pt x="16439" y="7256"/>
                    </a:lnTo>
                    <a:lnTo>
                      <a:pt x="15483" y="7089"/>
                    </a:lnTo>
                    <a:lnTo>
                      <a:pt x="15483" y="5504"/>
                    </a:lnTo>
                    <a:lnTo>
                      <a:pt x="16057" y="4837"/>
                    </a:lnTo>
                    <a:lnTo>
                      <a:pt x="16439" y="4837"/>
                    </a:lnTo>
                    <a:lnTo>
                      <a:pt x="17968" y="4420"/>
                    </a:lnTo>
                    <a:lnTo>
                      <a:pt x="17586" y="3920"/>
                    </a:lnTo>
                    <a:lnTo>
                      <a:pt x="18350" y="3169"/>
                    </a:lnTo>
                    <a:lnTo>
                      <a:pt x="18350" y="1918"/>
                    </a:lnTo>
                    <a:lnTo>
                      <a:pt x="4588" y="0"/>
                    </a:lnTo>
                    <a:lnTo>
                      <a:pt x="3250" y="75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6" name="Shape 2728">
                <a:extLst>
                  <a:ext uri="{FF2B5EF4-FFF2-40B4-BE49-F238E27FC236}">
                    <a16:creationId xmlns:a16="http://schemas.microsoft.com/office/drawing/2014/main" id="{72909DC8-4D9A-4A4C-8698-F98C33087BAB}"/>
                  </a:ext>
                </a:extLst>
              </p:cNvPr>
              <p:cNvSpPr/>
              <p:nvPr/>
            </p:nvSpPr>
            <p:spPr>
              <a:xfrm>
                <a:off x="284549" y="398610"/>
                <a:ext cx="16260" cy="49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7" name="Shape 2729">
                <a:extLst>
                  <a:ext uri="{FF2B5EF4-FFF2-40B4-BE49-F238E27FC236}">
                    <a16:creationId xmlns:a16="http://schemas.microsoft.com/office/drawing/2014/main" id="{8C66C363-0115-4DC1-9D5D-A7B870F9582F}"/>
                  </a:ext>
                </a:extLst>
              </p:cNvPr>
              <p:cNvSpPr/>
              <p:nvPr/>
            </p:nvSpPr>
            <p:spPr>
              <a:xfrm>
                <a:off x="284549" y="398610"/>
                <a:ext cx="16260" cy="49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83" name="Group 2733">
              <a:extLst>
                <a:ext uri="{FF2B5EF4-FFF2-40B4-BE49-F238E27FC236}">
                  <a16:creationId xmlns:a16="http://schemas.microsoft.com/office/drawing/2014/main" id="{52F3564B-BB71-4114-928C-2ABE19A88D0A}"/>
                </a:ext>
              </a:extLst>
            </p:cNvPr>
            <p:cNvGrpSpPr/>
            <p:nvPr/>
          </p:nvGrpSpPr>
          <p:grpSpPr>
            <a:xfrm>
              <a:off x="4620817" y="1600804"/>
              <a:ext cx="683382" cy="508427"/>
              <a:chOff x="0" y="0"/>
              <a:chExt cx="1731678" cy="1171223"/>
            </a:xfrm>
            <a:solidFill>
              <a:srgbClr val="DCDEE0"/>
            </a:solidFill>
          </p:grpSpPr>
          <p:sp>
            <p:nvSpPr>
              <p:cNvPr id="313" name="Shape 2731">
                <a:extLst>
                  <a:ext uri="{FF2B5EF4-FFF2-40B4-BE49-F238E27FC236}">
                    <a16:creationId xmlns:a16="http://schemas.microsoft.com/office/drawing/2014/main" id="{91562EE7-FD10-4E0C-8231-FD20B0CA4652}"/>
                  </a:ext>
                </a:extLst>
              </p:cNvPr>
              <p:cNvSpPr/>
              <p:nvPr/>
            </p:nvSpPr>
            <p:spPr>
              <a:xfrm>
                <a:off x="0" y="0"/>
                <a:ext cx="1384802" cy="1124475"/>
              </a:xfrm>
              <a:custGeom>
                <a:avLst/>
                <a:gdLst/>
                <a:ahLst/>
                <a:cxnLst>
                  <a:cxn ang="0">
                    <a:pos x="wd2" y="hd2"/>
                  </a:cxn>
                  <a:cxn ang="5400000">
                    <a:pos x="wd2" y="hd2"/>
                  </a:cxn>
                  <a:cxn ang="10800000">
                    <a:pos x="wd2" y="hd2"/>
                  </a:cxn>
                  <a:cxn ang="16200000">
                    <a:pos x="wd2" y="hd2"/>
                  </a:cxn>
                </a:cxnLst>
                <a:rect l="0" t="0" r="r" b="b"/>
                <a:pathLst>
                  <a:path w="21600" h="21600" extrusionOk="0">
                    <a:moveTo>
                      <a:pt x="21135" y="19568"/>
                    </a:moveTo>
                    <a:lnTo>
                      <a:pt x="21600" y="19000"/>
                    </a:lnTo>
                    <a:lnTo>
                      <a:pt x="21600" y="18764"/>
                    </a:lnTo>
                    <a:lnTo>
                      <a:pt x="21346" y="18386"/>
                    </a:lnTo>
                    <a:lnTo>
                      <a:pt x="20797" y="14747"/>
                    </a:lnTo>
                    <a:lnTo>
                      <a:pt x="20670" y="14510"/>
                    </a:lnTo>
                    <a:lnTo>
                      <a:pt x="20712" y="11391"/>
                    </a:lnTo>
                    <a:lnTo>
                      <a:pt x="20712" y="11013"/>
                    </a:lnTo>
                    <a:lnTo>
                      <a:pt x="20586" y="10776"/>
                    </a:lnTo>
                    <a:lnTo>
                      <a:pt x="20586" y="10493"/>
                    </a:lnTo>
                    <a:lnTo>
                      <a:pt x="19951" y="7184"/>
                    </a:lnTo>
                    <a:lnTo>
                      <a:pt x="19444" y="6759"/>
                    </a:lnTo>
                    <a:lnTo>
                      <a:pt x="19360" y="7184"/>
                    </a:lnTo>
                    <a:lnTo>
                      <a:pt x="19233" y="6853"/>
                    </a:lnTo>
                    <a:lnTo>
                      <a:pt x="19317" y="6239"/>
                    </a:lnTo>
                    <a:lnTo>
                      <a:pt x="19148" y="5625"/>
                    </a:lnTo>
                    <a:lnTo>
                      <a:pt x="18895" y="5246"/>
                    </a:lnTo>
                    <a:lnTo>
                      <a:pt x="18726" y="4632"/>
                    </a:lnTo>
                    <a:lnTo>
                      <a:pt x="18726" y="4018"/>
                    </a:lnTo>
                    <a:lnTo>
                      <a:pt x="18810" y="3828"/>
                    </a:lnTo>
                    <a:lnTo>
                      <a:pt x="18810" y="3450"/>
                    </a:lnTo>
                    <a:lnTo>
                      <a:pt x="18726" y="3119"/>
                    </a:lnTo>
                    <a:lnTo>
                      <a:pt x="18726" y="2836"/>
                    </a:lnTo>
                    <a:lnTo>
                      <a:pt x="18683" y="2505"/>
                    </a:lnTo>
                    <a:lnTo>
                      <a:pt x="18345" y="2221"/>
                    </a:lnTo>
                    <a:lnTo>
                      <a:pt x="18261" y="1891"/>
                    </a:lnTo>
                    <a:lnTo>
                      <a:pt x="18261" y="1087"/>
                    </a:lnTo>
                    <a:lnTo>
                      <a:pt x="18049" y="709"/>
                    </a:lnTo>
                    <a:lnTo>
                      <a:pt x="18049" y="378"/>
                    </a:lnTo>
                    <a:lnTo>
                      <a:pt x="17965" y="189"/>
                    </a:lnTo>
                    <a:lnTo>
                      <a:pt x="17965" y="0"/>
                    </a:lnTo>
                    <a:lnTo>
                      <a:pt x="15724" y="709"/>
                    </a:lnTo>
                    <a:lnTo>
                      <a:pt x="13653" y="1182"/>
                    </a:lnTo>
                    <a:lnTo>
                      <a:pt x="13400" y="1182"/>
                    </a:lnTo>
                    <a:lnTo>
                      <a:pt x="12766" y="1512"/>
                    </a:lnTo>
                    <a:lnTo>
                      <a:pt x="11751" y="2741"/>
                    </a:lnTo>
                    <a:lnTo>
                      <a:pt x="10863" y="4537"/>
                    </a:lnTo>
                    <a:lnTo>
                      <a:pt x="10863" y="4868"/>
                    </a:lnTo>
                    <a:lnTo>
                      <a:pt x="10398" y="5625"/>
                    </a:lnTo>
                    <a:lnTo>
                      <a:pt x="10314" y="5766"/>
                    </a:lnTo>
                    <a:lnTo>
                      <a:pt x="10018" y="6144"/>
                    </a:lnTo>
                    <a:lnTo>
                      <a:pt x="9426" y="6759"/>
                    </a:lnTo>
                    <a:lnTo>
                      <a:pt x="9426" y="7042"/>
                    </a:lnTo>
                    <a:lnTo>
                      <a:pt x="9680" y="7279"/>
                    </a:lnTo>
                    <a:lnTo>
                      <a:pt x="9764" y="7468"/>
                    </a:lnTo>
                    <a:lnTo>
                      <a:pt x="9680" y="7090"/>
                    </a:lnTo>
                    <a:lnTo>
                      <a:pt x="10018" y="6948"/>
                    </a:lnTo>
                    <a:lnTo>
                      <a:pt x="10018" y="7468"/>
                    </a:lnTo>
                    <a:lnTo>
                      <a:pt x="10398" y="7184"/>
                    </a:lnTo>
                    <a:lnTo>
                      <a:pt x="10229" y="7562"/>
                    </a:lnTo>
                    <a:lnTo>
                      <a:pt x="10145" y="7846"/>
                    </a:lnTo>
                    <a:lnTo>
                      <a:pt x="9933" y="7988"/>
                    </a:lnTo>
                    <a:lnTo>
                      <a:pt x="10145" y="8602"/>
                    </a:lnTo>
                    <a:lnTo>
                      <a:pt x="10314" y="9169"/>
                    </a:lnTo>
                    <a:lnTo>
                      <a:pt x="10398" y="9500"/>
                    </a:lnTo>
                    <a:lnTo>
                      <a:pt x="10145" y="9878"/>
                    </a:lnTo>
                    <a:lnTo>
                      <a:pt x="9849" y="9878"/>
                    </a:lnTo>
                    <a:lnTo>
                      <a:pt x="9511" y="10209"/>
                    </a:lnTo>
                    <a:lnTo>
                      <a:pt x="9215" y="10493"/>
                    </a:lnTo>
                    <a:lnTo>
                      <a:pt x="9046" y="10824"/>
                    </a:lnTo>
                    <a:lnTo>
                      <a:pt x="8792" y="11202"/>
                    </a:lnTo>
                    <a:lnTo>
                      <a:pt x="8496" y="11391"/>
                    </a:lnTo>
                    <a:lnTo>
                      <a:pt x="8327" y="11627"/>
                    </a:lnTo>
                    <a:lnTo>
                      <a:pt x="8116" y="11533"/>
                    </a:lnTo>
                    <a:lnTo>
                      <a:pt x="7482" y="11627"/>
                    </a:lnTo>
                    <a:lnTo>
                      <a:pt x="6890" y="11722"/>
                    </a:lnTo>
                    <a:lnTo>
                      <a:pt x="6256" y="12194"/>
                    </a:lnTo>
                    <a:lnTo>
                      <a:pt x="5537" y="11816"/>
                    </a:lnTo>
                    <a:lnTo>
                      <a:pt x="4354" y="11816"/>
                    </a:lnTo>
                    <a:lnTo>
                      <a:pt x="3255" y="12100"/>
                    </a:lnTo>
                    <a:lnTo>
                      <a:pt x="2621" y="12336"/>
                    </a:lnTo>
                    <a:lnTo>
                      <a:pt x="2367" y="12620"/>
                    </a:lnTo>
                    <a:lnTo>
                      <a:pt x="2071" y="12714"/>
                    </a:lnTo>
                    <a:lnTo>
                      <a:pt x="1733" y="12903"/>
                    </a:lnTo>
                    <a:lnTo>
                      <a:pt x="1522" y="13045"/>
                    </a:lnTo>
                    <a:lnTo>
                      <a:pt x="1649" y="13707"/>
                    </a:lnTo>
                    <a:lnTo>
                      <a:pt x="1564" y="13943"/>
                    </a:lnTo>
                    <a:lnTo>
                      <a:pt x="2198" y="14038"/>
                    </a:lnTo>
                    <a:lnTo>
                      <a:pt x="2198" y="14227"/>
                    </a:lnTo>
                    <a:lnTo>
                      <a:pt x="2156" y="14416"/>
                    </a:lnTo>
                    <a:lnTo>
                      <a:pt x="2452" y="15125"/>
                    </a:lnTo>
                    <a:lnTo>
                      <a:pt x="2452" y="15456"/>
                    </a:lnTo>
                    <a:lnTo>
                      <a:pt x="1987" y="16070"/>
                    </a:lnTo>
                    <a:lnTo>
                      <a:pt x="1818" y="16448"/>
                    </a:lnTo>
                    <a:lnTo>
                      <a:pt x="1564" y="16732"/>
                    </a:lnTo>
                    <a:lnTo>
                      <a:pt x="1268" y="17157"/>
                    </a:lnTo>
                    <a:lnTo>
                      <a:pt x="803" y="17772"/>
                    </a:lnTo>
                    <a:lnTo>
                      <a:pt x="169" y="18575"/>
                    </a:lnTo>
                    <a:lnTo>
                      <a:pt x="0" y="18670"/>
                    </a:lnTo>
                    <a:lnTo>
                      <a:pt x="85" y="18764"/>
                    </a:lnTo>
                    <a:lnTo>
                      <a:pt x="211" y="19898"/>
                    </a:lnTo>
                    <a:lnTo>
                      <a:pt x="2917" y="19379"/>
                    </a:lnTo>
                    <a:lnTo>
                      <a:pt x="7059" y="18481"/>
                    </a:lnTo>
                    <a:lnTo>
                      <a:pt x="11667" y="17441"/>
                    </a:lnTo>
                    <a:lnTo>
                      <a:pt x="14752" y="16637"/>
                    </a:lnTo>
                    <a:lnTo>
                      <a:pt x="14752" y="16732"/>
                    </a:lnTo>
                    <a:lnTo>
                      <a:pt x="15090" y="16779"/>
                    </a:lnTo>
                    <a:lnTo>
                      <a:pt x="15259" y="17157"/>
                    </a:lnTo>
                    <a:lnTo>
                      <a:pt x="15471" y="17063"/>
                    </a:lnTo>
                    <a:lnTo>
                      <a:pt x="15809" y="17346"/>
                    </a:lnTo>
                    <a:lnTo>
                      <a:pt x="16063" y="18055"/>
                    </a:lnTo>
                    <a:lnTo>
                      <a:pt x="16105" y="18386"/>
                    </a:lnTo>
                    <a:lnTo>
                      <a:pt x="16359" y="18764"/>
                    </a:lnTo>
                    <a:lnTo>
                      <a:pt x="16908" y="18953"/>
                    </a:lnTo>
                    <a:lnTo>
                      <a:pt x="17246" y="19000"/>
                    </a:lnTo>
                    <a:lnTo>
                      <a:pt x="17542" y="19189"/>
                    </a:lnTo>
                    <a:lnTo>
                      <a:pt x="17542" y="19284"/>
                    </a:lnTo>
                    <a:lnTo>
                      <a:pt x="20586" y="20371"/>
                    </a:lnTo>
                    <a:lnTo>
                      <a:pt x="20332" y="19568"/>
                    </a:lnTo>
                    <a:lnTo>
                      <a:pt x="20078" y="19284"/>
                    </a:lnTo>
                    <a:lnTo>
                      <a:pt x="20036" y="18953"/>
                    </a:lnTo>
                    <a:lnTo>
                      <a:pt x="20078" y="18859"/>
                    </a:lnTo>
                    <a:lnTo>
                      <a:pt x="20163" y="19189"/>
                    </a:lnTo>
                    <a:lnTo>
                      <a:pt x="20416" y="19379"/>
                    </a:lnTo>
                    <a:lnTo>
                      <a:pt x="20586" y="19898"/>
                    </a:lnTo>
                    <a:lnTo>
                      <a:pt x="20670" y="20891"/>
                    </a:lnTo>
                    <a:lnTo>
                      <a:pt x="20501" y="21600"/>
                    </a:lnTo>
                    <a:lnTo>
                      <a:pt x="20670" y="21600"/>
                    </a:lnTo>
                    <a:lnTo>
                      <a:pt x="20712" y="21222"/>
                    </a:lnTo>
                    <a:lnTo>
                      <a:pt x="21050" y="21175"/>
                    </a:lnTo>
                    <a:lnTo>
                      <a:pt x="21135" y="20796"/>
                    </a:lnTo>
                    <a:lnTo>
                      <a:pt x="21346" y="20088"/>
                    </a:lnTo>
                    <a:lnTo>
                      <a:pt x="21135" y="19709"/>
                    </a:lnTo>
                    <a:lnTo>
                      <a:pt x="21135" y="1956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4" name="Shape 2732">
                <a:extLst>
                  <a:ext uri="{FF2B5EF4-FFF2-40B4-BE49-F238E27FC236}">
                    <a16:creationId xmlns:a16="http://schemas.microsoft.com/office/drawing/2014/main" id="{1A72B0C5-9179-4A88-A045-25454DCF46F7}"/>
                  </a:ext>
                </a:extLst>
              </p:cNvPr>
              <p:cNvSpPr/>
              <p:nvPr/>
            </p:nvSpPr>
            <p:spPr>
              <a:xfrm>
                <a:off x="1319760" y="939929"/>
                <a:ext cx="411918" cy="231294"/>
              </a:xfrm>
              <a:custGeom>
                <a:avLst/>
                <a:gdLst/>
                <a:ahLst/>
                <a:cxnLst>
                  <a:cxn ang="0">
                    <a:pos x="wd2" y="hd2"/>
                  </a:cxn>
                  <a:cxn ang="5400000">
                    <a:pos x="wd2" y="hd2"/>
                  </a:cxn>
                  <a:cxn ang="10800000">
                    <a:pos x="wd2" y="hd2"/>
                  </a:cxn>
                  <a:cxn ang="16200000">
                    <a:pos x="wd2" y="hd2"/>
                  </a:cxn>
                </a:cxnLst>
                <a:rect l="0" t="0" r="r" b="b"/>
                <a:pathLst>
                  <a:path w="21600" h="21600" extrusionOk="0">
                    <a:moveTo>
                      <a:pt x="19753" y="2528"/>
                    </a:moveTo>
                    <a:lnTo>
                      <a:pt x="19184" y="2068"/>
                    </a:lnTo>
                    <a:lnTo>
                      <a:pt x="18332" y="2528"/>
                    </a:lnTo>
                    <a:lnTo>
                      <a:pt x="17337" y="3447"/>
                    </a:lnTo>
                    <a:lnTo>
                      <a:pt x="15916" y="6434"/>
                    </a:lnTo>
                    <a:lnTo>
                      <a:pt x="15489" y="6894"/>
                    </a:lnTo>
                    <a:lnTo>
                      <a:pt x="14353" y="7353"/>
                    </a:lnTo>
                    <a:lnTo>
                      <a:pt x="15205" y="5515"/>
                    </a:lnTo>
                    <a:lnTo>
                      <a:pt x="16200" y="4366"/>
                    </a:lnTo>
                    <a:lnTo>
                      <a:pt x="16200" y="2528"/>
                    </a:lnTo>
                    <a:lnTo>
                      <a:pt x="17053" y="0"/>
                    </a:lnTo>
                    <a:lnTo>
                      <a:pt x="14068" y="5515"/>
                    </a:lnTo>
                    <a:lnTo>
                      <a:pt x="12221" y="6894"/>
                    </a:lnTo>
                    <a:lnTo>
                      <a:pt x="9237" y="8043"/>
                    </a:lnTo>
                    <a:lnTo>
                      <a:pt x="8526" y="8502"/>
                    </a:lnTo>
                    <a:lnTo>
                      <a:pt x="7958" y="9881"/>
                    </a:lnTo>
                    <a:lnTo>
                      <a:pt x="6963" y="9881"/>
                    </a:lnTo>
                    <a:lnTo>
                      <a:pt x="4974" y="11489"/>
                    </a:lnTo>
                    <a:lnTo>
                      <a:pt x="4263" y="11489"/>
                    </a:lnTo>
                    <a:lnTo>
                      <a:pt x="3126" y="12409"/>
                    </a:lnTo>
                    <a:lnTo>
                      <a:pt x="3411" y="14247"/>
                    </a:lnTo>
                    <a:lnTo>
                      <a:pt x="2416" y="13787"/>
                    </a:lnTo>
                    <a:lnTo>
                      <a:pt x="2132" y="15396"/>
                    </a:lnTo>
                    <a:lnTo>
                      <a:pt x="284" y="17234"/>
                    </a:lnTo>
                    <a:lnTo>
                      <a:pt x="0" y="19302"/>
                    </a:lnTo>
                    <a:lnTo>
                      <a:pt x="0" y="20681"/>
                    </a:lnTo>
                    <a:lnTo>
                      <a:pt x="284" y="21140"/>
                    </a:lnTo>
                    <a:lnTo>
                      <a:pt x="2132" y="20221"/>
                    </a:lnTo>
                    <a:lnTo>
                      <a:pt x="995" y="21600"/>
                    </a:lnTo>
                    <a:lnTo>
                      <a:pt x="3126" y="20221"/>
                    </a:lnTo>
                    <a:lnTo>
                      <a:pt x="6679" y="16774"/>
                    </a:lnTo>
                    <a:lnTo>
                      <a:pt x="6963" y="16774"/>
                    </a:lnTo>
                    <a:lnTo>
                      <a:pt x="8242" y="15396"/>
                    </a:lnTo>
                    <a:lnTo>
                      <a:pt x="9095" y="14706"/>
                    </a:lnTo>
                    <a:lnTo>
                      <a:pt x="11226" y="12868"/>
                    </a:lnTo>
                    <a:lnTo>
                      <a:pt x="12221" y="11949"/>
                    </a:lnTo>
                    <a:lnTo>
                      <a:pt x="13358" y="11260"/>
                    </a:lnTo>
                    <a:lnTo>
                      <a:pt x="14068" y="10800"/>
                    </a:lnTo>
                    <a:lnTo>
                      <a:pt x="15916" y="8502"/>
                    </a:lnTo>
                    <a:lnTo>
                      <a:pt x="16200" y="7353"/>
                    </a:lnTo>
                    <a:lnTo>
                      <a:pt x="17337" y="6894"/>
                    </a:lnTo>
                    <a:lnTo>
                      <a:pt x="19184" y="4366"/>
                    </a:lnTo>
                    <a:lnTo>
                      <a:pt x="20321" y="3447"/>
                    </a:lnTo>
                    <a:lnTo>
                      <a:pt x="21600" y="689"/>
                    </a:lnTo>
                    <a:lnTo>
                      <a:pt x="20463" y="1609"/>
                    </a:lnTo>
                    <a:lnTo>
                      <a:pt x="19753" y="252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84" name="Group 2741">
              <a:extLst>
                <a:ext uri="{FF2B5EF4-FFF2-40B4-BE49-F238E27FC236}">
                  <a16:creationId xmlns:a16="http://schemas.microsoft.com/office/drawing/2014/main" id="{0A136E58-5688-46D8-9FF3-FEF5099A5D4A}"/>
                </a:ext>
              </a:extLst>
            </p:cNvPr>
            <p:cNvGrpSpPr/>
            <p:nvPr/>
          </p:nvGrpSpPr>
          <p:grpSpPr>
            <a:xfrm>
              <a:off x="5143780" y="1783452"/>
              <a:ext cx="317629" cy="173039"/>
              <a:chOff x="0" y="-1"/>
              <a:chExt cx="804865" cy="398615"/>
            </a:xfrm>
            <a:solidFill>
              <a:srgbClr val="DCDEE0"/>
            </a:solidFill>
          </p:grpSpPr>
          <p:sp>
            <p:nvSpPr>
              <p:cNvPr id="306" name="Shape 2734">
                <a:extLst>
                  <a:ext uri="{FF2B5EF4-FFF2-40B4-BE49-F238E27FC236}">
                    <a16:creationId xmlns:a16="http://schemas.microsoft.com/office/drawing/2014/main" id="{1B087702-A0C4-4CD3-9328-D5CA0BE7C081}"/>
                  </a:ext>
                </a:extLst>
              </p:cNvPr>
              <p:cNvSpPr/>
              <p:nvPr/>
            </p:nvSpPr>
            <p:spPr>
              <a:xfrm>
                <a:off x="0" y="-1"/>
                <a:ext cx="772346" cy="371545"/>
              </a:xfrm>
              <a:custGeom>
                <a:avLst/>
                <a:gdLst/>
                <a:ahLst/>
                <a:cxnLst>
                  <a:cxn ang="0">
                    <a:pos x="wd2" y="hd2"/>
                  </a:cxn>
                  <a:cxn ang="5400000">
                    <a:pos x="wd2" y="hd2"/>
                  </a:cxn>
                  <a:cxn ang="10800000">
                    <a:pos x="wd2" y="hd2"/>
                  </a:cxn>
                  <a:cxn ang="16200000">
                    <a:pos x="wd2" y="hd2"/>
                  </a:cxn>
                </a:cxnLst>
                <a:rect l="0" t="0" r="r" b="b"/>
                <a:pathLst>
                  <a:path w="21600" h="21600" extrusionOk="0">
                    <a:moveTo>
                      <a:pt x="13339" y="286"/>
                    </a:moveTo>
                    <a:lnTo>
                      <a:pt x="12808" y="858"/>
                    </a:lnTo>
                    <a:lnTo>
                      <a:pt x="12505" y="1860"/>
                    </a:lnTo>
                    <a:lnTo>
                      <a:pt x="12354" y="1860"/>
                    </a:lnTo>
                    <a:lnTo>
                      <a:pt x="12051" y="2718"/>
                    </a:lnTo>
                    <a:lnTo>
                      <a:pt x="11368" y="4291"/>
                    </a:lnTo>
                    <a:lnTo>
                      <a:pt x="4699" y="7295"/>
                    </a:lnTo>
                    <a:lnTo>
                      <a:pt x="76" y="8869"/>
                    </a:lnTo>
                    <a:lnTo>
                      <a:pt x="76" y="10013"/>
                    </a:lnTo>
                    <a:lnTo>
                      <a:pt x="0" y="19454"/>
                    </a:lnTo>
                    <a:lnTo>
                      <a:pt x="227" y="20170"/>
                    </a:lnTo>
                    <a:lnTo>
                      <a:pt x="3638" y="18596"/>
                    </a:lnTo>
                    <a:lnTo>
                      <a:pt x="4244" y="18596"/>
                    </a:lnTo>
                    <a:lnTo>
                      <a:pt x="5229" y="18024"/>
                    </a:lnTo>
                    <a:lnTo>
                      <a:pt x="5533" y="18024"/>
                    </a:lnTo>
                    <a:lnTo>
                      <a:pt x="6063" y="17452"/>
                    </a:lnTo>
                    <a:lnTo>
                      <a:pt x="9095" y="16164"/>
                    </a:lnTo>
                    <a:lnTo>
                      <a:pt x="9777" y="15878"/>
                    </a:lnTo>
                    <a:lnTo>
                      <a:pt x="10080" y="15878"/>
                    </a:lnTo>
                    <a:lnTo>
                      <a:pt x="12051" y="14877"/>
                    </a:lnTo>
                    <a:lnTo>
                      <a:pt x="12657" y="15592"/>
                    </a:lnTo>
                    <a:lnTo>
                      <a:pt x="12808" y="16450"/>
                    </a:lnTo>
                    <a:lnTo>
                      <a:pt x="13036" y="16736"/>
                    </a:lnTo>
                    <a:lnTo>
                      <a:pt x="13187" y="17452"/>
                    </a:lnTo>
                    <a:lnTo>
                      <a:pt x="13491" y="18024"/>
                    </a:lnTo>
                    <a:lnTo>
                      <a:pt x="13491" y="18310"/>
                    </a:lnTo>
                    <a:lnTo>
                      <a:pt x="13945" y="18882"/>
                    </a:lnTo>
                    <a:lnTo>
                      <a:pt x="14324" y="18024"/>
                    </a:lnTo>
                    <a:lnTo>
                      <a:pt x="14476" y="17166"/>
                    </a:lnTo>
                    <a:lnTo>
                      <a:pt x="14476" y="18310"/>
                    </a:lnTo>
                    <a:lnTo>
                      <a:pt x="14324" y="19168"/>
                    </a:lnTo>
                    <a:lnTo>
                      <a:pt x="14779" y="19454"/>
                    </a:lnTo>
                    <a:lnTo>
                      <a:pt x="15082" y="21028"/>
                    </a:lnTo>
                    <a:lnTo>
                      <a:pt x="15082" y="21600"/>
                    </a:lnTo>
                    <a:lnTo>
                      <a:pt x="15385" y="20456"/>
                    </a:lnTo>
                    <a:lnTo>
                      <a:pt x="15916" y="20456"/>
                    </a:lnTo>
                    <a:lnTo>
                      <a:pt x="16219" y="18882"/>
                    </a:lnTo>
                    <a:lnTo>
                      <a:pt x="16749" y="18024"/>
                    </a:lnTo>
                    <a:lnTo>
                      <a:pt x="16901" y="17166"/>
                    </a:lnTo>
                    <a:lnTo>
                      <a:pt x="17507" y="16450"/>
                    </a:lnTo>
                    <a:lnTo>
                      <a:pt x="17507" y="17452"/>
                    </a:lnTo>
                    <a:lnTo>
                      <a:pt x="17811" y="19454"/>
                    </a:lnTo>
                    <a:lnTo>
                      <a:pt x="18341" y="19168"/>
                    </a:lnTo>
                    <a:lnTo>
                      <a:pt x="18796" y="18596"/>
                    </a:lnTo>
                    <a:lnTo>
                      <a:pt x="18947" y="17452"/>
                    </a:lnTo>
                    <a:lnTo>
                      <a:pt x="19175" y="17452"/>
                    </a:lnTo>
                    <a:lnTo>
                      <a:pt x="20615" y="15878"/>
                    </a:lnTo>
                    <a:lnTo>
                      <a:pt x="21373" y="15592"/>
                    </a:lnTo>
                    <a:lnTo>
                      <a:pt x="21600" y="14591"/>
                    </a:lnTo>
                    <a:lnTo>
                      <a:pt x="21373" y="12731"/>
                    </a:lnTo>
                    <a:lnTo>
                      <a:pt x="20615" y="10728"/>
                    </a:lnTo>
                    <a:lnTo>
                      <a:pt x="20084" y="10299"/>
                    </a:lnTo>
                    <a:lnTo>
                      <a:pt x="19478" y="9727"/>
                    </a:lnTo>
                    <a:lnTo>
                      <a:pt x="18947" y="10013"/>
                    </a:lnTo>
                    <a:lnTo>
                      <a:pt x="19478" y="10299"/>
                    </a:lnTo>
                    <a:lnTo>
                      <a:pt x="20084" y="10728"/>
                    </a:lnTo>
                    <a:lnTo>
                      <a:pt x="20312" y="11873"/>
                    </a:lnTo>
                    <a:lnTo>
                      <a:pt x="20766" y="11873"/>
                    </a:lnTo>
                    <a:lnTo>
                      <a:pt x="21069" y="13446"/>
                    </a:lnTo>
                    <a:lnTo>
                      <a:pt x="20463" y="14305"/>
                    </a:lnTo>
                    <a:lnTo>
                      <a:pt x="19478" y="15878"/>
                    </a:lnTo>
                    <a:lnTo>
                      <a:pt x="18947" y="15592"/>
                    </a:lnTo>
                    <a:lnTo>
                      <a:pt x="18493" y="15592"/>
                    </a:lnTo>
                    <a:lnTo>
                      <a:pt x="18038" y="15306"/>
                    </a:lnTo>
                    <a:lnTo>
                      <a:pt x="17659" y="13446"/>
                    </a:lnTo>
                    <a:lnTo>
                      <a:pt x="17053" y="13160"/>
                    </a:lnTo>
                    <a:lnTo>
                      <a:pt x="16598" y="12731"/>
                    </a:lnTo>
                    <a:lnTo>
                      <a:pt x="16598" y="11873"/>
                    </a:lnTo>
                    <a:lnTo>
                      <a:pt x="17053" y="12445"/>
                    </a:lnTo>
                    <a:lnTo>
                      <a:pt x="16598" y="11301"/>
                    </a:lnTo>
                    <a:lnTo>
                      <a:pt x="15613" y="9441"/>
                    </a:lnTo>
                    <a:lnTo>
                      <a:pt x="15082" y="9155"/>
                    </a:lnTo>
                    <a:lnTo>
                      <a:pt x="14476" y="9727"/>
                    </a:lnTo>
                    <a:lnTo>
                      <a:pt x="14097" y="9155"/>
                    </a:lnTo>
                    <a:lnTo>
                      <a:pt x="13642" y="8297"/>
                    </a:lnTo>
                    <a:lnTo>
                      <a:pt x="14248" y="8297"/>
                    </a:lnTo>
                    <a:lnTo>
                      <a:pt x="14097" y="7295"/>
                    </a:lnTo>
                    <a:lnTo>
                      <a:pt x="14476" y="6151"/>
                    </a:lnTo>
                    <a:lnTo>
                      <a:pt x="14324" y="6008"/>
                    </a:lnTo>
                    <a:lnTo>
                      <a:pt x="14627" y="4864"/>
                    </a:lnTo>
                    <a:lnTo>
                      <a:pt x="15613" y="3719"/>
                    </a:lnTo>
                    <a:lnTo>
                      <a:pt x="15764" y="2718"/>
                    </a:lnTo>
                    <a:lnTo>
                      <a:pt x="15234" y="2718"/>
                    </a:lnTo>
                    <a:lnTo>
                      <a:pt x="15385" y="3004"/>
                    </a:lnTo>
                    <a:lnTo>
                      <a:pt x="14779" y="3290"/>
                    </a:lnTo>
                    <a:lnTo>
                      <a:pt x="14324" y="2432"/>
                    </a:lnTo>
                    <a:lnTo>
                      <a:pt x="14248" y="1430"/>
                    </a:lnTo>
                    <a:lnTo>
                      <a:pt x="13794" y="1144"/>
                    </a:lnTo>
                    <a:lnTo>
                      <a:pt x="13945" y="0"/>
                    </a:lnTo>
                    <a:lnTo>
                      <a:pt x="13642" y="0"/>
                    </a:lnTo>
                    <a:lnTo>
                      <a:pt x="13339" y="28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7" name="Shape 2735">
                <a:extLst>
                  <a:ext uri="{FF2B5EF4-FFF2-40B4-BE49-F238E27FC236}">
                    <a16:creationId xmlns:a16="http://schemas.microsoft.com/office/drawing/2014/main" id="{0A5CF77F-BF06-47CA-B5A4-08181ADD5064}"/>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8" name="Shape 2736">
                <a:extLst>
                  <a:ext uri="{FF2B5EF4-FFF2-40B4-BE49-F238E27FC236}">
                    <a16:creationId xmlns:a16="http://schemas.microsoft.com/office/drawing/2014/main" id="{E96E6426-B47F-4968-8E0D-ABA8C2110FB7}"/>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9" name="Shape 2737">
                <a:extLst>
                  <a:ext uri="{FF2B5EF4-FFF2-40B4-BE49-F238E27FC236}">
                    <a16:creationId xmlns:a16="http://schemas.microsoft.com/office/drawing/2014/main" id="{97E765EB-A8E7-4C36-B8EE-583246B0E436}"/>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0" name="Shape 2738">
                <a:extLst>
                  <a:ext uri="{FF2B5EF4-FFF2-40B4-BE49-F238E27FC236}">
                    <a16:creationId xmlns:a16="http://schemas.microsoft.com/office/drawing/2014/main" id="{3B3696BF-0D18-4DA2-B6E8-541BA89F6451}"/>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1" name="Shape 2739">
                <a:extLst>
                  <a:ext uri="{FF2B5EF4-FFF2-40B4-BE49-F238E27FC236}">
                    <a16:creationId xmlns:a16="http://schemas.microsoft.com/office/drawing/2014/main" id="{C8F21C50-891F-4687-A70C-CB8992AD33E9}"/>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2" name="Shape 2740">
                <a:extLst>
                  <a:ext uri="{FF2B5EF4-FFF2-40B4-BE49-F238E27FC236}">
                    <a16:creationId xmlns:a16="http://schemas.microsoft.com/office/drawing/2014/main" id="{C299F74E-74F6-4ACE-BC0F-DD89BFA3A0D7}"/>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85" name="Group 2747">
              <a:extLst>
                <a:ext uri="{FF2B5EF4-FFF2-40B4-BE49-F238E27FC236}">
                  <a16:creationId xmlns:a16="http://schemas.microsoft.com/office/drawing/2014/main" id="{495FD498-EF7E-499E-9B7E-ADB7809AAC19}"/>
                </a:ext>
              </a:extLst>
            </p:cNvPr>
            <p:cNvGrpSpPr/>
            <p:nvPr/>
          </p:nvGrpSpPr>
          <p:grpSpPr>
            <a:xfrm>
              <a:off x="5244309" y="1233368"/>
              <a:ext cx="357199" cy="526586"/>
              <a:chOff x="-1" y="0"/>
              <a:chExt cx="905134" cy="1213053"/>
            </a:xfrm>
            <a:solidFill>
              <a:srgbClr val="DCDEE0"/>
            </a:solidFill>
          </p:grpSpPr>
          <p:sp>
            <p:nvSpPr>
              <p:cNvPr id="301" name="Shape 2742">
                <a:extLst>
                  <a:ext uri="{FF2B5EF4-FFF2-40B4-BE49-F238E27FC236}">
                    <a16:creationId xmlns:a16="http://schemas.microsoft.com/office/drawing/2014/main" id="{04A1CB93-DF9E-4139-81EB-840164D82435}"/>
                  </a:ext>
                </a:extLst>
              </p:cNvPr>
              <p:cNvSpPr/>
              <p:nvPr/>
            </p:nvSpPr>
            <p:spPr>
              <a:xfrm>
                <a:off x="-1" y="0"/>
                <a:ext cx="845514" cy="1213053"/>
              </a:xfrm>
              <a:custGeom>
                <a:avLst/>
                <a:gdLst/>
                <a:ahLst/>
                <a:cxnLst>
                  <a:cxn ang="0">
                    <a:pos x="wd2" y="hd2"/>
                  </a:cxn>
                  <a:cxn ang="5400000">
                    <a:pos x="wd2" y="hd2"/>
                  </a:cxn>
                  <a:cxn ang="10800000">
                    <a:pos x="wd2" y="hd2"/>
                  </a:cxn>
                  <a:cxn ang="16200000">
                    <a:pos x="wd2" y="hd2"/>
                  </a:cxn>
                </a:cxnLst>
                <a:rect l="0" t="0" r="r" b="b"/>
                <a:pathLst>
                  <a:path w="21600" h="21600" extrusionOk="0">
                    <a:moveTo>
                      <a:pt x="21185" y="9814"/>
                    </a:moveTo>
                    <a:lnTo>
                      <a:pt x="20908" y="10121"/>
                    </a:lnTo>
                    <a:lnTo>
                      <a:pt x="20423" y="9902"/>
                    </a:lnTo>
                    <a:lnTo>
                      <a:pt x="21046" y="9376"/>
                    </a:lnTo>
                    <a:lnTo>
                      <a:pt x="20146" y="8806"/>
                    </a:lnTo>
                    <a:lnTo>
                      <a:pt x="20146" y="8719"/>
                    </a:lnTo>
                    <a:lnTo>
                      <a:pt x="20008" y="8719"/>
                    </a:lnTo>
                    <a:lnTo>
                      <a:pt x="19731" y="8631"/>
                    </a:lnTo>
                    <a:lnTo>
                      <a:pt x="19385" y="8631"/>
                    </a:lnTo>
                    <a:lnTo>
                      <a:pt x="18969" y="8982"/>
                    </a:lnTo>
                    <a:lnTo>
                      <a:pt x="18415" y="8631"/>
                    </a:lnTo>
                    <a:lnTo>
                      <a:pt x="18208" y="8325"/>
                    </a:lnTo>
                    <a:lnTo>
                      <a:pt x="18208" y="8062"/>
                    </a:lnTo>
                    <a:lnTo>
                      <a:pt x="17792" y="7755"/>
                    </a:lnTo>
                    <a:lnTo>
                      <a:pt x="17654" y="7492"/>
                    </a:lnTo>
                    <a:lnTo>
                      <a:pt x="17792" y="7185"/>
                    </a:lnTo>
                    <a:lnTo>
                      <a:pt x="17515" y="7010"/>
                    </a:lnTo>
                    <a:lnTo>
                      <a:pt x="17031" y="7098"/>
                    </a:lnTo>
                    <a:lnTo>
                      <a:pt x="16615" y="7098"/>
                    </a:lnTo>
                    <a:lnTo>
                      <a:pt x="16131" y="6923"/>
                    </a:lnTo>
                    <a:lnTo>
                      <a:pt x="15577" y="6923"/>
                    </a:lnTo>
                    <a:lnTo>
                      <a:pt x="15438" y="6660"/>
                    </a:lnTo>
                    <a:lnTo>
                      <a:pt x="15438" y="6441"/>
                    </a:lnTo>
                    <a:lnTo>
                      <a:pt x="15162" y="6090"/>
                    </a:lnTo>
                    <a:lnTo>
                      <a:pt x="15162" y="5783"/>
                    </a:lnTo>
                    <a:lnTo>
                      <a:pt x="14677" y="4776"/>
                    </a:lnTo>
                    <a:lnTo>
                      <a:pt x="12600" y="832"/>
                    </a:lnTo>
                    <a:lnTo>
                      <a:pt x="12185" y="745"/>
                    </a:lnTo>
                    <a:lnTo>
                      <a:pt x="11146" y="351"/>
                    </a:lnTo>
                    <a:lnTo>
                      <a:pt x="10246" y="88"/>
                    </a:lnTo>
                    <a:lnTo>
                      <a:pt x="9762" y="0"/>
                    </a:lnTo>
                    <a:lnTo>
                      <a:pt x="9208" y="88"/>
                    </a:lnTo>
                    <a:lnTo>
                      <a:pt x="8792" y="394"/>
                    </a:lnTo>
                    <a:lnTo>
                      <a:pt x="8308" y="570"/>
                    </a:lnTo>
                    <a:lnTo>
                      <a:pt x="7892" y="920"/>
                    </a:lnTo>
                    <a:lnTo>
                      <a:pt x="7546" y="1008"/>
                    </a:lnTo>
                    <a:lnTo>
                      <a:pt x="6992" y="1314"/>
                    </a:lnTo>
                    <a:lnTo>
                      <a:pt x="6508" y="1227"/>
                    </a:lnTo>
                    <a:lnTo>
                      <a:pt x="5954" y="1008"/>
                    </a:lnTo>
                    <a:lnTo>
                      <a:pt x="5677" y="351"/>
                    </a:lnTo>
                    <a:lnTo>
                      <a:pt x="5192" y="351"/>
                    </a:lnTo>
                    <a:lnTo>
                      <a:pt x="4777" y="394"/>
                    </a:lnTo>
                    <a:lnTo>
                      <a:pt x="2562" y="4513"/>
                    </a:lnTo>
                    <a:lnTo>
                      <a:pt x="2838" y="5783"/>
                    </a:lnTo>
                    <a:lnTo>
                      <a:pt x="2423" y="6178"/>
                    </a:lnTo>
                    <a:lnTo>
                      <a:pt x="2146" y="7098"/>
                    </a:lnTo>
                    <a:lnTo>
                      <a:pt x="2423" y="7404"/>
                    </a:lnTo>
                    <a:lnTo>
                      <a:pt x="2423" y="7974"/>
                    </a:lnTo>
                    <a:lnTo>
                      <a:pt x="2977" y="8237"/>
                    </a:lnTo>
                    <a:lnTo>
                      <a:pt x="2285" y="8894"/>
                    </a:lnTo>
                    <a:lnTo>
                      <a:pt x="2562" y="9157"/>
                    </a:lnTo>
                    <a:lnTo>
                      <a:pt x="1800" y="9727"/>
                    </a:lnTo>
                    <a:lnTo>
                      <a:pt x="1523" y="10033"/>
                    </a:lnTo>
                    <a:lnTo>
                      <a:pt x="1385" y="10384"/>
                    </a:lnTo>
                    <a:lnTo>
                      <a:pt x="1385" y="10471"/>
                    </a:lnTo>
                    <a:lnTo>
                      <a:pt x="1800" y="11041"/>
                    </a:lnTo>
                    <a:lnTo>
                      <a:pt x="1385" y="10866"/>
                    </a:lnTo>
                    <a:lnTo>
                      <a:pt x="1246" y="10953"/>
                    </a:lnTo>
                    <a:lnTo>
                      <a:pt x="1108" y="11216"/>
                    </a:lnTo>
                    <a:lnTo>
                      <a:pt x="1246" y="11523"/>
                    </a:lnTo>
                    <a:lnTo>
                      <a:pt x="762" y="11611"/>
                    </a:lnTo>
                    <a:lnTo>
                      <a:pt x="346" y="11523"/>
                    </a:lnTo>
                    <a:lnTo>
                      <a:pt x="0" y="11786"/>
                    </a:lnTo>
                    <a:lnTo>
                      <a:pt x="69" y="11961"/>
                    </a:lnTo>
                    <a:lnTo>
                      <a:pt x="3600" y="18708"/>
                    </a:lnTo>
                    <a:lnTo>
                      <a:pt x="4154" y="19585"/>
                    </a:lnTo>
                    <a:lnTo>
                      <a:pt x="4154" y="19935"/>
                    </a:lnTo>
                    <a:lnTo>
                      <a:pt x="4292" y="20286"/>
                    </a:lnTo>
                    <a:lnTo>
                      <a:pt x="4500" y="20505"/>
                    </a:lnTo>
                    <a:lnTo>
                      <a:pt x="4915" y="20768"/>
                    </a:lnTo>
                    <a:lnTo>
                      <a:pt x="5400" y="20943"/>
                    </a:lnTo>
                    <a:lnTo>
                      <a:pt x="5538" y="21249"/>
                    </a:lnTo>
                    <a:lnTo>
                      <a:pt x="5954" y="21512"/>
                    </a:lnTo>
                    <a:lnTo>
                      <a:pt x="6231" y="21600"/>
                    </a:lnTo>
                    <a:lnTo>
                      <a:pt x="6577" y="21337"/>
                    </a:lnTo>
                    <a:lnTo>
                      <a:pt x="6715" y="20987"/>
                    </a:lnTo>
                    <a:lnTo>
                      <a:pt x="6577" y="20680"/>
                    </a:lnTo>
                    <a:lnTo>
                      <a:pt x="6577" y="20329"/>
                    </a:lnTo>
                    <a:lnTo>
                      <a:pt x="7131" y="20110"/>
                    </a:lnTo>
                    <a:lnTo>
                      <a:pt x="7546" y="19541"/>
                    </a:lnTo>
                    <a:lnTo>
                      <a:pt x="7269" y="19278"/>
                    </a:lnTo>
                    <a:lnTo>
                      <a:pt x="7892" y="18621"/>
                    </a:lnTo>
                    <a:lnTo>
                      <a:pt x="7546" y="18533"/>
                    </a:lnTo>
                    <a:lnTo>
                      <a:pt x="7546" y="18270"/>
                    </a:lnTo>
                    <a:lnTo>
                      <a:pt x="7615" y="17963"/>
                    </a:lnTo>
                    <a:lnTo>
                      <a:pt x="8446" y="17306"/>
                    </a:lnTo>
                    <a:lnTo>
                      <a:pt x="8654" y="17876"/>
                    </a:lnTo>
                    <a:lnTo>
                      <a:pt x="8654" y="17525"/>
                    </a:lnTo>
                    <a:lnTo>
                      <a:pt x="8654" y="17876"/>
                    </a:lnTo>
                    <a:lnTo>
                      <a:pt x="8931" y="17525"/>
                    </a:lnTo>
                    <a:lnTo>
                      <a:pt x="9069" y="17219"/>
                    </a:lnTo>
                    <a:lnTo>
                      <a:pt x="9208" y="17306"/>
                    </a:lnTo>
                    <a:lnTo>
                      <a:pt x="9623" y="17876"/>
                    </a:lnTo>
                    <a:lnTo>
                      <a:pt x="9762" y="17525"/>
                    </a:lnTo>
                    <a:lnTo>
                      <a:pt x="9069" y="16649"/>
                    </a:lnTo>
                    <a:lnTo>
                      <a:pt x="8931" y="16737"/>
                    </a:lnTo>
                    <a:lnTo>
                      <a:pt x="8931" y="16474"/>
                    </a:lnTo>
                    <a:lnTo>
                      <a:pt x="9208" y="16167"/>
                    </a:lnTo>
                    <a:lnTo>
                      <a:pt x="9069" y="16474"/>
                    </a:lnTo>
                    <a:lnTo>
                      <a:pt x="9831" y="17482"/>
                    </a:lnTo>
                    <a:lnTo>
                      <a:pt x="9969" y="17219"/>
                    </a:lnTo>
                    <a:lnTo>
                      <a:pt x="9623" y="16868"/>
                    </a:lnTo>
                    <a:lnTo>
                      <a:pt x="9762" y="16474"/>
                    </a:lnTo>
                    <a:lnTo>
                      <a:pt x="9969" y="16386"/>
                    </a:lnTo>
                    <a:lnTo>
                      <a:pt x="10246" y="16737"/>
                    </a:lnTo>
                    <a:lnTo>
                      <a:pt x="10108" y="16956"/>
                    </a:lnTo>
                    <a:lnTo>
                      <a:pt x="10662" y="17131"/>
                    </a:lnTo>
                    <a:lnTo>
                      <a:pt x="10385" y="16561"/>
                    </a:lnTo>
                    <a:lnTo>
                      <a:pt x="10385" y="16211"/>
                    </a:lnTo>
                    <a:lnTo>
                      <a:pt x="10523" y="16167"/>
                    </a:lnTo>
                    <a:lnTo>
                      <a:pt x="10523" y="16474"/>
                    </a:lnTo>
                    <a:lnTo>
                      <a:pt x="10662" y="16824"/>
                    </a:lnTo>
                    <a:lnTo>
                      <a:pt x="11008" y="16956"/>
                    </a:lnTo>
                    <a:lnTo>
                      <a:pt x="11008" y="16299"/>
                    </a:lnTo>
                    <a:lnTo>
                      <a:pt x="11146" y="16080"/>
                    </a:lnTo>
                    <a:lnTo>
                      <a:pt x="11700" y="16080"/>
                    </a:lnTo>
                    <a:lnTo>
                      <a:pt x="12185" y="16211"/>
                    </a:lnTo>
                    <a:lnTo>
                      <a:pt x="12323" y="15904"/>
                    </a:lnTo>
                    <a:lnTo>
                      <a:pt x="12738" y="15554"/>
                    </a:lnTo>
                    <a:lnTo>
                      <a:pt x="12600" y="15247"/>
                    </a:lnTo>
                    <a:lnTo>
                      <a:pt x="12600" y="14677"/>
                    </a:lnTo>
                    <a:lnTo>
                      <a:pt x="12738" y="14327"/>
                    </a:lnTo>
                    <a:lnTo>
                      <a:pt x="12738" y="14020"/>
                    </a:lnTo>
                    <a:lnTo>
                      <a:pt x="12462" y="13757"/>
                    </a:lnTo>
                    <a:lnTo>
                      <a:pt x="13085" y="13495"/>
                    </a:lnTo>
                    <a:lnTo>
                      <a:pt x="13015" y="13013"/>
                    </a:lnTo>
                    <a:lnTo>
                      <a:pt x="13362" y="13275"/>
                    </a:lnTo>
                    <a:lnTo>
                      <a:pt x="13362" y="13582"/>
                    </a:lnTo>
                    <a:lnTo>
                      <a:pt x="13777" y="13495"/>
                    </a:lnTo>
                    <a:lnTo>
                      <a:pt x="13777" y="13845"/>
                    </a:lnTo>
                    <a:lnTo>
                      <a:pt x="13500" y="14020"/>
                    </a:lnTo>
                    <a:lnTo>
                      <a:pt x="14400" y="14020"/>
                    </a:lnTo>
                    <a:lnTo>
                      <a:pt x="15162" y="14152"/>
                    </a:lnTo>
                    <a:lnTo>
                      <a:pt x="14815" y="13845"/>
                    </a:lnTo>
                    <a:lnTo>
                      <a:pt x="14815" y="13582"/>
                    </a:lnTo>
                    <a:lnTo>
                      <a:pt x="14954" y="13275"/>
                    </a:lnTo>
                    <a:lnTo>
                      <a:pt x="14815" y="13013"/>
                    </a:lnTo>
                    <a:lnTo>
                      <a:pt x="15300" y="13275"/>
                    </a:lnTo>
                    <a:lnTo>
                      <a:pt x="15715" y="13013"/>
                    </a:lnTo>
                    <a:lnTo>
                      <a:pt x="15577" y="12706"/>
                    </a:lnTo>
                    <a:lnTo>
                      <a:pt x="16892" y="12925"/>
                    </a:lnTo>
                    <a:lnTo>
                      <a:pt x="17169" y="13275"/>
                    </a:lnTo>
                    <a:lnTo>
                      <a:pt x="17377" y="12925"/>
                    </a:lnTo>
                    <a:lnTo>
                      <a:pt x="17169" y="12706"/>
                    </a:lnTo>
                    <a:lnTo>
                      <a:pt x="17515" y="12531"/>
                    </a:lnTo>
                    <a:lnTo>
                      <a:pt x="17654" y="12750"/>
                    </a:lnTo>
                    <a:lnTo>
                      <a:pt x="17654" y="12531"/>
                    </a:lnTo>
                    <a:lnTo>
                      <a:pt x="17792" y="12750"/>
                    </a:lnTo>
                    <a:lnTo>
                      <a:pt x="17931" y="12531"/>
                    </a:lnTo>
                    <a:lnTo>
                      <a:pt x="17792" y="12180"/>
                    </a:lnTo>
                    <a:lnTo>
                      <a:pt x="18069" y="11873"/>
                    </a:lnTo>
                    <a:lnTo>
                      <a:pt x="18415" y="12180"/>
                    </a:lnTo>
                    <a:lnTo>
                      <a:pt x="18692" y="12180"/>
                    </a:lnTo>
                    <a:lnTo>
                      <a:pt x="18831" y="11873"/>
                    </a:lnTo>
                    <a:lnTo>
                      <a:pt x="19246" y="11873"/>
                    </a:lnTo>
                    <a:lnTo>
                      <a:pt x="19246" y="11611"/>
                    </a:lnTo>
                    <a:lnTo>
                      <a:pt x="19592" y="11435"/>
                    </a:lnTo>
                    <a:lnTo>
                      <a:pt x="19731" y="11435"/>
                    </a:lnTo>
                    <a:lnTo>
                      <a:pt x="19731" y="11304"/>
                    </a:lnTo>
                    <a:lnTo>
                      <a:pt x="20146" y="11304"/>
                    </a:lnTo>
                    <a:lnTo>
                      <a:pt x="19869" y="11041"/>
                    </a:lnTo>
                    <a:lnTo>
                      <a:pt x="20631" y="11041"/>
                    </a:lnTo>
                    <a:lnTo>
                      <a:pt x="21046" y="10866"/>
                    </a:lnTo>
                    <a:lnTo>
                      <a:pt x="21600" y="10296"/>
                    </a:lnTo>
                    <a:lnTo>
                      <a:pt x="21600" y="9989"/>
                    </a:lnTo>
                    <a:lnTo>
                      <a:pt x="21046" y="9727"/>
                    </a:lnTo>
                    <a:lnTo>
                      <a:pt x="21185" y="981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2" name="Shape 2743">
                <a:extLst>
                  <a:ext uri="{FF2B5EF4-FFF2-40B4-BE49-F238E27FC236}">
                    <a16:creationId xmlns:a16="http://schemas.microsoft.com/office/drawing/2014/main" id="{6568862D-C11D-489B-B9C6-1D8065F14487}"/>
                  </a:ext>
                </a:extLst>
              </p:cNvPr>
              <p:cNvSpPr/>
              <p:nvPr/>
            </p:nvSpPr>
            <p:spPr>
              <a:xfrm>
                <a:off x="604323" y="730786"/>
                <a:ext cx="46071" cy="51674"/>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0" y="13371"/>
                    </a:lnTo>
                    <a:lnTo>
                      <a:pt x="2541" y="21600"/>
                    </a:lnTo>
                    <a:lnTo>
                      <a:pt x="21600" y="13371"/>
                    </a:lnTo>
                    <a:lnTo>
                      <a:pt x="21600" y="6171"/>
                    </a:lnTo>
                    <a:lnTo>
                      <a:pt x="12706" y="2057"/>
                    </a:lnTo>
                    <a:lnTo>
                      <a:pt x="10165"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3" name="Shape 2744">
                <a:extLst>
                  <a:ext uri="{FF2B5EF4-FFF2-40B4-BE49-F238E27FC236}">
                    <a16:creationId xmlns:a16="http://schemas.microsoft.com/office/drawing/2014/main" id="{086B8C70-0194-4B22-A832-28643C0BE124}"/>
                  </a:ext>
                </a:extLst>
              </p:cNvPr>
              <p:cNvSpPr/>
              <p:nvPr/>
            </p:nvSpPr>
            <p:spPr>
              <a:xfrm>
                <a:off x="604323" y="730786"/>
                <a:ext cx="46071" cy="51674"/>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0" y="13371"/>
                    </a:lnTo>
                    <a:lnTo>
                      <a:pt x="2541" y="21600"/>
                    </a:lnTo>
                    <a:lnTo>
                      <a:pt x="21600" y="13371"/>
                    </a:lnTo>
                    <a:lnTo>
                      <a:pt x="21600" y="6171"/>
                    </a:lnTo>
                    <a:lnTo>
                      <a:pt x="12706" y="2057"/>
                    </a:lnTo>
                    <a:lnTo>
                      <a:pt x="10165"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4" name="Shape 2745">
                <a:extLst>
                  <a:ext uri="{FF2B5EF4-FFF2-40B4-BE49-F238E27FC236}">
                    <a16:creationId xmlns:a16="http://schemas.microsoft.com/office/drawing/2014/main" id="{58130BE8-EDC9-4D73-BC61-EB1084D2AFD6}"/>
                  </a:ext>
                </a:extLst>
              </p:cNvPr>
              <p:cNvSpPr/>
              <p:nvPr/>
            </p:nvSpPr>
            <p:spPr>
              <a:xfrm>
                <a:off x="880742" y="556087"/>
                <a:ext cx="24391" cy="49212"/>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0" y="7560"/>
                    </a:lnTo>
                    <a:lnTo>
                      <a:pt x="0" y="16200"/>
                    </a:lnTo>
                    <a:lnTo>
                      <a:pt x="9600" y="21600"/>
                    </a:lnTo>
                    <a:lnTo>
                      <a:pt x="21600" y="16200"/>
                    </a:lnTo>
                    <a:lnTo>
                      <a:pt x="21600" y="7560"/>
                    </a:lnTo>
                    <a:lnTo>
                      <a:pt x="9600" y="2160"/>
                    </a:lnTo>
                    <a:lnTo>
                      <a:pt x="9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5" name="Shape 2746">
                <a:extLst>
                  <a:ext uri="{FF2B5EF4-FFF2-40B4-BE49-F238E27FC236}">
                    <a16:creationId xmlns:a16="http://schemas.microsoft.com/office/drawing/2014/main" id="{9B5F037E-0F86-4AD6-AD9E-E7C4061E1F18}"/>
                  </a:ext>
                </a:extLst>
              </p:cNvPr>
              <p:cNvSpPr/>
              <p:nvPr/>
            </p:nvSpPr>
            <p:spPr>
              <a:xfrm>
                <a:off x="880742" y="556087"/>
                <a:ext cx="24391" cy="49212"/>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0" y="7560"/>
                    </a:lnTo>
                    <a:lnTo>
                      <a:pt x="0" y="16200"/>
                    </a:lnTo>
                    <a:lnTo>
                      <a:pt x="9600" y="21600"/>
                    </a:lnTo>
                    <a:lnTo>
                      <a:pt x="21600" y="16200"/>
                    </a:lnTo>
                    <a:lnTo>
                      <a:pt x="21600" y="7560"/>
                    </a:lnTo>
                    <a:lnTo>
                      <a:pt x="9600" y="2160"/>
                    </a:lnTo>
                    <a:lnTo>
                      <a:pt x="9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86" name="Rectangle 110">
              <a:extLst>
                <a:ext uri="{FF2B5EF4-FFF2-40B4-BE49-F238E27FC236}">
                  <a16:creationId xmlns:a16="http://schemas.microsoft.com/office/drawing/2014/main" id="{85289AA9-08ED-4B21-981E-F9FCEDDC2D22}"/>
                </a:ext>
              </a:extLst>
            </p:cNvPr>
            <p:cNvSpPr>
              <a:spLocks noChangeArrowheads="1"/>
            </p:cNvSpPr>
            <p:nvPr/>
          </p:nvSpPr>
          <p:spPr bwMode="auto">
            <a:xfrm>
              <a:off x="2821358" y="1792115"/>
              <a:ext cx="637140" cy="36933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2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Lincoln, NE</a:t>
              </a:r>
            </a:p>
          </p:txBody>
        </p:sp>
        <p:sp>
          <p:nvSpPr>
            <p:cNvPr id="287" name="Rectangle 111">
              <a:extLst>
                <a:ext uri="{FF2B5EF4-FFF2-40B4-BE49-F238E27FC236}">
                  <a16:creationId xmlns:a16="http://schemas.microsoft.com/office/drawing/2014/main" id="{A4BB6E93-EBD2-41C0-A6B8-370D971339F2}"/>
                </a:ext>
              </a:extLst>
            </p:cNvPr>
            <p:cNvSpPr>
              <a:spLocks noChangeArrowheads="1"/>
            </p:cNvSpPr>
            <p:nvPr/>
          </p:nvSpPr>
          <p:spPr bwMode="auto">
            <a:xfrm>
              <a:off x="2897740" y="3625473"/>
              <a:ext cx="734553" cy="184666"/>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2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Coppell, TX</a:t>
              </a:r>
            </a:p>
          </p:txBody>
        </p:sp>
        <p:sp>
          <p:nvSpPr>
            <p:cNvPr id="288" name="Rectangle 112">
              <a:extLst>
                <a:ext uri="{FF2B5EF4-FFF2-40B4-BE49-F238E27FC236}">
                  <a16:creationId xmlns:a16="http://schemas.microsoft.com/office/drawing/2014/main" id="{361B8F1B-CE79-49BB-896E-4EA1E4ABB95F}"/>
                </a:ext>
              </a:extLst>
            </p:cNvPr>
            <p:cNvSpPr>
              <a:spLocks noChangeArrowheads="1"/>
            </p:cNvSpPr>
            <p:nvPr/>
          </p:nvSpPr>
          <p:spPr bwMode="auto">
            <a:xfrm>
              <a:off x="4597703" y="1723595"/>
              <a:ext cx="760321" cy="36933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2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Malvern, PA</a:t>
              </a:r>
            </a:p>
          </p:txBody>
        </p:sp>
        <p:sp>
          <p:nvSpPr>
            <p:cNvPr id="289" name="Rectangle 113">
              <a:extLst>
                <a:ext uri="{FF2B5EF4-FFF2-40B4-BE49-F238E27FC236}">
                  <a16:creationId xmlns:a16="http://schemas.microsoft.com/office/drawing/2014/main" id="{717B8C87-C311-4BE2-B88B-546D3257BF54}"/>
                </a:ext>
              </a:extLst>
            </p:cNvPr>
            <p:cNvSpPr>
              <a:spLocks noChangeArrowheads="1"/>
            </p:cNvSpPr>
            <p:nvPr/>
          </p:nvSpPr>
          <p:spPr bwMode="auto">
            <a:xfrm>
              <a:off x="3937163" y="3239501"/>
              <a:ext cx="896750" cy="184666"/>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2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Villa Rica, GA</a:t>
              </a:r>
            </a:p>
          </p:txBody>
        </p:sp>
        <p:sp>
          <p:nvSpPr>
            <p:cNvPr id="290" name="Oval 289">
              <a:extLst>
                <a:ext uri="{FF2B5EF4-FFF2-40B4-BE49-F238E27FC236}">
                  <a16:creationId xmlns:a16="http://schemas.microsoft.com/office/drawing/2014/main" id="{FE2C8947-CD4B-486C-A7AD-32F2FE52A43C}"/>
                </a:ext>
              </a:extLst>
            </p:cNvPr>
            <p:cNvSpPr/>
            <p:nvPr/>
          </p:nvSpPr>
          <p:spPr>
            <a:xfrm>
              <a:off x="2524619" y="1652895"/>
              <a:ext cx="1222181" cy="1222181"/>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291" name="Oval 290">
              <a:extLst>
                <a:ext uri="{FF2B5EF4-FFF2-40B4-BE49-F238E27FC236}">
                  <a16:creationId xmlns:a16="http://schemas.microsoft.com/office/drawing/2014/main" id="{918E8F02-1B3B-435D-85DB-B075AE98DB50}"/>
                </a:ext>
              </a:extLst>
            </p:cNvPr>
            <p:cNvSpPr/>
            <p:nvPr/>
          </p:nvSpPr>
          <p:spPr>
            <a:xfrm>
              <a:off x="2648887" y="2799238"/>
              <a:ext cx="1222181" cy="1222181"/>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292" name="Oval 291">
              <a:extLst>
                <a:ext uri="{FF2B5EF4-FFF2-40B4-BE49-F238E27FC236}">
                  <a16:creationId xmlns:a16="http://schemas.microsoft.com/office/drawing/2014/main" id="{6A316D9A-63A7-4173-8EF6-6EF65B0D0A90}"/>
                </a:ext>
              </a:extLst>
            </p:cNvPr>
            <p:cNvSpPr/>
            <p:nvPr/>
          </p:nvSpPr>
          <p:spPr>
            <a:xfrm>
              <a:off x="3191398" y="3341749"/>
              <a:ext cx="137160" cy="137160"/>
            </a:xfrm>
            <a:prstGeom prst="ellipse">
              <a:avLst/>
            </a:prstGeom>
            <a:solidFill>
              <a:srgbClr val="00538A"/>
            </a:solidFill>
            <a:ln w="19050">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293" name="Oval 292">
              <a:extLst>
                <a:ext uri="{FF2B5EF4-FFF2-40B4-BE49-F238E27FC236}">
                  <a16:creationId xmlns:a16="http://schemas.microsoft.com/office/drawing/2014/main" id="{09AB0686-D09D-4E87-A5E1-97247AB29B01}"/>
                </a:ext>
              </a:extLst>
            </p:cNvPr>
            <p:cNvSpPr/>
            <p:nvPr/>
          </p:nvSpPr>
          <p:spPr>
            <a:xfrm>
              <a:off x="3784417" y="2430648"/>
              <a:ext cx="1222181" cy="1222181"/>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294" name="Oval 293">
              <a:extLst>
                <a:ext uri="{FF2B5EF4-FFF2-40B4-BE49-F238E27FC236}">
                  <a16:creationId xmlns:a16="http://schemas.microsoft.com/office/drawing/2014/main" id="{EDFDFB9D-3EFE-45DC-A530-C33B47E8B317}"/>
                </a:ext>
              </a:extLst>
            </p:cNvPr>
            <p:cNvSpPr/>
            <p:nvPr/>
          </p:nvSpPr>
          <p:spPr>
            <a:xfrm>
              <a:off x="4326928" y="2973159"/>
              <a:ext cx="137160" cy="137160"/>
            </a:xfrm>
            <a:prstGeom prst="ellipse">
              <a:avLst/>
            </a:prstGeom>
            <a:solidFill>
              <a:srgbClr val="00538A"/>
            </a:solidFill>
            <a:ln w="19050">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295" name="Oval 294">
              <a:extLst>
                <a:ext uri="{FF2B5EF4-FFF2-40B4-BE49-F238E27FC236}">
                  <a16:creationId xmlns:a16="http://schemas.microsoft.com/office/drawing/2014/main" id="{F279B4D5-CF90-47FF-8A49-0EF63500AA7E}"/>
                </a:ext>
              </a:extLst>
            </p:cNvPr>
            <p:cNvSpPr/>
            <p:nvPr/>
          </p:nvSpPr>
          <p:spPr>
            <a:xfrm>
              <a:off x="4343063" y="1602929"/>
              <a:ext cx="1222181" cy="1222181"/>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296" name="Oval 295">
              <a:extLst>
                <a:ext uri="{FF2B5EF4-FFF2-40B4-BE49-F238E27FC236}">
                  <a16:creationId xmlns:a16="http://schemas.microsoft.com/office/drawing/2014/main" id="{80F106F2-022E-4558-8A9C-8DFEEA1D055E}"/>
                </a:ext>
              </a:extLst>
            </p:cNvPr>
            <p:cNvSpPr/>
            <p:nvPr/>
          </p:nvSpPr>
          <p:spPr>
            <a:xfrm>
              <a:off x="4895042" y="2126068"/>
              <a:ext cx="137160" cy="137160"/>
            </a:xfrm>
            <a:prstGeom prst="ellipse">
              <a:avLst/>
            </a:prstGeom>
            <a:solidFill>
              <a:srgbClr val="00538A"/>
            </a:solidFill>
            <a:ln w="19050">
              <a:no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nvGrpSpPr>
            <p:cNvPr id="297" name="Group 296">
              <a:extLst>
                <a:ext uri="{FF2B5EF4-FFF2-40B4-BE49-F238E27FC236}">
                  <a16:creationId xmlns:a16="http://schemas.microsoft.com/office/drawing/2014/main" id="{348223B9-767C-4E4F-B585-E53144BA553B}"/>
                </a:ext>
              </a:extLst>
            </p:cNvPr>
            <p:cNvGrpSpPr/>
            <p:nvPr/>
          </p:nvGrpSpPr>
          <p:grpSpPr>
            <a:xfrm>
              <a:off x="737130" y="3280611"/>
              <a:ext cx="667775" cy="627172"/>
              <a:chOff x="5375382" y="3009194"/>
              <a:chExt cx="667775" cy="627172"/>
            </a:xfrm>
          </p:grpSpPr>
          <p:sp>
            <p:nvSpPr>
              <p:cNvPr id="299" name="Oval 298">
                <a:extLst>
                  <a:ext uri="{FF2B5EF4-FFF2-40B4-BE49-F238E27FC236}">
                    <a16:creationId xmlns:a16="http://schemas.microsoft.com/office/drawing/2014/main" id="{FB34806C-B6B0-4103-9F4F-70123FC68FC9}"/>
                  </a:ext>
                </a:extLst>
              </p:cNvPr>
              <p:cNvSpPr/>
              <p:nvPr/>
            </p:nvSpPr>
            <p:spPr>
              <a:xfrm>
                <a:off x="5383659" y="3009194"/>
                <a:ext cx="627172" cy="627172"/>
              </a:xfrm>
              <a:prstGeom prst="ellipse">
                <a:avLst/>
              </a:prstGeom>
              <a:ln w="19050">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00" name="Rectangle 111">
                <a:extLst>
                  <a:ext uri="{FF2B5EF4-FFF2-40B4-BE49-F238E27FC236}">
                    <a16:creationId xmlns:a16="http://schemas.microsoft.com/office/drawing/2014/main" id="{D4D579F9-C36C-4FF7-94AB-BB663DA88C40}"/>
                  </a:ext>
                </a:extLst>
              </p:cNvPr>
              <p:cNvSpPr>
                <a:spLocks noChangeArrowheads="1"/>
              </p:cNvSpPr>
              <p:nvPr/>
            </p:nvSpPr>
            <p:spPr bwMode="auto">
              <a:xfrm>
                <a:off x="5375382" y="3167934"/>
                <a:ext cx="667775" cy="372410"/>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000" b="0"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400-mile radius</a:t>
                </a:r>
              </a:p>
            </p:txBody>
          </p:sp>
        </p:grpSp>
        <p:sp>
          <p:nvSpPr>
            <p:cNvPr id="298" name="Oval 297">
              <a:extLst>
                <a:ext uri="{FF2B5EF4-FFF2-40B4-BE49-F238E27FC236}">
                  <a16:creationId xmlns:a16="http://schemas.microsoft.com/office/drawing/2014/main" id="{0232DE29-6269-4D28-87E8-3A3CC920B52E}"/>
                </a:ext>
              </a:extLst>
            </p:cNvPr>
            <p:cNvSpPr/>
            <p:nvPr/>
          </p:nvSpPr>
          <p:spPr>
            <a:xfrm>
              <a:off x="3066765" y="2201674"/>
              <a:ext cx="137160" cy="137160"/>
            </a:xfrm>
            <a:prstGeom prst="ellipse">
              <a:avLst/>
            </a:prstGeom>
            <a:solidFill>
              <a:srgbClr val="00538A"/>
            </a:solidFill>
            <a:ln w="19050">
              <a:no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sp>
        <p:nvSpPr>
          <p:cNvPr id="407" name="Freeform 6">
            <a:extLst>
              <a:ext uri="{FF2B5EF4-FFF2-40B4-BE49-F238E27FC236}">
                <a16:creationId xmlns:a16="http://schemas.microsoft.com/office/drawing/2014/main" id="{024BAE6D-F43C-44DF-A101-BE104AAC27E7}"/>
              </a:ext>
            </a:extLst>
          </p:cNvPr>
          <p:cNvSpPr/>
          <p:nvPr/>
        </p:nvSpPr>
        <p:spPr>
          <a:xfrm flipH="1">
            <a:off x="-1332444" y="380015"/>
            <a:ext cx="3275593"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8" name="Title 1">
            <a:extLst>
              <a:ext uri="{FF2B5EF4-FFF2-40B4-BE49-F238E27FC236}">
                <a16:creationId xmlns:a16="http://schemas.microsoft.com/office/drawing/2014/main" id="{FA82CCB0-8296-491C-AAF1-A029E197545D}"/>
              </a:ext>
            </a:extLst>
          </p:cNvPr>
          <p:cNvSpPr txBox="1">
            <a:spLocks/>
          </p:cNvSpPr>
          <p:nvPr/>
        </p:nvSpPr>
        <p:spPr>
          <a:xfrm>
            <a:off x="219784" y="485538"/>
            <a:ext cx="3943684"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facilities</a:t>
            </a:r>
          </a:p>
        </p:txBody>
      </p:sp>
      <p:sp>
        <p:nvSpPr>
          <p:cNvPr id="409" name="Slide Number Placeholder 6">
            <a:extLst>
              <a:ext uri="{FF2B5EF4-FFF2-40B4-BE49-F238E27FC236}">
                <a16:creationId xmlns:a16="http://schemas.microsoft.com/office/drawing/2014/main" id="{143CF760-F80E-4388-84FF-674E3DE6B1C7}"/>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14</a:t>
            </a:fld>
            <a:endParaRPr lang="en-US" dirty="0"/>
          </a:p>
        </p:txBody>
      </p:sp>
    </p:spTree>
    <p:extLst>
      <p:ext uri="{BB962C8B-B14F-4D97-AF65-F5344CB8AC3E}">
        <p14:creationId xmlns:p14="http://schemas.microsoft.com/office/powerpoint/2010/main" val="335120579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484">
            <a:extLst>
              <a:ext uri="{FF2B5EF4-FFF2-40B4-BE49-F238E27FC236}">
                <a16:creationId xmlns:a16="http://schemas.microsoft.com/office/drawing/2014/main" id="{79916C19-FE83-4FA5-B8E4-177C5315E4A4}"/>
              </a:ext>
            </a:extLst>
          </p:cNvPr>
          <p:cNvPicPr>
            <a:picLocks noChangeAspect="1"/>
          </p:cNvPicPr>
          <p:nvPr/>
        </p:nvPicPr>
        <p:blipFill>
          <a:blip r:embed="rId2"/>
          <a:stretch>
            <a:fillRect/>
          </a:stretch>
        </p:blipFill>
        <p:spPr>
          <a:xfrm>
            <a:off x="7926529" y="5311550"/>
            <a:ext cx="428474" cy="446002"/>
          </a:xfrm>
          <a:prstGeom prst="rect">
            <a:avLst/>
          </a:prstGeom>
        </p:spPr>
      </p:pic>
      <p:sp>
        <p:nvSpPr>
          <p:cNvPr id="486" name="Rectangle 485">
            <a:extLst>
              <a:ext uri="{FF2B5EF4-FFF2-40B4-BE49-F238E27FC236}">
                <a16:creationId xmlns:a16="http://schemas.microsoft.com/office/drawing/2014/main" id="{F47571BB-1BC8-4BBE-8375-45C220919A36}"/>
              </a:ext>
            </a:extLst>
          </p:cNvPr>
          <p:cNvSpPr/>
          <p:nvPr/>
        </p:nvSpPr>
        <p:spPr>
          <a:xfrm>
            <a:off x="4146988" y="4276110"/>
            <a:ext cx="4572000" cy="553421"/>
          </a:xfrm>
          <a:prstGeom prst="rect">
            <a:avLst/>
          </a:prstGeom>
        </p:spPr>
        <p:txBody>
          <a:bodyPr>
            <a:spAutoFit/>
          </a:bodyPr>
          <a:lstStyle/>
          <a:p>
            <a:pPr marL="0" lvl="1" indent="0">
              <a:lnSpc>
                <a:spcPct val="107000"/>
              </a:lnSpc>
              <a:spcAft>
                <a:spcPts val="600"/>
              </a:spcAft>
              <a:buSzPct val="110000"/>
              <a:defRPr/>
            </a:pPr>
            <a:r>
              <a:rPr lang="en-US" sz="1200" dirty="0">
                <a:solidFill>
                  <a:srgbClr val="4E4038"/>
                </a:solidFill>
                <a:latin typeface="Arial" panose="020B0604020202020204"/>
                <a:ea typeface="+mn-ea"/>
                <a:cs typeface="Arial" panose="020B0604020202020204" pitchFamily="34" charset="0"/>
              </a:rPr>
              <a:t>Universal has</a:t>
            </a:r>
            <a:r>
              <a:rPr lang="en-US" sz="1400" dirty="0">
                <a:solidFill>
                  <a:srgbClr val="4E4038"/>
                </a:solidFill>
                <a:latin typeface="Arial" panose="020B0604020202020204"/>
                <a:ea typeface="+mn-ea"/>
                <a:cs typeface="Arial" panose="020B0604020202020204" pitchFamily="34" charset="0"/>
              </a:rPr>
              <a:t> </a:t>
            </a:r>
            <a:r>
              <a:rPr lang="en-US" sz="1600" b="1" dirty="0">
                <a:solidFill>
                  <a:srgbClr val="0A7CBA"/>
                </a:solidFill>
                <a:latin typeface="Arial" panose="020B0604020202020204"/>
                <a:ea typeface="+mn-ea"/>
                <a:cs typeface="Arial" panose="020B0604020202020204" pitchFamily="34" charset="0"/>
              </a:rPr>
              <a:t>20%+</a:t>
            </a:r>
            <a:r>
              <a:rPr lang="en-US" sz="1400" dirty="0">
                <a:solidFill>
                  <a:srgbClr val="4E4038"/>
                </a:solidFill>
                <a:latin typeface="Arial" panose="020B0604020202020204"/>
                <a:ea typeface="+mn-ea"/>
                <a:cs typeface="Arial" panose="020B0604020202020204" pitchFamily="34" charset="0"/>
              </a:rPr>
              <a:t> </a:t>
            </a:r>
            <a:r>
              <a:rPr lang="en-US" sz="1200" dirty="0">
                <a:solidFill>
                  <a:srgbClr val="4E4038"/>
                </a:solidFill>
                <a:latin typeface="Arial" panose="020B0604020202020204"/>
                <a:ea typeface="+mn-ea"/>
                <a:cs typeface="Arial" panose="020B0604020202020204" pitchFamily="34" charset="0"/>
              </a:rPr>
              <a:t>market share and is nearly </a:t>
            </a:r>
            <a:r>
              <a:rPr lang="en-US" sz="1600" b="1" dirty="0">
                <a:solidFill>
                  <a:srgbClr val="0A7CBA"/>
                </a:solidFill>
                <a:latin typeface="Arial" panose="020B0604020202020204"/>
                <a:ea typeface="+mn-ea"/>
                <a:cs typeface="Arial" panose="020B0604020202020204" pitchFamily="34" charset="0"/>
              </a:rPr>
              <a:t>2x</a:t>
            </a:r>
            <a:r>
              <a:rPr lang="en-US" sz="1400" b="1" dirty="0">
                <a:solidFill>
                  <a:srgbClr val="0A7CBA"/>
                </a:solidFill>
                <a:latin typeface="Arial" panose="020B0604020202020204"/>
                <a:ea typeface="+mn-ea"/>
                <a:cs typeface="Arial" panose="020B0604020202020204" pitchFamily="34" charset="0"/>
              </a:rPr>
              <a:t> </a:t>
            </a:r>
            <a:r>
              <a:rPr lang="en-US" sz="1200" dirty="0">
                <a:solidFill>
                  <a:srgbClr val="4E4038"/>
                </a:solidFill>
                <a:latin typeface="Arial" panose="020B0604020202020204"/>
                <a:ea typeface="+mn-ea"/>
                <a:cs typeface="Arial" panose="020B0604020202020204" pitchFamily="34" charset="0"/>
              </a:rPr>
              <a:t>the size of its closest competitor*</a:t>
            </a:r>
          </a:p>
        </p:txBody>
      </p:sp>
      <p:sp>
        <p:nvSpPr>
          <p:cNvPr id="487" name="Rectangle 486">
            <a:extLst>
              <a:ext uri="{FF2B5EF4-FFF2-40B4-BE49-F238E27FC236}">
                <a16:creationId xmlns:a16="http://schemas.microsoft.com/office/drawing/2014/main" id="{53E9F405-53FB-4C4B-96ED-4308FC74D7CD}"/>
              </a:ext>
            </a:extLst>
          </p:cNvPr>
          <p:cNvSpPr/>
          <p:nvPr/>
        </p:nvSpPr>
        <p:spPr>
          <a:xfrm>
            <a:off x="4200313" y="1281252"/>
            <a:ext cx="1795053" cy="907941"/>
          </a:xfrm>
          <a:prstGeom prst="rect">
            <a:avLst/>
          </a:prstGeom>
        </p:spPr>
        <p:txBody>
          <a:bodyPr wrap="square">
            <a:spAutoFit/>
          </a:bodyPr>
          <a:lstStyle/>
          <a:p>
            <a:pPr marL="182880" indent="-182880">
              <a:spcAft>
                <a:spcPts val="200"/>
              </a:spcAft>
              <a:buClr>
                <a:srgbClr val="CDDB28"/>
              </a:buClr>
              <a:buFont typeface="Wingdings" panose="05000000000000000000" pitchFamily="2" charset="2"/>
              <a:buChar char="ü"/>
              <a:defRPr/>
            </a:pPr>
            <a:r>
              <a:rPr lang="en-US" sz="1200" dirty="0">
                <a:solidFill>
                  <a:srgbClr val="4E4038"/>
                </a:solidFill>
                <a:latin typeface="Arial" panose="020B0604020202020204"/>
                <a:ea typeface="+mn-ea"/>
                <a:cs typeface="Arial" panose="020B0604020202020204" pitchFamily="34" charset="0"/>
              </a:rPr>
              <a:t>HPP</a:t>
            </a:r>
          </a:p>
          <a:p>
            <a:pPr marL="182880" indent="-182880">
              <a:spcAft>
                <a:spcPts val="200"/>
              </a:spcAft>
              <a:buClr>
                <a:srgbClr val="CDDB28"/>
              </a:buClr>
              <a:buFont typeface="Wingdings" panose="05000000000000000000" pitchFamily="2" charset="2"/>
              <a:buChar char="ü"/>
              <a:defRPr/>
            </a:pPr>
            <a:r>
              <a:rPr lang="en-US" sz="1200" dirty="0">
                <a:solidFill>
                  <a:srgbClr val="4E4038"/>
                </a:solidFill>
                <a:latin typeface="Arial" panose="020B0604020202020204"/>
                <a:ea typeface="+mn-ea"/>
                <a:cs typeface="Arial" panose="020B0604020202020204" pitchFamily="34" charset="0"/>
              </a:rPr>
              <a:t>Cold storage</a:t>
            </a:r>
          </a:p>
          <a:p>
            <a:pPr marL="182880" indent="-182880">
              <a:spcAft>
                <a:spcPts val="200"/>
              </a:spcAft>
              <a:buClr>
                <a:srgbClr val="CDDB28"/>
              </a:buClr>
              <a:buFont typeface="Wingdings" panose="05000000000000000000" pitchFamily="2" charset="2"/>
              <a:buChar char="ü"/>
              <a:defRPr/>
            </a:pPr>
            <a:r>
              <a:rPr lang="en-US" sz="1200" dirty="0">
                <a:solidFill>
                  <a:srgbClr val="4E4038"/>
                </a:solidFill>
                <a:latin typeface="Arial" panose="020B0604020202020204"/>
                <a:ea typeface="+mn-ea"/>
                <a:cs typeface="Arial" panose="020B0604020202020204" pitchFamily="34" charset="0"/>
              </a:rPr>
              <a:t>Logistics</a:t>
            </a:r>
          </a:p>
          <a:p>
            <a:pPr marL="182880" indent="-182880">
              <a:spcAft>
                <a:spcPts val="200"/>
              </a:spcAft>
              <a:buClr>
                <a:srgbClr val="CDDB28"/>
              </a:buClr>
              <a:buFont typeface="Wingdings" panose="05000000000000000000" pitchFamily="2" charset="2"/>
              <a:buChar char="ü"/>
              <a:defRPr/>
            </a:pPr>
            <a:r>
              <a:rPr lang="en-US" sz="1200" dirty="0">
                <a:solidFill>
                  <a:srgbClr val="4E4038"/>
                </a:solidFill>
                <a:latin typeface="Arial" panose="020B0604020202020204"/>
                <a:ea typeface="+mn-ea"/>
                <a:cs typeface="Arial" panose="020B0604020202020204" pitchFamily="34" charset="0"/>
              </a:rPr>
              <a:t>Distribution</a:t>
            </a:r>
            <a:endParaRPr lang="en-US" sz="1200" dirty="0">
              <a:solidFill>
                <a:srgbClr val="4E4038"/>
              </a:solidFill>
              <a:latin typeface="Arial" panose="020B0604020202020204"/>
              <a:ea typeface="+mn-ea"/>
              <a:cs typeface="+mn-cs"/>
            </a:endParaRPr>
          </a:p>
        </p:txBody>
      </p:sp>
      <p:sp>
        <p:nvSpPr>
          <p:cNvPr id="488" name="Rectangle 487">
            <a:extLst>
              <a:ext uri="{FF2B5EF4-FFF2-40B4-BE49-F238E27FC236}">
                <a16:creationId xmlns:a16="http://schemas.microsoft.com/office/drawing/2014/main" id="{E4717545-B27F-406B-B957-0A34BC589CDD}"/>
              </a:ext>
            </a:extLst>
          </p:cNvPr>
          <p:cNvSpPr/>
          <p:nvPr/>
        </p:nvSpPr>
        <p:spPr>
          <a:xfrm>
            <a:off x="438149" y="2859816"/>
            <a:ext cx="3052118" cy="421654"/>
          </a:xfrm>
          <a:prstGeom prst="rect">
            <a:avLst/>
          </a:prstGeom>
        </p:spPr>
        <p:txBody>
          <a:bodyPr wrap="none">
            <a:spAutoFit/>
          </a:bodyPr>
          <a:lstStyle/>
          <a:p>
            <a:pPr marL="274320" lvl="1" indent="-274320">
              <a:lnSpc>
                <a:spcPct val="107000"/>
              </a:lnSpc>
              <a:spcAft>
                <a:spcPts val="600"/>
              </a:spcAft>
              <a:buSzPct val="110000"/>
              <a:buFontTx/>
              <a:buBlip>
                <a:blip r:embed="rId3">
                  <a:extLst/>
                </a:blip>
              </a:buBlip>
              <a:defRPr/>
            </a:pPr>
            <a:r>
              <a:rPr lang="en-US" sz="2000" b="1" dirty="0">
                <a:solidFill>
                  <a:srgbClr val="00538A"/>
                </a:solidFill>
                <a:latin typeface="Arial Narrow" panose="020B0606020202030204" pitchFamily="34" charset="0"/>
                <a:ea typeface="+mn-ea"/>
                <a:cs typeface="Arial" panose="020B0604020202020204" pitchFamily="34" charset="0"/>
              </a:rPr>
              <a:t>Broad geographical reach</a:t>
            </a:r>
          </a:p>
        </p:txBody>
      </p:sp>
      <p:sp>
        <p:nvSpPr>
          <p:cNvPr id="489" name="Rectangle 488">
            <a:extLst>
              <a:ext uri="{FF2B5EF4-FFF2-40B4-BE49-F238E27FC236}">
                <a16:creationId xmlns:a16="http://schemas.microsoft.com/office/drawing/2014/main" id="{91BAA27D-9384-4A25-97D5-90864ADB588A}"/>
              </a:ext>
            </a:extLst>
          </p:cNvPr>
          <p:cNvSpPr/>
          <p:nvPr/>
        </p:nvSpPr>
        <p:spPr>
          <a:xfrm>
            <a:off x="438149" y="5712555"/>
            <a:ext cx="4228935" cy="396006"/>
          </a:xfrm>
          <a:prstGeom prst="rect">
            <a:avLst/>
          </a:prstGeom>
        </p:spPr>
        <p:txBody>
          <a:bodyPr wrap="square">
            <a:spAutoFit/>
          </a:bodyPr>
          <a:lstStyle/>
          <a:p>
            <a:pPr marL="274320" lvl="1" indent="-274320">
              <a:lnSpc>
                <a:spcPct val="107000"/>
              </a:lnSpc>
              <a:spcAft>
                <a:spcPts val="600"/>
              </a:spcAft>
              <a:buSzPct val="110000"/>
              <a:buFontTx/>
              <a:buBlip>
                <a:blip r:embed="rId3">
                  <a:extLst/>
                </a:blip>
              </a:buBlip>
              <a:defRPr/>
            </a:pPr>
            <a:r>
              <a:rPr lang="en-US" sz="2000" b="1" dirty="0">
                <a:solidFill>
                  <a:srgbClr val="00538A"/>
                </a:solidFill>
                <a:latin typeface="Arial Narrow" panose="020B0606020202030204" pitchFamily="34" charset="0"/>
                <a:ea typeface="+mn-ea"/>
                <a:cs typeface="Arial" panose="020B0604020202020204" pitchFamily="34" charset="0"/>
              </a:rPr>
              <a:t>Blue chip customers</a:t>
            </a:r>
          </a:p>
        </p:txBody>
      </p:sp>
      <p:sp>
        <p:nvSpPr>
          <p:cNvPr id="490" name="Rectangle 489">
            <a:extLst>
              <a:ext uri="{FF2B5EF4-FFF2-40B4-BE49-F238E27FC236}">
                <a16:creationId xmlns:a16="http://schemas.microsoft.com/office/drawing/2014/main" id="{002BF9DC-726A-4235-84D8-D0B80A9BC918}"/>
              </a:ext>
            </a:extLst>
          </p:cNvPr>
          <p:cNvSpPr/>
          <p:nvPr/>
        </p:nvSpPr>
        <p:spPr>
          <a:xfrm>
            <a:off x="438149" y="4319236"/>
            <a:ext cx="3587602" cy="396006"/>
          </a:xfrm>
          <a:prstGeom prst="rect">
            <a:avLst/>
          </a:prstGeom>
        </p:spPr>
        <p:txBody>
          <a:bodyPr wrap="square">
            <a:spAutoFit/>
          </a:bodyPr>
          <a:lstStyle/>
          <a:p>
            <a:pPr marL="274320" lvl="1" indent="-274320">
              <a:lnSpc>
                <a:spcPct val="107000"/>
              </a:lnSpc>
              <a:spcAft>
                <a:spcPts val="600"/>
              </a:spcAft>
              <a:buSzPct val="110000"/>
              <a:buFontTx/>
              <a:buBlip>
                <a:blip r:embed="rId3">
                  <a:extLst/>
                </a:blip>
              </a:buBlip>
              <a:defRPr/>
            </a:pPr>
            <a:r>
              <a:rPr lang="en-US" sz="2000" b="1" dirty="0">
                <a:solidFill>
                  <a:srgbClr val="00538A"/>
                </a:solidFill>
                <a:latin typeface="Arial Narrow" panose="020B0606020202030204" pitchFamily="34" charset="0"/>
                <a:ea typeface="+mn-ea"/>
                <a:cs typeface="Arial" panose="020B0604020202020204" pitchFamily="34" charset="0"/>
              </a:rPr>
              <a:t>Segment Leader</a:t>
            </a:r>
          </a:p>
        </p:txBody>
      </p:sp>
      <p:sp>
        <p:nvSpPr>
          <p:cNvPr id="491" name="Rectangle 490">
            <a:extLst>
              <a:ext uri="{FF2B5EF4-FFF2-40B4-BE49-F238E27FC236}">
                <a16:creationId xmlns:a16="http://schemas.microsoft.com/office/drawing/2014/main" id="{7625F6AB-090F-4736-A1DE-BC2ABB3CC9F7}"/>
              </a:ext>
            </a:extLst>
          </p:cNvPr>
          <p:cNvSpPr/>
          <p:nvPr/>
        </p:nvSpPr>
        <p:spPr>
          <a:xfrm>
            <a:off x="438149" y="1400396"/>
            <a:ext cx="3182841" cy="396006"/>
          </a:xfrm>
          <a:prstGeom prst="rect">
            <a:avLst/>
          </a:prstGeom>
        </p:spPr>
        <p:txBody>
          <a:bodyPr wrap="square">
            <a:spAutoFit/>
          </a:bodyPr>
          <a:lstStyle/>
          <a:p>
            <a:pPr marL="274320" lvl="1" indent="-274320">
              <a:lnSpc>
                <a:spcPct val="107000"/>
              </a:lnSpc>
              <a:spcAft>
                <a:spcPts val="600"/>
              </a:spcAft>
              <a:buSzPct val="110000"/>
              <a:buFontTx/>
              <a:buBlip>
                <a:blip r:embed="rId3">
                  <a:extLst/>
                </a:blip>
              </a:buBlip>
              <a:defRPr/>
            </a:pPr>
            <a:r>
              <a:rPr lang="en-US" sz="2000" b="1" dirty="0">
                <a:solidFill>
                  <a:srgbClr val="00538A"/>
                </a:solidFill>
                <a:latin typeface="Arial Narrow" panose="020B0606020202030204" pitchFamily="34" charset="0"/>
                <a:ea typeface="+mn-ea"/>
                <a:cs typeface="Arial" panose="020B0604020202020204" pitchFamily="34" charset="0"/>
              </a:rPr>
              <a:t>Integrated offering </a:t>
            </a:r>
          </a:p>
        </p:txBody>
      </p:sp>
      <p:sp>
        <p:nvSpPr>
          <p:cNvPr id="492" name="Rectangle 491">
            <a:extLst>
              <a:ext uri="{FF2B5EF4-FFF2-40B4-BE49-F238E27FC236}">
                <a16:creationId xmlns:a16="http://schemas.microsoft.com/office/drawing/2014/main" id="{77694312-EF52-4054-8771-CE4DD850C1F3}"/>
              </a:ext>
            </a:extLst>
          </p:cNvPr>
          <p:cNvSpPr/>
          <p:nvPr/>
        </p:nvSpPr>
        <p:spPr>
          <a:xfrm>
            <a:off x="5910068" y="1281252"/>
            <a:ext cx="1795053" cy="907941"/>
          </a:xfrm>
          <a:prstGeom prst="rect">
            <a:avLst/>
          </a:prstGeom>
        </p:spPr>
        <p:txBody>
          <a:bodyPr wrap="square">
            <a:spAutoFit/>
          </a:bodyPr>
          <a:lstStyle/>
          <a:p>
            <a:pPr marL="182880" indent="-182880">
              <a:spcAft>
                <a:spcPts val="200"/>
              </a:spcAft>
              <a:buClr>
                <a:srgbClr val="CDDB28"/>
              </a:buClr>
              <a:buFont typeface="Wingdings" panose="05000000000000000000" pitchFamily="2" charset="2"/>
              <a:buChar char="ü"/>
              <a:defRPr/>
            </a:pPr>
            <a:r>
              <a:rPr lang="en-US" sz="1200" dirty="0">
                <a:solidFill>
                  <a:srgbClr val="4E4038"/>
                </a:solidFill>
                <a:latin typeface="Arial" panose="020B0604020202020204"/>
                <a:ea typeface="+mn-ea"/>
                <a:cs typeface="Arial" panose="020B0604020202020204" pitchFamily="34" charset="0"/>
              </a:rPr>
              <a:t>Blast Freeze</a:t>
            </a:r>
          </a:p>
          <a:p>
            <a:pPr marL="182880" indent="-182880">
              <a:spcAft>
                <a:spcPts val="200"/>
              </a:spcAft>
              <a:buClr>
                <a:srgbClr val="CDDB28"/>
              </a:buClr>
              <a:buFont typeface="Wingdings" panose="05000000000000000000" pitchFamily="2" charset="2"/>
              <a:buChar char="ü"/>
              <a:defRPr/>
            </a:pPr>
            <a:r>
              <a:rPr lang="en-US" sz="1200" dirty="0">
                <a:solidFill>
                  <a:srgbClr val="4E4038"/>
                </a:solidFill>
                <a:latin typeface="Arial" panose="020B0604020202020204"/>
                <a:ea typeface="+mn-ea"/>
                <a:cs typeface="Arial" panose="020B0604020202020204" pitchFamily="34" charset="0"/>
              </a:rPr>
              <a:t>Tempering</a:t>
            </a:r>
          </a:p>
          <a:p>
            <a:pPr marL="182880" indent="-182880">
              <a:spcAft>
                <a:spcPts val="200"/>
              </a:spcAft>
              <a:buClr>
                <a:srgbClr val="CDDB28"/>
              </a:buClr>
              <a:buFont typeface="Wingdings" panose="05000000000000000000" pitchFamily="2" charset="2"/>
              <a:buChar char="ü"/>
              <a:defRPr/>
            </a:pPr>
            <a:r>
              <a:rPr lang="en-US" sz="1200" dirty="0">
                <a:solidFill>
                  <a:srgbClr val="4E4038"/>
                </a:solidFill>
                <a:latin typeface="Arial" panose="020B0604020202020204"/>
                <a:ea typeface="+mn-ea"/>
                <a:cs typeface="Arial" panose="020B0604020202020204" pitchFamily="34" charset="0"/>
              </a:rPr>
              <a:t>Packaging</a:t>
            </a:r>
          </a:p>
          <a:p>
            <a:pPr marL="182880" indent="-182880">
              <a:spcAft>
                <a:spcPts val="200"/>
              </a:spcAft>
              <a:buClr>
                <a:srgbClr val="CDDB28"/>
              </a:buClr>
              <a:buFont typeface="Wingdings" panose="05000000000000000000" pitchFamily="2" charset="2"/>
              <a:buChar char="ü"/>
              <a:defRPr/>
            </a:pPr>
            <a:r>
              <a:rPr lang="en-US" sz="1200" dirty="0">
                <a:solidFill>
                  <a:srgbClr val="4E4038"/>
                </a:solidFill>
                <a:latin typeface="Arial" panose="020B0604020202020204"/>
                <a:ea typeface="+mn-ea"/>
                <a:cs typeface="Arial" panose="020B0604020202020204" pitchFamily="34" charset="0"/>
              </a:rPr>
              <a:t>Kitting</a:t>
            </a:r>
            <a:endParaRPr lang="en-US" sz="1200" dirty="0">
              <a:solidFill>
                <a:srgbClr val="4E4038"/>
              </a:solidFill>
              <a:latin typeface="Arial" panose="020B0604020202020204"/>
              <a:ea typeface="+mn-ea"/>
              <a:cs typeface="+mn-cs"/>
            </a:endParaRPr>
          </a:p>
        </p:txBody>
      </p:sp>
      <p:sp>
        <p:nvSpPr>
          <p:cNvPr id="493" name="Rectangle 492">
            <a:extLst>
              <a:ext uri="{FF2B5EF4-FFF2-40B4-BE49-F238E27FC236}">
                <a16:creationId xmlns:a16="http://schemas.microsoft.com/office/drawing/2014/main" id="{D810DCD5-4D54-4797-AAEF-E4197220C2B8}"/>
              </a:ext>
            </a:extLst>
          </p:cNvPr>
          <p:cNvSpPr/>
          <p:nvPr/>
        </p:nvSpPr>
        <p:spPr>
          <a:xfrm>
            <a:off x="10891" y="6634992"/>
            <a:ext cx="5984279" cy="224036"/>
          </a:xfrm>
          <a:prstGeom prst="rect">
            <a:avLst/>
          </a:prstGeom>
        </p:spPr>
        <p:txBody>
          <a:bodyPr wrap="square">
            <a:spAutoFit/>
          </a:bodyPr>
          <a:lstStyle/>
          <a:p>
            <a:pPr marL="0" lvl="1" indent="0">
              <a:lnSpc>
                <a:spcPct val="107000"/>
              </a:lnSpc>
              <a:spcAft>
                <a:spcPts val="600"/>
              </a:spcAft>
              <a:buSzPct val="110000"/>
              <a:defRPr/>
            </a:pPr>
            <a:r>
              <a:rPr lang="en-US" sz="800" dirty="0">
                <a:solidFill>
                  <a:srgbClr val="656569"/>
                </a:solidFill>
                <a:latin typeface="Arial" panose="020B0604020202020204"/>
                <a:ea typeface="+mn-ea"/>
                <a:cs typeface="Arial" panose="020B0604020202020204" pitchFamily="34" charset="0"/>
              </a:rPr>
              <a:t>*Management estimates based on capacity (liters) and estimated utilization for independent / outsourced providers. </a:t>
            </a:r>
          </a:p>
        </p:txBody>
      </p:sp>
      <p:grpSp>
        <p:nvGrpSpPr>
          <p:cNvPr id="494" name="Group 493">
            <a:extLst>
              <a:ext uri="{FF2B5EF4-FFF2-40B4-BE49-F238E27FC236}">
                <a16:creationId xmlns:a16="http://schemas.microsoft.com/office/drawing/2014/main" id="{65FAB55F-8CD2-45A5-92D4-784DC235A6C9}"/>
              </a:ext>
            </a:extLst>
          </p:cNvPr>
          <p:cNvGrpSpPr/>
          <p:nvPr/>
        </p:nvGrpSpPr>
        <p:grpSpPr>
          <a:xfrm>
            <a:off x="4394778" y="2290810"/>
            <a:ext cx="3635460" cy="1972815"/>
            <a:chOff x="4627684" y="2290810"/>
            <a:chExt cx="3635460" cy="1972815"/>
          </a:xfrm>
        </p:grpSpPr>
        <p:grpSp>
          <p:nvGrpSpPr>
            <p:cNvPr id="495" name="Group 103">
              <a:extLst>
                <a:ext uri="{FF2B5EF4-FFF2-40B4-BE49-F238E27FC236}">
                  <a16:creationId xmlns:a16="http://schemas.microsoft.com/office/drawing/2014/main" id="{1B24FA4F-D058-4CE0-9F2E-448359EC3215}"/>
                </a:ext>
              </a:extLst>
            </p:cNvPr>
            <p:cNvGrpSpPr/>
            <p:nvPr/>
          </p:nvGrpSpPr>
          <p:grpSpPr>
            <a:xfrm>
              <a:off x="4627684" y="2290810"/>
              <a:ext cx="3197919" cy="1972815"/>
              <a:chOff x="4451279" y="1358708"/>
              <a:chExt cx="6992810" cy="3921733"/>
            </a:xfrm>
          </p:grpSpPr>
          <p:grpSp>
            <p:nvGrpSpPr>
              <p:cNvPr id="510" name="Group 109">
                <a:extLst>
                  <a:ext uri="{FF2B5EF4-FFF2-40B4-BE49-F238E27FC236}">
                    <a16:creationId xmlns:a16="http://schemas.microsoft.com/office/drawing/2014/main" id="{62EDF9A9-8732-4FDC-B104-78FFFB2FBB62}"/>
                  </a:ext>
                </a:extLst>
              </p:cNvPr>
              <p:cNvGrpSpPr/>
              <p:nvPr/>
            </p:nvGrpSpPr>
            <p:grpSpPr>
              <a:xfrm>
                <a:off x="4451279" y="1358708"/>
                <a:ext cx="6992810" cy="3921733"/>
                <a:chOff x="4443530" y="1358708"/>
                <a:chExt cx="6992810" cy="3921733"/>
              </a:xfrm>
            </p:grpSpPr>
            <p:sp>
              <p:nvSpPr>
                <p:cNvPr id="515" name="Shape 2556">
                  <a:extLst>
                    <a:ext uri="{FF2B5EF4-FFF2-40B4-BE49-F238E27FC236}">
                      <a16:creationId xmlns:a16="http://schemas.microsoft.com/office/drawing/2014/main" id="{4BF33CB4-8F78-45F6-88CE-27A7ED2D6970}"/>
                    </a:ext>
                  </a:extLst>
                </p:cNvPr>
                <p:cNvSpPr/>
                <p:nvPr/>
              </p:nvSpPr>
              <p:spPr>
                <a:xfrm>
                  <a:off x="4599572" y="2128429"/>
                  <a:ext cx="7338" cy="73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6" name="Shape 2557">
                  <a:extLst>
                    <a:ext uri="{FF2B5EF4-FFF2-40B4-BE49-F238E27FC236}">
                      <a16:creationId xmlns:a16="http://schemas.microsoft.com/office/drawing/2014/main" id="{07D7A0BA-FB26-4BBC-882B-7699E392F53D}"/>
                    </a:ext>
                  </a:extLst>
                </p:cNvPr>
                <p:cNvSpPr/>
                <p:nvPr/>
              </p:nvSpPr>
              <p:spPr>
                <a:xfrm>
                  <a:off x="4528083" y="1729766"/>
                  <a:ext cx="1069433" cy="810354"/>
                </a:xfrm>
                <a:custGeom>
                  <a:avLst/>
                  <a:gdLst/>
                  <a:ahLst/>
                  <a:cxnLst>
                    <a:cxn ang="0">
                      <a:pos x="wd2" y="hd2"/>
                    </a:cxn>
                    <a:cxn ang="5400000">
                      <a:pos x="wd2" y="hd2"/>
                    </a:cxn>
                    <a:cxn ang="10800000">
                      <a:pos x="wd2" y="hd2"/>
                    </a:cxn>
                    <a:cxn ang="16200000">
                      <a:pos x="wd2" y="hd2"/>
                    </a:cxn>
                  </a:cxnLst>
                  <a:rect l="0" t="0" r="r" b="b"/>
                  <a:pathLst>
                    <a:path w="21600" h="21600" extrusionOk="0">
                      <a:moveTo>
                        <a:pt x="5819" y="18189"/>
                      </a:moveTo>
                      <a:lnTo>
                        <a:pt x="10405" y="19592"/>
                      </a:lnTo>
                      <a:lnTo>
                        <a:pt x="14706" y="20804"/>
                      </a:lnTo>
                      <a:lnTo>
                        <a:pt x="17710" y="21600"/>
                      </a:lnTo>
                      <a:lnTo>
                        <a:pt x="18975" y="14324"/>
                      </a:lnTo>
                      <a:lnTo>
                        <a:pt x="19102" y="14173"/>
                      </a:lnTo>
                      <a:lnTo>
                        <a:pt x="19165" y="14059"/>
                      </a:lnTo>
                      <a:lnTo>
                        <a:pt x="19386" y="13528"/>
                      </a:lnTo>
                      <a:lnTo>
                        <a:pt x="19386" y="13187"/>
                      </a:lnTo>
                      <a:lnTo>
                        <a:pt x="19576" y="12884"/>
                      </a:lnTo>
                      <a:lnTo>
                        <a:pt x="19449" y="12695"/>
                      </a:lnTo>
                      <a:lnTo>
                        <a:pt x="19196" y="12467"/>
                      </a:lnTo>
                      <a:lnTo>
                        <a:pt x="19038" y="12392"/>
                      </a:lnTo>
                      <a:lnTo>
                        <a:pt x="18912" y="12278"/>
                      </a:lnTo>
                      <a:lnTo>
                        <a:pt x="19102" y="11482"/>
                      </a:lnTo>
                      <a:lnTo>
                        <a:pt x="19260" y="11179"/>
                      </a:lnTo>
                      <a:lnTo>
                        <a:pt x="19576" y="10686"/>
                      </a:lnTo>
                      <a:lnTo>
                        <a:pt x="19924" y="10421"/>
                      </a:lnTo>
                      <a:lnTo>
                        <a:pt x="20114" y="10194"/>
                      </a:lnTo>
                      <a:lnTo>
                        <a:pt x="20208" y="9928"/>
                      </a:lnTo>
                      <a:lnTo>
                        <a:pt x="20208" y="9701"/>
                      </a:lnTo>
                      <a:lnTo>
                        <a:pt x="20651" y="9208"/>
                      </a:lnTo>
                      <a:lnTo>
                        <a:pt x="20936" y="8337"/>
                      </a:lnTo>
                      <a:lnTo>
                        <a:pt x="21473" y="7693"/>
                      </a:lnTo>
                      <a:lnTo>
                        <a:pt x="21600" y="7427"/>
                      </a:lnTo>
                      <a:lnTo>
                        <a:pt x="21537" y="6935"/>
                      </a:lnTo>
                      <a:lnTo>
                        <a:pt x="21062" y="6404"/>
                      </a:lnTo>
                      <a:lnTo>
                        <a:pt x="20999" y="6291"/>
                      </a:lnTo>
                      <a:lnTo>
                        <a:pt x="20873" y="5987"/>
                      </a:lnTo>
                      <a:lnTo>
                        <a:pt x="20873" y="5646"/>
                      </a:lnTo>
                      <a:lnTo>
                        <a:pt x="18090" y="5002"/>
                      </a:lnTo>
                      <a:lnTo>
                        <a:pt x="15939" y="4358"/>
                      </a:lnTo>
                      <a:lnTo>
                        <a:pt x="15749" y="4585"/>
                      </a:lnTo>
                      <a:lnTo>
                        <a:pt x="15528" y="4509"/>
                      </a:lnTo>
                      <a:lnTo>
                        <a:pt x="15275" y="4434"/>
                      </a:lnTo>
                      <a:lnTo>
                        <a:pt x="14737" y="4358"/>
                      </a:lnTo>
                      <a:lnTo>
                        <a:pt x="14642" y="4282"/>
                      </a:lnTo>
                      <a:lnTo>
                        <a:pt x="14389" y="4434"/>
                      </a:lnTo>
                      <a:lnTo>
                        <a:pt x="13694" y="4434"/>
                      </a:lnTo>
                      <a:lnTo>
                        <a:pt x="13251" y="4509"/>
                      </a:lnTo>
                      <a:lnTo>
                        <a:pt x="12840" y="4623"/>
                      </a:lnTo>
                      <a:lnTo>
                        <a:pt x="12618" y="4623"/>
                      </a:lnTo>
                      <a:lnTo>
                        <a:pt x="12429" y="4585"/>
                      </a:lnTo>
                      <a:lnTo>
                        <a:pt x="12207" y="4358"/>
                      </a:lnTo>
                      <a:lnTo>
                        <a:pt x="11954" y="4282"/>
                      </a:lnTo>
                      <a:lnTo>
                        <a:pt x="11290" y="4434"/>
                      </a:lnTo>
                      <a:lnTo>
                        <a:pt x="11069" y="4358"/>
                      </a:lnTo>
                      <a:lnTo>
                        <a:pt x="10658" y="4358"/>
                      </a:lnTo>
                      <a:lnTo>
                        <a:pt x="10594" y="4131"/>
                      </a:lnTo>
                      <a:lnTo>
                        <a:pt x="10341" y="3941"/>
                      </a:lnTo>
                      <a:lnTo>
                        <a:pt x="10183" y="3865"/>
                      </a:lnTo>
                      <a:lnTo>
                        <a:pt x="9930" y="3714"/>
                      </a:lnTo>
                      <a:lnTo>
                        <a:pt x="9582" y="3714"/>
                      </a:lnTo>
                      <a:lnTo>
                        <a:pt x="9329" y="3562"/>
                      </a:lnTo>
                      <a:lnTo>
                        <a:pt x="9171" y="3562"/>
                      </a:lnTo>
                      <a:lnTo>
                        <a:pt x="8918" y="3789"/>
                      </a:lnTo>
                      <a:lnTo>
                        <a:pt x="8697" y="3789"/>
                      </a:lnTo>
                      <a:lnTo>
                        <a:pt x="8286" y="3865"/>
                      </a:lnTo>
                      <a:lnTo>
                        <a:pt x="8033" y="3865"/>
                      </a:lnTo>
                      <a:lnTo>
                        <a:pt x="7811" y="3638"/>
                      </a:lnTo>
                      <a:lnTo>
                        <a:pt x="7748" y="3638"/>
                      </a:lnTo>
                      <a:lnTo>
                        <a:pt x="7495" y="3411"/>
                      </a:lnTo>
                      <a:lnTo>
                        <a:pt x="7147" y="3297"/>
                      </a:lnTo>
                      <a:lnTo>
                        <a:pt x="7084" y="3145"/>
                      </a:lnTo>
                      <a:lnTo>
                        <a:pt x="7211" y="1781"/>
                      </a:lnTo>
                      <a:lnTo>
                        <a:pt x="7084" y="1288"/>
                      </a:lnTo>
                      <a:lnTo>
                        <a:pt x="6831" y="1023"/>
                      </a:lnTo>
                      <a:lnTo>
                        <a:pt x="6736" y="796"/>
                      </a:lnTo>
                      <a:lnTo>
                        <a:pt x="6546" y="720"/>
                      </a:lnTo>
                      <a:lnTo>
                        <a:pt x="6357" y="796"/>
                      </a:lnTo>
                      <a:lnTo>
                        <a:pt x="6135" y="720"/>
                      </a:lnTo>
                      <a:lnTo>
                        <a:pt x="6135" y="644"/>
                      </a:lnTo>
                      <a:lnTo>
                        <a:pt x="5787" y="227"/>
                      </a:lnTo>
                      <a:lnTo>
                        <a:pt x="5534" y="303"/>
                      </a:lnTo>
                      <a:lnTo>
                        <a:pt x="5313" y="303"/>
                      </a:lnTo>
                      <a:lnTo>
                        <a:pt x="5250" y="152"/>
                      </a:lnTo>
                      <a:lnTo>
                        <a:pt x="5123" y="152"/>
                      </a:lnTo>
                      <a:lnTo>
                        <a:pt x="5060" y="227"/>
                      </a:lnTo>
                      <a:lnTo>
                        <a:pt x="5187" y="379"/>
                      </a:lnTo>
                      <a:lnTo>
                        <a:pt x="5123" y="379"/>
                      </a:lnTo>
                      <a:lnTo>
                        <a:pt x="5060" y="303"/>
                      </a:lnTo>
                      <a:lnTo>
                        <a:pt x="4870" y="0"/>
                      </a:lnTo>
                      <a:lnTo>
                        <a:pt x="4775" y="303"/>
                      </a:lnTo>
                      <a:lnTo>
                        <a:pt x="4712" y="872"/>
                      </a:lnTo>
                      <a:lnTo>
                        <a:pt x="4522" y="1061"/>
                      </a:lnTo>
                      <a:lnTo>
                        <a:pt x="4522" y="1137"/>
                      </a:lnTo>
                      <a:lnTo>
                        <a:pt x="4459" y="1364"/>
                      </a:lnTo>
                      <a:lnTo>
                        <a:pt x="4396" y="1629"/>
                      </a:lnTo>
                      <a:lnTo>
                        <a:pt x="4396" y="1933"/>
                      </a:lnTo>
                      <a:lnTo>
                        <a:pt x="4459" y="2084"/>
                      </a:lnTo>
                      <a:lnTo>
                        <a:pt x="4301" y="2349"/>
                      </a:lnTo>
                      <a:lnTo>
                        <a:pt x="4175" y="2653"/>
                      </a:lnTo>
                      <a:lnTo>
                        <a:pt x="4333" y="2842"/>
                      </a:lnTo>
                      <a:lnTo>
                        <a:pt x="4111" y="2804"/>
                      </a:lnTo>
                      <a:lnTo>
                        <a:pt x="4111" y="2994"/>
                      </a:lnTo>
                      <a:lnTo>
                        <a:pt x="3985" y="3297"/>
                      </a:lnTo>
                      <a:lnTo>
                        <a:pt x="3985" y="3486"/>
                      </a:lnTo>
                      <a:lnTo>
                        <a:pt x="3858" y="3789"/>
                      </a:lnTo>
                      <a:lnTo>
                        <a:pt x="3827" y="4055"/>
                      </a:lnTo>
                      <a:lnTo>
                        <a:pt x="3637" y="4509"/>
                      </a:lnTo>
                      <a:lnTo>
                        <a:pt x="3574" y="4775"/>
                      </a:lnTo>
                      <a:lnTo>
                        <a:pt x="3226" y="5495"/>
                      </a:lnTo>
                      <a:lnTo>
                        <a:pt x="3099" y="5987"/>
                      </a:lnTo>
                      <a:lnTo>
                        <a:pt x="2910" y="6556"/>
                      </a:lnTo>
                      <a:lnTo>
                        <a:pt x="2973" y="6859"/>
                      </a:lnTo>
                      <a:lnTo>
                        <a:pt x="2973" y="6935"/>
                      </a:lnTo>
                      <a:lnTo>
                        <a:pt x="2815" y="7048"/>
                      </a:lnTo>
                      <a:lnTo>
                        <a:pt x="2688" y="7276"/>
                      </a:lnTo>
                      <a:lnTo>
                        <a:pt x="2562" y="7844"/>
                      </a:lnTo>
                      <a:lnTo>
                        <a:pt x="2151" y="9133"/>
                      </a:lnTo>
                      <a:lnTo>
                        <a:pt x="1961" y="9398"/>
                      </a:lnTo>
                      <a:lnTo>
                        <a:pt x="1898" y="9701"/>
                      </a:lnTo>
                      <a:lnTo>
                        <a:pt x="2151" y="9549"/>
                      </a:lnTo>
                      <a:lnTo>
                        <a:pt x="2214" y="9701"/>
                      </a:lnTo>
                      <a:lnTo>
                        <a:pt x="1961" y="9701"/>
                      </a:lnTo>
                      <a:lnTo>
                        <a:pt x="1803" y="9928"/>
                      </a:lnTo>
                      <a:lnTo>
                        <a:pt x="1486" y="10421"/>
                      </a:lnTo>
                      <a:lnTo>
                        <a:pt x="1423" y="10686"/>
                      </a:lnTo>
                      <a:lnTo>
                        <a:pt x="1486" y="10762"/>
                      </a:lnTo>
                      <a:lnTo>
                        <a:pt x="1550" y="10686"/>
                      </a:lnTo>
                      <a:lnTo>
                        <a:pt x="1550" y="10762"/>
                      </a:lnTo>
                      <a:lnTo>
                        <a:pt x="1613" y="10762"/>
                      </a:lnTo>
                      <a:lnTo>
                        <a:pt x="1550" y="10914"/>
                      </a:lnTo>
                      <a:lnTo>
                        <a:pt x="1550" y="10762"/>
                      </a:lnTo>
                      <a:lnTo>
                        <a:pt x="1486" y="10762"/>
                      </a:lnTo>
                      <a:lnTo>
                        <a:pt x="1328" y="10914"/>
                      </a:lnTo>
                      <a:lnTo>
                        <a:pt x="1202" y="11179"/>
                      </a:lnTo>
                      <a:lnTo>
                        <a:pt x="1139" y="10914"/>
                      </a:lnTo>
                      <a:lnTo>
                        <a:pt x="727" y="11975"/>
                      </a:lnTo>
                      <a:lnTo>
                        <a:pt x="316" y="12619"/>
                      </a:lnTo>
                      <a:lnTo>
                        <a:pt x="316" y="13112"/>
                      </a:lnTo>
                      <a:lnTo>
                        <a:pt x="411" y="13680"/>
                      </a:lnTo>
                      <a:lnTo>
                        <a:pt x="380" y="13983"/>
                      </a:lnTo>
                      <a:lnTo>
                        <a:pt x="190" y="14248"/>
                      </a:lnTo>
                      <a:lnTo>
                        <a:pt x="127" y="14476"/>
                      </a:lnTo>
                      <a:lnTo>
                        <a:pt x="0" y="14817"/>
                      </a:lnTo>
                      <a:lnTo>
                        <a:pt x="63" y="15840"/>
                      </a:lnTo>
                      <a:lnTo>
                        <a:pt x="253" y="16408"/>
                      </a:lnTo>
                      <a:lnTo>
                        <a:pt x="380" y="16408"/>
                      </a:lnTo>
                      <a:lnTo>
                        <a:pt x="5819" y="1818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7" name="Shape 2558">
                  <a:extLst>
                    <a:ext uri="{FF2B5EF4-FFF2-40B4-BE49-F238E27FC236}">
                      <a16:creationId xmlns:a16="http://schemas.microsoft.com/office/drawing/2014/main" id="{DFF0ED2D-FB8B-473D-8777-4A4DAD12B47E}"/>
                    </a:ext>
                  </a:extLst>
                </p:cNvPr>
                <p:cNvSpPr/>
                <p:nvPr/>
              </p:nvSpPr>
              <p:spPr>
                <a:xfrm>
                  <a:off x="4602703" y="2132695"/>
                  <a:ext cx="7338" cy="73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8" name="Shape 2559">
                  <a:extLst>
                    <a:ext uri="{FF2B5EF4-FFF2-40B4-BE49-F238E27FC236}">
                      <a16:creationId xmlns:a16="http://schemas.microsoft.com/office/drawing/2014/main" id="{E22408ED-6112-4170-95FF-44B30103FFAF}"/>
                    </a:ext>
                  </a:extLst>
                </p:cNvPr>
                <p:cNvSpPr/>
                <p:nvPr/>
              </p:nvSpPr>
              <p:spPr>
                <a:xfrm>
                  <a:off x="4602703" y="2132695"/>
                  <a:ext cx="7338" cy="73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9" name="Shape 2560">
                  <a:extLst>
                    <a:ext uri="{FF2B5EF4-FFF2-40B4-BE49-F238E27FC236}">
                      <a16:creationId xmlns:a16="http://schemas.microsoft.com/office/drawing/2014/main" id="{3EE9C949-AB63-4FDC-A18B-A8B85F8A17F2}"/>
                    </a:ext>
                  </a:extLst>
                </p:cNvPr>
                <p:cNvSpPr/>
                <p:nvPr/>
              </p:nvSpPr>
              <p:spPr>
                <a:xfrm>
                  <a:off x="4687794" y="2999319"/>
                  <a:ext cx="14093" cy="21326"/>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lnTo>
                        <a:pt x="12000" y="11520"/>
                      </a:lnTo>
                      <a:lnTo>
                        <a:pt x="0" y="0"/>
                      </a:lnTo>
                      <a:lnTo>
                        <a:pt x="21600" y="21600"/>
                      </a:lnTo>
                      <a:lnTo>
                        <a:pt x="21600" y="1872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0" name="Shape 2561">
                  <a:extLst>
                    <a:ext uri="{FF2B5EF4-FFF2-40B4-BE49-F238E27FC236}">
                      <a16:creationId xmlns:a16="http://schemas.microsoft.com/office/drawing/2014/main" id="{4254690D-9E2F-4EC7-ADBE-93974B8AE7DB}"/>
                    </a:ext>
                  </a:extLst>
                </p:cNvPr>
                <p:cNvSpPr/>
                <p:nvPr/>
              </p:nvSpPr>
              <p:spPr>
                <a:xfrm>
                  <a:off x="4687794" y="2999319"/>
                  <a:ext cx="14093" cy="21326"/>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lnTo>
                        <a:pt x="12000" y="11520"/>
                      </a:lnTo>
                      <a:lnTo>
                        <a:pt x="0" y="0"/>
                      </a:lnTo>
                      <a:lnTo>
                        <a:pt x="21600" y="21600"/>
                      </a:lnTo>
                      <a:lnTo>
                        <a:pt x="21600" y="1872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21" name="Group 2569">
                  <a:extLst>
                    <a:ext uri="{FF2B5EF4-FFF2-40B4-BE49-F238E27FC236}">
                      <a16:creationId xmlns:a16="http://schemas.microsoft.com/office/drawing/2014/main" id="{00D5E5A8-C6F9-48E1-A506-C10F35937EAC}"/>
                    </a:ext>
                  </a:extLst>
                </p:cNvPr>
                <p:cNvGrpSpPr/>
                <p:nvPr/>
              </p:nvGrpSpPr>
              <p:grpSpPr>
                <a:xfrm>
                  <a:off x="4761387" y="1358708"/>
                  <a:ext cx="886239" cy="582888"/>
                  <a:chOff x="0" y="-1"/>
                  <a:chExt cx="1533848" cy="1008829"/>
                </a:xfrm>
                <a:solidFill>
                  <a:srgbClr val="FFFFFF">
                    <a:lumMod val="85000"/>
                  </a:srgbClr>
                </a:solidFill>
              </p:grpSpPr>
              <p:sp>
                <p:nvSpPr>
                  <p:cNvPr id="701" name="Shape 2562">
                    <a:extLst>
                      <a:ext uri="{FF2B5EF4-FFF2-40B4-BE49-F238E27FC236}">
                        <a16:creationId xmlns:a16="http://schemas.microsoft.com/office/drawing/2014/main" id="{72EB0BD9-9D59-40CA-8B13-AA3C34B14ABC}"/>
                      </a:ext>
                    </a:extLst>
                  </p:cNvPr>
                  <p:cNvSpPr/>
                  <p:nvPr/>
                </p:nvSpPr>
                <p:spPr>
                  <a:xfrm>
                    <a:off x="341454" y="73815"/>
                    <a:ext cx="29812" cy="41832"/>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21600" y="11435"/>
                        </a:lnTo>
                        <a:lnTo>
                          <a:pt x="9818" y="5082"/>
                        </a:lnTo>
                        <a:lnTo>
                          <a:pt x="3927" y="0"/>
                        </a:lnTo>
                        <a:lnTo>
                          <a:pt x="0" y="11435"/>
                        </a:lnTo>
                        <a:lnTo>
                          <a:pt x="5891" y="21600"/>
                        </a:lnTo>
                        <a:lnTo>
                          <a:pt x="17673"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2" name="Shape 2563">
                    <a:extLst>
                      <a:ext uri="{FF2B5EF4-FFF2-40B4-BE49-F238E27FC236}">
                        <a16:creationId xmlns:a16="http://schemas.microsoft.com/office/drawing/2014/main" id="{67C170B0-8D53-4DDC-AC4E-020DD281560B}"/>
                      </a:ext>
                    </a:extLst>
                  </p:cNvPr>
                  <p:cNvSpPr/>
                  <p:nvPr/>
                </p:nvSpPr>
                <p:spPr>
                  <a:xfrm>
                    <a:off x="341454" y="73815"/>
                    <a:ext cx="29812" cy="41832"/>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21600" y="11435"/>
                        </a:lnTo>
                        <a:lnTo>
                          <a:pt x="9818" y="5082"/>
                        </a:lnTo>
                        <a:lnTo>
                          <a:pt x="3927" y="0"/>
                        </a:lnTo>
                        <a:lnTo>
                          <a:pt x="0" y="11435"/>
                        </a:lnTo>
                        <a:lnTo>
                          <a:pt x="5891" y="21600"/>
                        </a:lnTo>
                        <a:lnTo>
                          <a:pt x="17673"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3" name="Shape 2564">
                    <a:extLst>
                      <a:ext uri="{FF2B5EF4-FFF2-40B4-BE49-F238E27FC236}">
                        <a16:creationId xmlns:a16="http://schemas.microsoft.com/office/drawing/2014/main" id="{42EFF472-8EA6-4365-A4EA-2DF88F901D92}"/>
                      </a:ext>
                    </a:extLst>
                  </p:cNvPr>
                  <p:cNvSpPr/>
                  <p:nvPr/>
                </p:nvSpPr>
                <p:spPr>
                  <a:xfrm>
                    <a:off x="387525" y="63974"/>
                    <a:ext cx="35231" cy="29526"/>
                  </a:xfrm>
                  <a:custGeom>
                    <a:avLst/>
                    <a:gdLst/>
                    <a:ahLst/>
                    <a:cxnLst>
                      <a:cxn ang="0">
                        <a:pos x="wd2" y="hd2"/>
                      </a:cxn>
                      <a:cxn ang="5400000">
                        <a:pos x="wd2" y="hd2"/>
                      </a:cxn>
                      <a:cxn ang="10800000">
                        <a:pos x="wd2" y="hd2"/>
                      </a:cxn>
                      <a:cxn ang="16200000">
                        <a:pos x="wd2" y="hd2"/>
                      </a:cxn>
                    </a:cxnLst>
                    <a:rect l="0" t="0" r="r" b="b"/>
                    <a:pathLst>
                      <a:path w="21600" h="21600" extrusionOk="0">
                        <a:moveTo>
                          <a:pt x="11631" y="10800"/>
                        </a:moveTo>
                        <a:lnTo>
                          <a:pt x="14954" y="21600"/>
                        </a:lnTo>
                        <a:lnTo>
                          <a:pt x="21600" y="10800"/>
                        </a:lnTo>
                        <a:lnTo>
                          <a:pt x="11631" y="0"/>
                        </a:lnTo>
                        <a:lnTo>
                          <a:pt x="4985" y="0"/>
                        </a:lnTo>
                        <a:lnTo>
                          <a:pt x="0" y="14400"/>
                        </a:lnTo>
                        <a:lnTo>
                          <a:pt x="8308" y="21600"/>
                        </a:lnTo>
                        <a:lnTo>
                          <a:pt x="11631" y="108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4" name="Shape 2565">
                    <a:extLst>
                      <a:ext uri="{FF2B5EF4-FFF2-40B4-BE49-F238E27FC236}">
                        <a16:creationId xmlns:a16="http://schemas.microsoft.com/office/drawing/2014/main" id="{2955DBFD-1348-46F6-8BAF-3678CAFB6A52}"/>
                      </a:ext>
                    </a:extLst>
                  </p:cNvPr>
                  <p:cNvSpPr/>
                  <p:nvPr/>
                </p:nvSpPr>
                <p:spPr>
                  <a:xfrm>
                    <a:off x="387525" y="63974"/>
                    <a:ext cx="35231" cy="29526"/>
                  </a:xfrm>
                  <a:custGeom>
                    <a:avLst/>
                    <a:gdLst/>
                    <a:ahLst/>
                    <a:cxnLst>
                      <a:cxn ang="0">
                        <a:pos x="wd2" y="hd2"/>
                      </a:cxn>
                      <a:cxn ang="5400000">
                        <a:pos x="wd2" y="hd2"/>
                      </a:cxn>
                      <a:cxn ang="10800000">
                        <a:pos x="wd2" y="hd2"/>
                      </a:cxn>
                      <a:cxn ang="16200000">
                        <a:pos x="wd2" y="hd2"/>
                      </a:cxn>
                    </a:cxnLst>
                    <a:rect l="0" t="0" r="r" b="b"/>
                    <a:pathLst>
                      <a:path w="21600" h="21600" extrusionOk="0">
                        <a:moveTo>
                          <a:pt x="11631" y="10800"/>
                        </a:moveTo>
                        <a:lnTo>
                          <a:pt x="14954" y="21600"/>
                        </a:lnTo>
                        <a:lnTo>
                          <a:pt x="21600" y="10800"/>
                        </a:lnTo>
                        <a:lnTo>
                          <a:pt x="11631" y="0"/>
                        </a:lnTo>
                        <a:lnTo>
                          <a:pt x="4985" y="0"/>
                        </a:lnTo>
                        <a:lnTo>
                          <a:pt x="0" y="14400"/>
                        </a:lnTo>
                        <a:lnTo>
                          <a:pt x="8308" y="21600"/>
                        </a:lnTo>
                        <a:lnTo>
                          <a:pt x="11631" y="108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5" name="Shape 2566">
                    <a:extLst>
                      <a:ext uri="{FF2B5EF4-FFF2-40B4-BE49-F238E27FC236}">
                        <a16:creationId xmlns:a16="http://schemas.microsoft.com/office/drawing/2014/main" id="{AD3CED5D-2909-4295-B6CF-D6E5C2FFC366}"/>
                      </a:ext>
                    </a:extLst>
                  </p:cNvPr>
                  <p:cNvSpPr/>
                  <p:nvPr/>
                </p:nvSpPr>
                <p:spPr>
                  <a:xfrm>
                    <a:off x="392944" y="157476"/>
                    <a:ext cx="59620" cy="127950"/>
                  </a:xfrm>
                  <a:custGeom>
                    <a:avLst/>
                    <a:gdLst/>
                    <a:ahLst/>
                    <a:cxnLst>
                      <a:cxn ang="0">
                        <a:pos x="wd2" y="hd2"/>
                      </a:cxn>
                      <a:cxn ang="5400000">
                        <a:pos x="wd2" y="hd2"/>
                      </a:cxn>
                      <a:cxn ang="10800000">
                        <a:pos x="wd2" y="hd2"/>
                      </a:cxn>
                      <a:cxn ang="16200000">
                        <a:pos x="wd2" y="hd2"/>
                      </a:cxn>
                    </a:cxnLst>
                    <a:rect l="0" t="0" r="r" b="b"/>
                    <a:pathLst>
                      <a:path w="21600" h="21600" extrusionOk="0">
                        <a:moveTo>
                          <a:pt x="19636" y="2908"/>
                        </a:moveTo>
                        <a:lnTo>
                          <a:pt x="15709" y="0"/>
                        </a:lnTo>
                        <a:lnTo>
                          <a:pt x="14727" y="0"/>
                        </a:lnTo>
                        <a:lnTo>
                          <a:pt x="6873" y="2077"/>
                        </a:lnTo>
                        <a:lnTo>
                          <a:pt x="0" y="5400"/>
                        </a:lnTo>
                        <a:lnTo>
                          <a:pt x="2945" y="8723"/>
                        </a:lnTo>
                        <a:lnTo>
                          <a:pt x="8836" y="11631"/>
                        </a:lnTo>
                        <a:lnTo>
                          <a:pt x="6873" y="14123"/>
                        </a:lnTo>
                        <a:lnTo>
                          <a:pt x="8836" y="17031"/>
                        </a:lnTo>
                        <a:lnTo>
                          <a:pt x="15709" y="20354"/>
                        </a:lnTo>
                        <a:lnTo>
                          <a:pt x="15709" y="21600"/>
                        </a:lnTo>
                        <a:lnTo>
                          <a:pt x="21600" y="20354"/>
                        </a:lnTo>
                        <a:lnTo>
                          <a:pt x="21600" y="17862"/>
                        </a:lnTo>
                        <a:lnTo>
                          <a:pt x="17673" y="14954"/>
                        </a:lnTo>
                        <a:lnTo>
                          <a:pt x="10800" y="14954"/>
                        </a:lnTo>
                        <a:lnTo>
                          <a:pt x="10800" y="8723"/>
                        </a:lnTo>
                        <a:lnTo>
                          <a:pt x="4909" y="5400"/>
                        </a:lnTo>
                        <a:lnTo>
                          <a:pt x="12764" y="3738"/>
                        </a:lnTo>
                        <a:lnTo>
                          <a:pt x="19636" y="290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6" name="Shape 2567">
                    <a:extLst>
                      <a:ext uri="{FF2B5EF4-FFF2-40B4-BE49-F238E27FC236}">
                        <a16:creationId xmlns:a16="http://schemas.microsoft.com/office/drawing/2014/main" id="{9FECD6F1-8E48-4ED4-BCDB-869627A2C4C1}"/>
                      </a:ext>
                    </a:extLst>
                  </p:cNvPr>
                  <p:cNvSpPr/>
                  <p:nvPr/>
                </p:nvSpPr>
                <p:spPr>
                  <a:xfrm>
                    <a:off x="392944" y="157476"/>
                    <a:ext cx="59620" cy="127950"/>
                  </a:xfrm>
                  <a:custGeom>
                    <a:avLst/>
                    <a:gdLst/>
                    <a:ahLst/>
                    <a:cxnLst>
                      <a:cxn ang="0">
                        <a:pos x="wd2" y="hd2"/>
                      </a:cxn>
                      <a:cxn ang="5400000">
                        <a:pos x="wd2" y="hd2"/>
                      </a:cxn>
                      <a:cxn ang="10800000">
                        <a:pos x="wd2" y="hd2"/>
                      </a:cxn>
                      <a:cxn ang="16200000">
                        <a:pos x="wd2" y="hd2"/>
                      </a:cxn>
                    </a:cxnLst>
                    <a:rect l="0" t="0" r="r" b="b"/>
                    <a:pathLst>
                      <a:path w="21600" h="21600" extrusionOk="0">
                        <a:moveTo>
                          <a:pt x="19636" y="2908"/>
                        </a:moveTo>
                        <a:lnTo>
                          <a:pt x="15709" y="0"/>
                        </a:lnTo>
                        <a:lnTo>
                          <a:pt x="14727" y="0"/>
                        </a:lnTo>
                        <a:lnTo>
                          <a:pt x="6873" y="2077"/>
                        </a:lnTo>
                        <a:lnTo>
                          <a:pt x="0" y="5400"/>
                        </a:lnTo>
                        <a:lnTo>
                          <a:pt x="2945" y="8723"/>
                        </a:lnTo>
                        <a:lnTo>
                          <a:pt x="8836" y="11631"/>
                        </a:lnTo>
                        <a:lnTo>
                          <a:pt x="6873" y="14123"/>
                        </a:lnTo>
                        <a:lnTo>
                          <a:pt x="8836" y="17031"/>
                        </a:lnTo>
                        <a:lnTo>
                          <a:pt x="15709" y="20354"/>
                        </a:lnTo>
                        <a:lnTo>
                          <a:pt x="15709" y="21600"/>
                        </a:lnTo>
                        <a:lnTo>
                          <a:pt x="21600" y="20354"/>
                        </a:lnTo>
                        <a:lnTo>
                          <a:pt x="21600" y="17862"/>
                        </a:lnTo>
                        <a:lnTo>
                          <a:pt x="17673" y="14954"/>
                        </a:lnTo>
                        <a:lnTo>
                          <a:pt x="10800" y="14954"/>
                        </a:lnTo>
                        <a:lnTo>
                          <a:pt x="10800" y="8723"/>
                        </a:lnTo>
                        <a:lnTo>
                          <a:pt x="4909" y="5400"/>
                        </a:lnTo>
                        <a:lnTo>
                          <a:pt x="12764" y="3738"/>
                        </a:lnTo>
                        <a:lnTo>
                          <a:pt x="19636" y="290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7" name="Shape 2568">
                    <a:extLst>
                      <a:ext uri="{FF2B5EF4-FFF2-40B4-BE49-F238E27FC236}">
                        <a16:creationId xmlns:a16="http://schemas.microsoft.com/office/drawing/2014/main" id="{1E990FF7-B90A-4948-8EBB-60AA3CD6D4A0}"/>
                      </a:ext>
                    </a:extLst>
                  </p:cNvPr>
                  <p:cNvSpPr/>
                  <p:nvPr/>
                </p:nvSpPr>
                <p:spPr>
                  <a:xfrm>
                    <a:off x="0" y="-1"/>
                    <a:ext cx="1533848" cy="1008829"/>
                  </a:xfrm>
                  <a:custGeom>
                    <a:avLst/>
                    <a:gdLst/>
                    <a:ahLst/>
                    <a:cxnLst>
                      <a:cxn ang="0">
                        <a:pos x="wd2" y="hd2"/>
                      </a:cxn>
                      <a:cxn ang="5400000">
                        <a:pos x="wd2" y="hd2"/>
                      </a:cxn>
                      <a:cxn ang="10800000">
                        <a:pos x="wd2" y="hd2"/>
                      </a:cxn>
                      <a:cxn ang="16200000">
                        <a:pos x="wd2" y="hd2"/>
                      </a:cxn>
                    </a:cxnLst>
                    <a:rect l="0" t="0" r="r" b="b"/>
                    <a:pathLst>
                      <a:path w="21600" h="21600" extrusionOk="0">
                        <a:moveTo>
                          <a:pt x="2557" y="15173"/>
                        </a:moveTo>
                        <a:lnTo>
                          <a:pt x="2862" y="15541"/>
                        </a:lnTo>
                        <a:lnTo>
                          <a:pt x="3015" y="16226"/>
                        </a:lnTo>
                        <a:lnTo>
                          <a:pt x="2862" y="18123"/>
                        </a:lnTo>
                        <a:lnTo>
                          <a:pt x="2939" y="18334"/>
                        </a:lnTo>
                        <a:lnTo>
                          <a:pt x="3358" y="18492"/>
                        </a:lnTo>
                        <a:lnTo>
                          <a:pt x="3664" y="18808"/>
                        </a:lnTo>
                        <a:lnTo>
                          <a:pt x="3740" y="18808"/>
                        </a:lnTo>
                        <a:lnTo>
                          <a:pt x="4007" y="19124"/>
                        </a:lnTo>
                        <a:lnTo>
                          <a:pt x="4312" y="19124"/>
                        </a:lnTo>
                        <a:lnTo>
                          <a:pt x="4808" y="19019"/>
                        </a:lnTo>
                        <a:lnTo>
                          <a:pt x="5076" y="19019"/>
                        </a:lnTo>
                        <a:lnTo>
                          <a:pt x="5381" y="18702"/>
                        </a:lnTo>
                        <a:lnTo>
                          <a:pt x="5572" y="18702"/>
                        </a:lnTo>
                        <a:lnTo>
                          <a:pt x="5877" y="18913"/>
                        </a:lnTo>
                        <a:lnTo>
                          <a:pt x="6297" y="18913"/>
                        </a:lnTo>
                        <a:lnTo>
                          <a:pt x="6602" y="19124"/>
                        </a:lnTo>
                        <a:lnTo>
                          <a:pt x="6793" y="19229"/>
                        </a:lnTo>
                        <a:lnTo>
                          <a:pt x="7098" y="19493"/>
                        </a:lnTo>
                        <a:lnTo>
                          <a:pt x="7175" y="19809"/>
                        </a:lnTo>
                        <a:lnTo>
                          <a:pt x="7671" y="19809"/>
                        </a:lnTo>
                        <a:lnTo>
                          <a:pt x="7938" y="19914"/>
                        </a:lnTo>
                        <a:lnTo>
                          <a:pt x="8739" y="19703"/>
                        </a:lnTo>
                        <a:lnTo>
                          <a:pt x="9045" y="19809"/>
                        </a:lnTo>
                        <a:lnTo>
                          <a:pt x="9312" y="20125"/>
                        </a:lnTo>
                        <a:lnTo>
                          <a:pt x="9541" y="20178"/>
                        </a:lnTo>
                        <a:lnTo>
                          <a:pt x="9808" y="20178"/>
                        </a:lnTo>
                        <a:lnTo>
                          <a:pt x="10304" y="20020"/>
                        </a:lnTo>
                        <a:lnTo>
                          <a:pt x="10838" y="19914"/>
                        </a:lnTo>
                        <a:lnTo>
                          <a:pt x="11678" y="19914"/>
                        </a:lnTo>
                        <a:lnTo>
                          <a:pt x="11983" y="19703"/>
                        </a:lnTo>
                        <a:lnTo>
                          <a:pt x="12098" y="19809"/>
                        </a:lnTo>
                        <a:lnTo>
                          <a:pt x="12746" y="19914"/>
                        </a:lnTo>
                        <a:lnTo>
                          <a:pt x="13052" y="20020"/>
                        </a:lnTo>
                        <a:lnTo>
                          <a:pt x="13319" y="20125"/>
                        </a:lnTo>
                        <a:lnTo>
                          <a:pt x="13548" y="19809"/>
                        </a:lnTo>
                        <a:lnTo>
                          <a:pt x="16143" y="20704"/>
                        </a:lnTo>
                        <a:lnTo>
                          <a:pt x="19501" y="21600"/>
                        </a:lnTo>
                        <a:lnTo>
                          <a:pt x="19425" y="21284"/>
                        </a:lnTo>
                        <a:lnTo>
                          <a:pt x="19501" y="20178"/>
                        </a:lnTo>
                        <a:lnTo>
                          <a:pt x="19348" y="19387"/>
                        </a:lnTo>
                        <a:lnTo>
                          <a:pt x="19501" y="19124"/>
                        </a:lnTo>
                        <a:lnTo>
                          <a:pt x="19577" y="17912"/>
                        </a:lnTo>
                        <a:lnTo>
                          <a:pt x="21524" y="5268"/>
                        </a:lnTo>
                        <a:lnTo>
                          <a:pt x="21600" y="5058"/>
                        </a:lnTo>
                        <a:lnTo>
                          <a:pt x="19005" y="4267"/>
                        </a:lnTo>
                        <a:lnTo>
                          <a:pt x="14196" y="2792"/>
                        </a:lnTo>
                        <a:lnTo>
                          <a:pt x="10037" y="1264"/>
                        </a:lnTo>
                        <a:lnTo>
                          <a:pt x="6373" y="0"/>
                        </a:lnTo>
                        <a:lnTo>
                          <a:pt x="6144" y="211"/>
                        </a:lnTo>
                        <a:lnTo>
                          <a:pt x="6220" y="580"/>
                        </a:lnTo>
                        <a:lnTo>
                          <a:pt x="6297" y="896"/>
                        </a:lnTo>
                        <a:lnTo>
                          <a:pt x="6297" y="1001"/>
                        </a:lnTo>
                        <a:lnTo>
                          <a:pt x="6526" y="1370"/>
                        </a:lnTo>
                        <a:lnTo>
                          <a:pt x="6793" y="1580"/>
                        </a:lnTo>
                        <a:lnTo>
                          <a:pt x="6717" y="2002"/>
                        </a:lnTo>
                        <a:lnTo>
                          <a:pt x="6717" y="2687"/>
                        </a:lnTo>
                        <a:lnTo>
                          <a:pt x="6449" y="2476"/>
                        </a:lnTo>
                        <a:lnTo>
                          <a:pt x="6602" y="2792"/>
                        </a:lnTo>
                        <a:lnTo>
                          <a:pt x="6526" y="3161"/>
                        </a:lnTo>
                        <a:lnTo>
                          <a:pt x="6220" y="2950"/>
                        </a:lnTo>
                        <a:lnTo>
                          <a:pt x="6030" y="2950"/>
                        </a:lnTo>
                        <a:lnTo>
                          <a:pt x="6030" y="3266"/>
                        </a:lnTo>
                        <a:lnTo>
                          <a:pt x="6297" y="3266"/>
                        </a:lnTo>
                        <a:lnTo>
                          <a:pt x="6373" y="3635"/>
                        </a:lnTo>
                        <a:lnTo>
                          <a:pt x="6602" y="4057"/>
                        </a:lnTo>
                        <a:lnTo>
                          <a:pt x="6526" y="4373"/>
                        </a:lnTo>
                        <a:lnTo>
                          <a:pt x="6602" y="4531"/>
                        </a:lnTo>
                        <a:lnTo>
                          <a:pt x="6526" y="5268"/>
                        </a:lnTo>
                        <a:lnTo>
                          <a:pt x="6678" y="5637"/>
                        </a:lnTo>
                        <a:lnTo>
                          <a:pt x="6678" y="6059"/>
                        </a:lnTo>
                        <a:lnTo>
                          <a:pt x="6373" y="6322"/>
                        </a:lnTo>
                        <a:lnTo>
                          <a:pt x="6106" y="6849"/>
                        </a:lnTo>
                        <a:lnTo>
                          <a:pt x="6144" y="7218"/>
                        </a:lnTo>
                        <a:lnTo>
                          <a:pt x="5877" y="7428"/>
                        </a:lnTo>
                        <a:lnTo>
                          <a:pt x="6030" y="7797"/>
                        </a:lnTo>
                        <a:lnTo>
                          <a:pt x="5801" y="8113"/>
                        </a:lnTo>
                        <a:lnTo>
                          <a:pt x="5877" y="8903"/>
                        </a:lnTo>
                        <a:lnTo>
                          <a:pt x="5572" y="9325"/>
                        </a:lnTo>
                        <a:lnTo>
                          <a:pt x="5076" y="9483"/>
                        </a:lnTo>
                        <a:lnTo>
                          <a:pt x="4923" y="9799"/>
                        </a:lnTo>
                        <a:lnTo>
                          <a:pt x="4732" y="10115"/>
                        </a:lnTo>
                        <a:lnTo>
                          <a:pt x="4427" y="10115"/>
                        </a:lnTo>
                        <a:lnTo>
                          <a:pt x="4312" y="9694"/>
                        </a:lnTo>
                        <a:lnTo>
                          <a:pt x="4007" y="9904"/>
                        </a:lnTo>
                        <a:lnTo>
                          <a:pt x="4007" y="10273"/>
                        </a:lnTo>
                        <a:lnTo>
                          <a:pt x="3778" y="10010"/>
                        </a:lnTo>
                        <a:lnTo>
                          <a:pt x="3854" y="9694"/>
                        </a:lnTo>
                        <a:lnTo>
                          <a:pt x="3587" y="9588"/>
                        </a:lnTo>
                        <a:lnTo>
                          <a:pt x="3854" y="9483"/>
                        </a:lnTo>
                        <a:lnTo>
                          <a:pt x="4083" y="9220"/>
                        </a:lnTo>
                        <a:lnTo>
                          <a:pt x="4580" y="8693"/>
                        </a:lnTo>
                        <a:lnTo>
                          <a:pt x="4503" y="9114"/>
                        </a:lnTo>
                        <a:lnTo>
                          <a:pt x="4427" y="9430"/>
                        </a:lnTo>
                        <a:lnTo>
                          <a:pt x="4427" y="9799"/>
                        </a:lnTo>
                        <a:lnTo>
                          <a:pt x="4503" y="9588"/>
                        </a:lnTo>
                        <a:lnTo>
                          <a:pt x="4580" y="9220"/>
                        </a:lnTo>
                        <a:lnTo>
                          <a:pt x="4808" y="8903"/>
                        </a:lnTo>
                        <a:lnTo>
                          <a:pt x="4999" y="8798"/>
                        </a:lnTo>
                        <a:lnTo>
                          <a:pt x="4808" y="9220"/>
                        </a:lnTo>
                        <a:lnTo>
                          <a:pt x="5076" y="9430"/>
                        </a:lnTo>
                        <a:lnTo>
                          <a:pt x="5534" y="8113"/>
                        </a:lnTo>
                        <a:lnTo>
                          <a:pt x="5381" y="7744"/>
                        </a:lnTo>
                        <a:lnTo>
                          <a:pt x="5076" y="7797"/>
                        </a:lnTo>
                        <a:lnTo>
                          <a:pt x="5076" y="7428"/>
                        </a:lnTo>
                        <a:lnTo>
                          <a:pt x="5381" y="7534"/>
                        </a:lnTo>
                        <a:lnTo>
                          <a:pt x="5381" y="6849"/>
                        </a:lnTo>
                        <a:lnTo>
                          <a:pt x="5572" y="6954"/>
                        </a:lnTo>
                        <a:lnTo>
                          <a:pt x="5801" y="6743"/>
                        </a:lnTo>
                        <a:lnTo>
                          <a:pt x="5877" y="6322"/>
                        </a:lnTo>
                        <a:lnTo>
                          <a:pt x="5724" y="5953"/>
                        </a:lnTo>
                        <a:lnTo>
                          <a:pt x="5076" y="6743"/>
                        </a:lnTo>
                        <a:lnTo>
                          <a:pt x="4885" y="7112"/>
                        </a:lnTo>
                        <a:lnTo>
                          <a:pt x="4351" y="7323"/>
                        </a:lnTo>
                        <a:lnTo>
                          <a:pt x="3778" y="8008"/>
                        </a:lnTo>
                        <a:lnTo>
                          <a:pt x="3854" y="8429"/>
                        </a:lnTo>
                        <a:lnTo>
                          <a:pt x="4160" y="8324"/>
                        </a:lnTo>
                        <a:lnTo>
                          <a:pt x="4427" y="8324"/>
                        </a:lnTo>
                        <a:lnTo>
                          <a:pt x="3854" y="8535"/>
                        </a:lnTo>
                        <a:lnTo>
                          <a:pt x="3664" y="8219"/>
                        </a:lnTo>
                        <a:lnTo>
                          <a:pt x="3778" y="7797"/>
                        </a:lnTo>
                        <a:lnTo>
                          <a:pt x="4351" y="7218"/>
                        </a:lnTo>
                        <a:lnTo>
                          <a:pt x="4580" y="7007"/>
                        </a:lnTo>
                        <a:lnTo>
                          <a:pt x="5076" y="6217"/>
                        </a:lnTo>
                        <a:lnTo>
                          <a:pt x="4999" y="6533"/>
                        </a:lnTo>
                        <a:lnTo>
                          <a:pt x="4999" y="6954"/>
                        </a:lnTo>
                        <a:lnTo>
                          <a:pt x="5076" y="6533"/>
                        </a:lnTo>
                        <a:lnTo>
                          <a:pt x="5381" y="6217"/>
                        </a:lnTo>
                        <a:lnTo>
                          <a:pt x="5534" y="5742"/>
                        </a:lnTo>
                        <a:lnTo>
                          <a:pt x="5381" y="4847"/>
                        </a:lnTo>
                        <a:lnTo>
                          <a:pt x="5457" y="4478"/>
                        </a:lnTo>
                        <a:lnTo>
                          <a:pt x="5152" y="4741"/>
                        </a:lnTo>
                        <a:lnTo>
                          <a:pt x="5076" y="5163"/>
                        </a:lnTo>
                        <a:lnTo>
                          <a:pt x="4923" y="4531"/>
                        </a:lnTo>
                        <a:lnTo>
                          <a:pt x="4656" y="4636"/>
                        </a:lnTo>
                        <a:lnTo>
                          <a:pt x="4656" y="4373"/>
                        </a:lnTo>
                        <a:lnTo>
                          <a:pt x="4580" y="3951"/>
                        </a:lnTo>
                        <a:lnTo>
                          <a:pt x="4312" y="4057"/>
                        </a:lnTo>
                        <a:lnTo>
                          <a:pt x="4007" y="4057"/>
                        </a:lnTo>
                        <a:lnTo>
                          <a:pt x="3740" y="3846"/>
                        </a:lnTo>
                        <a:lnTo>
                          <a:pt x="3206" y="3635"/>
                        </a:lnTo>
                        <a:lnTo>
                          <a:pt x="2939" y="3372"/>
                        </a:lnTo>
                        <a:lnTo>
                          <a:pt x="2442" y="3161"/>
                        </a:lnTo>
                        <a:lnTo>
                          <a:pt x="1984" y="2845"/>
                        </a:lnTo>
                        <a:lnTo>
                          <a:pt x="1870" y="2581"/>
                        </a:lnTo>
                        <a:lnTo>
                          <a:pt x="1565" y="2371"/>
                        </a:lnTo>
                        <a:lnTo>
                          <a:pt x="840" y="1370"/>
                        </a:lnTo>
                        <a:lnTo>
                          <a:pt x="572" y="1159"/>
                        </a:lnTo>
                        <a:lnTo>
                          <a:pt x="649" y="1580"/>
                        </a:lnTo>
                        <a:lnTo>
                          <a:pt x="572" y="1686"/>
                        </a:lnTo>
                        <a:lnTo>
                          <a:pt x="496" y="2055"/>
                        </a:lnTo>
                        <a:lnTo>
                          <a:pt x="267" y="2476"/>
                        </a:lnTo>
                        <a:lnTo>
                          <a:pt x="267" y="2792"/>
                        </a:lnTo>
                        <a:lnTo>
                          <a:pt x="191" y="3161"/>
                        </a:lnTo>
                        <a:lnTo>
                          <a:pt x="191" y="3582"/>
                        </a:lnTo>
                        <a:lnTo>
                          <a:pt x="267" y="3846"/>
                        </a:lnTo>
                        <a:lnTo>
                          <a:pt x="496" y="4373"/>
                        </a:lnTo>
                        <a:lnTo>
                          <a:pt x="649" y="5058"/>
                        </a:lnTo>
                        <a:lnTo>
                          <a:pt x="649" y="5426"/>
                        </a:lnTo>
                        <a:lnTo>
                          <a:pt x="496" y="6954"/>
                        </a:lnTo>
                        <a:lnTo>
                          <a:pt x="649" y="7797"/>
                        </a:lnTo>
                        <a:lnTo>
                          <a:pt x="572" y="8903"/>
                        </a:lnTo>
                        <a:lnTo>
                          <a:pt x="420" y="9325"/>
                        </a:lnTo>
                        <a:lnTo>
                          <a:pt x="572" y="9430"/>
                        </a:lnTo>
                        <a:lnTo>
                          <a:pt x="649" y="9009"/>
                        </a:lnTo>
                        <a:lnTo>
                          <a:pt x="840" y="9325"/>
                        </a:lnTo>
                        <a:lnTo>
                          <a:pt x="1145" y="9694"/>
                        </a:lnTo>
                        <a:lnTo>
                          <a:pt x="1336" y="9799"/>
                        </a:lnTo>
                        <a:lnTo>
                          <a:pt x="916" y="9904"/>
                        </a:lnTo>
                        <a:lnTo>
                          <a:pt x="572" y="10115"/>
                        </a:lnTo>
                        <a:lnTo>
                          <a:pt x="496" y="9799"/>
                        </a:lnTo>
                        <a:lnTo>
                          <a:pt x="420" y="10484"/>
                        </a:lnTo>
                        <a:lnTo>
                          <a:pt x="496" y="10905"/>
                        </a:lnTo>
                        <a:lnTo>
                          <a:pt x="1069" y="11063"/>
                        </a:lnTo>
                        <a:lnTo>
                          <a:pt x="1145" y="11380"/>
                        </a:lnTo>
                        <a:lnTo>
                          <a:pt x="1069" y="11380"/>
                        </a:lnTo>
                        <a:lnTo>
                          <a:pt x="763" y="11169"/>
                        </a:lnTo>
                        <a:lnTo>
                          <a:pt x="649" y="11590"/>
                        </a:lnTo>
                        <a:lnTo>
                          <a:pt x="725" y="11906"/>
                        </a:lnTo>
                        <a:lnTo>
                          <a:pt x="496" y="12275"/>
                        </a:lnTo>
                        <a:lnTo>
                          <a:pt x="649" y="12697"/>
                        </a:lnTo>
                        <a:lnTo>
                          <a:pt x="649" y="12749"/>
                        </a:lnTo>
                        <a:lnTo>
                          <a:pt x="496" y="12486"/>
                        </a:lnTo>
                        <a:lnTo>
                          <a:pt x="191" y="12486"/>
                        </a:lnTo>
                        <a:lnTo>
                          <a:pt x="343" y="11801"/>
                        </a:lnTo>
                        <a:lnTo>
                          <a:pt x="267" y="11380"/>
                        </a:lnTo>
                        <a:lnTo>
                          <a:pt x="0" y="13276"/>
                        </a:lnTo>
                        <a:lnTo>
                          <a:pt x="191" y="13276"/>
                        </a:lnTo>
                        <a:lnTo>
                          <a:pt x="420" y="13645"/>
                        </a:lnTo>
                        <a:lnTo>
                          <a:pt x="992" y="13487"/>
                        </a:lnTo>
                        <a:lnTo>
                          <a:pt x="1145" y="13750"/>
                        </a:lnTo>
                        <a:lnTo>
                          <a:pt x="1336" y="13856"/>
                        </a:lnTo>
                        <a:lnTo>
                          <a:pt x="1412" y="13961"/>
                        </a:lnTo>
                        <a:lnTo>
                          <a:pt x="1565" y="14066"/>
                        </a:lnTo>
                        <a:lnTo>
                          <a:pt x="1641" y="14066"/>
                        </a:lnTo>
                        <a:lnTo>
                          <a:pt x="1717" y="14330"/>
                        </a:lnTo>
                        <a:lnTo>
                          <a:pt x="1984" y="14751"/>
                        </a:lnTo>
                        <a:lnTo>
                          <a:pt x="2213" y="14751"/>
                        </a:lnTo>
                        <a:lnTo>
                          <a:pt x="2442" y="14857"/>
                        </a:lnTo>
                        <a:lnTo>
                          <a:pt x="2557" y="1517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22" name="Shape 2570">
                  <a:extLst>
                    <a:ext uri="{FF2B5EF4-FFF2-40B4-BE49-F238E27FC236}">
                      <a16:creationId xmlns:a16="http://schemas.microsoft.com/office/drawing/2014/main" id="{AA757879-7E79-48D1-9E7B-AFEE4F72C257}"/>
                    </a:ext>
                  </a:extLst>
                </p:cNvPr>
                <p:cNvSpPr/>
                <p:nvPr/>
              </p:nvSpPr>
              <p:spPr>
                <a:xfrm>
                  <a:off x="4922661" y="2464771"/>
                  <a:ext cx="845526" cy="1189940"/>
                </a:xfrm>
                <a:custGeom>
                  <a:avLst/>
                  <a:gdLst/>
                  <a:ahLst/>
                  <a:cxnLst>
                    <a:cxn ang="0">
                      <a:pos x="wd2" y="hd2"/>
                    </a:cxn>
                    <a:cxn ang="5400000">
                      <a:pos x="wd2" y="hd2"/>
                    </a:cxn>
                    <a:cxn ang="10800000">
                      <a:pos x="wd2" y="hd2"/>
                    </a:cxn>
                    <a:cxn ang="16200000">
                      <a:pos x="wd2" y="hd2"/>
                    </a:cxn>
                  </a:cxnLst>
                  <a:rect l="0" t="0" r="r" b="b"/>
                  <a:pathLst>
                    <a:path w="21600" h="21600" extrusionOk="0">
                      <a:moveTo>
                        <a:pt x="17360" y="2039"/>
                      </a:moveTo>
                      <a:lnTo>
                        <a:pt x="12320" y="1368"/>
                      </a:lnTo>
                      <a:lnTo>
                        <a:pt x="8520" y="826"/>
                      </a:lnTo>
                      <a:lnTo>
                        <a:pt x="3080" y="0"/>
                      </a:lnTo>
                      <a:lnTo>
                        <a:pt x="760" y="6271"/>
                      </a:lnTo>
                      <a:lnTo>
                        <a:pt x="0" y="8103"/>
                      </a:lnTo>
                      <a:lnTo>
                        <a:pt x="10000" y="17574"/>
                      </a:lnTo>
                      <a:lnTo>
                        <a:pt x="14280" y="21600"/>
                      </a:lnTo>
                      <a:lnTo>
                        <a:pt x="14360" y="21213"/>
                      </a:lnTo>
                      <a:lnTo>
                        <a:pt x="14600" y="21006"/>
                      </a:lnTo>
                      <a:lnTo>
                        <a:pt x="14680" y="20619"/>
                      </a:lnTo>
                      <a:lnTo>
                        <a:pt x="14600" y="20284"/>
                      </a:lnTo>
                      <a:lnTo>
                        <a:pt x="14600" y="20077"/>
                      </a:lnTo>
                      <a:lnTo>
                        <a:pt x="14680" y="19845"/>
                      </a:lnTo>
                      <a:lnTo>
                        <a:pt x="14680" y="19303"/>
                      </a:lnTo>
                      <a:lnTo>
                        <a:pt x="14800" y="19123"/>
                      </a:lnTo>
                      <a:lnTo>
                        <a:pt x="14680" y="18787"/>
                      </a:lnTo>
                      <a:lnTo>
                        <a:pt x="14800" y="18529"/>
                      </a:lnTo>
                      <a:lnTo>
                        <a:pt x="15120" y="18452"/>
                      </a:lnTo>
                      <a:lnTo>
                        <a:pt x="15440" y="18400"/>
                      </a:lnTo>
                      <a:lnTo>
                        <a:pt x="15640" y="18477"/>
                      </a:lnTo>
                      <a:lnTo>
                        <a:pt x="15960" y="18477"/>
                      </a:lnTo>
                      <a:lnTo>
                        <a:pt x="16240" y="18684"/>
                      </a:lnTo>
                      <a:lnTo>
                        <a:pt x="16320" y="18865"/>
                      </a:lnTo>
                      <a:lnTo>
                        <a:pt x="16640" y="18916"/>
                      </a:lnTo>
                      <a:lnTo>
                        <a:pt x="16920" y="18684"/>
                      </a:lnTo>
                      <a:lnTo>
                        <a:pt x="17240" y="18452"/>
                      </a:lnTo>
                      <a:lnTo>
                        <a:pt x="17840" y="16258"/>
                      </a:lnTo>
                      <a:lnTo>
                        <a:pt x="21600" y="2529"/>
                      </a:lnTo>
                      <a:lnTo>
                        <a:pt x="17360" y="203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3" name="Shape 2571">
                  <a:extLst>
                    <a:ext uri="{FF2B5EF4-FFF2-40B4-BE49-F238E27FC236}">
                      <a16:creationId xmlns:a16="http://schemas.microsoft.com/office/drawing/2014/main" id="{5DDEA3FB-54BD-408D-99E2-E64A52B98CF9}"/>
                    </a:ext>
                  </a:extLst>
                </p:cNvPr>
                <p:cNvSpPr/>
                <p:nvPr/>
              </p:nvSpPr>
              <p:spPr>
                <a:xfrm>
                  <a:off x="5379873" y="3360423"/>
                  <a:ext cx="897196" cy="956786"/>
                </a:xfrm>
                <a:custGeom>
                  <a:avLst/>
                  <a:gdLst/>
                  <a:ahLst/>
                  <a:cxnLst>
                    <a:cxn ang="0">
                      <a:pos x="wd2" y="hd2"/>
                    </a:cxn>
                    <a:cxn ang="5400000">
                      <a:pos x="wd2" y="hd2"/>
                    </a:cxn>
                    <a:cxn ang="10800000">
                      <a:pos x="wd2" y="hd2"/>
                    </a:cxn>
                    <a:cxn ang="16200000">
                      <a:pos x="wd2" y="hd2"/>
                    </a:cxn>
                  </a:cxnLst>
                  <a:rect l="0" t="0" r="r" b="b"/>
                  <a:pathLst>
                    <a:path w="21600" h="21600" extrusionOk="0">
                      <a:moveTo>
                        <a:pt x="21600" y="2118"/>
                      </a:moveTo>
                      <a:lnTo>
                        <a:pt x="17190" y="1637"/>
                      </a:lnTo>
                      <a:lnTo>
                        <a:pt x="13005" y="1091"/>
                      </a:lnTo>
                      <a:lnTo>
                        <a:pt x="8708" y="481"/>
                      </a:lnTo>
                      <a:lnTo>
                        <a:pt x="5805" y="0"/>
                      </a:lnTo>
                      <a:lnTo>
                        <a:pt x="5240" y="2728"/>
                      </a:lnTo>
                      <a:lnTo>
                        <a:pt x="4938" y="3017"/>
                      </a:lnTo>
                      <a:lnTo>
                        <a:pt x="4674" y="3306"/>
                      </a:lnTo>
                      <a:lnTo>
                        <a:pt x="4373" y="3242"/>
                      </a:lnTo>
                      <a:lnTo>
                        <a:pt x="4297" y="3017"/>
                      </a:lnTo>
                      <a:lnTo>
                        <a:pt x="4034" y="2760"/>
                      </a:lnTo>
                      <a:lnTo>
                        <a:pt x="3732" y="2760"/>
                      </a:lnTo>
                      <a:lnTo>
                        <a:pt x="3543" y="2664"/>
                      </a:lnTo>
                      <a:lnTo>
                        <a:pt x="3242" y="2728"/>
                      </a:lnTo>
                      <a:lnTo>
                        <a:pt x="2940" y="2824"/>
                      </a:lnTo>
                      <a:lnTo>
                        <a:pt x="2827" y="3145"/>
                      </a:lnTo>
                      <a:lnTo>
                        <a:pt x="2940" y="3563"/>
                      </a:lnTo>
                      <a:lnTo>
                        <a:pt x="2827" y="3787"/>
                      </a:lnTo>
                      <a:lnTo>
                        <a:pt x="2827" y="4461"/>
                      </a:lnTo>
                      <a:lnTo>
                        <a:pt x="2752" y="4750"/>
                      </a:lnTo>
                      <a:lnTo>
                        <a:pt x="2752" y="5007"/>
                      </a:lnTo>
                      <a:lnTo>
                        <a:pt x="2827" y="5424"/>
                      </a:lnTo>
                      <a:lnTo>
                        <a:pt x="2752" y="5905"/>
                      </a:lnTo>
                      <a:lnTo>
                        <a:pt x="2526" y="6162"/>
                      </a:lnTo>
                      <a:lnTo>
                        <a:pt x="2450" y="6644"/>
                      </a:lnTo>
                      <a:lnTo>
                        <a:pt x="2375" y="6804"/>
                      </a:lnTo>
                      <a:lnTo>
                        <a:pt x="2375" y="7061"/>
                      </a:lnTo>
                      <a:lnTo>
                        <a:pt x="2676" y="7542"/>
                      </a:lnTo>
                      <a:lnTo>
                        <a:pt x="2827" y="7831"/>
                      </a:lnTo>
                      <a:lnTo>
                        <a:pt x="2827" y="8024"/>
                      </a:lnTo>
                      <a:lnTo>
                        <a:pt x="2940" y="8281"/>
                      </a:lnTo>
                      <a:lnTo>
                        <a:pt x="2903" y="8505"/>
                      </a:lnTo>
                      <a:lnTo>
                        <a:pt x="3393" y="8987"/>
                      </a:lnTo>
                      <a:lnTo>
                        <a:pt x="3581" y="9179"/>
                      </a:lnTo>
                      <a:lnTo>
                        <a:pt x="3317" y="9404"/>
                      </a:lnTo>
                      <a:lnTo>
                        <a:pt x="2450" y="9821"/>
                      </a:lnTo>
                      <a:lnTo>
                        <a:pt x="2337" y="10014"/>
                      </a:lnTo>
                      <a:lnTo>
                        <a:pt x="2111" y="10142"/>
                      </a:lnTo>
                      <a:lnTo>
                        <a:pt x="1960" y="10559"/>
                      </a:lnTo>
                      <a:lnTo>
                        <a:pt x="1960" y="10977"/>
                      </a:lnTo>
                      <a:lnTo>
                        <a:pt x="1809" y="11169"/>
                      </a:lnTo>
                      <a:lnTo>
                        <a:pt x="1696" y="11458"/>
                      </a:lnTo>
                      <a:lnTo>
                        <a:pt x="1244" y="11939"/>
                      </a:lnTo>
                      <a:lnTo>
                        <a:pt x="980" y="12132"/>
                      </a:lnTo>
                      <a:lnTo>
                        <a:pt x="829" y="12292"/>
                      </a:lnTo>
                      <a:lnTo>
                        <a:pt x="980" y="12549"/>
                      </a:lnTo>
                      <a:lnTo>
                        <a:pt x="905" y="12806"/>
                      </a:lnTo>
                      <a:lnTo>
                        <a:pt x="829" y="13031"/>
                      </a:lnTo>
                      <a:lnTo>
                        <a:pt x="829" y="13223"/>
                      </a:lnTo>
                      <a:lnTo>
                        <a:pt x="1131" y="13319"/>
                      </a:lnTo>
                      <a:lnTo>
                        <a:pt x="1395" y="13448"/>
                      </a:lnTo>
                      <a:lnTo>
                        <a:pt x="1395" y="13993"/>
                      </a:lnTo>
                      <a:lnTo>
                        <a:pt x="1131" y="14186"/>
                      </a:lnTo>
                      <a:lnTo>
                        <a:pt x="1055" y="14347"/>
                      </a:lnTo>
                      <a:lnTo>
                        <a:pt x="829" y="14347"/>
                      </a:lnTo>
                      <a:lnTo>
                        <a:pt x="679" y="14314"/>
                      </a:lnTo>
                      <a:lnTo>
                        <a:pt x="490" y="14314"/>
                      </a:lnTo>
                      <a:lnTo>
                        <a:pt x="38" y="14796"/>
                      </a:lnTo>
                      <a:lnTo>
                        <a:pt x="0" y="15021"/>
                      </a:lnTo>
                      <a:lnTo>
                        <a:pt x="754" y="15374"/>
                      </a:lnTo>
                      <a:lnTo>
                        <a:pt x="7502" y="18711"/>
                      </a:lnTo>
                      <a:lnTo>
                        <a:pt x="11874" y="20830"/>
                      </a:lnTo>
                      <a:lnTo>
                        <a:pt x="17001" y="21407"/>
                      </a:lnTo>
                      <a:lnTo>
                        <a:pt x="18697" y="21600"/>
                      </a:lnTo>
                      <a:lnTo>
                        <a:pt x="18773" y="21472"/>
                      </a:lnTo>
                      <a:lnTo>
                        <a:pt x="21600" y="2118"/>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4" name="Shape 2572">
                  <a:extLst>
                    <a:ext uri="{FF2B5EF4-FFF2-40B4-BE49-F238E27FC236}">
                      <a16:creationId xmlns:a16="http://schemas.microsoft.com/office/drawing/2014/main" id="{406B8D4C-7447-42C0-9EBC-4B6FDDAF1172}"/>
                    </a:ext>
                  </a:extLst>
                </p:cNvPr>
                <p:cNvSpPr/>
                <p:nvPr/>
              </p:nvSpPr>
              <p:spPr>
                <a:xfrm>
                  <a:off x="5404925" y="1495189"/>
                  <a:ext cx="792289" cy="1162928"/>
                </a:xfrm>
                <a:custGeom>
                  <a:avLst/>
                  <a:gdLst/>
                  <a:ahLst/>
                  <a:cxnLst>
                    <a:cxn ang="0">
                      <a:pos x="wd2" y="hd2"/>
                    </a:cxn>
                    <a:cxn ang="5400000">
                      <a:pos x="wd2" y="hd2"/>
                    </a:cxn>
                    <a:cxn ang="10800000">
                      <a:pos x="wd2" y="hd2"/>
                    </a:cxn>
                    <a:cxn ang="16200000">
                      <a:pos x="wd2" y="hd2"/>
                    </a:cxn>
                  </a:cxnLst>
                  <a:rect l="0" t="0" r="r" b="b"/>
                  <a:pathLst>
                    <a:path w="21600" h="21600" extrusionOk="0">
                      <a:moveTo>
                        <a:pt x="4354" y="6443"/>
                      </a:moveTo>
                      <a:lnTo>
                        <a:pt x="4269" y="7050"/>
                      </a:lnTo>
                      <a:lnTo>
                        <a:pt x="4098" y="7182"/>
                      </a:lnTo>
                      <a:lnTo>
                        <a:pt x="4269" y="7578"/>
                      </a:lnTo>
                      <a:lnTo>
                        <a:pt x="4183" y="8133"/>
                      </a:lnTo>
                      <a:lnTo>
                        <a:pt x="4269" y="8291"/>
                      </a:lnTo>
                      <a:lnTo>
                        <a:pt x="4269" y="8529"/>
                      </a:lnTo>
                      <a:lnTo>
                        <a:pt x="4440" y="8740"/>
                      </a:lnTo>
                      <a:lnTo>
                        <a:pt x="4525" y="8820"/>
                      </a:lnTo>
                      <a:lnTo>
                        <a:pt x="5165" y="9189"/>
                      </a:lnTo>
                      <a:lnTo>
                        <a:pt x="5251" y="9533"/>
                      </a:lnTo>
                      <a:lnTo>
                        <a:pt x="5080" y="9717"/>
                      </a:lnTo>
                      <a:lnTo>
                        <a:pt x="4354" y="10166"/>
                      </a:lnTo>
                      <a:lnTo>
                        <a:pt x="3970" y="10774"/>
                      </a:lnTo>
                      <a:lnTo>
                        <a:pt x="3372" y="11117"/>
                      </a:lnTo>
                      <a:lnTo>
                        <a:pt x="3372" y="11275"/>
                      </a:lnTo>
                      <a:lnTo>
                        <a:pt x="3244" y="11460"/>
                      </a:lnTo>
                      <a:lnTo>
                        <a:pt x="2988" y="11619"/>
                      </a:lnTo>
                      <a:lnTo>
                        <a:pt x="2519" y="11803"/>
                      </a:lnTo>
                      <a:lnTo>
                        <a:pt x="2092" y="12147"/>
                      </a:lnTo>
                      <a:lnTo>
                        <a:pt x="1878" y="12358"/>
                      </a:lnTo>
                      <a:lnTo>
                        <a:pt x="1622" y="12912"/>
                      </a:lnTo>
                      <a:lnTo>
                        <a:pt x="1793" y="12992"/>
                      </a:lnTo>
                      <a:lnTo>
                        <a:pt x="2006" y="13044"/>
                      </a:lnTo>
                      <a:lnTo>
                        <a:pt x="2348" y="13203"/>
                      </a:lnTo>
                      <a:lnTo>
                        <a:pt x="2519" y="13335"/>
                      </a:lnTo>
                      <a:lnTo>
                        <a:pt x="2262" y="13546"/>
                      </a:lnTo>
                      <a:lnTo>
                        <a:pt x="2262" y="13784"/>
                      </a:lnTo>
                      <a:lnTo>
                        <a:pt x="1964" y="14154"/>
                      </a:lnTo>
                      <a:lnTo>
                        <a:pt x="1878" y="14233"/>
                      </a:lnTo>
                      <a:lnTo>
                        <a:pt x="1708" y="14338"/>
                      </a:lnTo>
                      <a:lnTo>
                        <a:pt x="0" y="19408"/>
                      </a:lnTo>
                      <a:lnTo>
                        <a:pt x="5379" y="20095"/>
                      </a:lnTo>
                      <a:lnTo>
                        <a:pt x="9904" y="20597"/>
                      </a:lnTo>
                      <a:lnTo>
                        <a:pt x="11270" y="20755"/>
                      </a:lnTo>
                      <a:lnTo>
                        <a:pt x="16008" y="21230"/>
                      </a:lnTo>
                      <a:lnTo>
                        <a:pt x="19935" y="21600"/>
                      </a:lnTo>
                      <a:lnTo>
                        <a:pt x="21600" y="14550"/>
                      </a:lnTo>
                      <a:lnTo>
                        <a:pt x="21301" y="14391"/>
                      </a:lnTo>
                      <a:lnTo>
                        <a:pt x="21130" y="14180"/>
                      </a:lnTo>
                      <a:lnTo>
                        <a:pt x="20960" y="13837"/>
                      </a:lnTo>
                      <a:lnTo>
                        <a:pt x="20661" y="13784"/>
                      </a:lnTo>
                      <a:lnTo>
                        <a:pt x="20149" y="14154"/>
                      </a:lnTo>
                      <a:lnTo>
                        <a:pt x="20149" y="14286"/>
                      </a:lnTo>
                      <a:lnTo>
                        <a:pt x="19594" y="14180"/>
                      </a:lnTo>
                      <a:lnTo>
                        <a:pt x="19338" y="14233"/>
                      </a:lnTo>
                      <a:lnTo>
                        <a:pt x="19039" y="14154"/>
                      </a:lnTo>
                      <a:lnTo>
                        <a:pt x="18484" y="14154"/>
                      </a:lnTo>
                      <a:lnTo>
                        <a:pt x="17843" y="13995"/>
                      </a:lnTo>
                      <a:lnTo>
                        <a:pt x="17673" y="14048"/>
                      </a:lnTo>
                      <a:lnTo>
                        <a:pt x="17331" y="14180"/>
                      </a:lnTo>
                      <a:lnTo>
                        <a:pt x="17118" y="14180"/>
                      </a:lnTo>
                      <a:lnTo>
                        <a:pt x="16776" y="14101"/>
                      </a:lnTo>
                      <a:lnTo>
                        <a:pt x="16221" y="14048"/>
                      </a:lnTo>
                      <a:lnTo>
                        <a:pt x="15923" y="14154"/>
                      </a:lnTo>
                      <a:lnTo>
                        <a:pt x="15837" y="14338"/>
                      </a:lnTo>
                      <a:lnTo>
                        <a:pt x="15752" y="14338"/>
                      </a:lnTo>
                      <a:lnTo>
                        <a:pt x="15410" y="14180"/>
                      </a:lnTo>
                      <a:lnTo>
                        <a:pt x="15282" y="13995"/>
                      </a:lnTo>
                      <a:lnTo>
                        <a:pt x="15325" y="13784"/>
                      </a:lnTo>
                      <a:lnTo>
                        <a:pt x="15197" y="13652"/>
                      </a:lnTo>
                      <a:lnTo>
                        <a:pt x="15282" y="13441"/>
                      </a:lnTo>
                      <a:lnTo>
                        <a:pt x="15111" y="13150"/>
                      </a:lnTo>
                      <a:lnTo>
                        <a:pt x="14770" y="12939"/>
                      </a:lnTo>
                      <a:lnTo>
                        <a:pt x="14471" y="12992"/>
                      </a:lnTo>
                      <a:lnTo>
                        <a:pt x="14215" y="12860"/>
                      </a:lnTo>
                      <a:lnTo>
                        <a:pt x="14130" y="12648"/>
                      </a:lnTo>
                      <a:lnTo>
                        <a:pt x="14300" y="12411"/>
                      </a:lnTo>
                      <a:lnTo>
                        <a:pt x="14300" y="12200"/>
                      </a:lnTo>
                      <a:lnTo>
                        <a:pt x="14215" y="12015"/>
                      </a:lnTo>
                      <a:lnTo>
                        <a:pt x="14002" y="11856"/>
                      </a:lnTo>
                      <a:lnTo>
                        <a:pt x="13745" y="11513"/>
                      </a:lnTo>
                      <a:lnTo>
                        <a:pt x="13660" y="11011"/>
                      </a:lnTo>
                      <a:lnTo>
                        <a:pt x="13660" y="10615"/>
                      </a:lnTo>
                      <a:lnTo>
                        <a:pt x="13319" y="10457"/>
                      </a:lnTo>
                      <a:lnTo>
                        <a:pt x="13276" y="10325"/>
                      </a:lnTo>
                      <a:lnTo>
                        <a:pt x="12123" y="10721"/>
                      </a:lnTo>
                      <a:lnTo>
                        <a:pt x="11825" y="10721"/>
                      </a:lnTo>
                      <a:lnTo>
                        <a:pt x="11568" y="10457"/>
                      </a:lnTo>
                      <a:lnTo>
                        <a:pt x="11184" y="10430"/>
                      </a:lnTo>
                      <a:lnTo>
                        <a:pt x="11270" y="10219"/>
                      </a:lnTo>
                      <a:lnTo>
                        <a:pt x="11483" y="10061"/>
                      </a:lnTo>
                      <a:lnTo>
                        <a:pt x="11398" y="9876"/>
                      </a:lnTo>
                      <a:lnTo>
                        <a:pt x="11568" y="9665"/>
                      </a:lnTo>
                      <a:lnTo>
                        <a:pt x="11910" y="9665"/>
                      </a:lnTo>
                      <a:lnTo>
                        <a:pt x="11995" y="9268"/>
                      </a:lnTo>
                      <a:lnTo>
                        <a:pt x="11825" y="9136"/>
                      </a:lnTo>
                      <a:lnTo>
                        <a:pt x="11995" y="8925"/>
                      </a:lnTo>
                      <a:lnTo>
                        <a:pt x="11910" y="8740"/>
                      </a:lnTo>
                      <a:lnTo>
                        <a:pt x="12123" y="8582"/>
                      </a:lnTo>
                      <a:lnTo>
                        <a:pt x="12209" y="8371"/>
                      </a:lnTo>
                      <a:lnTo>
                        <a:pt x="12465" y="7975"/>
                      </a:lnTo>
                      <a:lnTo>
                        <a:pt x="12764" y="7446"/>
                      </a:lnTo>
                      <a:lnTo>
                        <a:pt x="12550" y="7394"/>
                      </a:lnTo>
                      <a:lnTo>
                        <a:pt x="12123" y="7394"/>
                      </a:lnTo>
                      <a:lnTo>
                        <a:pt x="11825" y="7288"/>
                      </a:lnTo>
                      <a:lnTo>
                        <a:pt x="11910" y="7130"/>
                      </a:lnTo>
                      <a:lnTo>
                        <a:pt x="11654" y="7130"/>
                      </a:lnTo>
                      <a:lnTo>
                        <a:pt x="11483" y="6945"/>
                      </a:lnTo>
                      <a:lnTo>
                        <a:pt x="11184" y="6786"/>
                      </a:lnTo>
                      <a:lnTo>
                        <a:pt x="11184" y="6496"/>
                      </a:lnTo>
                      <a:lnTo>
                        <a:pt x="10928" y="6337"/>
                      </a:lnTo>
                      <a:lnTo>
                        <a:pt x="10629" y="5941"/>
                      </a:lnTo>
                      <a:lnTo>
                        <a:pt x="10458" y="5756"/>
                      </a:lnTo>
                      <a:lnTo>
                        <a:pt x="10288" y="5598"/>
                      </a:lnTo>
                      <a:lnTo>
                        <a:pt x="10202" y="5413"/>
                      </a:lnTo>
                      <a:lnTo>
                        <a:pt x="9733" y="5255"/>
                      </a:lnTo>
                      <a:lnTo>
                        <a:pt x="9647" y="5096"/>
                      </a:lnTo>
                      <a:lnTo>
                        <a:pt x="9178" y="4753"/>
                      </a:lnTo>
                      <a:lnTo>
                        <a:pt x="9477" y="4700"/>
                      </a:lnTo>
                      <a:lnTo>
                        <a:pt x="9306" y="4515"/>
                      </a:lnTo>
                      <a:lnTo>
                        <a:pt x="9391" y="4304"/>
                      </a:lnTo>
                      <a:lnTo>
                        <a:pt x="9391" y="4172"/>
                      </a:lnTo>
                      <a:lnTo>
                        <a:pt x="9178" y="3776"/>
                      </a:lnTo>
                      <a:lnTo>
                        <a:pt x="9178" y="3670"/>
                      </a:lnTo>
                      <a:lnTo>
                        <a:pt x="8666" y="3116"/>
                      </a:lnTo>
                      <a:lnTo>
                        <a:pt x="9477" y="449"/>
                      </a:lnTo>
                      <a:lnTo>
                        <a:pt x="9562" y="343"/>
                      </a:lnTo>
                      <a:lnTo>
                        <a:pt x="8836" y="290"/>
                      </a:lnTo>
                      <a:lnTo>
                        <a:pt x="6617" y="0"/>
                      </a:lnTo>
                      <a:lnTo>
                        <a:pt x="6531" y="106"/>
                      </a:lnTo>
                      <a:lnTo>
                        <a:pt x="4354" y="644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5" name="Shape 2573">
                  <a:extLst>
                    <a:ext uri="{FF2B5EF4-FFF2-40B4-BE49-F238E27FC236}">
                      <a16:creationId xmlns:a16="http://schemas.microsoft.com/office/drawing/2014/main" id="{0D98AC1E-6E40-4F68-9360-DA9FD970DBF1}"/>
                    </a:ext>
                  </a:extLst>
                </p:cNvPr>
                <p:cNvSpPr/>
                <p:nvPr/>
              </p:nvSpPr>
              <p:spPr>
                <a:xfrm>
                  <a:off x="5621003" y="2604094"/>
                  <a:ext cx="740618" cy="850161"/>
                </a:xfrm>
                <a:custGeom>
                  <a:avLst/>
                  <a:gdLst/>
                  <a:ahLst/>
                  <a:cxnLst>
                    <a:cxn ang="0">
                      <a:pos x="wd2" y="hd2"/>
                    </a:cxn>
                    <a:cxn ang="5400000">
                      <a:pos x="wd2" y="hd2"/>
                    </a:cxn>
                    <a:cxn ang="10800000">
                      <a:pos x="wd2" y="hd2"/>
                    </a:cxn>
                    <a:cxn ang="16200000">
                      <a:pos x="wd2" y="hd2"/>
                    </a:cxn>
                  </a:cxnLst>
                  <a:rect l="0" t="0" r="r" b="b"/>
                  <a:pathLst>
                    <a:path w="21600" h="21600" extrusionOk="0">
                      <a:moveTo>
                        <a:pt x="14339" y="5237"/>
                      </a:moveTo>
                      <a:lnTo>
                        <a:pt x="15024" y="1373"/>
                      </a:lnTo>
                      <a:lnTo>
                        <a:pt x="10823" y="867"/>
                      </a:lnTo>
                      <a:lnTo>
                        <a:pt x="5754" y="217"/>
                      </a:lnTo>
                      <a:lnTo>
                        <a:pt x="4293" y="0"/>
                      </a:lnTo>
                      <a:lnTo>
                        <a:pt x="0" y="19216"/>
                      </a:lnTo>
                      <a:lnTo>
                        <a:pt x="3516" y="19758"/>
                      </a:lnTo>
                      <a:lnTo>
                        <a:pt x="8722" y="20444"/>
                      </a:lnTo>
                      <a:lnTo>
                        <a:pt x="13791" y="21058"/>
                      </a:lnTo>
                      <a:lnTo>
                        <a:pt x="19134" y="21600"/>
                      </a:lnTo>
                      <a:lnTo>
                        <a:pt x="21600" y="6032"/>
                      </a:lnTo>
                      <a:lnTo>
                        <a:pt x="14339" y="523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6" name="Shape 2574">
                  <a:extLst>
                    <a:ext uri="{FF2B5EF4-FFF2-40B4-BE49-F238E27FC236}">
                      <a16:creationId xmlns:a16="http://schemas.microsoft.com/office/drawing/2014/main" id="{7ACB5D53-7918-4D90-AEDF-CF6C69A118BA}"/>
                    </a:ext>
                  </a:extLst>
                </p:cNvPr>
                <p:cNvSpPr/>
                <p:nvPr/>
              </p:nvSpPr>
              <p:spPr>
                <a:xfrm>
                  <a:off x="5722780" y="1513671"/>
                  <a:ext cx="1366933" cy="771969"/>
                </a:xfrm>
                <a:custGeom>
                  <a:avLst/>
                  <a:gdLst/>
                  <a:ahLst/>
                  <a:cxnLst>
                    <a:cxn ang="0">
                      <a:pos x="wd2" y="hd2"/>
                    </a:cxn>
                    <a:cxn ang="5400000">
                      <a:pos x="wd2" y="hd2"/>
                    </a:cxn>
                    <a:cxn ang="10800000">
                      <a:pos x="wd2" y="hd2"/>
                    </a:cxn>
                    <a:cxn ang="16200000">
                      <a:pos x="wd2" y="hd2"/>
                    </a:cxn>
                  </a:cxnLst>
                  <a:rect l="0" t="0" r="r" b="b"/>
                  <a:pathLst>
                    <a:path w="21600" h="21600" extrusionOk="0">
                      <a:moveTo>
                        <a:pt x="0" y="4177"/>
                      </a:moveTo>
                      <a:lnTo>
                        <a:pt x="297" y="5012"/>
                      </a:lnTo>
                      <a:lnTo>
                        <a:pt x="297" y="5171"/>
                      </a:lnTo>
                      <a:lnTo>
                        <a:pt x="421" y="5768"/>
                      </a:lnTo>
                      <a:lnTo>
                        <a:pt x="421" y="5967"/>
                      </a:lnTo>
                      <a:lnTo>
                        <a:pt x="371" y="6285"/>
                      </a:lnTo>
                      <a:lnTo>
                        <a:pt x="470" y="6564"/>
                      </a:lnTo>
                      <a:lnTo>
                        <a:pt x="297" y="6643"/>
                      </a:lnTo>
                      <a:lnTo>
                        <a:pt x="569" y="7160"/>
                      </a:lnTo>
                      <a:lnTo>
                        <a:pt x="619" y="7399"/>
                      </a:lnTo>
                      <a:lnTo>
                        <a:pt x="891" y="7638"/>
                      </a:lnTo>
                      <a:lnTo>
                        <a:pt x="940" y="7916"/>
                      </a:lnTo>
                      <a:lnTo>
                        <a:pt x="1039" y="8155"/>
                      </a:lnTo>
                      <a:lnTo>
                        <a:pt x="1138" y="8433"/>
                      </a:lnTo>
                      <a:lnTo>
                        <a:pt x="1311" y="9030"/>
                      </a:lnTo>
                      <a:lnTo>
                        <a:pt x="1460" y="9269"/>
                      </a:lnTo>
                      <a:lnTo>
                        <a:pt x="1460" y="9706"/>
                      </a:lnTo>
                      <a:lnTo>
                        <a:pt x="1633" y="9945"/>
                      </a:lnTo>
                      <a:lnTo>
                        <a:pt x="1732" y="10223"/>
                      </a:lnTo>
                      <a:lnTo>
                        <a:pt x="1880" y="10223"/>
                      </a:lnTo>
                      <a:lnTo>
                        <a:pt x="1831" y="10462"/>
                      </a:lnTo>
                      <a:lnTo>
                        <a:pt x="2004" y="10621"/>
                      </a:lnTo>
                      <a:lnTo>
                        <a:pt x="2252" y="10621"/>
                      </a:lnTo>
                      <a:lnTo>
                        <a:pt x="2375" y="10701"/>
                      </a:lnTo>
                      <a:lnTo>
                        <a:pt x="2202" y="11496"/>
                      </a:lnTo>
                      <a:lnTo>
                        <a:pt x="2054" y="12093"/>
                      </a:lnTo>
                      <a:lnTo>
                        <a:pt x="2004" y="12411"/>
                      </a:lnTo>
                      <a:lnTo>
                        <a:pt x="1880" y="12650"/>
                      </a:lnTo>
                      <a:lnTo>
                        <a:pt x="1930" y="12928"/>
                      </a:lnTo>
                      <a:lnTo>
                        <a:pt x="1831" y="13246"/>
                      </a:lnTo>
                      <a:lnTo>
                        <a:pt x="1930" y="13445"/>
                      </a:lnTo>
                      <a:lnTo>
                        <a:pt x="1880" y="14042"/>
                      </a:lnTo>
                      <a:lnTo>
                        <a:pt x="1682" y="14042"/>
                      </a:lnTo>
                      <a:lnTo>
                        <a:pt x="1584" y="14360"/>
                      </a:lnTo>
                      <a:lnTo>
                        <a:pt x="1633" y="14639"/>
                      </a:lnTo>
                      <a:lnTo>
                        <a:pt x="1509" y="14877"/>
                      </a:lnTo>
                      <a:lnTo>
                        <a:pt x="1460" y="15196"/>
                      </a:lnTo>
                      <a:lnTo>
                        <a:pt x="1682" y="15235"/>
                      </a:lnTo>
                      <a:lnTo>
                        <a:pt x="1831" y="15633"/>
                      </a:lnTo>
                      <a:lnTo>
                        <a:pt x="2004" y="15633"/>
                      </a:lnTo>
                      <a:lnTo>
                        <a:pt x="2672" y="15036"/>
                      </a:lnTo>
                      <a:lnTo>
                        <a:pt x="2697" y="15235"/>
                      </a:lnTo>
                      <a:lnTo>
                        <a:pt x="2895" y="15474"/>
                      </a:lnTo>
                      <a:lnTo>
                        <a:pt x="2895" y="16071"/>
                      </a:lnTo>
                      <a:lnTo>
                        <a:pt x="2944" y="16827"/>
                      </a:lnTo>
                      <a:lnTo>
                        <a:pt x="3093" y="17344"/>
                      </a:lnTo>
                      <a:lnTo>
                        <a:pt x="3216" y="17582"/>
                      </a:lnTo>
                      <a:lnTo>
                        <a:pt x="3266" y="17861"/>
                      </a:lnTo>
                      <a:lnTo>
                        <a:pt x="3266" y="18179"/>
                      </a:lnTo>
                      <a:lnTo>
                        <a:pt x="3167" y="18537"/>
                      </a:lnTo>
                      <a:lnTo>
                        <a:pt x="3216" y="18855"/>
                      </a:lnTo>
                      <a:lnTo>
                        <a:pt x="3365" y="19054"/>
                      </a:lnTo>
                      <a:lnTo>
                        <a:pt x="3538" y="18975"/>
                      </a:lnTo>
                      <a:lnTo>
                        <a:pt x="3736" y="19293"/>
                      </a:lnTo>
                      <a:lnTo>
                        <a:pt x="3835" y="19730"/>
                      </a:lnTo>
                      <a:lnTo>
                        <a:pt x="3786" y="20049"/>
                      </a:lnTo>
                      <a:lnTo>
                        <a:pt x="3860" y="20248"/>
                      </a:lnTo>
                      <a:lnTo>
                        <a:pt x="3835" y="20566"/>
                      </a:lnTo>
                      <a:lnTo>
                        <a:pt x="3909" y="20844"/>
                      </a:lnTo>
                      <a:lnTo>
                        <a:pt x="4107" y="21083"/>
                      </a:lnTo>
                      <a:lnTo>
                        <a:pt x="4157" y="21083"/>
                      </a:lnTo>
                      <a:lnTo>
                        <a:pt x="4206" y="20804"/>
                      </a:lnTo>
                      <a:lnTo>
                        <a:pt x="4379" y="20645"/>
                      </a:lnTo>
                      <a:lnTo>
                        <a:pt x="4701" y="20725"/>
                      </a:lnTo>
                      <a:lnTo>
                        <a:pt x="4899" y="20844"/>
                      </a:lnTo>
                      <a:lnTo>
                        <a:pt x="5023" y="20844"/>
                      </a:lnTo>
                      <a:lnTo>
                        <a:pt x="5221" y="20645"/>
                      </a:lnTo>
                      <a:lnTo>
                        <a:pt x="5320" y="20566"/>
                      </a:lnTo>
                      <a:lnTo>
                        <a:pt x="5691" y="20804"/>
                      </a:lnTo>
                      <a:lnTo>
                        <a:pt x="6012" y="20804"/>
                      </a:lnTo>
                      <a:lnTo>
                        <a:pt x="6186" y="20924"/>
                      </a:lnTo>
                      <a:lnTo>
                        <a:pt x="6334" y="20844"/>
                      </a:lnTo>
                      <a:lnTo>
                        <a:pt x="6656" y="21003"/>
                      </a:lnTo>
                      <a:lnTo>
                        <a:pt x="6656" y="20804"/>
                      </a:lnTo>
                      <a:lnTo>
                        <a:pt x="6953" y="20248"/>
                      </a:lnTo>
                      <a:lnTo>
                        <a:pt x="7126" y="20327"/>
                      </a:lnTo>
                      <a:lnTo>
                        <a:pt x="7225" y="20844"/>
                      </a:lnTo>
                      <a:lnTo>
                        <a:pt x="7324" y="21162"/>
                      </a:lnTo>
                      <a:lnTo>
                        <a:pt x="7497" y="21401"/>
                      </a:lnTo>
                      <a:lnTo>
                        <a:pt x="7695" y="19531"/>
                      </a:lnTo>
                      <a:lnTo>
                        <a:pt x="7819" y="19293"/>
                      </a:lnTo>
                      <a:lnTo>
                        <a:pt x="11258" y="20128"/>
                      </a:lnTo>
                      <a:lnTo>
                        <a:pt x="14623" y="20725"/>
                      </a:lnTo>
                      <a:lnTo>
                        <a:pt x="18285" y="21322"/>
                      </a:lnTo>
                      <a:lnTo>
                        <a:pt x="20808" y="21600"/>
                      </a:lnTo>
                      <a:lnTo>
                        <a:pt x="20882" y="21322"/>
                      </a:lnTo>
                      <a:lnTo>
                        <a:pt x="21031" y="17582"/>
                      </a:lnTo>
                      <a:lnTo>
                        <a:pt x="21600" y="4773"/>
                      </a:lnTo>
                      <a:lnTo>
                        <a:pt x="21600" y="4654"/>
                      </a:lnTo>
                      <a:lnTo>
                        <a:pt x="20338" y="4495"/>
                      </a:lnTo>
                      <a:lnTo>
                        <a:pt x="16899" y="4018"/>
                      </a:lnTo>
                      <a:lnTo>
                        <a:pt x="14153" y="3501"/>
                      </a:lnTo>
                      <a:lnTo>
                        <a:pt x="11604" y="2983"/>
                      </a:lnTo>
                      <a:lnTo>
                        <a:pt x="7596" y="2108"/>
                      </a:lnTo>
                      <a:lnTo>
                        <a:pt x="3093" y="835"/>
                      </a:lnTo>
                      <a:lnTo>
                        <a:pt x="520" y="0"/>
                      </a:lnTo>
                      <a:lnTo>
                        <a:pt x="470" y="159"/>
                      </a:lnTo>
                      <a:lnTo>
                        <a:pt x="0" y="417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7" name="Shape 2575">
                  <a:extLst>
                    <a:ext uri="{FF2B5EF4-FFF2-40B4-BE49-F238E27FC236}">
                      <a16:creationId xmlns:a16="http://schemas.microsoft.com/office/drawing/2014/main" id="{5D580ED7-ABCC-4ABE-8978-2AF0A2DA3792}"/>
                    </a:ext>
                  </a:extLst>
                </p:cNvPr>
                <p:cNvSpPr/>
                <p:nvPr/>
              </p:nvSpPr>
              <p:spPr>
                <a:xfrm>
                  <a:off x="6112660" y="2203182"/>
                  <a:ext cx="926946" cy="695199"/>
                </a:xfrm>
                <a:custGeom>
                  <a:avLst/>
                  <a:gdLst/>
                  <a:ahLst/>
                  <a:cxnLst>
                    <a:cxn ang="0">
                      <a:pos x="wd2" y="hd2"/>
                    </a:cxn>
                    <a:cxn ang="5400000">
                      <a:pos x="wd2" y="hd2"/>
                    </a:cxn>
                    <a:cxn ang="10800000">
                      <a:pos x="wd2" y="hd2"/>
                    </a:cxn>
                    <a:cxn ang="16200000">
                      <a:pos x="wd2" y="hd2"/>
                    </a:cxn>
                  </a:cxnLst>
                  <a:rect l="0" t="0" r="r" b="b"/>
                  <a:pathLst>
                    <a:path w="21600" h="21600" extrusionOk="0">
                      <a:moveTo>
                        <a:pt x="5801" y="19833"/>
                      </a:moveTo>
                      <a:lnTo>
                        <a:pt x="8611" y="20275"/>
                      </a:lnTo>
                      <a:lnTo>
                        <a:pt x="15908" y="21158"/>
                      </a:lnTo>
                      <a:lnTo>
                        <a:pt x="20505" y="21600"/>
                      </a:lnTo>
                      <a:lnTo>
                        <a:pt x="21053" y="12059"/>
                      </a:lnTo>
                      <a:lnTo>
                        <a:pt x="21600" y="2562"/>
                      </a:lnTo>
                      <a:lnTo>
                        <a:pt x="17878" y="2253"/>
                      </a:lnTo>
                      <a:lnTo>
                        <a:pt x="12478" y="1590"/>
                      </a:lnTo>
                      <a:lnTo>
                        <a:pt x="7516" y="928"/>
                      </a:lnTo>
                      <a:lnTo>
                        <a:pt x="2445" y="0"/>
                      </a:lnTo>
                      <a:lnTo>
                        <a:pt x="2262" y="265"/>
                      </a:lnTo>
                      <a:lnTo>
                        <a:pt x="1970" y="2341"/>
                      </a:lnTo>
                      <a:lnTo>
                        <a:pt x="547" y="14135"/>
                      </a:lnTo>
                      <a:lnTo>
                        <a:pt x="0" y="18861"/>
                      </a:lnTo>
                      <a:lnTo>
                        <a:pt x="5801" y="1983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8" name="Shape 2576">
                  <a:extLst>
                    <a:ext uri="{FF2B5EF4-FFF2-40B4-BE49-F238E27FC236}">
                      <a16:creationId xmlns:a16="http://schemas.microsoft.com/office/drawing/2014/main" id="{8D850A84-B411-4A8A-ACD3-F38272D44F31}"/>
                    </a:ext>
                  </a:extLst>
                </p:cNvPr>
                <p:cNvSpPr/>
                <p:nvPr/>
              </p:nvSpPr>
              <p:spPr>
                <a:xfrm>
                  <a:off x="6156503" y="3454255"/>
                  <a:ext cx="920684" cy="874329"/>
                </a:xfrm>
                <a:custGeom>
                  <a:avLst/>
                  <a:gdLst/>
                  <a:ahLst/>
                  <a:cxnLst>
                    <a:cxn ang="0">
                      <a:pos x="wd2" y="hd2"/>
                    </a:cxn>
                    <a:cxn ang="5400000">
                      <a:pos x="wd2" y="hd2"/>
                    </a:cxn>
                    <a:cxn ang="10800000">
                      <a:pos x="wd2" y="hd2"/>
                    </a:cxn>
                    <a:cxn ang="16200000">
                      <a:pos x="wd2" y="hd2"/>
                    </a:cxn>
                  </a:cxnLst>
                  <a:rect l="0" t="0" r="r" b="b"/>
                  <a:pathLst>
                    <a:path w="21600" h="21600" extrusionOk="0">
                      <a:moveTo>
                        <a:pt x="8339" y="20265"/>
                      </a:moveTo>
                      <a:lnTo>
                        <a:pt x="8192" y="19809"/>
                      </a:lnTo>
                      <a:lnTo>
                        <a:pt x="8192" y="19668"/>
                      </a:lnTo>
                      <a:lnTo>
                        <a:pt x="10763" y="19949"/>
                      </a:lnTo>
                      <a:lnTo>
                        <a:pt x="13996" y="20195"/>
                      </a:lnTo>
                      <a:lnTo>
                        <a:pt x="16898" y="20406"/>
                      </a:lnTo>
                      <a:lnTo>
                        <a:pt x="19800" y="20581"/>
                      </a:lnTo>
                      <a:lnTo>
                        <a:pt x="19947" y="20581"/>
                      </a:lnTo>
                      <a:lnTo>
                        <a:pt x="20167" y="20336"/>
                      </a:lnTo>
                      <a:lnTo>
                        <a:pt x="20424" y="16437"/>
                      </a:lnTo>
                      <a:lnTo>
                        <a:pt x="20792" y="12995"/>
                      </a:lnTo>
                      <a:lnTo>
                        <a:pt x="21343" y="3828"/>
                      </a:lnTo>
                      <a:lnTo>
                        <a:pt x="21416" y="3618"/>
                      </a:lnTo>
                      <a:lnTo>
                        <a:pt x="21527" y="3547"/>
                      </a:lnTo>
                      <a:lnTo>
                        <a:pt x="21600" y="1651"/>
                      </a:lnTo>
                      <a:lnTo>
                        <a:pt x="18147" y="1440"/>
                      </a:lnTo>
                      <a:lnTo>
                        <a:pt x="12563" y="983"/>
                      </a:lnTo>
                      <a:lnTo>
                        <a:pt x="8008" y="527"/>
                      </a:lnTo>
                      <a:lnTo>
                        <a:pt x="2829" y="0"/>
                      </a:lnTo>
                      <a:lnTo>
                        <a:pt x="73" y="21179"/>
                      </a:lnTo>
                      <a:lnTo>
                        <a:pt x="0" y="21319"/>
                      </a:lnTo>
                      <a:lnTo>
                        <a:pt x="2608" y="21600"/>
                      </a:lnTo>
                      <a:lnTo>
                        <a:pt x="2829" y="21530"/>
                      </a:lnTo>
                      <a:lnTo>
                        <a:pt x="2976" y="20265"/>
                      </a:lnTo>
                      <a:lnTo>
                        <a:pt x="3086" y="19949"/>
                      </a:lnTo>
                      <a:lnTo>
                        <a:pt x="8486" y="20511"/>
                      </a:lnTo>
                      <a:lnTo>
                        <a:pt x="8559" y="20511"/>
                      </a:lnTo>
                      <a:lnTo>
                        <a:pt x="8559" y="20406"/>
                      </a:lnTo>
                      <a:lnTo>
                        <a:pt x="8339" y="20265"/>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9" name="Shape 2577">
                  <a:extLst>
                    <a:ext uri="{FF2B5EF4-FFF2-40B4-BE49-F238E27FC236}">
                      <a16:creationId xmlns:a16="http://schemas.microsoft.com/office/drawing/2014/main" id="{CF62B605-12E7-475D-9C50-64F44D212228}"/>
                    </a:ext>
                  </a:extLst>
                </p:cNvPr>
                <p:cNvSpPr/>
                <p:nvPr/>
              </p:nvSpPr>
              <p:spPr>
                <a:xfrm>
                  <a:off x="6277068" y="2841513"/>
                  <a:ext cx="964526" cy="686669"/>
                </a:xfrm>
                <a:custGeom>
                  <a:avLst/>
                  <a:gdLst/>
                  <a:ahLst/>
                  <a:cxnLst>
                    <a:cxn ang="0">
                      <a:pos x="wd2" y="hd2"/>
                    </a:cxn>
                    <a:cxn ang="5400000">
                      <a:pos x="wd2" y="hd2"/>
                    </a:cxn>
                    <a:cxn ang="10800000">
                      <a:pos x="wd2" y="hd2"/>
                    </a:cxn>
                    <a:cxn ang="16200000">
                      <a:pos x="wd2" y="hd2"/>
                    </a:cxn>
                  </a:cxnLst>
                  <a:rect l="0" t="0" r="r" b="b"/>
                  <a:pathLst>
                    <a:path w="21600" h="21600" extrusionOk="0">
                      <a:moveTo>
                        <a:pt x="21425" y="7066"/>
                      </a:moveTo>
                      <a:lnTo>
                        <a:pt x="21600" y="2370"/>
                      </a:lnTo>
                      <a:lnTo>
                        <a:pt x="21355" y="2191"/>
                      </a:lnTo>
                      <a:lnTo>
                        <a:pt x="18584" y="2012"/>
                      </a:lnTo>
                      <a:lnTo>
                        <a:pt x="16025" y="1789"/>
                      </a:lnTo>
                      <a:lnTo>
                        <a:pt x="11606" y="1342"/>
                      </a:lnTo>
                      <a:lnTo>
                        <a:pt x="4594" y="447"/>
                      </a:lnTo>
                      <a:lnTo>
                        <a:pt x="1894" y="0"/>
                      </a:lnTo>
                      <a:lnTo>
                        <a:pt x="0" y="19275"/>
                      </a:lnTo>
                      <a:lnTo>
                        <a:pt x="4944" y="19945"/>
                      </a:lnTo>
                      <a:lnTo>
                        <a:pt x="9292" y="20527"/>
                      </a:lnTo>
                      <a:lnTo>
                        <a:pt x="14622" y="21108"/>
                      </a:lnTo>
                      <a:lnTo>
                        <a:pt x="17918" y="21376"/>
                      </a:lnTo>
                      <a:lnTo>
                        <a:pt x="20899" y="21600"/>
                      </a:lnTo>
                      <a:lnTo>
                        <a:pt x="21425" y="7066"/>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0" name="Shape 2578">
                  <a:extLst>
                    <a:ext uri="{FF2B5EF4-FFF2-40B4-BE49-F238E27FC236}">
                      <a16:creationId xmlns:a16="http://schemas.microsoft.com/office/drawing/2014/main" id="{C31640CB-A4FD-4959-9D3F-A94FA5ADD47D}"/>
                    </a:ext>
                  </a:extLst>
                </p:cNvPr>
                <p:cNvSpPr/>
                <p:nvPr/>
              </p:nvSpPr>
              <p:spPr>
                <a:xfrm>
                  <a:off x="6992632" y="2591299"/>
                  <a:ext cx="1100749" cy="490478"/>
                </a:xfrm>
                <a:custGeom>
                  <a:avLst/>
                  <a:gdLst/>
                  <a:ahLst/>
                  <a:cxnLst>
                    <a:cxn ang="0">
                      <a:pos x="wd2" y="hd2"/>
                    </a:cxn>
                    <a:cxn ang="5400000">
                      <a:pos x="wd2" y="hd2"/>
                    </a:cxn>
                    <a:cxn ang="10800000">
                      <a:pos x="wd2" y="hd2"/>
                    </a:cxn>
                    <a:cxn ang="16200000">
                      <a:pos x="wd2" y="hd2"/>
                    </a:cxn>
                  </a:cxnLst>
                  <a:rect l="0" t="0" r="r" b="b"/>
                  <a:pathLst>
                    <a:path w="21600" h="21600" extrusionOk="0">
                      <a:moveTo>
                        <a:pt x="14134" y="21537"/>
                      </a:moveTo>
                      <a:lnTo>
                        <a:pt x="17360" y="21600"/>
                      </a:lnTo>
                      <a:lnTo>
                        <a:pt x="21600" y="21537"/>
                      </a:lnTo>
                      <a:lnTo>
                        <a:pt x="21354" y="21162"/>
                      </a:lnTo>
                      <a:lnTo>
                        <a:pt x="21354" y="20661"/>
                      </a:lnTo>
                      <a:lnTo>
                        <a:pt x="21201" y="20348"/>
                      </a:lnTo>
                      <a:lnTo>
                        <a:pt x="21139" y="19847"/>
                      </a:lnTo>
                      <a:lnTo>
                        <a:pt x="20955" y="19659"/>
                      </a:lnTo>
                      <a:lnTo>
                        <a:pt x="20770" y="19158"/>
                      </a:lnTo>
                      <a:lnTo>
                        <a:pt x="20617" y="18344"/>
                      </a:lnTo>
                      <a:lnTo>
                        <a:pt x="20432" y="17843"/>
                      </a:lnTo>
                      <a:lnTo>
                        <a:pt x="20432" y="17530"/>
                      </a:lnTo>
                      <a:lnTo>
                        <a:pt x="20371" y="17030"/>
                      </a:lnTo>
                      <a:lnTo>
                        <a:pt x="20156" y="16779"/>
                      </a:lnTo>
                      <a:lnTo>
                        <a:pt x="20248" y="15527"/>
                      </a:lnTo>
                      <a:lnTo>
                        <a:pt x="20156" y="14588"/>
                      </a:lnTo>
                      <a:lnTo>
                        <a:pt x="20156" y="13962"/>
                      </a:lnTo>
                      <a:lnTo>
                        <a:pt x="20217" y="13523"/>
                      </a:lnTo>
                      <a:lnTo>
                        <a:pt x="20033" y="13148"/>
                      </a:lnTo>
                      <a:lnTo>
                        <a:pt x="20094" y="12584"/>
                      </a:lnTo>
                      <a:lnTo>
                        <a:pt x="19972" y="12209"/>
                      </a:lnTo>
                      <a:lnTo>
                        <a:pt x="20033" y="11770"/>
                      </a:lnTo>
                      <a:lnTo>
                        <a:pt x="19787" y="11520"/>
                      </a:lnTo>
                      <a:lnTo>
                        <a:pt x="19787" y="11019"/>
                      </a:lnTo>
                      <a:lnTo>
                        <a:pt x="19634" y="11019"/>
                      </a:lnTo>
                      <a:lnTo>
                        <a:pt x="19634" y="10894"/>
                      </a:lnTo>
                      <a:lnTo>
                        <a:pt x="19572" y="10456"/>
                      </a:lnTo>
                      <a:lnTo>
                        <a:pt x="19572" y="9955"/>
                      </a:lnTo>
                      <a:lnTo>
                        <a:pt x="19634" y="9642"/>
                      </a:lnTo>
                      <a:lnTo>
                        <a:pt x="19572" y="9141"/>
                      </a:lnTo>
                      <a:lnTo>
                        <a:pt x="19449" y="8828"/>
                      </a:lnTo>
                      <a:lnTo>
                        <a:pt x="19449" y="8327"/>
                      </a:lnTo>
                      <a:lnTo>
                        <a:pt x="19173" y="7638"/>
                      </a:lnTo>
                      <a:lnTo>
                        <a:pt x="19173" y="7137"/>
                      </a:lnTo>
                      <a:lnTo>
                        <a:pt x="18927" y="6699"/>
                      </a:lnTo>
                      <a:lnTo>
                        <a:pt x="18988" y="6323"/>
                      </a:lnTo>
                      <a:lnTo>
                        <a:pt x="18927" y="5885"/>
                      </a:lnTo>
                      <a:lnTo>
                        <a:pt x="18804" y="5384"/>
                      </a:lnTo>
                      <a:lnTo>
                        <a:pt x="18804" y="4696"/>
                      </a:lnTo>
                      <a:lnTo>
                        <a:pt x="18589" y="4570"/>
                      </a:lnTo>
                      <a:lnTo>
                        <a:pt x="18405" y="4445"/>
                      </a:lnTo>
                      <a:lnTo>
                        <a:pt x="18189" y="4070"/>
                      </a:lnTo>
                      <a:lnTo>
                        <a:pt x="18128" y="3631"/>
                      </a:lnTo>
                      <a:lnTo>
                        <a:pt x="17882" y="3381"/>
                      </a:lnTo>
                      <a:lnTo>
                        <a:pt x="17667" y="3005"/>
                      </a:lnTo>
                      <a:lnTo>
                        <a:pt x="17483" y="3005"/>
                      </a:lnTo>
                      <a:lnTo>
                        <a:pt x="17421" y="2943"/>
                      </a:lnTo>
                      <a:lnTo>
                        <a:pt x="17206" y="2692"/>
                      </a:lnTo>
                      <a:lnTo>
                        <a:pt x="17022" y="2692"/>
                      </a:lnTo>
                      <a:lnTo>
                        <a:pt x="16684" y="2066"/>
                      </a:lnTo>
                      <a:lnTo>
                        <a:pt x="15762" y="2317"/>
                      </a:lnTo>
                      <a:lnTo>
                        <a:pt x="15301" y="2191"/>
                      </a:lnTo>
                      <a:lnTo>
                        <a:pt x="15117" y="2567"/>
                      </a:lnTo>
                      <a:lnTo>
                        <a:pt x="14963" y="2692"/>
                      </a:lnTo>
                      <a:lnTo>
                        <a:pt x="14011" y="1753"/>
                      </a:lnTo>
                      <a:lnTo>
                        <a:pt x="13734" y="1127"/>
                      </a:lnTo>
                      <a:lnTo>
                        <a:pt x="11092" y="1127"/>
                      </a:lnTo>
                      <a:lnTo>
                        <a:pt x="7098" y="814"/>
                      </a:lnTo>
                      <a:lnTo>
                        <a:pt x="2950" y="313"/>
                      </a:lnTo>
                      <a:lnTo>
                        <a:pt x="461" y="0"/>
                      </a:lnTo>
                      <a:lnTo>
                        <a:pt x="0" y="13523"/>
                      </a:lnTo>
                      <a:lnTo>
                        <a:pt x="2243" y="13837"/>
                      </a:lnTo>
                      <a:lnTo>
                        <a:pt x="4670" y="14087"/>
                      </a:lnTo>
                      <a:lnTo>
                        <a:pt x="4885" y="14337"/>
                      </a:lnTo>
                      <a:lnTo>
                        <a:pt x="4732" y="20911"/>
                      </a:lnTo>
                      <a:lnTo>
                        <a:pt x="7958" y="21287"/>
                      </a:lnTo>
                      <a:lnTo>
                        <a:pt x="14134" y="21537"/>
                      </a:lnTo>
                      <a:close/>
                    </a:path>
                  </a:pathLst>
                </a:custGeom>
                <a:solidFill>
                  <a:srgbClr val="CEDC0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1" name="Shape 2579">
                  <a:extLst>
                    <a:ext uri="{FF2B5EF4-FFF2-40B4-BE49-F238E27FC236}">
                      <a16:creationId xmlns:a16="http://schemas.microsoft.com/office/drawing/2014/main" id="{449FD464-C354-42AA-B4AE-2B609AD61AC4}"/>
                    </a:ext>
                  </a:extLst>
                </p:cNvPr>
                <p:cNvSpPr/>
                <p:nvPr/>
              </p:nvSpPr>
              <p:spPr>
                <a:xfrm>
                  <a:off x="7016121" y="2142050"/>
                  <a:ext cx="926946" cy="553032"/>
                </a:xfrm>
                <a:custGeom>
                  <a:avLst/>
                  <a:gdLst/>
                  <a:ahLst/>
                  <a:cxnLst>
                    <a:cxn ang="0">
                      <a:pos x="wd2" y="hd2"/>
                    </a:cxn>
                    <a:cxn ang="5400000">
                      <a:pos x="wd2" y="hd2"/>
                    </a:cxn>
                    <a:cxn ang="10800000">
                      <a:pos x="wd2" y="hd2"/>
                    </a:cxn>
                    <a:cxn ang="16200000">
                      <a:pos x="wd2" y="hd2"/>
                    </a:cxn>
                  </a:cxnLst>
                  <a:rect l="0" t="0" r="r" b="b"/>
                  <a:pathLst>
                    <a:path w="21600" h="21600" extrusionOk="0">
                      <a:moveTo>
                        <a:pt x="2955" y="17824"/>
                      </a:moveTo>
                      <a:lnTo>
                        <a:pt x="7881" y="18268"/>
                      </a:lnTo>
                      <a:lnTo>
                        <a:pt x="12624" y="18546"/>
                      </a:lnTo>
                      <a:lnTo>
                        <a:pt x="15762" y="18546"/>
                      </a:lnTo>
                      <a:lnTo>
                        <a:pt x="16091" y="19101"/>
                      </a:lnTo>
                      <a:lnTo>
                        <a:pt x="17222" y="19934"/>
                      </a:lnTo>
                      <a:lnTo>
                        <a:pt x="17404" y="19823"/>
                      </a:lnTo>
                      <a:lnTo>
                        <a:pt x="17623" y="19490"/>
                      </a:lnTo>
                      <a:lnTo>
                        <a:pt x="18170" y="19601"/>
                      </a:lnTo>
                      <a:lnTo>
                        <a:pt x="19265" y="19379"/>
                      </a:lnTo>
                      <a:lnTo>
                        <a:pt x="19666" y="19934"/>
                      </a:lnTo>
                      <a:lnTo>
                        <a:pt x="19885" y="19934"/>
                      </a:lnTo>
                      <a:lnTo>
                        <a:pt x="20141" y="20156"/>
                      </a:lnTo>
                      <a:lnTo>
                        <a:pt x="20214" y="20212"/>
                      </a:lnTo>
                      <a:lnTo>
                        <a:pt x="20432" y="20212"/>
                      </a:lnTo>
                      <a:lnTo>
                        <a:pt x="20688" y="20545"/>
                      </a:lnTo>
                      <a:lnTo>
                        <a:pt x="20980" y="20767"/>
                      </a:lnTo>
                      <a:lnTo>
                        <a:pt x="21053" y="21156"/>
                      </a:lnTo>
                      <a:lnTo>
                        <a:pt x="21308" y="21489"/>
                      </a:lnTo>
                      <a:lnTo>
                        <a:pt x="21527" y="21600"/>
                      </a:lnTo>
                      <a:lnTo>
                        <a:pt x="21454" y="20767"/>
                      </a:lnTo>
                      <a:lnTo>
                        <a:pt x="21199" y="20434"/>
                      </a:lnTo>
                      <a:lnTo>
                        <a:pt x="21126" y="20045"/>
                      </a:lnTo>
                      <a:lnTo>
                        <a:pt x="21235" y="19712"/>
                      </a:lnTo>
                      <a:lnTo>
                        <a:pt x="21308" y="19601"/>
                      </a:lnTo>
                      <a:lnTo>
                        <a:pt x="21454" y="18879"/>
                      </a:lnTo>
                      <a:lnTo>
                        <a:pt x="21454" y="18435"/>
                      </a:lnTo>
                      <a:lnTo>
                        <a:pt x="21600" y="18046"/>
                      </a:lnTo>
                      <a:lnTo>
                        <a:pt x="21600" y="17713"/>
                      </a:lnTo>
                      <a:lnTo>
                        <a:pt x="21308" y="17324"/>
                      </a:lnTo>
                      <a:lnTo>
                        <a:pt x="21235" y="16991"/>
                      </a:lnTo>
                      <a:lnTo>
                        <a:pt x="21381" y="16880"/>
                      </a:lnTo>
                      <a:lnTo>
                        <a:pt x="21381" y="16492"/>
                      </a:lnTo>
                      <a:lnTo>
                        <a:pt x="21235" y="16047"/>
                      </a:lnTo>
                      <a:lnTo>
                        <a:pt x="21199" y="15659"/>
                      </a:lnTo>
                      <a:lnTo>
                        <a:pt x="21600" y="15659"/>
                      </a:lnTo>
                      <a:lnTo>
                        <a:pt x="21600" y="4886"/>
                      </a:lnTo>
                      <a:lnTo>
                        <a:pt x="21381" y="4553"/>
                      </a:lnTo>
                      <a:lnTo>
                        <a:pt x="21199" y="4387"/>
                      </a:lnTo>
                      <a:lnTo>
                        <a:pt x="20907" y="4276"/>
                      </a:lnTo>
                      <a:lnTo>
                        <a:pt x="20651" y="3554"/>
                      </a:lnTo>
                      <a:lnTo>
                        <a:pt x="20432" y="3110"/>
                      </a:lnTo>
                      <a:lnTo>
                        <a:pt x="20505" y="2887"/>
                      </a:lnTo>
                      <a:lnTo>
                        <a:pt x="20761" y="2499"/>
                      </a:lnTo>
                      <a:lnTo>
                        <a:pt x="20980" y="2277"/>
                      </a:lnTo>
                      <a:lnTo>
                        <a:pt x="21126" y="1888"/>
                      </a:lnTo>
                      <a:lnTo>
                        <a:pt x="21235" y="1111"/>
                      </a:lnTo>
                      <a:lnTo>
                        <a:pt x="16164" y="1055"/>
                      </a:lnTo>
                      <a:lnTo>
                        <a:pt x="11165" y="944"/>
                      </a:lnTo>
                      <a:lnTo>
                        <a:pt x="5765" y="500"/>
                      </a:lnTo>
                      <a:lnTo>
                        <a:pt x="876" y="0"/>
                      </a:lnTo>
                      <a:lnTo>
                        <a:pt x="657" y="5220"/>
                      </a:lnTo>
                      <a:lnTo>
                        <a:pt x="547" y="5608"/>
                      </a:lnTo>
                      <a:lnTo>
                        <a:pt x="0" y="17547"/>
                      </a:lnTo>
                      <a:lnTo>
                        <a:pt x="2955" y="17824"/>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2" name="Shape 2580">
                  <a:extLst>
                    <a:ext uri="{FF2B5EF4-FFF2-40B4-BE49-F238E27FC236}">
                      <a16:creationId xmlns:a16="http://schemas.microsoft.com/office/drawing/2014/main" id="{05D23947-73EE-41CB-AA1E-254194C81778}"/>
                    </a:ext>
                  </a:extLst>
                </p:cNvPr>
                <p:cNvSpPr/>
                <p:nvPr/>
              </p:nvSpPr>
              <p:spPr>
                <a:xfrm>
                  <a:off x="7053699" y="1680006"/>
                  <a:ext cx="873710" cy="490478"/>
                </a:xfrm>
                <a:custGeom>
                  <a:avLst/>
                  <a:gdLst/>
                  <a:ahLst/>
                  <a:cxnLst>
                    <a:cxn ang="0">
                      <a:pos x="wd2" y="hd2"/>
                    </a:cxn>
                    <a:cxn ang="5400000">
                      <a:pos x="wd2" y="hd2"/>
                    </a:cxn>
                    <a:cxn ang="10800000">
                      <a:pos x="wd2" y="hd2"/>
                    </a:cxn>
                    <a:cxn ang="16200000">
                      <a:pos x="wd2" y="hd2"/>
                    </a:cxn>
                  </a:cxnLst>
                  <a:rect l="0" t="0" r="r" b="b"/>
                  <a:pathLst>
                    <a:path w="21600" h="21600" extrusionOk="0">
                      <a:moveTo>
                        <a:pt x="0" y="20348"/>
                      </a:moveTo>
                      <a:lnTo>
                        <a:pt x="5187" y="20911"/>
                      </a:lnTo>
                      <a:lnTo>
                        <a:pt x="10916" y="21412"/>
                      </a:lnTo>
                      <a:lnTo>
                        <a:pt x="16219" y="21537"/>
                      </a:lnTo>
                      <a:lnTo>
                        <a:pt x="21600" y="21600"/>
                      </a:lnTo>
                      <a:lnTo>
                        <a:pt x="21600" y="20661"/>
                      </a:lnTo>
                      <a:lnTo>
                        <a:pt x="21561" y="19847"/>
                      </a:lnTo>
                      <a:lnTo>
                        <a:pt x="21561" y="19409"/>
                      </a:lnTo>
                      <a:lnTo>
                        <a:pt x="21484" y="18908"/>
                      </a:lnTo>
                      <a:lnTo>
                        <a:pt x="21174" y="18219"/>
                      </a:lnTo>
                      <a:lnTo>
                        <a:pt x="21097" y="17843"/>
                      </a:lnTo>
                      <a:lnTo>
                        <a:pt x="21097" y="17405"/>
                      </a:lnTo>
                      <a:lnTo>
                        <a:pt x="20981" y="17030"/>
                      </a:lnTo>
                      <a:lnTo>
                        <a:pt x="20981" y="15402"/>
                      </a:lnTo>
                      <a:lnTo>
                        <a:pt x="21019" y="14901"/>
                      </a:lnTo>
                      <a:lnTo>
                        <a:pt x="20903" y="14463"/>
                      </a:lnTo>
                      <a:lnTo>
                        <a:pt x="20903" y="13837"/>
                      </a:lnTo>
                      <a:lnTo>
                        <a:pt x="20826" y="12897"/>
                      </a:lnTo>
                      <a:lnTo>
                        <a:pt x="20826" y="12083"/>
                      </a:lnTo>
                      <a:lnTo>
                        <a:pt x="20748" y="11645"/>
                      </a:lnTo>
                      <a:lnTo>
                        <a:pt x="20748" y="10769"/>
                      </a:lnTo>
                      <a:lnTo>
                        <a:pt x="20671" y="9830"/>
                      </a:lnTo>
                      <a:lnTo>
                        <a:pt x="20323" y="8577"/>
                      </a:lnTo>
                      <a:lnTo>
                        <a:pt x="20323" y="8327"/>
                      </a:lnTo>
                      <a:lnTo>
                        <a:pt x="20013" y="6887"/>
                      </a:lnTo>
                      <a:lnTo>
                        <a:pt x="20013" y="5635"/>
                      </a:lnTo>
                      <a:lnTo>
                        <a:pt x="19935" y="5384"/>
                      </a:lnTo>
                      <a:lnTo>
                        <a:pt x="20013" y="5009"/>
                      </a:lnTo>
                      <a:lnTo>
                        <a:pt x="19935" y="4195"/>
                      </a:lnTo>
                      <a:lnTo>
                        <a:pt x="20090" y="3381"/>
                      </a:lnTo>
                      <a:lnTo>
                        <a:pt x="20013" y="2880"/>
                      </a:lnTo>
                      <a:lnTo>
                        <a:pt x="19781" y="1753"/>
                      </a:lnTo>
                      <a:lnTo>
                        <a:pt x="19742" y="1377"/>
                      </a:lnTo>
                      <a:lnTo>
                        <a:pt x="19742" y="1127"/>
                      </a:lnTo>
                      <a:lnTo>
                        <a:pt x="17342" y="1127"/>
                      </a:lnTo>
                      <a:lnTo>
                        <a:pt x="11729" y="939"/>
                      </a:lnTo>
                      <a:lnTo>
                        <a:pt x="5226" y="438"/>
                      </a:lnTo>
                      <a:lnTo>
                        <a:pt x="890" y="0"/>
                      </a:lnTo>
                      <a:lnTo>
                        <a:pt x="890" y="188"/>
                      </a:lnTo>
                      <a:lnTo>
                        <a:pt x="0" y="20348"/>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3" name="Shape 2581">
                  <a:extLst>
                    <a:ext uri="{FF2B5EF4-FFF2-40B4-BE49-F238E27FC236}">
                      <a16:creationId xmlns:a16="http://schemas.microsoft.com/office/drawing/2014/main" id="{D904C32F-DA8C-4D80-A0A3-60037487A88F}"/>
                    </a:ext>
                  </a:extLst>
                </p:cNvPr>
                <p:cNvSpPr/>
                <p:nvPr/>
              </p:nvSpPr>
              <p:spPr>
                <a:xfrm>
                  <a:off x="7074054" y="3521073"/>
                  <a:ext cx="1153985" cy="534549"/>
                </a:xfrm>
                <a:custGeom>
                  <a:avLst/>
                  <a:gdLst/>
                  <a:ahLst/>
                  <a:cxnLst>
                    <a:cxn ang="0">
                      <a:pos x="wd2" y="hd2"/>
                    </a:cxn>
                    <a:cxn ang="5400000">
                      <a:pos x="wd2" y="hd2"/>
                    </a:cxn>
                    <a:cxn ang="10800000">
                      <a:pos x="wd2" y="hd2"/>
                    </a:cxn>
                    <a:cxn ang="16200000">
                      <a:pos x="wd2" y="hd2"/>
                    </a:cxn>
                  </a:cxnLst>
                  <a:rect l="0" t="0" r="r" b="b"/>
                  <a:pathLst>
                    <a:path w="21600" h="21600" extrusionOk="0">
                      <a:moveTo>
                        <a:pt x="21453" y="9077"/>
                      </a:moveTo>
                      <a:lnTo>
                        <a:pt x="20985" y="3849"/>
                      </a:lnTo>
                      <a:lnTo>
                        <a:pt x="20955" y="747"/>
                      </a:lnTo>
                      <a:lnTo>
                        <a:pt x="17849" y="862"/>
                      </a:lnTo>
                      <a:lnTo>
                        <a:pt x="12192" y="862"/>
                      </a:lnTo>
                      <a:lnTo>
                        <a:pt x="6506" y="632"/>
                      </a:lnTo>
                      <a:lnTo>
                        <a:pt x="2550" y="287"/>
                      </a:lnTo>
                      <a:lnTo>
                        <a:pt x="59" y="0"/>
                      </a:lnTo>
                      <a:lnTo>
                        <a:pt x="0" y="3102"/>
                      </a:lnTo>
                      <a:lnTo>
                        <a:pt x="3429" y="3447"/>
                      </a:lnTo>
                      <a:lnTo>
                        <a:pt x="6008" y="3791"/>
                      </a:lnTo>
                      <a:lnTo>
                        <a:pt x="7268" y="3791"/>
                      </a:lnTo>
                      <a:lnTo>
                        <a:pt x="7503" y="3964"/>
                      </a:lnTo>
                      <a:lnTo>
                        <a:pt x="7327" y="15109"/>
                      </a:lnTo>
                      <a:lnTo>
                        <a:pt x="7327" y="15740"/>
                      </a:lnTo>
                      <a:lnTo>
                        <a:pt x="7503" y="15740"/>
                      </a:lnTo>
                      <a:lnTo>
                        <a:pt x="7708" y="16085"/>
                      </a:lnTo>
                      <a:lnTo>
                        <a:pt x="8060" y="16832"/>
                      </a:lnTo>
                      <a:lnTo>
                        <a:pt x="8265" y="17062"/>
                      </a:lnTo>
                      <a:lnTo>
                        <a:pt x="8441" y="16832"/>
                      </a:lnTo>
                      <a:lnTo>
                        <a:pt x="8646" y="17062"/>
                      </a:lnTo>
                      <a:lnTo>
                        <a:pt x="8880" y="16947"/>
                      </a:lnTo>
                      <a:lnTo>
                        <a:pt x="8998" y="16487"/>
                      </a:lnTo>
                      <a:lnTo>
                        <a:pt x="9056" y="16717"/>
                      </a:lnTo>
                      <a:lnTo>
                        <a:pt x="9203" y="16947"/>
                      </a:lnTo>
                      <a:lnTo>
                        <a:pt x="9379" y="17349"/>
                      </a:lnTo>
                      <a:lnTo>
                        <a:pt x="9379" y="17694"/>
                      </a:lnTo>
                      <a:lnTo>
                        <a:pt x="9437" y="18153"/>
                      </a:lnTo>
                      <a:lnTo>
                        <a:pt x="9642" y="18153"/>
                      </a:lnTo>
                      <a:lnTo>
                        <a:pt x="9701" y="18211"/>
                      </a:lnTo>
                      <a:lnTo>
                        <a:pt x="9935" y="18153"/>
                      </a:lnTo>
                      <a:lnTo>
                        <a:pt x="10141" y="18326"/>
                      </a:lnTo>
                      <a:lnTo>
                        <a:pt x="10522" y="18670"/>
                      </a:lnTo>
                      <a:lnTo>
                        <a:pt x="10756" y="18555"/>
                      </a:lnTo>
                      <a:lnTo>
                        <a:pt x="10903" y="18555"/>
                      </a:lnTo>
                      <a:lnTo>
                        <a:pt x="11196" y="19130"/>
                      </a:lnTo>
                      <a:lnTo>
                        <a:pt x="11401" y="19015"/>
                      </a:lnTo>
                      <a:lnTo>
                        <a:pt x="11577" y="18670"/>
                      </a:lnTo>
                      <a:lnTo>
                        <a:pt x="12016" y="18785"/>
                      </a:lnTo>
                      <a:lnTo>
                        <a:pt x="12251" y="18670"/>
                      </a:lnTo>
                      <a:lnTo>
                        <a:pt x="12192" y="19130"/>
                      </a:lnTo>
                      <a:lnTo>
                        <a:pt x="12339" y="19532"/>
                      </a:lnTo>
                      <a:lnTo>
                        <a:pt x="12515" y="19532"/>
                      </a:lnTo>
                      <a:lnTo>
                        <a:pt x="12573" y="19877"/>
                      </a:lnTo>
                      <a:lnTo>
                        <a:pt x="12573" y="20394"/>
                      </a:lnTo>
                      <a:lnTo>
                        <a:pt x="12778" y="20394"/>
                      </a:lnTo>
                      <a:lnTo>
                        <a:pt x="12954" y="20279"/>
                      </a:lnTo>
                      <a:lnTo>
                        <a:pt x="13277" y="19647"/>
                      </a:lnTo>
                      <a:lnTo>
                        <a:pt x="13511" y="19877"/>
                      </a:lnTo>
                      <a:lnTo>
                        <a:pt x="13570" y="20164"/>
                      </a:lnTo>
                      <a:lnTo>
                        <a:pt x="13775" y="20164"/>
                      </a:lnTo>
                      <a:lnTo>
                        <a:pt x="13833" y="20623"/>
                      </a:lnTo>
                      <a:lnTo>
                        <a:pt x="14068" y="20623"/>
                      </a:lnTo>
                      <a:lnTo>
                        <a:pt x="14390" y="20394"/>
                      </a:lnTo>
                      <a:lnTo>
                        <a:pt x="14566" y="20394"/>
                      </a:lnTo>
                      <a:lnTo>
                        <a:pt x="14507" y="20738"/>
                      </a:lnTo>
                      <a:lnTo>
                        <a:pt x="14566" y="21140"/>
                      </a:lnTo>
                      <a:lnTo>
                        <a:pt x="14595" y="21255"/>
                      </a:lnTo>
                      <a:lnTo>
                        <a:pt x="14771" y="21255"/>
                      </a:lnTo>
                      <a:lnTo>
                        <a:pt x="14830" y="20509"/>
                      </a:lnTo>
                      <a:lnTo>
                        <a:pt x="15035" y="20164"/>
                      </a:lnTo>
                      <a:lnTo>
                        <a:pt x="15094" y="19991"/>
                      </a:lnTo>
                      <a:lnTo>
                        <a:pt x="15152" y="19877"/>
                      </a:lnTo>
                      <a:lnTo>
                        <a:pt x="15328" y="19991"/>
                      </a:lnTo>
                      <a:lnTo>
                        <a:pt x="15504" y="20394"/>
                      </a:lnTo>
                      <a:lnTo>
                        <a:pt x="15709" y="20509"/>
                      </a:lnTo>
                      <a:lnTo>
                        <a:pt x="15885" y="20164"/>
                      </a:lnTo>
                      <a:lnTo>
                        <a:pt x="16090" y="20279"/>
                      </a:lnTo>
                      <a:lnTo>
                        <a:pt x="16207" y="20738"/>
                      </a:lnTo>
                      <a:lnTo>
                        <a:pt x="16412" y="20911"/>
                      </a:lnTo>
                      <a:lnTo>
                        <a:pt x="16647" y="21026"/>
                      </a:lnTo>
                      <a:lnTo>
                        <a:pt x="16823" y="21370"/>
                      </a:lnTo>
                      <a:lnTo>
                        <a:pt x="16911" y="21026"/>
                      </a:lnTo>
                      <a:lnTo>
                        <a:pt x="17145" y="21026"/>
                      </a:lnTo>
                      <a:lnTo>
                        <a:pt x="17350" y="20509"/>
                      </a:lnTo>
                      <a:lnTo>
                        <a:pt x="17585" y="20509"/>
                      </a:lnTo>
                      <a:lnTo>
                        <a:pt x="17790" y="20164"/>
                      </a:lnTo>
                      <a:lnTo>
                        <a:pt x="17966" y="20509"/>
                      </a:lnTo>
                      <a:lnTo>
                        <a:pt x="18200" y="20509"/>
                      </a:lnTo>
                      <a:lnTo>
                        <a:pt x="18347" y="20164"/>
                      </a:lnTo>
                      <a:lnTo>
                        <a:pt x="18728" y="19877"/>
                      </a:lnTo>
                      <a:lnTo>
                        <a:pt x="18962" y="20279"/>
                      </a:lnTo>
                      <a:lnTo>
                        <a:pt x="19138" y="20394"/>
                      </a:lnTo>
                      <a:lnTo>
                        <a:pt x="19285" y="20394"/>
                      </a:lnTo>
                      <a:lnTo>
                        <a:pt x="19461" y="20164"/>
                      </a:lnTo>
                      <a:lnTo>
                        <a:pt x="19578" y="19877"/>
                      </a:lnTo>
                      <a:lnTo>
                        <a:pt x="19724" y="19877"/>
                      </a:lnTo>
                      <a:lnTo>
                        <a:pt x="20223" y="20394"/>
                      </a:lnTo>
                      <a:lnTo>
                        <a:pt x="20604" y="21026"/>
                      </a:lnTo>
                      <a:lnTo>
                        <a:pt x="20838" y="21140"/>
                      </a:lnTo>
                      <a:lnTo>
                        <a:pt x="20985" y="21370"/>
                      </a:lnTo>
                      <a:lnTo>
                        <a:pt x="21600" y="21600"/>
                      </a:lnTo>
                      <a:lnTo>
                        <a:pt x="21541" y="10800"/>
                      </a:lnTo>
                      <a:lnTo>
                        <a:pt x="21453" y="907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4" name="Shape 2582">
                  <a:extLst>
                    <a:ext uri="{FF2B5EF4-FFF2-40B4-BE49-F238E27FC236}">
                      <a16:creationId xmlns:a16="http://schemas.microsoft.com/office/drawing/2014/main" id="{A9708987-BA84-4FEE-8907-E2B9FA927B27}"/>
                    </a:ext>
                  </a:extLst>
                </p:cNvPr>
                <p:cNvSpPr/>
                <p:nvPr/>
              </p:nvSpPr>
              <p:spPr>
                <a:xfrm>
                  <a:off x="7210277" y="3066138"/>
                  <a:ext cx="983315" cy="476261"/>
                </a:xfrm>
                <a:custGeom>
                  <a:avLst/>
                  <a:gdLst/>
                  <a:ahLst/>
                  <a:cxnLst>
                    <a:cxn ang="0">
                      <a:pos x="wd2" y="hd2"/>
                    </a:cxn>
                    <a:cxn ang="5400000">
                      <a:pos x="wd2" y="hd2"/>
                    </a:cxn>
                    <a:cxn ang="10800000">
                      <a:pos x="wd2" y="hd2"/>
                    </a:cxn>
                    <a:cxn ang="16200000">
                      <a:pos x="wd2" y="hd2"/>
                    </a:cxn>
                  </a:cxnLst>
                  <a:rect l="0" t="0" r="r" b="b"/>
                  <a:pathLst>
                    <a:path w="21600" h="21600" extrusionOk="0">
                      <a:moveTo>
                        <a:pt x="21187" y="6319"/>
                      </a:moveTo>
                      <a:lnTo>
                        <a:pt x="20946" y="6190"/>
                      </a:lnTo>
                      <a:lnTo>
                        <a:pt x="20603" y="5352"/>
                      </a:lnTo>
                      <a:lnTo>
                        <a:pt x="20603" y="4836"/>
                      </a:lnTo>
                      <a:lnTo>
                        <a:pt x="20362" y="4642"/>
                      </a:lnTo>
                      <a:lnTo>
                        <a:pt x="20087" y="3998"/>
                      </a:lnTo>
                      <a:lnTo>
                        <a:pt x="20018" y="3546"/>
                      </a:lnTo>
                      <a:lnTo>
                        <a:pt x="20293" y="2773"/>
                      </a:lnTo>
                      <a:lnTo>
                        <a:pt x="20362" y="2450"/>
                      </a:lnTo>
                      <a:lnTo>
                        <a:pt x="20603" y="2450"/>
                      </a:lnTo>
                      <a:lnTo>
                        <a:pt x="20671" y="2321"/>
                      </a:lnTo>
                      <a:lnTo>
                        <a:pt x="20603" y="1805"/>
                      </a:lnTo>
                      <a:lnTo>
                        <a:pt x="20431" y="1354"/>
                      </a:lnTo>
                      <a:lnTo>
                        <a:pt x="20293" y="1225"/>
                      </a:lnTo>
                      <a:lnTo>
                        <a:pt x="20018" y="1612"/>
                      </a:lnTo>
                      <a:lnTo>
                        <a:pt x="19399" y="645"/>
                      </a:lnTo>
                      <a:lnTo>
                        <a:pt x="14652" y="709"/>
                      </a:lnTo>
                      <a:lnTo>
                        <a:pt x="11041" y="645"/>
                      </a:lnTo>
                      <a:lnTo>
                        <a:pt x="4127" y="387"/>
                      </a:lnTo>
                      <a:lnTo>
                        <a:pt x="516" y="0"/>
                      </a:lnTo>
                      <a:lnTo>
                        <a:pt x="0" y="20955"/>
                      </a:lnTo>
                      <a:lnTo>
                        <a:pt x="4643" y="21342"/>
                      </a:lnTo>
                      <a:lnTo>
                        <a:pt x="11316" y="21600"/>
                      </a:lnTo>
                      <a:lnTo>
                        <a:pt x="17954" y="21600"/>
                      </a:lnTo>
                      <a:lnTo>
                        <a:pt x="21600" y="21471"/>
                      </a:lnTo>
                      <a:lnTo>
                        <a:pt x="21462" y="6706"/>
                      </a:lnTo>
                      <a:lnTo>
                        <a:pt x="21187" y="631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35" name="Group 2594">
                  <a:extLst>
                    <a:ext uri="{FF2B5EF4-FFF2-40B4-BE49-F238E27FC236}">
                      <a16:creationId xmlns:a16="http://schemas.microsoft.com/office/drawing/2014/main" id="{42A5726E-6BAB-4FA5-9CDD-3264C7FAECF6}"/>
                    </a:ext>
                  </a:extLst>
                </p:cNvPr>
                <p:cNvGrpSpPr/>
                <p:nvPr/>
              </p:nvGrpSpPr>
              <p:grpSpPr>
                <a:xfrm>
                  <a:off x="6505673" y="3597843"/>
                  <a:ext cx="1869553" cy="1651982"/>
                  <a:chOff x="0" y="0"/>
                  <a:chExt cx="3235717" cy="2859163"/>
                </a:xfrm>
                <a:solidFill>
                  <a:srgbClr val="139148"/>
                </a:solidFill>
              </p:grpSpPr>
              <p:sp>
                <p:nvSpPr>
                  <p:cNvPr id="690" name="Shape 2583">
                    <a:extLst>
                      <a:ext uri="{FF2B5EF4-FFF2-40B4-BE49-F238E27FC236}">
                        <a16:creationId xmlns:a16="http://schemas.microsoft.com/office/drawing/2014/main" id="{48BF31ED-E073-4AF5-9647-8BAF74F8B518}"/>
                      </a:ext>
                    </a:extLst>
                  </p:cNvPr>
                  <p:cNvSpPr/>
                  <p:nvPr/>
                </p:nvSpPr>
                <p:spPr>
                  <a:xfrm>
                    <a:off x="2268251" y="2512226"/>
                    <a:ext cx="62331" cy="273124"/>
                  </a:xfrm>
                  <a:custGeom>
                    <a:avLst/>
                    <a:gdLst/>
                    <a:ahLst/>
                    <a:cxnLst>
                      <a:cxn ang="0">
                        <a:pos x="wd2" y="hd2"/>
                      </a:cxn>
                      <a:cxn ang="5400000">
                        <a:pos x="wd2" y="hd2"/>
                      </a:cxn>
                      <a:cxn ang="10800000">
                        <a:pos x="wd2" y="hd2"/>
                      </a:cxn>
                      <a:cxn ang="16200000">
                        <a:pos x="wd2" y="hd2"/>
                      </a:cxn>
                    </a:cxnLst>
                    <a:rect l="0" t="0" r="r" b="b"/>
                    <a:pathLst>
                      <a:path w="21600" h="21600" extrusionOk="0">
                        <a:moveTo>
                          <a:pt x="8452" y="12065"/>
                        </a:moveTo>
                        <a:lnTo>
                          <a:pt x="8452" y="13232"/>
                        </a:lnTo>
                        <a:lnTo>
                          <a:pt x="12209" y="14595"/>
                        </a:lnTo>
                        <a:lnTo>
                          <a:pt x="17843" y="17514"/>
                        </a:lnTo>
                        <a:lnTo>
                          <a:pt x="17843" y="20432"/>
                        </a:lnTo>
                        <a:lnTo>
                          <a:pt x="21600" y="21600"/>
                        </a:lnTo>
                        <a:lnTo>
                          <a:pt x="17843" y="17514"/>
                        </a:lnTo>
                        <a:lnTo>
                          <a:pt x="15965" y="14984"/>
                        </a:lnTo>
                        <a:lnTo>
                          <a:pt x="3757" y="7395"/>
                        </a:lnTo>
                        <a:lnTo>
                          <a:pt x="1878" y="2530"/>
                        </a:lnTo>
                        <a:lnTo>
                          <a:pt x="1878" y="0"/>
                        </a:lnTo>
                        <a:lnTo>
                          <a:pt x="0" y="2919"/>
                        </a:lnTo>
                        <a:lnTo>
                          <a:pt x="1878" y="4476"/>
                        </a:lnTo>
                        <a:lnTo>
                          <a:pt x="0" y="7005"/>
                        </a:lnTo>
                        <a:lnTo>
                          <a:pt x="5635" y="7978"/>
                        </a:lnTo>
                        <a:lnTo>
                          <a:pt x="3757" y="9535"/>
                        </a:lnTo>
                        <a:lnTo>
                          <a:pt x="8452" y="120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1" name="Shape 2584">
                    <a:extLst>
                      <a:ext uri="{FF2B5EF4-FFF2-40B4-BE49-F238E27FC236}">
                        <a16:creationId xmlns:a16="http://schemas.microsoft.com/office/drawing/2014/main" id="{D41A65D7-C718-4321-A6D6-7F466345C158}"/>
                      </a:ext>
                    </a:extLst>
                  </p:cNvPr>
                  <p:cNvSpPr/>
                  <p:nvPr/>
                </p:nvSpPr>
                <p:spPr>
                  <a:xfrm>
                    <a:off x="2268251" y="2512226"/>
                    <a:ext cx="62331" cy="273124"/>
                  </a:xfrm>
                  <a:custGeom>
                    <a:avLst/>
                    <a:gdLst/>
                    <a:ahLst/>
                    <a:cxnLst>
                      <a:cxn ang="0">
                        <a:pos x="wd2" y="hd2"/>
                      </a:cxn>
                      <a:cxn ang="5400000">
                        <a:pos x="wd2" y="hd2"/>
                      </a:cxn>
                      <a:cxn ang="10800000">
                        <a:pos x="wd2" y="hd2"/>
                      </a:cxn>
                      <a:cxn ang="16200000">
                        <a:pos x="wd2" y="hd2"/>
                      </a:cxn>
                    </a:cxnLst>
                    <a:rect l="0" t="0" r="r" b="b"/>
                    <a:pathLst>
                      <a:path w="21600" h="21600" extrusionOk="0">
                        <a:moveTo>
                          <a:pt x="8452" y="12065"/>
                        </a:moveTo>
                        <a:lnTo>
                          <a:pt x="8452" y="13232"/>
                        </a:lnTo>
                        <a:lnTo>
                          <a:pt x="12209" y="14595"/>
                        </a:lnTo>
                        <a:lnTo>
                          <a:pt x="17843" y="17514"/>
                        </a:lnTo>
                        <a:lnTo>
                          <a:pt x="17843" y="20432"/>
                        </a:lnTo>
                        <a:lnTo>
                          <a:pt x="21600" y="21600"/>
                        </a:lnTo>
                        <a:lnTo>
                          <a:pt x="17843" y="17514"/>
                        </a:lnTo>
                        <a:lnTo>
                          <a:pt x="15965" y="14984"/>
                        </a:lnTo>
                        <a:lnTo>
                          <a:pt x="3757" y="7395"/>
                        </a:lnTo>
                        <a:lnTo>
                          <a:pt x="1878" y="2530"/>
                        </a:lnTo>
                        <a:lnTo>
                          <a:pt x="1878" y="0"/>
                        </a:lnTo>
                        <a:lnTo>
                          <a:pt x="0" y="2919"/>
                        </a:lnTo>
                        <a:lnTo>
                          <a:pt x="1878" y="4476"/>
                        </a:lnTo>
                        <a:lnTo>
                          <a:pt x="0" y="7005"/>
                        </a:lnTo>
                        <a:lnTo>
                          <a:pt x="5635" y="7978"/>
                        </a:lnTo>
                        <a:lnTo>
                          <a:pt x="3757" y="9535"/>
                        </a:lnTo>
                        <a:lnTo>
                          <a:pt x="8452" y="120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2" name="Shape 2585">
                    <a:extLst>
                      <a:ext uri="{FF2B5EF4-FFF2-40B4-BE49-F238E27FC236}">
                        <a16:creationId xmlns:a16="http://schemas.microsoft.com/office/drawing/2014/main" id="{ADD06D6B-48B2-4069-9264-698B8C2BD172}"/>
                      </a:ext>
                    </a:extLst>
                  </p:cNvPr>
                  <p:cNvSpPr/>
                  <p:nvPr/>
                </p:nvSpPr>
                <p:spPr>
                  <a:xfrm>
                    <a:off x="0" y="0"/>
                    <a:ext cx="3235717" cy="2859163"/>
                  </a:xfrm>
                  <a:custGeom>
                    <a:avLst/>
                    <a:gdLst/>
                    <a:ahLst/>
                    <a:cxnLst>
                      <a:cxn ang="0">
                        <a:pos x="wd2" y="hd2"/>
                      </a:cxn>
                      <a:cxn ang="5400000">
                        <a:pos x="wd2" y="hd2"/>
                      </a:cxn>
                      <a:cxn ang="10800000">
                        <a:pos x="wd2" y="hd2"/>
                      </a:cxn>
                      <a:cxn ang="16200000">
                        <a:pos x="wd2" y="hd2"/>
                      </a:cxn>
                    </a:cxnLst>
                    <a:rect l="0" t="0" r="r" b="b"/>
                    <a:pathLst>
                      <a:path w="21600" h="21600" extrusionOk="0">
                        <a:moveTo>
                          <a:pt x="21365" y="13105"/>
                        </a:moveTo>
                        <a:lnTo>
                          <a:pt x="21401" y="12975"/>
                        </a:lnTo>
                        <a:lnTo>
                          <a:pt x="21329" y="12659"/>
                        </a:lnTo>
                        <a:lnTo>
                          <a:pt x="21256" y="12510"/>
                        </a:lnTo>
                        <a:lnTo>
                          <a:pt x="21365" y="12380"/>
                        </a:lnTo>
                        <a:lnTo>
                          <a:pt x="21329" y="12138"/>
                        </a:lnTo>
                        <a:lnTo>
                          <a:pt x="21365" y="11990"/>
                        </a:lnTo>
                        <a:lnTo>
                          <a:pt x="21473" y="11860"/>
                        </a:lnTo>
                        <a:lnTo>
                          <a:pt x="21510" y="11711"/>
                        </a:lnTo>
                        <a:lnTo>
                          <a:pt x="21564" y="11599"/>
                        </a:lnTo>
                        <a:lnTo>
                          <a:pt x="21528" y="11469"/>
                        </a:lnTo>
                        <a:lnTo>
                          <a:pt x="21600" y="11320"/>
                        </a:lnTo>
                        <a:lnTo>
                          <a:pt x="21528" y="11228"/>
                        </a:lnTo>
                        <a:lnTo>
                          <a:pt x="21600" y="11116"/>
                        </a:lnTo>
                        <a:lnTo>
                          <a:pt x="21564" y="10986"/>
                        </a:lnTo>
                        <a:lnTo>
                          <a:pt x="21564" y="10874"/>
                        </a:lnTo>
                        <a:lnTo>
                          <a:pt x="21528" y="10837"/>
                        </a:lnTo>
                        <a:lnTo>
                          <a:pt x="21329" y="10596"/>
                        </a:lnTo>
                        <a:lnTo>
                          <a:pt x="21329" y="10447"/>
                        </a:lnTo>
                        <a:lnTo>
                          <a:pt x="21256" y="10354"/>
                        </a:lnTo>
                        <a:lnTo>
                          <a:pt x="21220" y="10317"/>
                        </a:lnTo>
                        <a:lnTo>
                          <a:pt x="21166" y="10168"/>
                        </a:lnTo>
                        <a:lnTo>
                          <a:pt x="21057" y="10038"/>
                        </a:lnTo>
                        <a:lnTo>
                          <a:pt x="21093" y="9852"/>
                        </a:lnTo>
                        <a:lnTo>
                          <a:pt x="20985" y="9573"/>
                        </a:lnTo>
                        <a:lnTo>
                          <a:pt x="20931" y="9480"/>
                        </a:lnTo>
                        <a:lnTo>
                          <a:pt x="20677" y="9257"/>
                        </a:lnTo>
                        <a:lnTo>
                          <a:pt x="20623" y="7231"/>
                        </a:lnTo>
                        <a:lnTo>
                          <a:pt x="20587" y="6153"/>
                        </a:lnTo>
                        <a:lnTo>
                          <a:pt x="20207" y="6078"/>
                        </a:lnTo>
                        <a:lnTo>
                          <a:pt x="20080" y="6153"/>
                        </a:lnTo>
                        <a:lnTo>
                          <a:pt x="19936" y="6078"/>
                        </a:lnTo>
                        <a:lnTo>
                          <a:pt x="19936" y="6023"/>
                        </a:lnTo>
                        <a:lnTo>
                          <a:pt x="19899" y="5986"/>
                        </a:lnTo>
                        <a:lnTo>
                          <a:pt x="19520" y="5911"/>
                        </a:lnTo>
                        <a:lnTo>
                          <a:pt x="19429" y="5837"/>
                        </a:lnTo>
                        <a:lnTo>
                          <a:pt x="19284" y="5800"/>
                        </a:lnTo>
                        <a:lnTo>
                          <a:pt x="19049" y="5595"/>
                        </a:lnTo>
                        <a:lnTo>
                          <a:pt x="18742" y="5428"/>
                        </a:lnTo>
                        <a:lnTo>
                          <a:pt x="18651" y="5428"/>
                        </a:lnTo>
                        <a:lnTo>
                          <a:pt x="18579" y="5521"/>
                        </a:lnTo>
                        <a:lnTo>
                          <a:pt x="18470" y="5595"/>
                        </a:lnTo>
                        <a:lnTo>
                          <a:pt x="18380" y="5595"/>
                        </a:lnTo>
                        <a:lnTo>
                          <a:pt x="18271" y="5558"/>
                        </a:lnTo>
                        <a:lnTo>
                          <a:pt x="18127" y="5428"/>
                        </a:lnTo>
                        <a:lnTo>
                          <a:pt x="17891" y="5521"/>
                        </a:lnTo>
                        <a:lnTo>
                          <a:pt x="17801" y="5632"/>
                        </a:lnTo>
                        <a:lnTo>
                          <a:pt x="17656" y="5632"/>
                        </a:lnTo>
                        <a:lnTo>
                          <a:pt x="17548" y="5521"/>
                        </a:lnTo>
                        <a:lnTo>
                          <a:pt x="17421" y="5632"/>
                        </a:lnTo>
                        <a:lnTo>
                          <a:pt x="17276" y="5632"/>
                        </a:lnTo>
                        <a:lnTo>
                          <a:pt x="17150" y="5800"/>
                        </a:lnTo>
                        <a:lnTo>
                          <a:pt x="17005" y="5800"/>
                        </a:lnTo>
                        <a:lnTo>
                          <a:pt x="16951" y="5911"/>
                        </a:lnTo>
                        <a:lnTo>
                          <a:pt x="16842" y="5800"/>
                        </a:lnTo>
                        <a:lnTo>
                          <a:pt x="16697" y="5762"/>
                        </a:lnTo>
                        <a:lnTo>
                          <a:pt x="16571" y="5707"/>
                        </a:lnTo>
                        <a:lnTo>
                          <a:pt x="16498" y="5558"/>
                        </a:lnTo>
                        <a:lnTo>
                          <a:pt x="16372" y="5521"/>
                        </a:lnTo>
                        <a:lnTo>
                          <a:pt x="16263" y="5632"/>
                        </a:lnTo>
                        <a:lnTo>
                          <a:pt x="16137" y="5595"/>
                        </a:lnTo>
                        <a:lnTo>
                          <a:pt x="16028" y="5465"/>
                        </a:lnTo>
                        <a:lnTo>
                          <a:pt x="15920" y="5428"/>
                        </a:lnTo>
                        <a:lnTo>
                          <a:pt x="15883" y="5465"/>
                        </a:lnTo>
                        <a:lnTo>
                          <a:pt x="15847" y="5521"/>
                        </a:lnTo>
                        <a:lnTo>
                          <a:pt x="15721" y="5632"/>
                        </a:lnTo>
                        <a:lnTo>
                          <a:pt x="15684" y="5874"/>
                        </a:lnTo>
                        <a:lnTo>
                          <a:pt x="15576" y="5874"/>
                        </a:lnTo>
                        <a:lnTo>
                          <a:pt x="15558" y="5837"/>
                        </a:lnTo>
                        <a:lnTo>
                          <a:pt x="15522" y="5707"/>
                        </a:lnTo>
                        <a:lnTo>
                          <a:pt x="15558" y="5595"/>
                        </a:lnTo>
                        <a:lnTo>
                          <a:pt x="15449" y="5595"/>
                        </a:lnTo>
                        <a:lnTo>
                          <a:pt x="15250" y="5670"/>
                        </a:lnTo>
                        <a:lnTo>
                          <a:pt x="15106" y="5670"/>
                        </a:lnTo>
                        <a:lnTo>
                          <a:pt x="15069" y="5521"/>
                        </a:lnTo>
                        <a:lnTo>
                          <a:pt x="14943" y="5521"/>
                        </a:lnTo>
                        <a:lnTo>
                          <a:pt x="14907" y="5428"/>
                        </a:lnTo>
                        <a:lnTo>
                          <a:pt x="14762" y="5354"/>
                        </a:lnTo>
                        <a:lnTo>
                          <a:pt x="14563" y="5558"/>
                        </a:lnTo>
                        <a:lnTo>
                          <a:pt x="14454" y="5595"/>
                        </a:lnTo>
                        <a:lnTo>
                          <a:pt x="14328" y="5595"/>
                        </a:lnTo>
                        <a:lnTo>
                          <a:pt x="14328" y="5428"/>
                        </a:lnTo>
                        <a:lnTo>
                          <a:pt x="14291" y="5316"/>
                        </a:lnTo>
                        <a:lnTo>
                          <a:pt x="14183" y="5316"/>
                        </a:lnTo>
                        <a:lnTo>
                          <a:pt x="14092" y="5186"/>
                        </a:lnTo>
                        <a:lnTo>
                          <a:pt x="14129" y="5038"/>
                        </a:lnTo>
                        <a:lnTo>
                          <a:pt x="13984" y="5075"/>
                        </a:lnTo>
                        <a:lnTo>
                          <a:pt x="13713" y="5038"/>
                        </a:lnTo>
                        <a:lnTo>
                          <a:pt x="13604" y="5149"/>
                        </a:lnTo>
                        <a:lnTo>
                          <a:pt x="13477" y="5186"/>
                        </a:lnTo>
                        <a:lnTo>
                          <a:pt x="13296" y="5000"/>
                        </a:lnTo>
                        <a:lnTo>
                          <a:pt x="13206" y="5000"/>
                        </a:lnTo>
                        <a:lnTo>
                          <a:pt x="13061" y="5038"/>
                        </a:lnTo>
                        <a:lnTo>
                          <a:pt x="12826" y="4926"/>
                        </a:lnTo>
                        <a:lnTo>
                          <a:pt x="12699" y="4870"/>
                        </a:lnTo>
                        <a:lnTo>
                          <a:pt x="12555" y="4889"/>
                        </a:lnTo>
                        <a:lnTo>
                          <a:pt x="12519" y="4870"/>
                        </a:lnTo>
                        <a:lnTo>
                          <a:pt x="12392" y="4870"/>
                        </a:lnTo>
                        <a:lnTo>
                          <a:pt x="12356" y="4722"/>
                        </a:lnTo>
                        <a:lnTo>
                          <a:pt x="12356" y="4610"/>
                        </a:lnTo>
                        <a:lnTo>
                          <a:pt x="12247" y="4480"/>
                        </a:lnTo>
                        <a:lnTo>
                          <a:pt x="12157" y="4406"/>
                        </a:lnTo>
                        <a:lnTo>
                          <a:pt x="12121" y="4331"/>
                        </a:lnTo>
                        <a:lnTo>
                          <a:pt x="12048" y="4480"/>
                        </a:lnTo>
                        <a:lnTo>
                          <a:pt x="11904" y="4517"/>
                        </a:lnTo>
                        <a:lnTo>
                          <a:pt x="11777" y="4443"/>
                        </a:lnTo>
                        <a:lnTo>
                          <a:pt x="11668" y="4517"/>
                        </a:lnTo>
                        <a:lnTo>
                          <a:pt x="11542" y="4443"/>
                        </a:lnTo>
                        <a:lnTo>
                          <a:pt x="11325" y="4201"/>
                        </a:lnTo>
                        <a:lnTo>
                          <a:pt x="11198" y="4090"/>
                        </a:lnTo>
                        <a:lnTo>
                          <a:pt x="11089" y="4090"/>
                        </a:lnTo>
                        <a:lnTo>
                          <a:pt x="11089" y="3885"/>
                        </a:lnTo>
                        <a:lnTo>
                          <a:pt x="11198" y="279"/>
                        </a:lnTo>
                        <a:lnTo>
                          <a:pt x="11053" y="223"/>
                        </a:lnTo>
                        <a:lnTo>
                          <a:pt x="10275" y="223"/>
                        </a:lnTo>
                        <a:lnTo>
                          <a:pt x="8683" y="112"/>
                        </a:lnTo>
                        <a:lnTo>
                          <a:pt x="6567" y="0"/>
                        </a:lnTo>
                        <a:lnTo>
                          <a:pt x="6513" y="37"/>
                        </a:lnTo>
                        <a:lnTo>
                          <a:pt x="6476" y="149"/>
                        </a:lnTo>
                        <a:lnTo>
                          <a:pt x="6205" y="5000"/>
                        </a:lnTo>
                        <a:lnTo>
                          <a:pt x="6024" y="6822"/>
                        </a:lnTo>
                        <a:lnTo>
                          <a:pt x="5897" y="8885"/>
                        </a:lnTo>
                        <a:lnTo>
                          <a:pt x="5789" y="9015"/>
                        </a:lnTo>
                        <a:lnTo>
                          <a:pt x="5717" y="9015"/>
                        </a:lnTo>
                        <a:lnTo>
                          <a:pt x="4287" y="8923"/>
                        </a:lnTo>
                        <a:lnTo>
                          <a:pt x="2858" y="8811"/>
                        </a:lnTo>
                        <a:lnTo>
                          <a:pt x="1266" y="8681"/>
                        </a:lnTo>
                        <a:lnTo>
                          <a:pt x="0" y="8532"/>
                        </a:lnTo>
                        <a:lnTo>
                          <a:pt x="0" y="8607"/>
                        </a:lnTo>
                        <a:lnTo>
                          <a:pt x="72" y="8848"/>
                        </a:lnTo>
                        <a:lnTo>
                          <a:pt x="181" y="8923"/>
                        </a:lnTo>
                        <a:lnTo>
                          <a:pt x="181" y="8978"/>
                        </a:lnTo>
                        <a:lnTo>
                          <a:pt x="289" y="9053"/>
                        </a:lnTo>
                        <a:lnTo>
                          <a:pt x="344" y="9053"/>
                        </a:lnTo>
                        <a:lnTo>
                          <a:pt x="452" y="9164"/>
                        </a:lnTo>
                        <a:lnTo>
                          <a:pt x="525" y="9294"/>
                        </a:lnTo>
                        <a:lnTo>
                          <a:pt x="561" y="9406"/>
                        </a:lnTo>
                        <a:lnTo>
                          <a:pt x="651" y="9648"/>
                        </a:lnTo>
                        <a:lnTo>
                          <a:pt x="796" y="9759"/>
                        </a:lnTo>
                        <a:lnTo>
                          <a:pt x="1031" y="9889"/>
                        </a:lnTo>
                        <a:lnTo>
                          <a:pt x="1140" y="10001"/>
                        </a:lnTo>
                        <a:lnTo>
                          <a:pt x="1411" y="10354"/>
                        </a:lnTo>
                        <a:lnTo>
                          <a:pt x="1646" y="10596"/>
                        </a:lnTo>
                        <a:lnTo>
                          <a:pt x="1682" y="10726"/>
                        </a:lnTo>
                        <a:lnTo>
                          <a:pt x="1918" y="10986"/>
                        </a:lnTo>
                        <a:lnTo>
                          <a:pt x="2044" y="11079"/>
                        </a:lnTo>
                        <a:lnTo>
                          <a:pt x="2153" y="11116"/>
                        </a:lnTo>
                        <a:lnTo>
                          <a:pt x="2388" y="11358"/>
                        </a:lnTo>
                        <a:lnTo>
                          <a:pt x="2533" y="11432"/>
                        </a:lnTo>
                        <a:lnTo>
                          <a:pt x="2551" y="11544"/>
                        </a:lnTo>
                        <a:lnTo>
                          <a:pt x="2659" y="11599"/>
                        </a:lnTo>
                        <a:lnTo>
                          <a:pt x="2695" y="11748"/>
                        </a:lnTo>
                        <a:lnTo>
                          <a:pt x="2732" y="11990"/>
                        </a:lnTo>
                        <a:lnTo>
                          <a:pt x="2804" y="12064"/>
                        </a:lnTo>
                        <a:lnTo>
                          <a:pt x="2894" y="12306"/>
                        </a:lnTo>
                        <a:lnTo>
                          <a:pt x="2967" y="12417"/>
                        </a:lnTo>
                        <a:lnTo>
                          <a:pt x="2967" y="12547"/>
                        </a:lnTo>
                        <a:lnTo>
                          <a:pt x="2931" y="12696"/>
                        </a:lnTo>
                        <a:lnTo>
                          <a:pt x="2931" y="12938"/>
                        </a:lnTo>
                        <a:lnTo>
                          <a:pt x="3202" y="13570"/>
                        </a:lnTo>
                        <a:lnTo>
                          <a:pt x="3383" y="13737"/>
                        </a:lnTo>
                        <a:lnTo>
                          <a:pt x="3510" y="13811"/>
                        </a:lnTo>
                        <a:lnTo>
                          <a:pt x="3618" y="13886"/>
                        </a:lnTo>
                        <a:lnTo>
                          <a:pt x="3709" y="14016"/>
                        </a:lnTo>
                        <a:lnTo>
                          <a:pt x="3980" y="14257"/>
                        </a:lnTo>
                        <a:lnTo>
                          <a:pt x="4088" y="14332"/>
                        </a:lnTo>
                        <a:lnTo>
                          <a:pt x="4360" y="14369"/>
                        </a:lnTo>
                        <a:lnTo>
                          <a:pt x="4432" y="14499"/>
                        </a:lnTo>
                        <a:lnTo>
                          <a:pt x="4776" y="14685"/>
                        </a:lnTo>
                        <a:lnTo>
                          <a:pt x="4866" y="14815"/>
                        </a:lnTo>
                        <a:lnTo>
                          <a:pt x="5011" y="14927"/>
                        </a:lnTo>
                        <a:lnTo>
                          <a:pt x="5102" y="14927"/>
                        </a:lnTo>
                        <a:lnTo>
                          <a:pt x="5102" y="14964"/>
                        </a:lnTo>
                        <a:lnTo>
                          <a:pt x="5246" y="15001"/>
                        </a:lnTo>
                        <a:lnTo>
                          <a:pt x="5445" y="15001"/>
                        </a:lnTo>
                        <a:lnTo>
                          <a:pt x="5481" y="14890"/>
                        </a:lnTo>
                        <a:lnTo>
                          <a:pt x="5626" y="14797"/>
                        </a:lnTo>
                        <a:lnTo>
                          <a:pt x="5680" y="14685"/>
                        </a:lnTo>
                        <a:lnTo>
                          <a:pt x="5825" y="14648"/>
                        </a:lnTo>
                        <a:lnTo>
                          <a:pt x="5861" y="14499"/>
                        </a:lnTo>
                        <a:lnTo>
                          <a:pt x="5897" y="14369"/>
                        </a:lnTo>
                        <a:lnTo>
                          <a:pt x="5952" y="14332"/>
                        </a:lnTo>
                        <a:lnTo>
                          <a:pt x="6169" y="13811"/>
                        </a:lnTo>
                        <a:lnTo>
                          <a:pt x="6259" y="13625"/>
                        </a:lnTo>
                        <a:lnTo>
                          <a:pt x="6332" y="13607"/>
                        </a:lnTo>
                        <a:lnTo>
                          <a:pt x="6440" y="13570"/>
                        </a:lnTo>
                        <a:lnTo>
                          <a:pt x="6567" y="13495"/>
                        </a:lnTo>
                        <a:lnTo>
                          <a:pt x="6712" y="13533"/>
                        </a:lnTo>
                        <a:lnTo>
                          <a:pt x="6802" y="13495"/>
                        </a:lnTo>
                        <a:lnTo>
                          <a:pt x="6874" y="13347"/>
                        </a:lnTo>
                        <a:lnTo>
                          <a:pt x="7019" y="13347"/>
                        </a:lnTo>
                        <a:lnTo>
                          <a:pt x="7218" y="13495"/>
                        </a:lnTo>
                        <a:lnTo>
                          <a:pt x="7363" y="13533"/>
                        </a:lnTo>
                        <a:lnTo>
                          <a:pt x="7489" y="13495"/>
                        </a:lnTo>
                        <a:lnTo>
                          <a:pt x="7598" y="13533"/>
                        </a:lnTo>
                        <a:lnTo>
                          <a:pt x="7725" y="13533"/>
                        </a:lnTo>
                        <a:lnTo>
                          <a:pt x="8068" y="13625"/>
                        </a:lnTo>
                        <a:lnTo>
                          <a:pt x="8213" y="13533"/>
                        </a:lnTo>
                        <a:lnTo>
                          <a:pt x="8304" y="13607"/>
                        </a:lnTo>
                        <a:lnTo>
                          <a:pt x="8448" y="13663"/>
                        </a:lnTo>
                        <a:lnTo>
                          <a:pt x="8484" y="13811"/>
                        </a:lnTo>
                        <a:lnTo>
                          <a:pt x="8575" y="13923"/>
                        </a:lnTo>
                        <a:lnTo>
                          <a:pt x="8611" y="14016"/>
                        </a:lnTo>
                        <a:lnTo>
                          <a:pt x="8720" y="13979"/>
                        </a:lnTo>
                        <a:lnTo>
                          <a:pt x="8774" y="14127"/>
                        </a:lnTo>
                        <a:lnTo>
                          <a:pt x="8882" y="14220"/>
                        </a:lnTo>
                        <a:lnTo>
                          <a:pt x="9027" y="14295"/>
                        </a:lnTo>
                        <a:lnTo>
                          <a:pt x="9027" y="14406"/>
                        </a:lnTo>
                        <a:lnTo>
                          <a:pt x="9389" y="14685"/>
                        </a:lnTo>
                        <a:lnTo>
                          <a:pt x="9534" y="14927"/>
                        </a:lnTo>
                        <a:lnTo>
                          <a:pt x="9624" y="15075"/>
                        </a:lnTo>
                        <a:lnTo>
                          <a:pt x="9696" y="15373"/>
                        </a:lnTo>
                        <a:lnTo>
                          <a:pt x="9841" y="15670"/>
                        </a:lnTo>
                        <a:lnTo>
                          <a:pt x="9914" y="15800"/>
                        </a:lnTo>
                        <a:lnTo>
                          <a:pt x="9914" y="15838"/>
                        </a:lnTo>
                        <a:lnTo>
                          <a:pt x="9968" y="15949"/>
                        </a:lnTo>
                        <a:lnTo>
                          <a:pt x="10040" y="16079"/>
                        </a:lnTo>
                        <a:lnTo>
                          <a:pt x="10149" y="16228"/>
                        </a:lnTo>
                        <a:lnTo>
                          <a:pt x="10113" y="16246"/>
                        </a:lnTo>
                        <a:lnTo>
                          <a:pt x="10185" y="16507"/>
                        </a:lnTo>
                        <a:lnTo>
                          <a:pt x="10275" y="16786"/>
                        </a:lnTo>
                        <a:lnTo>
                          <a:pt x="10420" y="16878"/>
                        </a:lnTo>
                        <a:lnTo>
                          <a:pt x="10547" y="16916"/>
                        </a:lnTo>
                        <a:lnTo>
                          <a:pt x="10655" y="17102"/>
                        </a:lnTo>
                        <a:lnTo>
                          <a:pt x="10691" y="17232"/>
                        </a:lnTo>
                        <a:lnTo>
                          <a:pt x="10782" y="17306"/>
                        </a:lnTo>
                        <a:lnTo>
                          <a:pt x="10890" y="17436"/>
                        </a:lnTo>
                        <a:lnTo>
                          <a:pt x="10927" y="17585"/>
                        </a:lnTo>
                        <a:lnTo>
                          <a:pt x="11162" y="17938"/>
                        </a:lnTo>
                        <a:lnTo>
                          <a:pt x="11361" y="17975"/>
                        </a:lnTo>
                        <a:lnTo>
                          <a:pt x="11469" y="18068"/>
                        </a:lnTo>
                        <a:lnTo>
                          <a:pt x="11506" y="18143"/>
                        </a:lnTo>
                        <a:lnTo>
                          <a:pt x="11506" y="18291"/>
                        </a:lnTo>
                        <a:lnTo>
                          <a:pt x="11542" y="18384"/>
                        </a:lnTo>
                        <a:lnTo>
                          <a:pt x="11542" y="18533"/>
                        </a:lnTo>
                        <a:lnTo>
                          <a:pt x="11469" y="18663"/>
                        </a:lnTo>
                        <a:lnTo>
                          <a:pt x="11596" y="18775"/>
                        </a:lnTo>
                        <a:lnTo>
                          <a:pt x="11596" y="18867"/>
                        </a:lnTo>
                        <a:lnTo>
                          <a:pt x="11578" y="19016"/>
                        </a:lnTo>
                        <a:lnTo>
                          <a:pt x="11596" y="19146"/>
                        </a:lnTo>
                        <a:lnTo>
                          <a:pt x="11705" y="19258"/>
                        </a:lnTo>
                        <a:lnTo>
                          <a:pt x="11813" y="19499"/>
                        </a:lnTo>
                        <a:lnTo>
                          <a:pt x="11904" y="19648"/>
                        </a:lnTo>
                        <a:lnTo>
                          <a:pt x="12012" y="19927"/>
                        </a:lnTo>
                        <a:lnTo>
                          <a:pt x="12048" y="20169"/>
                        </a:lnTo>
                        <a:lnTo>
                          <a:pt x="12175" y="20317"/>
                        </a:lnTo>
                        <a:lnTo>
                          <a:pt x="12157" y="20448"/>
                        </a:lnTo>
                        <a:lnTo>
                          <a:pt x="12211" y="20485"/>
                        </a:lnTo>
                        <a:lnTo>
                          <a:pt x="12482" y="20485"/>
                        </a:lnTo>
                        <a:lnTo>
                          <a:pt x="12591" y="20559"/>
                        </a:lnTo>
                        <a:lnTo>
                          <a:pt x="12663" y="20559"/>
                        </a:lnTo>
                        <a:lnTo>
                          <a:pt x="12790" y="20615"/>
                        </a:lnTo>
                        <a:lnTo>
                          <a:pt x="12862" y="20764"/>
                        </a:lnTo>
                        <a:lnTo>
                          <a:pt x="12971" y="20801"/>
                        </a:lnTo>
                        <a:lnTo>
                          <a:pt x="13061" y="20764"/>
                        </a:lnTo>
                        <a:lnTo>
                          <a:pt x="13206" y="20838"/>
                        </a:lnTo>
                        <a:lnTo>
                          <a:pt x="13333" y="20875"/>
                        </a:lnTo>
                        <a:lnTo>
                          <a:pt x="13586" y="21080"/>
                        </a:lnTo>
                        <a:lnTo>
                          <a:pt x="13676" y="21154"/>
                        </a:lnTo>
                        <a:lnTo>
                          <a:pt x="14183" y="21191"/>
                        </a:lnTo>
                        <a:lnTo>
                          <a:pt x="14454" y="21191"/>
                        </a:lnTo>
                        <a:lnTo>
                          <a:pt x="14599" y="21210"/>
                        </a:lnTo>
                        <a:lnTo>
                          <a:pt x="14708" y="21247"/>
                        </a:lnTo>
                        <a:lnTo>
                          <a:pt x="14943" y="21488"/>
                        </a:lnTo>
                        <a:lnTo>
                          <a:pt x="14979" y="21488"/>
                        </a:lnTo>
                        <a:lnTo>
                          <a:pt x="15106" y="21600"/>
                        </a:lnTo>
                        <a:lnTo>
                          <a:pt x="15250" y="21600"/>
                        </a:lnTo>
                        <a:lnTo>
                          <a:pt x="15250" y="21470"/>
                        </a:lnTo>
                        <a:lnTo>
                          <a:pt x="15558" y="21396"/>
                        </a:lnTo>
                        <a:lnTo>
                          <a:pt x="15576" y="21358"/>
                        </a:lnTo>
                        <a:lnTo>
                          <a:pt x="15576" y="21210"/>
                        </a:lnTo>
                        <a:lnTo>
                          <a:pt x="15449" y="21358"/>
                        </a:lnTo>
                        <a:lnTo>
                          <a:pt x="15485" y="21210"/>
                        </a:lnTo>
                        <a:lnTo>
                          <a:pt x="15377" y="21358"/>
                        </a:lnTo>
                        <a:lnTo>
                          <a:pt x="15286" y="21191"/>
                        </a:lnTo>
                        <a:lnTo>
                          <a:pt x="15413" y="21191"/>
                        </a:lnTo>
                        <a:lnTo>
                          <a:pt x="15305" y="21042"/>
                        </a:lnTo>
                        <a:lnTo>
                          <a:pt x="15286" y="20801"/>
                        </a:lnTo>
                        <a:lnTo>
                          <a:pt x="15069" y="20336"/>
                        </a:lnTo>
                        <a:lnTo>
                          <a:pt x="15106" y="20243"/>
                        </a:lnTo>
                        <a:lnTo>
                          <a:pt x="14997" y="19778"/>
                        </a:lnTo>
                        <a:lnTo>
                          <a:pt x="14870" y="19648"/>
                        </a:lnTo>
                        <a:lnTo>
                          <a:pt x="14870" y="19537"/>
                        </a:lnTo>
                        <a:lnTo>
                          <a:pt x="14997" y="19574"/>
                        </a:lnTo>
                        <a:lnTo>
                          <a:pt x="14870" y="19444"/>
                        </a:lnTo>
                        <a:lnTo>
                          <a:pt x="14870" y="19295"/>
                        </a:lnTo>
                        <a:lnTo>
                          <a:pt x="14997" y="19295"/>
                        </a:lnTo>
                        <a:lnTo>
                          <a:pt x="14997" y="19146"/>
                        </a:lnTo>
                        <a:lnTo>
                          <a:pt x="15069" y="19053"/>
                        </a:lnTo>
                        <a:lnTo>
                          <a:pt x="15069" y="18905"/>
                        </a:lnTo>
                        <a:lnTo>
                          <a:pt x="15106" y="18775"/>
                        </a:lnTo>
                        <a:lnTo>
                          <a:pt x="14870" y="18849"/>
                        </a:lnTo>
                        <a:lnTo>
                          <a:pt x="14635" y="18775"/>
                        </a:lnTo>
                        <a:lnTo>
                          <a:pt x="14635" y="18626"/>
                        </a:lnTo>
                        <a:lnTo>
                          <a:pt x="14563" y="18570"/>
                        </a:lnTo>
                        <a:lnTo>
                          <a:pt x="14490" y="18421"/>
                        </a:lnTo>
                        <a:lnTo>
                          <a:pt x="14635" y="18533"/>
                        </a:lnTo>
                        <a:lnTo>
                          <a:pt x="14726" y="18626"/>
                        </a:lnTo>
                        <a:lnTo>
                          <a:pt x="14834" y="18626"/>
                        </a:lnTo>
                        <a:lnTo>
                          <a:pt x="14943" y="18589"/>
                        </a:lnTo>
                        <a:lnTo>
                          <a:pt x="15033" y="18626"/>
                        </a:lnTo>
                        <a:lnTo>
                          <a:pt x="14943" y="18737"/>
                        </a:lnTo>
                        <a:lnTo>
                          <a:pt x="15106" y="18663"/>
                        </a:lnTo>
                        <a:lnTo>
                          <a:pt x="15341" y="18031"/>
                        </a:lnTo>
                        <a:lnTo>
                          <a:pt x="15305" y="17901"/>
                        </a:lnTo>
                        <a:lnTo>
                          <a:pt x="15286" y="17864"/>
                        </a:lnTo>
                        <a:lnTo>
                          <a:pt x="15178" y="17752"/>
                        </a:lnTo>
                        <a:lnTo>
                          <a:pt x="15178" y="17659"/>
                        </a:lnTo>
                        <a:lnTo>
                          <a:pt x="15033" y="17696"/>
                        </a:lnTo>
                        <a:lnTo>
                          <a:pt x="14979" y="17659"/>
                        </a:lnTo>
                        <a:lnTo>
                          <a:pt x="15106" y="17585"/>
                        </a:lnTo>
                        <a:lnTo>
                          <a:pt x="15377" y="17585"/>
                        </a:lnTo>
                        <a:lnTo>
                          <a:pt x="15485" y="17696"/>
                        </a:lnTo>
                        <a:lnTo>
                          <a:pt x="15721" y="17343"/>
                        </a:lnTo>
                        <a:lnTo>
                          <a:pt x="15793" y="17232"/>
                        </a:lnTo>
                        <a:lnTo>
                          <a:pt x="15793" y="17102"/>
                        </a:lnTo>
                        <a:lnTo>
                          <a:pt x="15684" y="17194"/>
                        </a:lnTo>
                        <a:lnTo>
                          <a:pt x="15612" y="17306"/>
                        </a:lnTo>
                        <a:lnTo>
                          <a:pt x="15522" y="17194"/>
                        </a:lnTo>
                        <a:lnTo>
                          <a:pt x="15576" y="17102"/>
                        </a:lnTo>
                        <a:lnTo>
                          <a:pt x="15558" y="17027"/>
                        </a:lnTo>
                        <a:lnTo>
                          <a:pt x="15684" y="17027"/>
                        </a:lnTo>
                        <a:lnTo>
                          <a:pt x="15793" y="16953"/>
                        </a:lnTo>
                        <a:lnTo>
                          <a:pt x="15829" y="17064"/>
                        </a:lnTo>
                        <a:lnTo>
                          <a:pt x="15956" y="16953"/>
                        </a:lnTo>
                        <a:lnTo>
                          <a:pt x="15992" y="16823"/>
                        </a:lnTo>
                        <a:lnTo>
                          <a:pt x="15992" y="16953"/>
                        </a:lnTo>
                        <a:lnTo>
                          <a:pt x="15956" y="17064"/>
                        </a:lnTo>
                        <a:lnTo>
                          <a:pt x="16064" y="17027"/>
                        </a:lnTo>
                        <a:lnTo>
                          <a:pt x="16191" y="16841"/>
                        </a:lnTo>
                        <a:lnTo>
                          <a:pt x="16191" y="16711"/>
                        </a:lnTo>
                        <a:lnTo>
                          <a:pt x="16155" y="16562"/>
                        </a:lnTo>
                        <a:lnTo>
                          <a:pt x="16191" y="16432"/>
                        </a:lnTo>
                        <a:lnTo>
                          <a:pt x="16191" y="16395"/>
                        </a:lnTo>
                        <a:lnTo>
                          <a:pt x="16372" y="16637"/>
                        </a:lnTo>
                        <a:lnTo>
                          <a:pt x="16462" y="16674"/>
                        </a:lnTo>
                        <a:lnTo>
                          <a:pt x="16842" y="16470"/>
                        </a:lnTo>
                        <a:lnTo>
                          <a:pt x="16878" y="16432"/>
                        </a:lnTo>
                        <a:lnTo>
                          <a:pt x="16734" y="16358"/>
                        </a:lnTo>
                        <a:lnTo>
                          <a:pt x="16607" y="16395"/>
                        </a:lnTo>
                        <a:lnTo>
                          <a:pt x="16697" y="16246"/>
                        </a:lnTo>
                        <a:lnTo>
                          <a:pt x="16571" y="16191"/>
                        </a:lnTo>
                        <a:lnTo>
                          <a:pt x="16426" y="15949"/>
                        </a:lnTo>
                        <a:lnTo>
                          <a:pt x="16571" y="15912"/>
                        </a:lnTo>
                        <a:lnTo>
                          <a:pt x="16607" y="16005"/>
                        </a:lnTo>
                        <a:lnTo>
                          <a:pt x="16770" y="16154"/>
                        </a:lnTo>
                        <a:lnTo>
                          <a:pt x="16915" y="16116"/>
                        </a:lnTo>
                        <a:lnTo>
                          <a:pt x="16806" y="15875"/>
                        </a:lnTo>
                        <a:lnTo>
                          <a:pt x="16806" y="15838"/>
                        </a:lnTo>
                        <a:lnTo>
                          <a:pt x="16915" y="15968"/>
                        </a:lnTo>
                        <a:lnTo>
                          <a:pt x="17005" y="16042"/>
                        </a:lnTo>
                        <a:lnTo>
                          <a:pt x="17150" y="15968"/>
                        </a:lnTo>
                        <a:lnTo>
                          <a:pt x="17186" y="16079"/>
                        </a:lnTo>
                        <a:lnTo>
                          <a:pt x="17313" y="16079"/>
                        </a:lnTo>
                        <a:lnTo>
                          <a:pt x="17258" y="16154"/>
                        </a:lnTo>
                        <a:lnTo>
                          <a:pt x="17493" y="16042"/>
                        </a:lnTo>
                        <a:lnTo>
                          <a:pt x="17457" y="16191"/>
                        </a:lnTo>
                        <a:lnTo>
                          <a:pt x="17222" y="16321"/>
                        </a:lnTo>
                        <a:lnTo>
                          <a:pt x="17186" y="16358"/>
                        </a:lnTo>
                        <a:lnTo>
                          <a:pt x="17548" y="16154"/>
                        </a:lnTo>
                        <a:lnTo>
                          <a:pt x="17819" y="16042"/>
                        </a:lnTo>
                        <a:lnTo>
                          <a:pt x="17964" y="15949"/>
                        </a:lnTo>
                        <a:lnTo>
                          <a:pt x="17819" y="15968"/>
                        </a:lnTo>
                        <a:lnTo>
                          <a:pt x="17692" y="16042"/>
                        </a:lnTo>
                        <a:lnTo>
                          <a:pt x="17692" y="15949"/>
                        </a:lnTo>
                        <a:lnTo>
                          <a:pt x="17928" y="15838"/>
                        </a:lnTo>
                        <a:lnTo>
                          <a:pt x="18163" y="15838"/>
                        </a:lnTo>
                        <a:lnTo>
                          <a:pt x="18398" y="15670"/>
                        </a:lnTo>
                        <a:lnTo>
                          <a:pt x="18615" y="15559"/>
                        </a:lnTo>
                        <a:lnTo>
                          <a:pt x="18706" y="15484"/>
                        </a:lnTo>
                        <a:lnTo>
                          <a:pt x="18959" y="15243"/>
                        </a:lnTo>
                        <a:lnTo>
                          <a:pt x="18977" y="15001"/>
                        </a:lnTo>
                        <a:lnTo>
                          <a:pt x="19194" y="14852"/>
                        </a:lnTo>
                        <a:lnTo>
                          <a:pt x="19248" y="14759"/>
                        </a:lnTo>
                        <a:lnTo>
                          <a:pt x="19393" y="14685"/>
                        </a:lnTo>
                        <a:lnTo>
                          <a:pt x="19465" y="14499"/>
                        </a:lnTo>
                        <a:lnTo>
                          <a:pt x="19321" y="14481"/>
                        </a:lnTo>
                        <a:lnTo>
                          <a:pt x="19321" y="14295"/>
                        </a:lnTo>
                        <a:lnTo>
                          <a:pt x="19194" y="14202"/>
                        </a:lnTo>
                        <a:lnTo>
                          <a:pt x="19230" y="14053"/>
                        </a:lnTo>
                        <a:lnTo>
                          <a:pt x="19158" y="13923"/>
                        </a:lnTo>
                        <a:lnTo>
                          <a:pt x="19230" y="13886"/>
                        </a:lnTo>
                        <a:lnTo>
                          <a:pt x="19393" y="13979"/>
                        </a:lnTo>
                        <a:lnTo>
                          <a:pt x="19465" y="13849"/>
                        </a:lnTo>
                        <a:lnTo>
                          <a:pt x="19556" y="13774"/>
                        </a:lnTo>
                        <a:lnTo>
                          <a:pt x="19701" y="13774"/>
                        </a:lnTo>
                        <a:lnTo>
                          <a:pt x="19701" y="13979"/>
                        </a:lnTo>
                        <a:lnTo>
                          <a:pt x="19592" y="14257"/>
                        </a:lnTo>
                        <a:lnTo>
                          <a:pt x="19863" y="14165"/>
                        </a:lnTo>
                        <a:lnTo>
                          <a:pt x="20098" y="14165"/>
                        </a:lnTo>
                        <a:lnTo>
                          <a:pt x="20080" y="14220"/>
                        </a:lnTo>
                        <a:lnTo>
                          <a:pt x="19936" y="14220"/>
                        </a:lnTo>
                        <a:lnTo>
                          <a:pt x="19664" y="14443"/>
                        </a:lnTo>
                        <a:lnTo>
                          <a:pt x="19592" y="14573"/>
                        </a:lnTo>
                        <a:lnTo>
                          <a:pt x="19628" y="14573"/>
                        </a:lnTo>
                        <a:lnTo>
                          <a:pt x="19773" y="14443"/>
                        </a:lnTo>
                        <a:lnTo>
                          <a:pt x="19899" y="14369"/>
                        </a:lnTo>
                        <a:lnTo>
                          <a:pt x="20008" y="14295"/>
                        </a:lnTo>
                        <a:lnTo>
                          <a:pt x="20370" y="14127"/>
                        </a:lnTo>
                        <a:lnTo>
                          <a:pt x="20786" y="13923"/>
                        </a:lnTo>
                        <a:lnTo>
                          <a:pt x="21166" y="13886"/>
                        </a:lnTo>
                        <a:lnTo>
                          <a:pt x="20949" y="13625"/>
                        </a:lnTo>
                        <a:lnTo>
                          <a:pt x="21130" y="13347"/>
                        </a:lnTo>
                        <a:lnTo>
                          <a:pt x="21365" y="13105"/>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3" name="Shape 2586">
                    <a:extLst>
                      <a:ext uri="{FF2B5EF4-FFF2-40B4-BE49-F238E27FC236}">
                        <a16:creationId xmlns:a16="http://schemas.microsoft.com/office/drawing/2014/main" id="{8A8C2282-A944-4918-96E7-2F1B9F40F46D}"/>
                      </a:ext>
                    </a:extLst>
                  </p:cNvPr>
                  <p:cNvSpPr/>
                  <p:nvPr/>
                </p:nvSpPr>
                <p:spPr>
                  <a:xfrm>
                    <a:off x="2273670" y="2342447"/>
                    <a:ext cx="70461" cy="1550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85" y="5143"/>
                        </a:lnTo>
                        <a:lnTo>
                          <a:pt x="12462" y="6857"/>
                        </a:lnTo>
                        <a:lnTo>
                          <a:pt x="4985" y="12686"/>
                        </a:lnTo>
                        <a:lnTo>
                          <a:pt x="0" y="17143"/>
                        </a:lnTo>
                        <a:lnTo>
                          <a:pt x="0" y="21600"/>
                        </a:lnTo>
                        <a:lnTo>
                          <a:pt x="5815" y="14743"/>
                        </a:lnTo>
                        <a:lnTo>
                          <a:pt x="10800" y="10286"/>
                        </a:lnTo>
                        <a:lnTo>
                          <a:pt x="21600" y="2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4" name="Shape 2587">
                    <a:extLst>
                      <a:ext uri="{FF2B5EF4-FFF2-40B4-BE49-F238E27FC236}">
                        <a16:creationId xmlns:a16="http://schemas.microsoft.com/office/drawing/2014/main" id="{2136A21B-B044-408C-8155-41E80DBEE86B}"/>
                      </a:ext>
                    </a:extLst>
                  </p:cNvPr>
                  <p:cNvSpPr/>
                  <p:nvPr/>
                </p:nvSpPr>
                <p:spPr>
                  <a:xfrm>
                    <a:off x="2273670" y="2342447"/>
                    <a:ext cx="70461" cy="1550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85" y="5143"/>
                        </a:lnTo>
                        <a:lnTo>
                          <a:pt x="12462" y="6857"/>
                        </a:lnTo>
                        <a:lnTo>
                          <a:pt x="4985" y="12686"/>
                        </a:lnTo>
                        <a:lnTo>
                          <a:pt x="0" y="17143"/>
                        </a:lnTo>
                        <a:lnTo>
                          <a:pt x="0" y="21600"/>
                        </a:lnTo>
                        <a:lnTo>
                          <a:pt x="5815" y="14743"/>
                        </a:lnTo>
                        <a:lnTo>
                          <a:pt x="10800" y="10286"/>
                        </a:lnTo>
                        <a:lnTo>
                          <a:pt x="21600" y="2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5" name="Shape 2588">
                    <a:extLst>
                      <a:ext uri="{FF2B5EF4-FFF2-40B4-BE49-F238E27FC236}">
                        <a16:creationId xmlns:a16="http://schemas.microsoft.com/office/drawing/2014/main" id="{D8F5B388-A980-4ADC-B69A-A293B48150F9}"/>
                      </a:ext>
                    </a:extLst>
                  </p:cNvPr>
                  <p:cNvSpPr/>
                  <p:nvPr/>
                </p:nvSpPr>
                <p:spPr>
                  <a:xfrm>
                    <a:off x="2864448" y="1933995"/>
                    <a:ext cx="70460" cy="615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85" y="5184"/>
                        </a:lnTo>
                        <a:lnTo>
                          <a:pt x="7477" y="12960"/>
                        </a:lnTo>
                        <a:lnTo>
                          <a:pt x="3323" y="16416"/>
                        </a:lnTo>
                        <a:lnTo>
                          <a:pt x="0" y="21600"/>
                        </a:lnTo>
                        <a:lnTo>
                          <a:pt x="17446" y="6912"/>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6" name="Shape 2589">
                    <a:extLst>
                      <a:ext uri="{FF2B5EF4-FFF2-40B4-BE49-F238E27FC236}">
                        <a16:creationId xmlns:a16="http://schemas.microsoft.com/office/drawing/2014/main" id="{AD2B69CE-43F6-4980-89F9-767A61F28F27}"/>
                      </a:ext>
                    </a:extLst>
                  </p:cNvPr>
                  <p:cNvSpPr/>
                  <p:nvPr/>
                </p:nvSpPr>
                <p:spPr>
                  <a:xfrm>
                    <a:off x="2864448" y="1933995"/>
                    <a:ext cx="70460" cy="615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85" y="5184"/>
                        </a:lnTo>
                        <a:lnTo>
                          <a:pt x="7477" y="12960"/>
                        </a:lnTo>
                        <a:lnTo>
                          <a:pt x="3323" y="16416"/>
                        </a:lnTo>
                        <a:lnTo>
                          <a:pt x="0" y="21600"/>
                        </a:lnTo>
                        <a:lnTo>
                          <a:pt x="17446" y="6912"/>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7" name="Shape 2590">
                    <a:extLst>
                      <a:ext uri="{FF2B5EF4-FFF2-40B4-BE49-F238E27FC236}">
                        <a16:creationId xmlns:a16="http://schemas.microsoft.com/office/drawing/2014/main" id="{338FF777-CF5B-4011-95D1-BD73094F5741}"/>
                      </a:ext>
                    </a:extLst>
                  </p:cNvPr>
                  <p:cNvSpPr/>
                  <p:nvPr/>
                </p:nvSpPr>
                <p:spPr>
                  <a:xfrm>
                    <a:off x="2373941" y="2263710"/>
                    <a:ext cx="43360" cy="54134"/>
                  </a:xfrm>
                  <a:custGeom>
                    <a:avLst/>
                    <a:gdLst/>
                    <a:ahLst/>
                    <a:cxnLst>
                      <a:cxn ang="0">
                        <a:pos x="wd2" y="hd2"/>
                      </a:cxn>
                      <a:cxn ang="5400000">
                        <a:pos x="wd2" y="hd2"/>
                      </a:cxn>
                      <a:cxn ang="10800000">
                        <a:pos x="wd2" y="hd2"/>
                      </a:cxn>
                      <a:cxn ang="16200000">
                        <a:pos x="wd2" y="hd2"/>
                      </a:cxn>
                    </a:cxnLst>
                    <a:rect l="0" t="0" r="r" b="b"/>
                    <a:pathLst>
                      <a:path w="21600" h="21600" extrusionOk="0">
                        <a:moveTo>
                          <a:pt x="8100" y="6873"/>
                        </a:moveTo>
                        <a:lnTo>
                          <a:pt x="5400" y="12764"/>
                        </a:lnTo>
                        <a:lnTo>
                          <a:pt x="0" y="19636"/>
                        </a:lnTo>
                        <a:lnTo>
                          <a:pt x="0" y="21600"/>
                        </a:lnTo>
                        <a:lnTo>
                          <a:pt x="16200" y="8836"/>
                        </a:lnTo>
                        <a:lnTo>
                          <a:pt x="21600" y="982"/>
                        </a:lnTo>
                        <a:lnTo>
                          <a:pt x="16200" y="0"/>
                        </a:lnTo>
                        <a:lnTo>
                          <a:pt x="8100" y="687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8" name="Shape 2591">
                    <a:extLst>
                      <a:ext uri="{FF2B5EF4-FFF2-40B4-BE49-F238E27FC236}">
                        <a16:creationId xmlns:a16="http://schemas.microsoft.com/office/drawing/2014/main" id="{F4ABFB10-9A60-4B9F-856A-9DCFA2B3AE10}"/>
                      </a:ext>
                    </a:extLst>
                  </p:cNvPr>
                  <p:cNvSpPr/>
                  <p:nvPr/>
                </p:nvSpPr>
                <p:spPr>
                  <a:xfrm>
                    <a:off x="2373941" y="2263710"/>
                    <a:ext cx="43360" cy="54134"/>
                  </a:xfrm>
                  <a:custGeom>
                    <a:avLst/>
                    <a:gdLst/>
                    <a:ahLst/>
                    <a:cxnLst>
                      <a:cxn ang="0">
                        <a:pos x="wd2" y="hd2"/>
                      </a:cxn>
                      <a:cxn ang="5400000">
                        <a:pos x="wd2" y="hd2"/>
                      </a:cxn>
                      <a:cxn ang="10800000">
                        <a:pos x="wd2" y="hd2"/>
                      </a:cxn>
                      <a:cxn ang="16200000">
                        <a:pos x="wd2" y="hd2"/>
                      </a:cxn>
                    </a:cxnLst>
                    <a:rect l="0" t="0" r="r" b="b"/>
                    <a:pathLst>
                      <a:path w="21600" h="21600" extrusionOk="0">
                        <a:moveTo>
                          <a:pt x="8100" y="6873"/>
                        </a:moveTo>
                        <a:lnTo>
                          <a:pt x="5400" y="12764"/>
                        </a:lnTo>
                        <a:lnTo>
                          <a:pt x="0" y="19636"/>
                        </a:lnTo>
                        <a:lnTo>
                          <a:pt x="0" y="21600"/>
                        </a:lnTo>
                        <a:lnTo>
                          <a:pt x="16200" y="8836"/>
                        </a:lnTo>
                        <a:lnTo>
                          <a:pt x="21600" y="982"/>
                        </a:lnTo>
                        <a:lnTo>
                          <a:pt x="16200" y="0"/>
                        </a:lnTo>
                        <a:lnTo>
                          <a:pt x="8100" y="687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9" name="Shape 2592">
                    <a:extLst>
                      <a:ext uri="{FF2B5EF4-FFF2-40B4-BE49-F238E27FC236}">
                        <a16:creationId xmlns:a16="http://schemas.microsoft.com/office/drawing/2014/main" id="{8007E922-2763-40C3-9856-CC9BE2859465}"/>
                      </a:ext>
                    </a:extLst>
                  </p:cNvPr>
                  <p:cNvSpPr/>
                  <p:nvPr/>
                </p:nvSpPr>
                <p:spPr>
                  <a:xfrm>
                    <a:off x="2425430" y="2189892"/>
                    <a:ext cx="102980" cy="73817"/>
                  </a:xfrm>
                  <a:custGeom>
                    <a:avLst/>
                    <a:gdLst/>
                    <a:ahLst/>
                    <a:cxnLst>
                      <a:cxn ang="0">
                        <a:pos x="wd2" y="hd2"/>
                      </a:cxn>
                      <a:cxn ang="5400000">
                        <a:pos x="wd2" y="hd2"/>
                      </a:cxn>
                      <a:cxn ang="10800000">
                        <a:pos x="wd2" y="hd2"/>
                      </a:cxn>
                      <a:cxn ang="16200000">
                        <a:pos x="wd2" y="hd2"/>
                      </a:cxn>
                    </a:cxnLst>
                    <a:rect l="0" t="0" r="r" b="b"/>
                    <a:pathLst>
                      <a:path w="21600" h="21600" extrusionOk="0">
                        <a:moveTo>
                          <a:pt x="15916" y="5040"/>
                        </a:moveTo>
                        <a:lnTo>
                          <a:pt x="8526" y="10800"/>
                        </a:lnTo>
                        <a:lnTo>
                          <a:pt x="5684" y="14400"/>
                        </a:lnTo>
                        <a:lnTo>
                          <a:pt x="1137" y="15840"/>
                        </a:lnTo>
                        <a:lnTo>
                          <a:pt x="0" y="15840"/>
                        </a:lnTo>
                        <a:lnTo>
                          <a:pt x="1137" y="21600"/>
                        </a:lnTo>
                        <a:lnTo>
                          <a:pt x="13074" y="10800"/>
                        </a:lnTo>
                        <a:lnTo>
                          <a:pt x="20463" y="5040"/>
                        </a:lnTo>
                        <a:lnTo>
                          <a:pt x="21600" y="720"/>
                        </a:lnTo>
                        <a:lnTo>
                          <a:pt x="20463" y="0"/>
                        </a:lnTo>
                        <a:lnTo>
                          <a:pt x="15916" y="50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0" name="Shape 2593">
                    <a:extLst>
                      <a:ext uri="{FF2B5EF4-FFF2-40B4-BE49-F238E27FC236}">
                        <a16:creationId xmlns:a16="http://schemas.microsoft.com/office/drawing/2014/main" id="{A45D3384-1D5D-4E2D-A439-11C4852A774D}"/>
                      </a:ext>
                    </a:extLst>
                  </p:cNvPr>
                  <p:cNvSpPr/>
                  <p:nvPr/>
                </p:nvSpPr>
                <p:spPr>
                  <a:xfrm>
                    <a:off x="2425430" y="2189892"/>
                    <a:ext cx="102980" cy="73817"/>
                  </a:xfrm>
                  <a:custGeom>
                    <a:avLst/>
                    <a:gdLst/>
                    <a:ahLst/>
                    <a:cxnLst>
                      <a:cxn ang="0">
                        <a:pos x="wd2" y="hd2"/>
                      </a:cxn>
                      <a:cxn ang="5400000">
                        <a:pos x="wd2" y="hd2"/>
                      </a:cxn>
                      <a:cxn ang="10800000">
                        <a:pos x="wd2" y="hd2"/>
                      </a:cxn>
                      <a:cxn ang="16200000">
                        <a:pos x="wd2" y="hd2"/>
                      </a:cxn>
                    </a:cxnLst>
                    <a:rect l="0" t="0" r="r" b="b"/>
                    <a:pathLst>
                      <a:path w="21600" h="21600" extrusionOk="0">
                        <a:moveTo>
                          <a:pt x="15916" y="5040"/>
                        </a:moveTo>
                        <a:lnTo>
                          <a:pt x="8526" y="10800"/>
                        </a:lnTo>
                        <a:lnTo>
                          <a:pt x="5684" y="14400"/>
                        </a:lnTo>
                        <a:lnTo>
                          <a:pt x="1137" y="15840"/>
                        </a:lnTo>
                        <a:lnTo>
                          <a:pt x="0" y="15840"/>
                        </a:lnTo>
                        <a:lnTo>
                          <a:pt x="1137" y="21600"/>
                        </a:lnTo>
                        <a:lnTo>
                          <a:pt x="13074" y="10800"/>
                        </a:lnTo>
                        <a:lnTo>
                          <a:pt x="20463" y="5040"/>
                        </a:lnTo>
                        <a:lnTo>
                          <a:pt x="21600" y="720"/>
                        </a:lnTo>
                        <a:lnTo>
                          <a:pt x="20463" y="0"/>
                        </a:lnTo>
                        <a:lnTo>
                          <a:pt x="15916" y="50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36" name="Shape 2595">
                  <a:extLst>
                    <a:ext uri="{FF2B5EF4-FFF2-40B4-BE49-F238E27FC236}">
                      <a16:creationId xmlns:a16="http://schemas.microsoft.com/office/drawing/2014/main" id="{995ED959-E003-46EE-87F8-E08EF409C81E}"/>
                    </a:ext>
                  </a:extLst>
                </p:cNvPr>
                <p:cNvSpPr/>
                <p:nvPr/>
              </p:nvSpPr>
              <p:spPr>
                <a:xfrm>
                  <a:off x="9612195" y="4551786"/>
                  <a:ext cx="54803" cy="29856"/>
                </a:xfrm>
                <a:custGeom>
                  <a:avLst/>
                  <a:gdLst/>
                  <a:ahLst/>
                  <a:cxnLst>
                    <a:cxn ang="0">
                      <a:pos x="wd2" y="hd2"/>
                    </a:cxn>
                    <a:cxn ang="5400000">
                      <a:pos x="wd2" y="hd2"/>
                    </a:cxn>
                    <a:cxn ang="10800000">
                      <a:pos x="wd2" y="hd2"/>
                    </a:cxn>
                    <a:cxn ang="16200000">
                      <a:pos x="wd2" y="hd2"/>
                    </a:cxn>
                  </a:cxnLst>
                  <a:rect l="0" t="0" r="r" b="b"/>
                  <a:pathLst>
                    <a:path w="21600" h="21600" extrusionOk="0">
                      <a:moveTo>
                        <a:pt x="10491" y="15429"/>
                      </a:moveTo>
                      <a:lnTo>
                        <a:pt x="18514" y="6171"/>
                      </a:lnTo>
                      <a:lnTo>
                        <a:pt x="21600" y="0"/>
                      </a:lnTo>
                      <a:lnTo>
                        <a:pt x="17280" y="6171"/>
                      </a:lnTo>
                      <a:lnTo>
                        <a:pt x="17280" y="8229"/>
                      </a:lnTo>
                      <a:lnTo>
                        <a:pt x="12343" y="12343"/>
                      </a:lnTo>
                      <a:lnTo>
                        <a:pt x="9257" y="15429"/>
                      </a:lnTo>
                      <a:lnTo>
                        <a:pt x="4320" y="19543"/>
                      </a:lnTo>
                      <a:lnTo>
                        <a:pt x="0" y="19543"/>
                      </a:lnTo>
                      <a:lnTo>
                        <a:pt x="3086" y="21600"/>
                      </a:lnTo>
                      <a:lnTo>
                        <a:pt x="10491" y="1542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7" name="Shape 2596">
                  <a:extLst>
                    <a:ext uri="{FF2B5EF4-FFF2-40B4-BE49-F238E27FC236}">
                      <a16:creationId xmlns:a16="http://schemas.microsoft.com/office/drawing/2014/main" id="{FD9698FB-9433-4DEC-A6E2-86E7AB771F68}"/>
                    </a:ext>
                  </a:extLst>
                </p:cNvPr>
                <p:cNvSpPr/>
                <p:nvPr/>
              </p:nvSpPr>
              <p:spPr>
                <a:xfrm>
                  <a:off x="9612195" y="4551786"/>
                  <a:ext cx="54803" cy="29856"/>
                </a:xfrm>
                <a:custGeom>
                  <a:avLst/>
                  <a:gdLst/>
                  <a:ahLst/>
                  <a:cxnLst>
                    <a:cxn ang="0">
                      <a:pos x="wd2" y="hd2"/>
                    </a:cxn>
                    <a:cxn ang="5400000">
                      <a:pos x="wd2" y="hd2"/>
                    </a:cxn>
                    <a:cxn ang="10800000">
                      <a:pos x="wd2" y="hd2"/>
                    </a:cxn>
                    <a:cxn ang="16200000">
                      <a:pos x="wd2" y="hd2"/>
                    </a:cxn>
                  </a:cxnLst>
                  <a:rect l="0" t="0" r="r" b="b"/>
                  <a:pathLst>
                    <a:path w="21600" h="21600" extrusionOk="0">
                      <a:moveTo>
                        <a:pt x="10491" y="15429"/>
                      </a:moveTo>
                      <a:lnTo>
                        <a:pt x="18514" y="6171"/>
                      </a:lnTo>
                      <a:lnTo>
                        <a:pt x="21600" y="0"/>
                      </a:lnTo>
                      <a:lnTo>
                        <a:pt x="17280" y="6171"/>
                      </a:lnTo>
                      <a:lnTo>
                        <a:pt x="17280" y="8229"/>
                      </a:lnTo>
                      <a:lnTo>
                        <a:pt x="12343" y="12343"/>
                      </a:lnTo>
                      <a:lnTo>
                        <a:pt x="9257" y="15429"/>
                      </a:lnTo>
                      <a:lnTo>
                        <a:pt x="4320" y="19543"/>
                      </a:lnTo>
                      <a:lnTo>
                        <a:pt x="0" y="19543"/>
                      </a:lnTo>
                      <a:lnTo>
                        <a:pt x="3086" y="21600"/>
                      </a:lnTo>
                      <a:lnTo>
                        <a:pt x="10491" y="1542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8" name="Shape 2597">
                  <a:extLst>
                    <a:ext uri="{FF2B5EF4-FFF2-40B4-BE49-F238E27FC236}">
                      <a16:creationId xmlns:a16="http://schemas.microsoft.com/office/drawing/2014/main" id="{DC68D619-9135-4484-BA92-7B9CEB5C4437}"/>
                    </a:ext>
                  </a:extLst>
                </p:cNvPr>
                <p:cNvSpPr/>
                <p:nvPr/>
              </p:nvSpPr>
              <p:spPr>
                <a:xfrm>
                  <a:off x="7852250" y="1647308"/>
                  <a:ext cx="867446" cy="895655"/>
                </a:xfrm>
                <a:custGeom>
                  <a:avLst/>
                  <a:gdLst/>
                  <a:ahLst/>
                  <a:cxnLst>
                    <a:cxn ang="0">
                      <a:pos x="wd2" y="hd2"/>
                    </a:cxn>
                    <a:cxn ang="5400000">
                      <a:pos x="wd2" y="hd2"/>
                    </a:cxn>
                    <a:cxn ang="10800000">
                      <a:pos x="wd2" y="hd2"/>
                    </a:cxn>
                    <a:cxn ang="16200000">
                      <a:pos x="wd2" y="hd2"/>
                    </a:cxn>
                  </a:cxnLst>
                  <a:rect l="0" t="0" r="r" b="b"/>
                  <a:pathLst>
                    <a:path w="21600" h="21600" extrusionOk="0">
                      <a:moveTo>
                        <a:pt x="0" y="1543"/>
                      </a:moveTo>
                      <a:lnTo>
                        <a:pt x="39" y="1749"/>
                      </a:lnTo>
                      <a:lnTo>
                        <a:pt x="273" y="2366"/>
                      </a:lnTo>
                      <a:lnTo>
                        <a:pt x="351" y="2640"/>
                      </a:lnTo>
                      <a:lnTo>
                        <a:pt x="195" y="3086"/>
                      </a:lnTo>
                      <a:lnTo>
                        <a:pt x="273" y="3531"/>
                      </a:lnTo>
                      <a:lnTo>
                        <a:pt x="195" y="3737"/>
                      </a:lnTo>
                      <a:lnTo>
                        <a:pt x="273" y="3874"/>
                      </a:lnTo>
                      <a:lnTo>
                        <a:pt x="273" y="4560"/>
                      </a:lnTo>
                      <a:lnTo>
                        <a:pt x="585" y="5349"/>
                      </a:lnTo>
                      <a:lnTo>
                        <a:pt x="585" y="5486"/>
                      </a:lnTo>
                      <a:lnTo>
                        <a:pt x="936" y="6171"/>
                      </a:lnTo>
                      <a:lnTo>
                        <a:pt x="1014" y="6686"/>
                      </a:lnTo>
                      <a:lnTo>
                        <a:pt x="1014" y="7166"/>
                      </a:lnTo>
                      <a:lnTo>
                        <a:pt x="1092" y="7406"/>
                      </a:lnTo>
                      <a:lnTo>
                        <a:pt x="1092" y="7851"/>
                      </a:lnTo>
                      <a:lnTo>
                        <a:pt x="1170" y="8366"/>
                      </a:lnTo>
                      <a:lnTo>
                        <a:pt x="1170" y="8709"/>
                      </a:lnTo>
                      <a:lnTo>
                        <a:pt x="1287" y="8949"/>
                      </a:lnTo>
                      <a:lnTo>
                        <a:pt x="1248" y="9223"/>
                      </a:lnTo>
                      <a:lnTo>
                        <a:pt x="1248" y="10114"/>
                      </a:lnTo>
                      <a:lnTo>
                        <a:pt x="1365" y="10320"/>
                      </a:lnTo>
                      <a:lnTo>
                        <a:pt x="1365" y="10560"/>
                      </a:lnTo>
                      <a:lnTo>
                        <a:pt x="1443" y="10766"/>
                      </a:lnTo>
                      <a:lnTo>
                        <a:pt x="1755" y="11143"/>
                      </a:lnTo>
                      <a:lnTo>
                        <a:pt x="1832" y="11417"/>
                      </a:lnTo>
                      <a:lnTo>
                        <a:pt x="1832" y="11657"/>
                      </a:lnTo>
                      <a:lnTo>
                        <a:pt x="1871" y="12103"/>
                      </a:lnTo>
                      <a:lnTo>
                        <a:pt x="1871" y="12617"/>
                      </a:lnTo>
                      <a:lnTo>
                        <a:pt x="1755" y="13097"/>
                      </a:lnTo>
                      <a:lnTo>
                        <a:pt x="1599" y="13337"/>
                      </a:lnTo>
                      <a:lnTo>
                        <a:pt x="1365" y="13474"/>
                      </a:lnTo>
                      <a:lnTo>
                        <a:pt x="1092" y="13714"/>
                      </a:lnTo>
                      <a:lnTo>
                        <a:pt x="1014" y="13851"/>
                      </a:lnTo>
                      <a:lnTo>
                        <a:pt x="1248" y="14126"/>
                      </a:lnTo>
                      <a:lnTo>
                        <a:pt x="1521" y="14571"/>
                      </a:lnTo>
                      <a:lnTo>
                        <a:pt x="1832" y="14640"/>
                      </a:lnTo>
                      <a:lnTo>
                        <a:pt x="2027" y="14743"/>
                      </a:lnTo>
                      <a:lnTo>
                        <a:pt x="2261" y="14949"/>
                      </a:lnTo>
                      <a:lnTo>
                        <a:pt x="2261" y="21600"/>
                      </a:lnTo>
                      <a:lnTo>
                        <a:pt x="5419" y="21600"/>
                      </a:lnTo>
                      <a:lnTo>
                        <a:pt x="10605" y="21463"/>
                      </a:lnTo>
                      <a:lnTo>
                        <a:pt x="14933" y="21326"/>
                      </a:lnTo>
                      <a:lnTo>
                        <a:pt x="18091" y="21154"/>
                      </a:lnTo>
                      <a:lnTo>
                        <a:pt x="18013" y="20880"/>
                      </a:lnTo>
                      <a:lnTo>
                        <a:pt x="18013" y="20811"/>
                      </a:lnTo>
                      <a:lnTo>
                        <a:pt x="17935" y="20571"/>
                      </a:lnTo>
                      <a:lnTo>
                        <a:pt x="17857" y="19920"/>
                      </a:lnTo>
                      <a:lnTo>
                        <a:pt x="17662" y="19646"/>
                      </a:lnTo>
                      <a:lnTo>
                        <a:pt x="17350" y="19406"/>
                      </a:lnTo>
                      <a:lnTo>
                        <a:pt x="17116" y="19269"/>
                      </a:lnTo>
                      <a:lnTo>
                        <a:pt x="16843" y="19200"/>
                      </a:lnTo>
                      <a:lnTo>
                        <a:pt x="16531" y="19063"/>
                      </a:lnTo>
                      <a:lnTo>
                        <a:pt x="16025" y="18617"/>
                      </a:lnTo>
                      <a:lnTo>
                        <a:pt x="15674" y="18171"/>
                      </a:lnTo>
                      <a:lnTo>
                        <a:pt x="15284" y="17931"/>
                      </a:lnTo>
                      <a:lnTo>
                        <a:pt x="14933" y="17794"/>
                      </a:lnTo>
                      <a:lnTo>
                        <a:pt x="14699" y="17657"/>
                      </a:lnTo>
                      <a:lnTo>
                        <a:pt x="14504" y="17417"/>
                      </a:lnTo>
                      <a:lnTo>
                        <a:pt x="14036" y="17349"/>
                      </a:lnTo>
                      <a:lnTo>
                        <a:pt x="13763" y="17280"/>
                      </a:lnTo>
                      <a:lnTo>
                        <a:pt x="13451" y="17006"/>
                      </a:lnTo>
                      <a:lnTo>
                        <a:pt x="13022" y="16766"/>
                      </a:lnTo>
                      <a:lnTo>
                        <a:pt x="13178" y="16491"/>
                      </a:lnTo>
                      <a:lnTo>
                        <a:pt x="13178" y="16114"/>
                      </a:lnTo>
                      <a:lnTo>
                        <a:pt x="13022" y="15600"/>
                      </a:lnTo>
                      <a:lnTo>
                        <a:pt x="13178" y="15326"/>
                      </a:lnTo>
                      <a:lnTo>
                        <a:pt x="13100" y="14880"/>
                      </a:lnTo>
                      <a:lnTo>
                        <a:pt x="13412" y="14229"/>
                      </a:lnTo>
                      <a:lnTo>
                        <a:pt x="13100" y="13783"/>
                      </a:lnTo>
                      <a:lnTo>
                        <a:pt x="12866" y="13783"/>
                      </a:lnTo>
                      <a:lnTo>
                        <a:pt x="12671" y="13543"/>
                      </a:lnTo>
                      <a:lnTo>
                        <a:pt x="12671" y="13269"/>
                      </a:lnTo>
                      <a:lnTo>
                        <a:pt x="12866" y="13097"/>
                      </a:lnTo>
                      <a:lnTo>
                        <a:pt x="13022" y="12823"/>
                      </a:lnTo>
                      <a:lnTo>
                        <a:pt x="13100" y="12583"/>
                      </a:lnTo>
                      <a:lnTo>
                        <a:pt x="13607" y="12240"/>
                      </a:lnTo>
                      <a:lnTo>
                        <a:pt x="14114" y="12034"/>
                      </a:lnTo>
                      <a:lnTo>
                        <a:pt x="14270" y="11794"/>
                      </a:lnTo>
                      <a:lnTo>
                        <a:pt x="14348" y="11520"/>
                      </a:lnTo>
                      <a:lnTo>
                        <a:pt x="14270" y="9669"/>
                      </a:lnTo>
                      <a:lnTo>
                        <a:pt x="14504" y="9669"/>
                      </a:lnTo>
                      <a:lnTo>
                        <a:pt x="14582" y="9394"/>
                      </a:lnTo>
                      <a:lnTo>
                        <a:pt x="14660" y="9360"/>
                      </a:lnTo>
                      <a:lnTo>
                        <a:pt x="14699" y="9291"/>
                      </a:lnTo>
                      <a:lnTo>
                        <a:pt x="14855" y="9086"/>
                      </a:lnTo>
                      <a:lnTo>
                        <a:pt x="15674" y="8503"/>
                      </a:lnTo>
                      <a:lnTo>
                        <a:pt x="15869" y="8297"/>
                      </a:lnTo>
                      <a:lnTo>
                        <a:pt x="16103" y="8126"/>
                      </a:lnTo>
                      <a:lnTo>
                        <a:pt x="16336" y="7920"/>
                      </a:lnTo>
                      <a:lnTo>
                        <a:pt x="17077" y="7200"/>
                      </a:lnTo>
                      <a:lnTo>
                        <a:pt x="17350" y="6823"/>
                      </a:lnTo>
                      <a:lnTo>
                        <a:pt x="18364" y="5931"/>
                      </a:lnTo>
                      <a:lnTo>
                        <a:pt x="19183" y="5554"/>
                      </a:lnTo>
                      <a:lnTo>
                        <a:pt x="19690" y="5349"/>
                      </a:lnTo>
                      <a:lnTo>
                        <a:pt x="20859" y="4834"/>
                      </a:lnTo>
                      <a:lnTo>
                        <a:pt x="21093" y="4697"/>
                      </a:lnTo>
                      <a:lnTo>
                        <a:pt x="21366" y="4526"/>
                      </a:lnTo>
                      <a:lnTo>
                        <a:pt x="21600" y="4320"/>
                      </a:lnTo>
                      <a:lnTo>
                        <a:pt x="21015" y="4320"/>
                      </a:lnTo>
                      <a:lnTo>
                        <a:pt x="20742" y="4457"/>
                      </a:lnTo>
                      <a:lnTo>
                        <a:pt x="20430" y="4320"/>
                      </a:lnTo>
                      <a:lnTo>
                        <a:pt x="20430" y="4251"/>
                      </a:lnTo>
                      <a:lnTo>
                        <a:pt x="20118" y="3977"/>
                      </a:lnTo>
                      <a:lnTo>
                        <a:pt x="19612" y="4046"/>
                      </a:lnTo>
                      <a:lnTo>
                        <a:pt x="19339" y="4114"/>
                      </a:lnTo>
                      <a:lnTo>
                        <a:pt x="18832" y="4114"/>
                      </a:lnTo>
                      <a:lnTo>
                        <a:pt x="18520" y="4183"/>
                      </a:lnTo>
                      <a:lnTo>
                        <a:pt x="18247" y="4183"/>
                      </a:lnTo>
                      <a:lnTo>
                        <a:pt x="18169" y="3943"/>
                      </a:lnTo>
                      <a:lnTo>
                        <a:pt x="18013" y="3874"/>
                      </a:lnTo>
                      <a:lnTo>
                        <a:pt x="18013" y="3737"/>
                      </a:lnTo>
                      <a:lnTo>
                        <a:pt x="17701" y="3737"/>
                      </a:lnTo>
                      <a:lnTo>
                        <a:pt x="17194" y="4046"/>
                      </a:lnTo>
                      <a:lnTo>
                        <a:pt x="16999" y="4320"/>
                      </a:lnTo>
                      <a:lnTo>
                        <a:pt x="16414" y="4526"/>
                      </a:lnTo>
                      <a:lnTo>
                        <a:pt x="16103" y="4526"/>
                      </a:lnTo>
                      <a:lnTo>
                        <a:pt x="15596" y="4251"/>
                      </a:lnTo>
                      <a:lnTo>
                        <a:pt x="15518" y="4046"/>
                      </a:lnTo>
                      <a:lnTo>
                        <a:pt x="14777" y="3806"/>
                      </a:lnTo>
                      <a:lnTo>
                        <a:pt x="14660" y="3531"/>
                      </a:lnTo>
                      <a:lnTo>
                        <a:pt x="14348" y="3463"/>
                      </a:lnTo>
                      <a:lnTo>
                        <a:pt x="13997" y="3531"/>
                      </a:lnTo>
                      <a:lnTo>
                        <a:pt x="13919" y="3874"/>
                      </a:lnTo>
                      <a:lnTo>
                        <a:pt x="13607" y="3806"/>
                      </a:lnTo>
                      <a:lnTo>
                        <a:pt x="13451" y="3600"/>
                      </a:lnTo>
                      <a:lnTo>
                        <a:pt x="13412" y="3429"/>
                      </a:lnTo>
                      <a:lnTo>
                        <a:pt x="13178" y="3154"/>
                      </a:lnTo>
                      <a:lnTo>
                        <a:pt x="12866" y="3223"/>
                      </a:lnTo>
                      <a:lnTo>
                        <a:pt x="12944" y="2949"/>
                      </a:lnTo>
                      <a:lnTo>
                        <a:pt x="11853" y="2571"/>
                      </a:lnTo>
                      <a:lnTo>
                        <a:pt x="11034" y="2571"/>
                      </a:lnTo>
                      <a:lnTo>
                        <a:pt x="10917" y="2640"/>
                      </a:lnTo>
                      <a:lnTo>
                        <a:pt x="10839" y="2640"/>
                      </a:lnTo>
                      <a:lnTo>
                        <a:pt x="10683" y="2709"/>
                      </a:lnTo>
                      <a:lnTo>
                        <a:pt x="10527" y="2914"/>
                      </a:lnTo>
                      <a:lnTo>
                        <a:pt x="9864" y="3017"/>
                      </a:lnTo>
                      <a:lnTo>
                        <a:pt x="9591" y="2914"/>
                      </a:lnTo>
                      <a:lnTo>
                        <a:pt x="9513" y="2709"/>
                      </a:lnTo>
                      <a:lnTo>
                        <a:pt x="8344" y="2571"/>
                      </a:lnTo>
                      <a:lnTo>
                        <a:pt x="8032" y="2366"/>
                      </a:lnTo>
                      <a:lnTo>
                        <a:pt x="7525" y="2366"/>
                      </a:lnTo>
                      <a:lnTo>
                        <a:pt x="7252" y="2331"/>
                      </a:lnTo>
                      <a:lnTo>
                        <a:pt x="7018" y="2126"/>
                      </a:lnTo>
                      <a:lnTo>
                        <a:pt x="7096" y="1749"/>
                      </a:lnTo>
                      <a:lnTo>
                        <a:pt x="6784" y="1097"/>
                      </a:lnTo>
                      <a:lnTo>
                        <a:pt x="6667" y="309"/>
                      </a:lnTo>
                      <a:lnTo>
                        <a:pt x="6433" y="137"/>
                      </a:lnTo>
                      <a:lnTo>
                        <a:pt x="5926" y="69"/>
                      </a:lnTo>
                      <a:lnTo>
                        <a:pt x="5770" y="0"/>
                      </a:lnTo>
                      <a:lnTo>
                        <a:pt x="5770" y="1166"/>
                      </a:lnTo>
                      <a:lnTo>
                        <a:pt x="5692" y="1337"/>
                      </a:lnTo>
                      <a:lnTo>
                        <a:pt x="3587" y="1406"/>
                      </a:lnTo>
                      <a:lnTo>
                        <a:pt x="0" y="1406"/>
                      </a:lnTo>
                      <a:lnTo>
                        <a:pt x="0" y="154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9" name="Shape 2598">
                  <a:extLst>
                    <a:ext uri="{FF2B5EF4-FFF2-40B4-BE49-F238E27FC236}">
                      <a16:creationId xmlns:a16="http://schemas.microsoft.com/office/drawing/2014/main" id="{0FE9DAE2-DB84-44D1-A029-91B2CB936F80}"/>
                    </a:ext>
                  </a:extLst>
                </p:cNvPr>
                <p:cNvSpPr/>
                <p:nvPr/>
              </p:nvSpPr>
              <p:spPr>
                <a:xfrm>
                  <a:off x="7922711" y="2524480"/>
                  <a:ext cx="806381" cy="480526"/>
                </a:xfrm>
                <a:custGeom>
                  <a:avLst/>
                  <a:gdLst/>
                  <a:ahLst/>
                  <a:cxnLst>
                    <a:cxn ang="0">
                      <a:pos x="wd2" y="hd2"/>
                    </a:cxn>
                    <a:cxn ang="5400000">
                      <a:pos x="wd2" y="hd2"/>
                    </a:cxn>
                    <a:cxn ang="10800000">
                      <a:pos x="wd2" y="hd2"/>
                    </a:cxn>
                    <a:cxn ang="16200000">
                      <a:pos x="wd2" y="hd2"/>
                    </a:cxn>
                  </a:cxnLst>
                  <a:rect l="0" t="0" r="r" b="b"/>
                  <a:pathLst>
                    <a:path w="21600" h="21600" extrusionOk="0">
                      <a:moveTo>
                        <a:pt x="126" y="1278"/>
                      </a:moveTo>
                      <a:lnTo>
                        <a:pt x="294" y="1789"/>
                      </a:lnTo>
                      <a:lnTo>
                        <a:pt x="294" y="2237"/>
                      </a:lnTo>
                      <a:lnTo>
                        <a:pt x="126" y="2364"/>
                      </a:lnTo>
                      <a:lnTo>
                        <a:pt x="210" y="2748"/>
                      </a:lnTo>
                      <a:lnTo>
                        <a:pt x="545" y="3195"/>
                      </a:lnTo>
                      <a:lnTo>
                        <a:pt x="545" y="3579"/>
                      </a:lnTo>
                      <a:lnTo>
                        <a:pt x="377" y="4026"/>
                      </a:lnTo>
                      <a:lnTo>
                        <a:pt x="377" y="4537"/>
                      </a:lnTo>
                      <a:lnTo>
                        <a:pt x="210" y="5368"/>
                      </a:lnTo>
                      <a:lnTo>
                        <a:pt x="126" y="5496"/>
                      </a:lnTo>
                      <a:lnTo>
                        <a:pt x="0" y="5879"/>
                      </a:lnTo>
                      <a:lnTo>
                        <a:pt x="84" y="6327"/>
                      </a:lnTo>
                      <a:lnTo>
                        <a:pt x="377" y="6710"/>
                      </a:lnTo>
                      <a:lnTo>
                        <a:pt x="461" y="7669"/>
                      </a:lnTo>
                      <a:lnTo>
                        <a:pt x="755" y="7796"/>
                      </a:lnTo>
                      <a:lnTo>
                        <a:pt x="755" y="8499"/>
                      </a:lnTo>
                      <a:lnTo>
                        <a:pt x="923" y="9011"/>
                      </a:lnTo>
                      <a:lnTo>
                        <a:pt x="1007" y="9458"/>
                      </a:lnTo>
                      <a:lnTo>
                        <a:pt x="923" y="9841"/>
                      </a:lnTo>
                      <a:lnTo>
                        <a:pt x="1258" y="10289"/>
                      </a:lnTo>
                      <a:lnTo>
                        <a:pt x="1258" y="10800"/>
                      </a:lnTo>
                      <a:lnTo>
                        <a:pt x="1636" y="11503"/>
                      </a:lnTo>
                      <a:lnTo>
                        <a:pt x="1636" y="12014"/>
                      </a:lnTo>
                      <a:lnTo>
                        <a:pt x="1803" y="12334"/>
                      </a:lnTo>
                      <a:lnTo>
                        <a:pt x="1887" y="12845"/>
                      </a:lnTo>
                      <a:lnTo>
                        <a:pt x="1803" y="13164"/>
                      </a:lnTo>
                      <a:lnTo>
                        <a:pt x="1803" y="13676"/>
                      </a:lnTo>
                      <a:lnTo>
                        <a:pt x="1887" y="14123"/>
                      </a:lnTo>
                      <a:lnTo>
                        <a:pt x="1887" y="14251"/>
                      </a:lnTo>
                      <a:lnTo>
                        <a:pt x="2097" y="14251"/>
                      </a:lnTo>
                      <a:lnTo>
                        <a:pt x="2097" y="14762"/>
                      </a:lnTo>
                      <a:lnTo>
                        <a:pt x="2433" y="15018"/>
                      </a:lnTo>
                      <a:lnTo>
                        <a:pt x="2349" y="15465"/>
                      </a:lnTo>
                      <a:lnTo>
                        <a:pt x="2517" y="15849"/>
                      </a:lnTo>
                      <a:lnTo>
                        <a:pt x="2433" y="16424"/>
                      </a:lnTo>
                      <a:lnTo>
                        <a:pt x="2684" y="16807"/>
                      </a:lnTo>
                      <a:lnTo>
                        <a:pt x="2600" y="17254"/>
                      </a:lnTo>
                      <a:lnTo>
                        <a:pt x="2600" y="17893"/>
                      </a:lnTo>
                      <a:lnTo>
                        <a:pt x="2726" y="18852"/>
                      </a:lnTo>
                      <a:lnTo>
                        <a:pt x="2600" y="20130"/>
                      </a:lnTo>
                      <a:lnTo>
                        <a:pt x="2894" y="20386"/>
                      </a:lnTo>
                      <a:lnTo>
                        <a:pt x="2978" y="20897"/>
                      </a:lnTo>
                      <a:lnTo>
                        <a:pt x="6753" y="20897"/>
                      </a:lnTo>
                      <a:lnTo>
                        <a:pt x="9143" y="20769"/>
                      </a:lnTo>
                      <a:lnTo>
                        <a:pt x="14428" y="20258"/>
                      </a:lnTo>
                      <a:lnTo>
                        <a:pt x="16609" y="19938"/>
                      </a:lnTo>
                      <a:lnTo>
                        <a:pt x="16777" y="20386"/>
                      </a:lnTo>
                      <a:lnTo>
                        <a:pt x="17322" y="21025"/>
                      </a:lnTo>
                      <a:lnTo>
                        <a:pt x="17574" y="21472"/>
                      </a:lnTo>
                      <a:lnTo>
                        <a:pt x="17741" y="21600"/>
                      </a:lnTo>
                      <a:lnTo>
                        <a:pt x="17867" y="21217"/>
                      </a:lnTo>
                      <a:lnTo>
                        <a:pt x="17951" y="20897"/>
                      </a:lnTo>
                      <a:lnTo>
                        <a:pt x="17741" y="20386"/>
                      </a:lnTo>
                      <a:lnTo>
                        <a:pt x="17951" y="19938"/>
                      </a:lnTo>
                      <a:lnTo>
                        <a:pt x="18664" y="19427"/>
                      </a:lnTo>
                      <a:lnTo>
                        <a:pt x="18748" y="18980"/>
                      </a:lnTo>
                      <a:lnTo>
                        <a:pt x="18748" y="18596"/>
                      </a:lnTo>
                      <a:lnTo>
                        <a:pt x="18832" y="18213"/>
                      </a:lnTo>
                      <a:lnTo>
                        <a:pt x="19209" y="17382"/>
                      </a:lnTo>
                      <a:lnTo>
                        <a:pt x="19125" y="16424"/>
                      </a:lnTo>
                      <a:lnTo>
                        <a:pt x="18580" y="15593"/>
                      </a:lnTo>
                      <a:lnTo>
                        <a:pt x="18748" y="14762"/>
                      </a:lnTo>
                      <a:lnTo>
                        <a:pt x="18832" y="14251"/>
                      </a:lnTo>
                      <a:lnTo>
                        <a:pt x="19922" y="13931"/>
                      </a:lnTo>
                      <a:lnTo>
                        <a:pt x="20174" y="13548"/>
                      </a:lnTo>
                      <a:lnTo>
                        <a:pt x="20803" y="13164"/>
                      </a:lnTo>
                      <a:lnTo>
                        <a:pt x="21055" y="12845"/>
                      </a:lnTo>
                      <a:lnTo>
                        <a:pt x="21097" y="12014"/>
                      </a:lnTo>
                      <a:lnTo>
                        <a:pt x="21516" y="11120"/>
                      </a:lnTo>
                      <a:lnTo>
                        <a:pt x="21600" y="9841"/>
                      </a:lnTo>
                      <a:lnTo>
                        <a:pt x="21516" y="9330"/>
                      </a:lnTo>
                      <a:lnTo>
                        <a:pt x="21181" y="8883"/>
                      </a:lnTo>
                      <a:lnTo>
                        <a:pt x="20887" y="8627"/>
                      </a:lnTo>
                      <a:lnTo>
                        <a:pt x="20635" y="8244"/>
                      </a:lnTo>
                      <a:lnTo>
                        <a:pt x="20551" y="7796"/>
                      </a:lnTo>
                      <a:lnTo>
                        <a:pt x="20006" y="7030"/>
                      </a:lnTo>
                      <a:lnTo>
                        <a:pt x="19755" y="6710"/>
                      </a:lnTo>
                      <a:lnTo>
                        <a:pt x="19755" y="6582"/>
                      </a:lnTo>
                      <a:lnTo>
                        <a:pt x="19545" y="5751"/>
                      </a:lnTo>
                      <a:lnTo>
                        <a:pt x="18748" y="5496"/>
                      </a:lnTo>
                      <a:lnTo>
                        <a:pt x="18454" y="5240"/>
                      </a:lnTo>
                      <a:lnTo>
                        <a:pt x="18287" y="4793"/>
                      </a:lnTo>
                      <a:lnTo>
                        <a:pt x="18203" y="4282"/>
                      </a:lnTo>
                      <a:lnTo>
                        <a:pt x="18035" y="3834"/>
                      </a:lnTo>
                      <a:lnTo>
                        <a:pt x="17951" y="3067"/>
                      </a:lnTo>
                      <a:lnTo>
                        <a:pt x="17867" y="2364"/>
                      </a:lnTo>
                      <a:lnTo>
                        <a:pt x="18119" y="1534"/>
                      </a:lnTo>
                      <a:lnTo>
                        <a:pt x="17951" y="1022"/>
                      </a:lnTo>
                      <a:lnTo>
                        <a:pt x="17783" y="959"/>
                      </a:lnTo>
                      <a:lnTo>
                        <a:pt x="17657" y="447"/>
                      </a:lnTo>
                      <a:lnTo>
                        <a:pt x="17574" y="320"/>
                      </a:lnTo>
                      <a:lnTo>
                        <a:pt x="17574" y="0"/>
                      </a:lnTo>
                      <a:lnTo>
                        <a:pt x="14176" y="320"/>
                      </a:lnTo>
                      <a:lnTo>
                        <a:pt x="9521" y="575"/>
                      </a:lnTo>
                      <a:lnTo>
                        <a:pt x="3943" y="831"/>
                      </a:lnTo>
                      <a:lnTo>
                        <a:pt x="84" y="831"/>
                      </a:lnTo>
                      <a:lnTo>
                        <a:pt x="126" y="1278"/>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0" name="Shape 2599">
                  <a:extLst>
                    <a:ext uri="{FF2B5EF4-FFF2-40B4-BE49-F238E27FC236}">
                      <a16:creationId xmlns:a16="http://schemas.microsoft.com/office/drawing/2014/main" id="{011FF63D-AD07-4BEE-BB8E-54749411711D}"/>
                    </a:ext>
                  </a:extLst>
                </p:cNvPr>
                <p:cNvSpPr/>
                <p:nvPr/>
              </p:nvSpPr>
              <p:spPr>
                <a:xfrm>
                  <a:off x="8033882" y="2968042"/>
                  <a:ext cx="892499" cy="702307"/>
                </a:xfrm>
                <a:custGeom>
                  <a:avLst/>
                  <a:gdLst/>
                  <a:ahLst/>
                  <a:cxnLst>
                    <a:cxn ang="0">
                      <a:pos x="wd2" y="hd2"/>
                    </a:cxn>
                    <a:cxn ang="5400000">
                      <a:pos x="wd2" y="hd2"/>
                    </a:cxn>
                    <a:cxn ang="10800000">
                      <a:pos x="wd2" y="hd2"/>
                    </a:cxn>
                    <a:cxn ang="16200000">
                      <a:pos x="wd2" y="hd2"/>
                    </a:cxn>
                  </a:cxnLst>
                  <a:rect l="0" t="0" r="r" b="b"/>
                  <a:pathLst>
                    <a:path w="21600" h="21600" extrusionOk="0">
                      <a:moveTo>
                        <a:pt x="12960" y="743"/>
                      </a:moveTo>
                      <a:lnTo>
                        <a:pt x="12467" y="306"/>
                      </a:lnTo>
                      <a:lnTo>
                        <a:pt x="12316" y="0"/>
                      </a:lnTo>
                      <a:lnTo>
                        <a:pt x="10345" y="219"/>
                      </a:lnTo>
                      <a:lnTo>
                        <a:pt x="5571" y="568"/>
                      </a:lnTo>
                      <a:lnTo>
                        <a:pt x="3411" y="656"/>
                      </a:lnTo>
                      <a:lnTo>
                        <a:pt x="0" y="656"/>
                      </a:lnTo>
                      <a:lnTo>
                        <a:pt x="0" y="874"/>
                      </a:lnTo>
                      <a:lnTo>
                        <a:pt x="227" y="1224"/>
                      </a:lnTo>
                      <a:lnTo>
                        <a:pt x="417" y="1793"/>
                      </a:lnTo>
                      <a:lnTo>
                        <a:pt x="644" y="2143"/>
                      </a:lnTo>
                      <a:lnTo>
                        <a:pt x="872" y="2274"/>
                      </a:lnTo>
                      <a:lnTo>
                        <a:pt x="947" y="2623"/>
                      </a:lnTo>
                      <a:lnTo>
                        <a:pt x="1137" y="2842"/>
                      </a:lnTo>
                      <a:lnTo>
                        <a:pt x="1137" y="3192"/>
                      </a:lnTo>
                      <a:lnTo>
                        <a:pt x="1440" y="3454"/>
                      </a:lnTo>
                      <a:lnTo>
                        <a:pt x="2122" y="4110"/>
                      </a:lnTo>
                      <a:lnTo>
                        <a:pt x="2425" y="3848"/>
                      </a:lnTo>
                      <a:lnTo>
                        <a:pt x="2577" y="3935"/>
                      </a:lnTo>
                      <a:lnTo>
                        <a:pt x="2766" y="4241"/>
                      </a:lnTo>
                      <a:lnTo>
                        <a:pt x="2842" y="4591"/>
                      </a:lnTo>
                      <a:lnTo>
                        <a:pt x="2766" y="4679"/>
                      </a:lnTo>
                      <a:lnTo>
                        <a:pt x="2501" y="4679"/>
                      </a:lnTo>
                      <a:lnTo>
                        <a:pt x="2425" y="4897"/>
                      </a:lnTo>
                      <a:lnTo>
                        <a:pt x="2122" y="5422"/>
                      </a:lnTo>
                      <a:lnTo>
                        <a:pt x="2198" y="5728"/>
                      </a:lnTo>
                      <a:lnTo>
                        <a:pt x="2501" y="6165"/>
                      </a:lnTo>
                      <a:lnTo>
                        <a:pt x="2766" y="6296"/>
                      </a:lnTo>
                      <a:lnTo>
                        <a:pt x="2766" y="6646"/>
                      </a:lnTo>
                      <a:lnTo>
                        <a:pt x="3145" y="7215"/>
                      </a:lnTo>
                      <a:lnTo>
                        <a:pt x="3411" y="7302"/>
                      </a:lnTo>
                      <a:lnTo>
                        <a:pt x="3714" y="7564"/>
                      </a:lnTo>
                      <a:lnTo>
                        <a:pt x="3865" y="17577"/>
                      </a:lnTo>
                      <a:lnTo>
                        <a:pt x="3903" y="19938"/>
                      </a:lnTo>
                      <a:lnTo>
                        <a:pt x="7124" y="19895"/>
                      </a:lnTo>
                      <a:lnTo>
                        <a:pt x="12316" y="19632"/>
                      </a:lnTo>
                      <a:lnTo>
                        <a:pt x="18152" y="19151"/>
                      </a:lnTo>
                      <a:lnTo>
                        <a:pt x="18455" y="19370"/>
                      </a:lnTo>
                      <a:lnTo>
                        <a:pt x="18682" y="19632"/>
                      </a:lnTo>
                      <a:lnTo>
                        <a:pt x="18720" y="19938"/>
                      </a:lnTo>
                      <a:lnTo>
                        <a:pt x="18720" y="20201"/>
                      </a:lnTo>
                      <a:lnTo>
                        <a:pt x="18531" y="20551"/>
                      </a:lnTo>
                      <a:lnTo>
                        <a:pt x="18227" y="20682"/>
                      </a:lnTo>
                      <a:lnTo>
                        <a:pt x="18038" y="21032"/>
                      </a:lnTo>
                      <a:lnTo>
                        <a:pt x="17886" y="21338"/>
                      </a:lnTo>
                      <a:lnTo>
                        <a:pt x="18038" y="21600"/>
                      </a:lnTo>
                      <a:lnTo>
                        <a:pt x="19933" y="21425"/>
                      </a:lnTo>
                      <a:lnTo>
                        <a:pt x="20084" y="20944"/>
                      </a:lnTo>
                      <a:lnTo>
                        <a:pt x="20236" y="20594"/>
                      </a:lnTo>
                      <a:lnTo>
                        <a:pt x="20008" y="20376"/>
                      </a:lnTo>
                      <a:lnTo>
                        <a:pt x="20312" y="20026"/>
                      </a:lnTo>
                      <a:lnTo>
                        <a:pt x="20160" y="19720"/>
                      </a:lnTo>
                      <a:lnTo>
                        <a:pt x="20463" y="19632"/>
                      </a:lnTo>
                      <a:lnTo>
                        <a:pt x="20387" y="19283"/>
                      </a:lnTo>
                      <a:lnTo>
                        <a:pt x="20312" y="18977"/>
                      </a:lnTo>
                      <a:lnTo>
                        <a:pt x="20463" y="18627"/>
                      </a:lnTo>
                      <a:lnTo>
                        <a:pt x="20501" y="18977"/>
                      </a:lnTo>
                      <a:lnTo>
                        <a:pt x="20501" y="19239"/>
                      </a:lnTo>
                      <a:lnTo>
                        <a:pt x="20728" y="18977"/>
                      </a:lnTo>
                      <a:lnTo>
                        <a:pt x="20804" y="18539"/>
                      </a:lnTo>
                      <a:lnTo>
                        <a:pt x="21107" y="18496"/>
                      </a:lnTo>
                      <a:lnTo>
                        <a:pt x="21373" y="18539"/>
                      </a:lnTo>
                      <a:lnTo>
                        <a:pt x="21524" y="18146"/>
                      </a:lnTo>
                      <a:lnTo>
                        <a:pt x="21373" y="17840"/>
                      </a:lnTo>
                      <a:lnTo>
                        <a:pt x="21600" y="17577"/>
                      </a:lnTo>
                      <a:lnTo>
                        <a:pt x="21524" y="17184"/>
                      </a:lnTo>
                      <a:lnTo>
                        <a:pt x="21600" y="16834"/>
                      </a:lnTo>
                      <a:lnTo>
                        <a:pt x="21524" y="16572"/>
                      </a:lnTo>
                      <a:lnTo>
                        <a:pt x="21145" y="16353"/>
                      </a:lnTo>
                      <a:lnTo>
                        <a:pt x="20956" y="16484"/>
                      </a:lnTo>
                      <a:lnTo>
                        <a:pt x="20501" y="15916"/>
                      </a:lnTo>
                      <a:lnTo>
                        <a:pt x="20160" y="15260"/>
                      </a:lnTo>
                      <a:lnTo>
                        <a:pt x="20387" y="14954"/>
                      </a:lnTo>
                      <a:lnTo>
                        <a:pt x="20463" y="14604"/>
                      </a:lnTo>
                      <a:lnTo>
                        <a:pt x="20084" y="14036"/>
                      </a:lnTo>
                      <a:lnTo>
                        <a:pt x="20084" y="13380"/>
                      </a:lnTo>
                      <a:lnTo>
                        <a:pt x="19819" y="13292"/>
                      </a:lnTo>
                      <a:lnTo>
                        <a:pt x="19516" y="13074"/>
                      </a:lnTo>
                      <a:lnTo>
                        <a:pt x="19364" y="12811"/>
                      </a:lnTo>
                      <a:lnTo>
                        <a:pt x="18947" y="12462"/>
                      </a:lnTo>
                      <a:lnTo>
                        <a:pt x="18682" y="12549"/>
                      </a:lnTo>
                      <a:lnTo>
                        <a:pt x="18606" y="12243"/>
                      </a:lnTo>
                      <a:lnTo>
                        <a:pt x="18455" y="12243"/>
                      </a:lnTo>
                      <a:lnTo>
                        <a:pt x="17659" y="11587"/>
                      </a:lnTo>
                      <a:lnTo>
                        <a:pt x="17166" y="11019"/>
                      </a:lnTo>
                      <a:lnTo>
                        <a:pt x="17166" y="10406"/>
                      </a:lnTo>
                      <a:lnTo>
                        <a:pt x="17318" y="10100"/>
                      </a:lnTo>
                      <a:lnTo>
                        <a:pt x="17469" y="9619"/>
                      </a:lnTo>
                      <a:lnTo>
                        <a:pt x="17659" y="9095"/>
                      </a:lnTo>
                      <a:lnTo>
                        <a:pt x="17583" y="8614"/>
                      </a:lnTo>
                      <a:lnTo>
                        <a:pt x="17811" y="8220"/>
                      </a:lnTo>
                      <a:lnTo>
                        <a:pt x="17811" y="8133"/>
                      </a:lnTo>
                      <a:lnTo>
                        <a:pt x="17318" y="7696"/>
                      </a:lnTo>
                      <a:lnTo>
                        <a:pt x="17015" y="7696"/>
                      </a:lnTo>
                      <a:lnTo>
                        <a:pt x="16749" y="7564"/>
                      </a:lnTo>
                      <a:lnTo>
                        <a:pt x="16674" y="7608"/>
                      </a:lnTo>
                      <a:lnTo>
                        <a:pt x="16522" y="7870"/>
                      </a:lnTo>
                      <a:lnTo>
                        <a:pt x="16257" y="7958"/>
                      </a:lnTo>
                      <a:lnTo>
                        <a:pt x="16029" y="7696"/>
                      </a:lnTo>
                      <a:lnTo>
                        <a:pt x="15764" y="6384"/>
                      </a:lnTo>
                      <a:lnTo>
                        <a:pt x="15613" y="6078"/>
                      </a:lnTo>
                      <a:lnTo>
                        <a:pt x="15309" y="5815"/>
                      </a:lnTo>
                      <a:lnTo>
                        <a:pt x="14665" y="5422"/>
                      </a:lnTo>
                      <a:lnTo>
                        <a:pt x="14589" y="5072"/>
                      </a:lnTo>
                      <a:lnTo>
                        <a:pt x="14324" y="4897"/>
                      </a:lnTo>
                      <a:lnTo>
                        <a:pt x="14021" y="4591"/>
                      </a:lnTo>
                      <a:lnTo>
                        <a:pt x="13680" y="4241"/>
                      </a:lnTo>
                      <a:lnTo>
                        <a:pt x="13604" y="4023"/>
                      </a:lnTo>
                      <a:lnTo>
                        <a:pt x="13453" y="3673"/>
                      </a:lnTo>
                      <a:lnTo>
                        <a:pt x="13339" y="3017"/>
                      </a:lnTo>
                      <a:lnTo>
                        <a:pt x="13263" y="2930"/>
                      </a:lnTo>
                      <a:lnTo>
                        <a:pt x="13112" y="2274"/>
                      </a:lnTo>
                      <a:lnTo>
                        <a:pt x="13112" y="1705"/>
                      </a:lnTo>
                      <a:lnTo>
                        <a:pt x="13187" y="1399"/>
                      </a:lnTo>
                      <a:lnTo>
                        <a:pt x="13339" y="1137"/>
                      </a:lnTo>
                      <a:lnTo>
                        <a:pt x="13187" y="1049"/>
                      </a:lnTo>
                      <a:lnTo>
                        <a:pt x="12960" y="74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1" name="Shape 2600">
                  <a:extLst>
                    <a:ext uri="{FF2B5EF4-FFF2-40B4-BE49-F238E27FC236}">
                      <a16:creationId xmlns:a16="http://schemas.microsoft.com/office/drawing/2014/main" id="{955A59B4-DAFD-4F61-AD0C-D6BF714D5FC0}"/>
                    </a:ext>
                  </a:extLst>
                </p:cNvPr>
                <p:cNvSpPr/>
                <p:nvPr/>
              </p:nvSpPr>
              <p:spPr>
                <a:xfrm>
                  <a:off x="8195157" y="3590735"/>
                  <a:ext cx="668593" cy="560140"/>
                </a:xfrm>
                <a:custGeom>
                  <a:avLst/>
                  <a:gdLst/>
                  <a:ahLst/>
                  <a:cxnLst>
                    <a:cxn ang="0">
                      <a:pos x="wd2" y="hd2"/>
                    </a:cxn>
                    <a:cxn ang="5400000">
                      <a:pos x="wd2" y="hd2"/>
                    </a:cxn>
                    <a:cxn ang="10800000">
                      <a:pos x="wd2" y="hd2"/>
                    </a:cxn>
                    <a:cxn ang="16200000">
                      <a:pos x="wd2" y="hd2"/>
                    </a:cxn>
                  </a:cxnLst>
                  <a:rect l="0" t="0" r="r" b="b"/>
                  <a:pathLst>
                    <a:path w="21600" h="21600" extrusionOk="0">
                      <a:moveTo>
                        <a:pt x="19627" y="8662"/>
                      </a:moveTo>
                      <a:lnTo>
                        <a:pt x="19779" y="8223"/>
                      </a:lnTo>
                      <a:lnTo>
                        <a:pt x="20082" y="8114"/>
                      </a:lnTo>
                      <a:lnTo>
                        <a:pt x="20184" y="8004"/>
                      </a:lnTo>
                      <a:lnTo>
                        <a:pt x="19981" y="6962"/>
                      </a:lnTo>
                      <a:lnTo>
                        <a:pt x="19981" y="6579"/>
                      </a:lnTo>
                      <a:lnTo>
                        <a:pt x="19728" y="6688"/>
                      </a:lnTo>
                      <a:lnTo>
                        <a:pt x="19779" y="6250"/>
                      </a:lnTo>
                      <a:lnTo>
                        <a:pt x="20082" y="6140"/>
                      </a:lnTo>
                      <a:lnTo>
                        <a:pt x="20285" y="6359"/>
                      </a:lnTo>
                      <a:lnTo>
                        <a:pt x="20386" y="6085"/>
                      </a:lnTo>
                      <a:lnTo>
                        <a:pt x="20184" y="5647"/>
                      </a:lnTo>
                      <a:lnTo>
                        <a:pt x="20386" y="5537"/>
                      </a:lnTo>
                      <a:lnTo>
                        <a:pt x="20841" y="5044"/>
                      </a:lnTo>
                      <a:lnTo>
                        <a:pt x="20588" y="4715"/>
                      </a:lnTo>
                      <a:lnTo>
                        <a:pt x="20588" y="4605"/>
                      </a:lnTo>
                      <a:lnTo>
                        <a:pt x="20740" y="4386"/>
                      </a:lnTo>
                      <a:lnTo>
                        <a:pt x="21044" y="4221"/>
                      </a:lnTo>
                      <a:lnTo>
                        <a:pt x="21398" y="3892"/>
                      </a:lnTo>
                      <a:lnTo>
                        <a:pt x="21246" y="3563"/>
                      </a:lnTo>
                      <a:lnTo>
                        <a:pt x="21600" y="3399"/>
                      </a:lnTo>
                      <a:lnTo>
                        <a:pt x="21499" y="3070"/>
                      </a:lnTo>
                      <a:lnTo>
                        <a:pt x="21398" y="2851"/>
                      </a:lnTo>
                      <a:lnTo>
                        <a:pt x="18868" y="3070"/>
                      </a:lnTo>
                      <a:lnTo>
                        <a:pt x="18666" y="2741"/>
                      </a:lnTo>
                      <a:lnTo>
                        <a:pt x="18868" y="2357"/>
                      </a:lnTo>
                      <a:lnTo>
                        <a:pt x="19121" y="1919"/>
                      </a:lnTo>
                      <a:lnTo>
                        <a:pt x="19526" y="1754"/>
                      </a:lnTo>
                      <a:lnTo>
                        <a:pt x="19779" y="1316"/>
                      </a:lnTo>
                      <a:lnTo>
                        <a:pt x="19779" y="987"/>
                      </a:lnTo>
                      <a:lnTo>
                        <a:pt x="19728" y="603"/>
                      </a:lnTo>
                      <a:lnTo>
                        <a:pt x="19425" y="274"/>
                      </a:lnTo>
                      <a:lnTo>
                        <a:pt x="19020" y="0"/>
                      </a:lnTo>
                      <a:lnTo>
                        <a:pt x="11230" y="603"/>
                      </a:lnTo>
                      <a:lnTo>
                        <a:pt x="4300" y="932"/>
                      </a:lnTo>
                      <a:lnTo>
                        <a:pt x="0" y="987"/>
                      </a:lnTo>
                      <a:lnTo>
                        <a:pt x="809" y="5976"/>
                      </a:lnTo>
                      <a:lnTo>
                        <a:pt x="961" y="7620"/>
                      </a:lnTo>
                      <a:lnTo>
                        <a:pt x="1062" y="17927"/>
                      </a:lnTo>
                      <a:lnTo>
                        <a:pt x="1163" y="18037"/>
                      </a:lnTo>
                      <a:lnTo>
                        <a:pt x="1163" y="18201"/>
                      </a:lnTo>
                      <a:lnTo>
                        <a:pt x="1568" y="18420"/>
                      </a:lnTo>
                      <a:lnTo>
                        <a:pt x="1922" y="18201"/>
                      </a:lnTo>
                      <a:lnTo>
                        <a:pt x="2985" y="18420"/>
                      </a:lnTo>
                      <a:lnTo>
                        <a:pt x="3086" y="21600"/>
                      </a:lnTo>
                      <a:lnTo>
                        <a:pt x="8701" y="21436"/>
                      </a:lnTo>
                      <a:lnTo>
                        <a:pt x="16086" y="20997"/>
                      </a:lnTo>
                      <a:lnTo>
                        <a:pt x="16086" y="20504"/>
                      </a:lnTo>
                      <a:lnTo>
                        <a:pt x="15985" y="20175"/>
                      </a:lnTo>
                      <a:lnTo>
                        <a:pt x="16390" y="20175"/>
                      </a:lnTo>
                      <a:lnTo>
                        <a:pt x="16390" y="20065"/>
                      </a:lnTo>
                      <a:lnTo>
                        <a:pt x="16289" y="19462"/>
                      </a:lnTo>
                      <a:lnTo>
                        <a:pt x="16187" y="19352"/>
                      </a:lnTo>
                      <a:lnTo>
                        <a:pt x="16086" y="18969"/>
                      </a:lnTo>
                      <a:lnTo>
                        <a:pt x="16187" y="18640"/>
                      </a:lnTo>
                      <a:lnTo>
                        <a:pt x="15833" y="18530"/>
                      </a:lnTo>
                      <a:lnTo>
                        <a:pt x="16187" y="18311"/>
                      </a:lnTo>
                      <a:lnTo>
                        <a:pt x="15884" y="18037"/>
                      </a:lnTo>
                      <a:lnTo>
                        <a:pt x="15631" y="18311"/>
                      </a:lnTo>
                      <a:lnTo>
                        <a:pt x="15833" y="18037"/>
                      </a:lnTo>
                      <a:lnTo>
                        <a:pt x="15631" y="17598"/>
                      </a:lnTo>
                      <a:lnTo>
                        <a:pt x="15884" y="17379"/>
                      </a:lnTo>
                      <a:lnTo>
                        <a:pt x="15631" y="16995"/>
                      </a:lnTo>
                      <a:lnTo>
                        <a:pt x="15884" y="16776"/>
                      </a:lnTo>
                      <a:lnTo>
                        <a:pt x="15985" y="16995"/>
                      </a:lnTo>
                      <a:lnTo>
                        <a:pt x="16289" y="16776"/>
                      </a:lnTo>
                      <a:lnTo>
                        <a:pt x="15884" y="16556"/>
                      </a:lnTo>
                      <a:lnTo>
                        <a:pt x="15884" y="16392"/>
                      </a:lnTo>
                      <a:lnTo>
                        <a:pt x="16289" y="16392"/>
                      </a:lnTo>
                      <a:lnTo>
                        <a:pt x="16390" y="16173"/>
                      </a:lnTo>
                      <a:lnTo>
                        <a:pt x="16289" y="15734"/>
                      </a:lnTo>
                      <a:lnTo>
                        <a:pt x="16390" y="15350"/>
                      </a:lnTo>
                      <a:lnTo>
                        <a:pt x="16187" y="15131"/>
                      </a:lnTo>
                      <a:lnTo>
                        <a:pt x="17047" y="14802"/>
                      </a:lnTo>
                      <a:lnTo>
                        <a:pt x="16845" y="14418"/>
                      </a:lnTo>
                      <a:lnTo>
                        <a:pt x="16845" y="13980"/>
                      </a:lnTo>
                      <a:lnTo>
                        <a:pt x="16946" y="13870"/>
                      </a:lnTo>
                      <a:lnTo>
                        <a:pt x="16744" y="13706"/>
                      </a:lnTo>
                      <a:lnTo>
                        <a:pt x="17148" y="13815"/>
                      </a:lnTo>
                      <a:lnTo>
                        <a:pt x="17148" y="13596"/>
                      </a:lnTo>
                      <a:lnTo>
                        <a:pt x="17503" y="13157"/>
                      </a:lnTo>
                      <a:lnTo>
                        <a:pt x="17401" y="12774"/>
                      </a:lnTo>
                      <a:lnTo>
                        <a:pt x="17806" y="12774"/>
                      </a:lnTo>
                      <a:lnTo>
                        <a:pt x="18008" y="12664"/>
                      </a:lnTo>
                      <a:lnTo>
                        <a:pt x="18261" y="12335"/>
                      </a:lnTo>
                      <a:lnTo>
                        <a:pt x="18211" y="12061"/>
                      </a:lnTo>
                      <a:lnTo>
                        <a:pt x="18363" y="11513"/>
                      </a:lnTo>
                      <a:lnTo>
                        <a:pt x="18211" y="11293"/>
                      </a:lnTo>
                      <a:lnTo>
                        <a:pt x="18211" y="10800"/>
                      </a:lnTo>
                      <a:lnTo>
                        <a:pt x="18261" y="11129"/>
                      </a:lnTo>
                      <a:lnTo>
                        <a:pt x="18666" y="11019"/>
                      </a:lnTo>
                      <a:lnTo>
                        <a:pt x="18261" y="10690"/>
                      </a:lnTo>
                      <a:lnTo>
                        <a:pt x="18261" y="10197"/>
                      </a:lnTo>
                      <a:lnTo>
                        <a:pt x="18363" y="10581"/>
                      </a:lnTo>
                      <a:lnTo>
                        <a:pt x="18666" y="10581"/>
                      </a:lnTo>
                      <a:lnTo>
                        <a:pt x="18565" y="9758"/>
                      </a:lnTo>
                      <a:lnTo>
                        <a:pt x="18767" y="9978"/>
                      </a:lnTo>
                      <a:lnTo>
                        <a:pt x="19121" y="9758"/>
                      </a:lnTo>
                      <a:lnTo>
                        <a:pt x="19425" y="9484"/>
                      </a:lnTo>
                      <a:lnTo>
                        <a:pt x="19324" y="9046"/>
                      </a:lnTo>
                      <a:lnTo>
                        <a:pt x="19222" y="8936"/>
                      </a:lnTo>
                      <a:lnTo>
                        <a:pt x="19222" y="8826"/>
                      </a:lnTo>
                      <a:lnTo>
                        <a:pt x="19627" y="8662"/>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42" name="Group 2606">
                  <a:extLst>
                    <a:ext uri="{FF2B5EF4-FFF2-40B4-BE49-F238E27FC236}">
                      <a16:creationId xmlns:a16="http://schemas.microsoft.com/office/drawing/2014/main" id="{03E98441-5B66-47AA-84A9-E6943243F90A}"/>
                    </a:ext>
                  </a:extLst>
                </p:cNvPr>
                <p:cNvGrpSpPr/>
                <p:nvPr/>
              </p:nvGrpSpPr>
              <p:grpSpPr>
                <a:xfrm>
                  <a:off x="8290667" y="4135236"/>
                  <a:ext cx="756284" cy="607055"/>
                  <a:chOff x="0" y="0"/>
                  <a:chExt cx="1308920" cy="1050656"/>
                </a:xfrm>
                <a:solidFill>
                  <a:srgbClr val="FFFFFF">
                    <a:lumMod val="85000"/>
                  </a:srgbClr>
                </a:solidFill>
              </p:grpSpPr>
              <p:sp>
                <p:nvSpPr>
                  <p:cNvPr id="685" name="Shape 2601">
                    <a:extLst>
                      <a:ext uri="{FF2B5EF4-FFF2-40B4-BE49-F238E27FC236}">
                        <a16:creationId xmlns:a16="http://schemas.microsoft.com/office/drawing/2014/main" id="{091A0B8E-0A46-46C7-A03A-477103F40A4E}"/>
                      </a:ext>
                    </a:extLst>
                  </p:cNvPr>
                  <p:cNvSpPr/>
                  <p:nvPr/>
                </p:nvSpPr>
                <p:spPr>
                  <a:xfrm>
                    <a:off x="539285" y="903023"/>
                    <a:ext cx="81301" cy="36910"/>
                  </a:xfrm>
                  <a:custGeom>
                    <a:avLst/>
                    <a:gdLst/>
                    <a:ahLst/>
                    <a:cxnLst>
                      <a:cxn ang="0">
                        <a:pos x="wd2" y="hd2"/>
                      </a:cxn>
                      <a:cxn ang="5400000">
                        <a:pos x="wd2" y="hd2"/>
                      </a:cxn>
                      <a:cxn ang="10800000">
                        <a:pos x="wd2" y="hd2"/>
                      </a:cxn>
                      <a:cxn ang="16200000">
                        <a:pos x="wd2" y="hd2"/>
                      </a:cxn>
                    </a:cxnLst>
                    <a:rect l="0" t="0" r="r" b="b"/>
                    <a:pathLst>
                      <a:path w="21600" h="21600" extrusionOk="0">
                        <a:moveTo>
                          <a:pt x="13680" y="21600"/>
                        </a:moveTo>
                        <a:lnTo>
                          <a:pt x="18720" y="18720"/>
                        </a:lnTo>
                        <a:lnTo>
                          <a:pt x="21600" y="10080"/>
                        </a:lnTo>
                        <a:lnTo>
                          <a:pt x="20160" y="7200"/>
                        </a:lnTo>
                        <a:lnTo>
                          <a:pt x="10800" y="0"/>
                        </a:lnTo>
                        <a:lnTo>
                          <a:pt x="0" y="5760"/>
                        </a:lnTo>
                        <a:lnTo>
                          <a:pt x="2880" y="12960"/>
                        </a:lnTo>
                        <a:lnTo>
                          <a:pt x="7920" y="15840"/>
                        </a:lnTo>
                        <a:lnTo>
                          <a:pt x="1368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6" name="Shape 2602">
                    <a:extLst>
                      <a:ext uri="{FF2B5EF4-FFF2-40B4-BE49-F238E27FC236}">
                        <a16:creationId xmlns:a16="http://schemas.microsoft.com/office/drawing/2014/main" id="{8C88ED2C-82C8-4871-B085-811536FADF60}"/>
                      </a:ext>
                    </a:extLst>
                  </p:cNvPr>
                  <p:cNvSpPr/>
                  <p:nvPr/>
                </p:nvSpPr>
                <p:spPr>
                  <a:xfrm>
                    <a:off x="539285" y="903023"/>
                    <a:ext cx="81301" cy="36910"/>
                  </a:xfrm>
                  <a:custGeom>
                    <a:avLst/>
                    <a:gdLst/>
                    <a:ahLst/>
                    <a:cxnLst>
                      <a:cxn ang="0">
                        <a:pos x="wd2" y="hd2"/>
                      </a:cxn>
                      <a:cxn ang="5400000">
                        <a:pos x="wd2" y="hd2"/>
                      </a:cxn>
                      <a:cxn ang="10800000">
                        <a:pos x="wd2" y="hd2"/>
                      </a:cxn>
                      <a:cxn ang="16200000">
                        <a:pos x="wd2" y="hd2"/>
                      </a:cxn>
                    </a:cxnLst>
                    <a:rect l="0" t="0" r="r" b="b"/>
                    <a:pathLst>
                      <a:path w="21600" h="21600" extrusionOk="0">
                        <a:moveTo>
                          <a:pt x="13680" y="21600"/>
                        </a:moveTo>
                        <a:lnTo>
                          <a:pt x="18720" y="18720"/>
                        </a:lnTo>
                        <a:lnTo>
                          <a:pt x="21600" y="10080"/>
                        </a:lnTo>
                        <a:lnTo>
                          <a:pt x="20160" y="7200"/>
                        </a:lnTo>
                        <a:lnTo>
                          <a:pt x="10800" y="0"/>
                        </a:lnTo>
                        <a:lnTo>
                          <a:pt x="0" y="5760"/>
                        </a:lnTo>
                        <a:lnTo>
                          <a:pt x="2880" y="12960"/>
                        </a:lnTo>
                        <a:lnTo>
                          <a:pt x="7920" y="15840"/>
                        </a:lnTo>
                        <a:lnTo>
                          <a:pt x="1368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7" name="Shape 2603">
                    <a:extLst>
                      <a:ext uri="{FF2B5EF4-FFF2-40B4-BE49-F238E27FC236}">
                        <a16:creationId xmlns:a16="http://schemas.microsoft.com/office/drawing/2014/main" id="{842363C3-EADE-4A27-87D9-EA3F18E04559}"/>
                      </a:ext>
                    </a:extLst>
                  </p:cNvPr>
                  <p:cNvSpPr/>
                  <p:nvPr/>
                </p:nvSpPr>
                <p:spPr>
                  <a:xfrm>
                    <a:off x="726274" y="962073"/>
                    <a:ext cx="40650" cy="36911"/>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1600" y="18720"/>
                        </a:lnTo>
                        <a:lnTo>
                          <a:pt x="20160" y="11520"/>
                        </a:lnTo>
                        <a:lnTo>
                          <a:pt x="11520" y="0"/>
                        </a:lnTo>
                        <a:lnTo>
                          <a:pt x="2880" y="11520"/>
                        </a:lnTo>
                        <a:lnTo>
                          <a:pt x="0" y="14400"/>
                        </a:lnTo>
                        <a:lnTo>
                          <a:pt x="11520" y="21600"/>
                        </a:lnTo>
                        <a:lnTo>
                          <a:pt x="2016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8" name="Shape 2604">
                    <a:extLst>
                      <a:ext uri="{FF2B5EF4-FFF2-40B4-BE49-F238E27FC236}">
                        <a16:creationId xmlns:a16="http://schemas.microsoft.com/office/drawing/2014/main" id="{2319AB2D-B274-4C6E-8F2B-CE3D1D189ED2}"/>
                      </a:ext>
                    </a:extLst>
                  </p:cNvPr>
                  <p:cNvSpPr/>
                  <p:nvPr/>
                </p:nvSpPr>
                <p:spPr>
                  <a:xfrm>
                    <a:off x="726274" y="962073"/>
                    <a:ext cx="40650" cy="36911"/>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1600" y="18720"/>
                        </a:lnTo>
                        <a:lnTo>
                          <a:pt x="20160" y="11520"/>
                        </a:lnTo>
                        <a:lnTo>
                          <a:pt x="11520" y="0"/>
                        </a:lnTo>
                        <a:lnTo>
                          <a:pt x="2880" y="11520"/>
                        </a:lnTo>
                        <a:lnTo>
                          <a:pt x="0" y="14400"/>
                        </a:lnTo>
                        <a:lnTo>
                          <a:pt x="11520" y="21600"/>
                        </a:lnTo>
                        <a:lnTo>
                          <a:pt x="2016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9" name="Shape 2605">
                    <a:extLst>
                      <a:ext uri="{FF2B5EF4-FFF2-40B4-BE49-F238E27FC236}">
                        <a16:creationId xmlns:a16="http://schemas.microsoft.com/office/drawing/2014/main" id="{81652A91-CA01-432B-8CED-1B6E3AE223B4}"/>
                      </a:ext>
                    </a:extLst>
                  </p:cNvPr>
                  <p:cNvSpPr/>
                  <p:nvPr/>
                </p:nvSpPr>
                <p:spPr>
                  <a:xfrm>
                    <a:off x="0" y="0"/>
                    <a:ext cx="1308920" cy="1050656"/>
                  </a:xfrm>
                  <a:custGeom>
                    <a:avLst/>
                    <a:gdLst/>
                    <a:ahLst/>
                    <a:cxnLst>
                      <a:cxn ang="0">
                        <a:pos x="wd2" y="hd2"/>
                      </a:cxn>
                      <a:cxn ang="5400000">
                        <a:pos x="wd2" y="hd2"/>
                      </a:cxn>
                      <a:cxn ang="10800000">
                        <a:pos x="wd2" y="hd2"/>
                      </a:cxn>
                      <a:cxn ang="16200000">
                        <a:pos x="wd2" y="hd2"/>
                      </a:cxn>
                    </a:cxnLst>
                    <a:rect l="0" t="0" r="r" b="b"/>
                    <a:pathLst>
                      <a:path w="21600" h="21600" extrusionOk="0">
                        <a:moveTo>
                          <a:pt x="18827" y="14569"/>
                        </a:moveTo>
                        <a:lnTo>
                          <a:pt x="18648" y="14265"/>
                        </a:lnTo>
                        <a:lnTo>
                          <a:pt x="18648" y="14063"/>
                        </a:lnTo>
                        <a:lnTo>
                          <a:pt x="18470" y="13709"/>
                        </a:lnTo>
                        <a:lnTo>
                          <a:pt x="18380" y="13304"/>
                        </a:lnTo>
                        <a:lnTo>
                          <a:pt x="17978" y="12950"/>
                        </a:lnTo>
                        <a:lnTo>
                          <a:pt x="17799" y="12545"/>
                        </a:lnTo>
                        <a:lnTo>
                          <a:pt x="17620" y="12191"/>
                        </a:lnTo>
                        <a:lnTo>
                          <a:pt x="17799" y="11635"/>
                        </a:lnTo>
                        <a:lnTo>
                          <a:pt x="18067" y="10572"/>
                        </a:lnTo>
                        <a:lnTo>
                          <a:pt x="17978" y="10471"/>
                        </a:lnTo>
                        <a:lnTo>
                          <a:pt x="14176" y="10825"/>
                        </a:lnTo>
                        <a:lnTo>
                          <a:pt x="10152" y="11028"/>
                        </a:lnTo>
                        <a:lnTo>
                          <a:pt x="10420" y="10775"/>
                        </a:lnTo>
                        <a:lnTo>
                          <a:pt x="10241" y="10370"/>
                        </a:lnTo>
                        <a:lnTo>
                          <a:pt x="10241" y="10016"/>
                        </a:lnTo>
                        <a:lnTo>
                          <a:pt x="10062" y="9611"/>
                        </a:lnTo>
                        <a:lnTo>
                          <a:pt x="10509" y="9510"/>
                        </a:lnTo>
                        <a:lnTo>
                          <a:pt x="10554" y="9257"/>
                        </a:lnTo>
                        <a:lnTo>
                          <a:pt x="10330" y="8954"/>
                        </a:lnTo>
                        <a:lnTo>
                          <a:pt x="10643" y="8954"/>
                        </a:lnTo>
                        <a:lnTo>
                          <a:pt x="10554" y="8195"/>
                        </a:lnTo>
                        <a:lnTo>
                          <a:pt x="10912" y="7790"/>
                        </a:lnTo>
                        <a:lnTo>
                          <a:pt x="10554" y="7790"/>
                        </a:lnTo>
                        <a:lnTo>
                          <a:pt x="10912" y="7537"/>
                        </a:lnTo>
                        <a:lnTo>
                          <a:pt x="11001" y="7234"/>
                        </a:lnTo>
                        <a:lnTo>
                          <a:pt x="11270" y="6880"/>
                        </a:lnTo>
                        <a:lnTo>
                          <a:pt x="11091" y="6677"/>
                        </a:lnTo>
                        <a:lnTo>
                          <a:pt x="11180" y="6374"/>
                        </a:lnTo>
                        <a:lnTo>
                          <a:pt x="11404" y="6171"/>
                        </a:lnTo>
                        <a:lnTo>
                          <a:pt x="12164" y="5311"/>
                        </a:lnTo>
                        <a:lnTo>
                          <a:pt x="12164" y="5261"/>
                        </a:lnTo>
                        <a:lnTo>
                          <a:pt x="11851" y="5160"/>
                        </a:lnTo>
                        <a:lnTo>
                          <a:pt x="12164" y="5160"/>
                        </a:lnTo>
                        <a:lnTo>
                          <a:pt x="12164" y="4957"/>
                        </a:lnTo>
                        <a:lnTo>
                          <a:pt x="12432" y="4553"/>
                        </a:lnTo>
                        <a:lnTo>
                          <a:pt x="12075" y="4654"/>
                        </a:lnTo>
                        <a:lnTo>
                          <a:pt x="11761" y="4553"/>
                        </a:lnTo>
                        <a:lnTo>
                          <a:pt x="11940" y="4300"/>
                        </a:lnTo>
                        <a:lnTo>
                          <a:pt x="12253" y="4097"/>
                        </a:lnTo>
                        <a:lnTo>
                          <a:pt x="12522" y="3794"/>
                        </a:lnTo>
                        <a:lnTo>
                          <a:pt x="12745" y="3794"/>
                        </a:lnTo>
                        <a:lnTo>
                          <a:pt x="12745" y="3642"/>
                        </a:lnTo>
                        <a:lnTo>
                          <a:pt x="12432" y="3541"/>
                        </a:lnTo>
                        <a:lnTo>
                          <a:pt x="12343" y="3237"/>
                        </a:lnTo>
                        <a:lnTo>
                          <a:pt x="12075" y="3035"/>
                        </a:lnTo>
                        <a:lnTo>
                          <a:pt x="11940" y="2782"/>
                        </a:lnTo>
                        <a:lnTo>
                          <a:pt x="11940" y="2681"/>
                        </a:lnTo>
                        <a:lnTo>
                          <a:pt x="12253" y="2782"/>
                        </a:lnTo>
                        <a:lnTo>
                          <a:pt x="11985" y="2378"/>
                        </a:lnTo>
                        <a:lnTo>
                          <a:pt x="12253" y="2125"/>
                        </a:lnTo>
                        <a:lnTo>
                          <a:pt x="11761" y="2175"/>
                        </a:lnTo>
                        <a:lnTo>
                          <a:pt x="11672" y="2023"/>
                        </a:lnTo>
                        <a:lnTo>
                          <a:pt x="11985" y="1518"/>
                        </a:lnTo>
                        <a:lnTo>
                          <a:pt x="11672" y="1315"/>
                        </a:lnTo>
                        <a:lnTo>
                          <a:pt x="11583" y="961"/>
                        </a:lnTo>
                        <a:lnTo>
                          <a:pt x="11851" y="658"/>
                        </a:lnTo>
                        <a:lnTo>
                          <a:pt x="11851" y="304"/>
                        </a:lnTo>
                        <a:lnTo>
                          <a:pt x="11583" y="304"/>
                        </a:lnTo>
                        <a:lnTo>
                          <a:pt x="11314" y="506"/>
                        </a:lnTo>
                        <a:lnTo>
                          <a:pt x="11314" y="202"/>
                        </a:lnTo>
                        <a:lnTo>
                          <a:pt x="11493" y="0"/>
                        </a:lnTo>
                        <a:lnTo>
                          <a:pt x="4964" y="405"/>
                        </a:lnTo>
                        <a:lnTo>
                          <a:pt x="0" y="556"/>
                        </a:lnTo>
                        <a:lnTo>
                          <a:pt x="134" y="6070"/>
                        </a:lnTo>
                        <a:lnTo>
                          <a:pt x="760" y="6677"/>
                        </a:lnTo>
                        <a:lnTo>
                          <a:pt x="894" y="6930"/>
                        </a:lnTo>
                        <a:lnTo>
                          <a:pt x="1163" y="7689"/>
                        </a:lnTo>
                        <a:lnTo>
                          <a:pt x="1073" y="8195"/>
                        </a:lnTo>
                        <a:lnTo>
                          <a:pt x="1342" y="8549"/>
                        </a:lnTo>
                        <a:lnTo>
                          <a:pt x="1476" y="8954"/>
                        </a:lnTo>
                        <a:lnTo>
                          <a:pt x="1565" y="9055"/>
                        </a:lnTo>
                        <a:lnTo>
                          <a:pt x="1744" y="9308"/>
                        </a:lnTo>
                        <a:lnTo>
                          <a:pt x="1744" y="9712"/>
                        </a:lnTo>
                        <a:lnTo>
                          <a:pt x="2236" y="10370"/>
                        </a:lnTo>
                        <a:lnTo>
                          <a:pt x="2325" y="10471"/>
                        </a:lnTo>
                        <a:lnTo>
                          <a:pt x="2325" y="10775"/>
                        </a:lnTo>
                        <a:lnTo>
                          <a:pt x="2415" y="11129"/>
                        </a:lnTo>
                        <a:lnTo>
                          <a:pt x="2236" y="11432"/>
                        </a:lnTo>
                        <a:lnTo>
                          <a:pt x="2415" y="11685"/>
                        </a:lnTo>
                        <a:lnTo>
                          <a:pt x="2236" y="12090"/>
                        </a:lnTo>
                        <a:lnTo>
                          <a:pt x="2325" y="12444"/>
                        </a:lnTo>
                        <a:lnTo>
                          <a:pt x="2191" y="12748"/>
                        </a:lnTo>
                        <a:lnTo>
                          <a:pt x="2102" y="13152"/>
                        </a:lnTo>
                        <a:lnTo>
                          <a:pt x="1834" y="13506"/>
                        </a:lnTo>
                        <a:lnTo>
                          <a:pt x="1744" y="13911"/>
                        </a:lnTo>
                        <a:lnTo>
                          <a:pt x="1834" y="14569"/>
                        </a:lnTo>
                        <a:lnTo>
                          <a:pt x="1565" y="14923"/>
                        </a:lnTo>
                        <a:lnTo>
                          <a:pt x="1744" y="15327"/>
                        </a:lnTo>
                        <a:lnTo>
                          <a:pt x="1923" y="16187"/>
                        </a:lnTo>
                        <a:lnTo>
                          <a:pt x="1834" y="16541"/>
                        </a:lnTo>
                        <a:lnTo>
                          <a:pt x="1476" y="16946"/>
                        </a:lnTo>
                        <a:lnTo>
                          <a:pt x="1565" y="17300"/>
                        </a:lnTo>
                        <a:lnTo>
                          <a:pt x="1476" y="17705"/>
                        </a:lnTo>
                        <a:lnTo>
                          <a:pt x="1252" y="17907"/>
                        </a:lnTo>
                        <a:lnTo>
                          <a:pt x="1163" y="18261"/>
                        </a:lnTo>
                        <a:lnTo>
                          <a:pt x="1476" y="18565"/>
                        </a:lnTo>
                        <a:lnTo>
                          <a:pt x="1744" y="18261"/>
                        </a:lnTo>
                        <a:lnTo>
                          <a:pt x="3265" y="18059"/>
                        </a:lnTo>
                        <a:lnTo>
                          <a:pt x="3354" y="17907"/>
                        </a:lnTo>
                        <a:lnTo>
                          <a:pt x="2996" y="17705"/>
                        </a:lnTo>
                        <a:lnTo>
                          <a:pt x="3354" y="17401"/>
                        </a:lnTo>
                        <a:lnTo>
                          <a:pt x="3443" y="16541"/>
                        </a:lnTo>
                        <a:lnTo>
                          <a:pt x="3667" y="16845"/>
                        </a:lnTo>
                        <a:lnTo>
                          <a:pt x="3757" y="17199"/>
                        </a:lnTo>
                        <a:lnTo>
                          <a:pt x="3757" y="17503"/>
                        </a:lnTo>
                        <a:lnTo>
                          <a:pt x="3533" y="17705"/>
                        </a:lnTo>
                        <a:lnTo>
                          <a:pt x="3443" y="17907"/>
                        </a:lnTo>
                        <a:lnTo>
                          <a:pt x="3667" y="17958"/>
                        </a:lnTo>
                        <a:lnTo>
                          <a:pt x="4025" y="18059"/>
                        </a:lnTo>
                        <a:lnTo>
                          <a:pt x="4606" y="18160"/>
                        </a:lnTo>
                        <a:lnTo>
                          <a:pt x="5277" y="18464"/>
                        </a:lnTo>
                        <a:lnTo>
                          <a:pt x="5635" y="18666"/>
                        </a:lnTo>
                        <a:lnTo>
                          <a:pt x="6127" y="18919"/>
                        </a:lnTo>
                        <a:lnTo>
                          <a:pt x="7647" y="19121"/>
                        </a:lnTo>
                        <a:lnTo>
                          <a:pt x="7960" y="19121"/>
                        </a:lnTo>
                        <a:lnTo>
                          <a:pt x="8407" y="18818"/>
                        </a:lnTo>
                        <a:lnTo>
                          <a:pt x="8720" y="18818"/>
                        </a:lnTo>
                        <a:lnTo>
                          <a:pt x="8452" y="18363"/>
                        </a:lnTo>
                        <a:lnTo>
                          <a:pt x="8229" y="18059"/>
                        </a:lnTo>
                        <a:lnTo>
                          <a:pt x="8542" y="17958"/>
                        </a:lnTo>
                        <a:lnTo>
                          <a:pt x="8989" y="17705"/>
                        </a:lnTo>
                        <a:lnTo>
                          <a:pt x="9570" y="17503"/>
                        </a:lnTo>
                        <a:lnTo>
                          <a:pt x="9570" y="18059"/>
                        </a:lnTo>
                        <a:lnTo>
                          <a:pt x="9839" y="17958"/>
                        </a:lnTo>
                        <a:lnTo>
                          <a:pt x="10509" y="17907"/>
                        </a:lnTo>
                        <a:lnTo>
                          <a:pt x="10554" y="18261"/>
                        </a:lnTo>
                        <a:lnTo>
                          <a:pt x="10822" y="18464"/>
                        </a:lnTo>
                        <a:lnTo>
                          <a:pt x="11001" y="18919"/>
                        </a:lnTo>
                        <a:lnTo>
                          <a:pt x="11314" y="18919"/>
                        </a:lnTo>
                        <a:lnTo>
                          <a:pt x="11940" y="19121"/>
                        </a:lnTo>
                        <a:lnTo>
                          <a:pt x="12075" y="18818"/>
                        </a:lnTo>
                        <a:lnTo>
                          <a:pt x="12164" y="18767"/>
                        </a:lnTo>
                        <a:lnTo>
                          <a:pt x="12164" y="18565"/>
                        </a:lnTo>
                        <a:lnTo>
                          <a:pt x="12253" y="18818"/>
                        </a:lnTo>
                        <a:lnTo>
                          <a:pt x="12164" y="18919"/>
                        </a:lnTo>
                        <a:lnTo>
                          <a:pt x="12164" y="19222"/>
                        </a:lnTo>
                        <a:lnTo>
                          <a:pt x="12343" y="19577"/>
                        </a:lnTo>
                        <a:lnTo>
                          <a:pt x="12656" y="19779"/>
                        </a:lnTo>
                        <a:lnTo>
                          <a:pt x="12835" y="20184"/>
                        </a:lnTo>
                        <a:lnTo>
                          <a:pt x="12745" y="20538"/>
                        </a:lnTo>
                        <a:lnTo>
                          <a:pt x="12924" y="20740"/>
                        </a:lnTo>
                        <a:lnTo>
                          <a:pt x="13282" y="20538"/>
                        </a:lnTo>
                        <a:lnTo>
                          <a:pt x="13863" y="21044"/>
                        </a:lnTo>
                        <a:lnTo>
                          <a:pt x="14176" y="20841"/>
                        </a:lnTo>
                        <a:lnTo>
                          <a:pt x="14266" y="20841"/>
                        </a:lnTo>
                        <a:lnTo>
                          <a:pt x="14624" y="21044"/>
                        </a:lnTo>
                        <a:lnTo>
                          <a:pt x="14847" y="20841"/>
                        </a:lnTo>
                        <a:lnTo>
                          <a:pt x="14847" y="20335"/>
                        </a:lnTo>
                        <a:lnTo>
                          <a:pt x="14937" y="19981"/>
                        </a:lnTo>
                        <a:lnTo>
                          <a:pt x="15294" y="19981"/>
                        </a:lnTo>
                        <a:lnTo>
                          <a:pt x="15518" y="19880"/>
                        </a:lnTo>
                        <a:lnTo>
                          <a:pt x="15697" y="19779"/>
                        </a:lnTo>
                        <a:lnTo>
                          <a:pt x="15876" y="20184"/>
                        </a:lnTo>
                        <a:lnTo>
                          <a:pt x="16144" y="19981"/>
                        </a:lnTo>
                        <a:lnTo>
                          <a:pt x="16457" y="20184"/>
                        </a:lnTo>
                        <a:lnTo>
                          <a:pt x="16457" y="20639"/>
                        </a:lnTo>
                        <a:lnTo>
                          <a:pt x="16547" y="21044"/>
                        </a:lnTo>
                        <a:lnTo>
                          <a:pt x="16860" y="20841"/>
                        </a:lnTo>
                        <a:lnTo>
                          <a:pt x="17128" y="20538"/>
                        </a:lnTo>
                        <a:lnTo>
                          <a:pt x="17307" y="20285"/>
                        </a:lnTo>
                        <a:lnTo>
                          <a:pt x="17039" y="19880"/>
                        </a:lnTo>
                        <a:lnTo>
                          <a:pt x="17396" y="19779"/>
                        </a:lnTo>
                        <a:lnTo>
                          <a:pt x="17307" y="19121"/>
                        </a:lnTo>
                        <a:lnTo>
                          <a:pt x="16636" y="18767"/>
                        </a:lnTo>
                        <a:lnTo>
                          <a:pt x="16636" y="18363"/>
                        </a:lnTo>
                        <a:lnTo>
                          <a:pt x="17709" y="18919"/>
                        </a:lnTo>
                        <a:lnTo>
                          <a:pt x="18067" y="18919"/>
                        </a:lnTo>
                        <a:lnTo>
                          <a:pt x="18291" y="19121"/>
                        </a:lnTo>
                        <a:lnTo>
                          <a:pt x="18470" y="19222"/>
                        </a:lnTo>
                        <a:lnTo>
                          <a:pt x="18291" y="19577"/>
                        </a:lnTo>
                        <a:lnTo>
                          <a:pt x="18559" y="19577"/>
                        </a:lnTo>
                        <a:lnTo>
                          <a:pt x="18917" y="19526"/>
                        </a:lnTo>
                        <a:lnTo>
                          <a:pt x="19051" y="19880"/>
                        </a:lnTo>
                        <a:lnTo>
                          <a:pt x="19498" y="19981"/>
                        </a:lnTo>
                        <a:lnTo>
                          <a:pt x="19722" y="19880"/>
                        </a:lnTo>
                        <a:lnTo>
                          <a:pt x="19811" y="20184"/>
                        </a:lnTo>
                        <a:lnTo>
                          <a:pt x="20080" y="20538"/>
                        </a:lnTo>
                        <a:lnTo>
                          <a:pt x="20348" y="20639"/>
                        </a:lnTo>
                        <a:lnTo>
                          <a:pt x="20393" y="20184"/>
                        </a:lnTo>
                        <a:lnTo>
                          <a:pt x="20482" y="20538"/>
                        </a:lnTo>
                        <a:lnTo>
                          <a:pt x="20348" y="20942"/>
                        </a:lnTo>
                        <a:lnTo>
                          <a:pt x="20080" y="21600"/>
                        </a:lnTo>
                        <a:lnTo>
                          <a:pt x="20393" y="21296"/>
                        </a:lnTo>
                        <a:lnTo>
                          <a:pt x="20482" y="20942"/>
                        </a:lnTo>
                        <a:lnTo>
                          <a:pt x="20750" y="20538"/>
                        </a:lnTo>
                        <a:lnTo>
                          <a:pt x="21153" y="21145"/>
                        </a:lnTo>
                        <a:lnTo>
                          <a:pt x="21153" y="20841"/>
                        </a:lnTo>
                        <a:lnTo>
                          <a:pt x="21332" y="20437"/>
                        </a:lnTo>
                        <a:lnTo>
                          <a:pt x="21332" y="20285"/>
                        </a:lnTo>
                        <a:lnTo>
                          <a:pt x="21600" y="20184"/>
                        </a:lnTo>
                        <a:lnTo>
                          <a:pt x="21600" y="19981"/>
                        </a:lnTo>
                        <a:lnTo>
                          <a:pt x="21242" y="19880"/>
                        </a:lnTo>
                        <a:lnTo>
                          <a:pt x="21153" y="19577"/>
                        </a:lnTo>
                        <a:lnTo>
                          <a:pt x="20929" y="19425"/>
                        </a:lnTo>
                        <a:lnTo>
                          <a:pt x="20258" y="19324"/>
                        </a:lnTo>
                        <a:lnTo>
                          <a:pt x="19990" y="19121"/>
                        </a:lnTo>
                        <a:lnTo>
                          <a:pt x="19588" y="19121"/>
                        </a:lnTo>
                        <a:lnTo>
                          <a:pt x="19409" y="18767"/>
                        </a:lnTo>
                        <a:lnTo>
                          <a:pt x="19051" y="18565"/>
                        </a:lnTo>
                        <a:lnTo>
                          <a:pt x="18738" y="18464"/>
                        </a:lnTo>
                        <a:lnTo>
                          <a:pt x="18648" y="18059"/>
                        </a:lnTo>
                        <a:lnTo>
                          <a:pt x="18917" y="17958"/>
                        </a:lnTo>
                        <a:lnTo>
                          <a:pt x="18827" y="17806"/>
                        </a:lnTo>
                        <a:lnTo>
                          <a:pt x="19140" y="17705"/>
                        </a:lnTo>
                        <a:lnTo>
                          <a:pt x="19498" y="17907"/>
                        </a:lnTo>
                        <a:lnTo>
                          <a:pt x="19230" y="17604"/>
                        </a:lnTo>
                        <a:lnTo>
                          <a:pt x="19051" y="17199"/>
                        </a:lnTo>
                        <a:lnTo>
                          <a:pt x="19409" y="16946"/>
                        </a:lnTo>
                        <a:lnTo>
                          <a:pt x="19722" y="16946"/>
                        </a:lnTo>
                        <a:lnTo>
                          <a:pt x="19811" y="17047"/>
                        </a:lnTo>
                        <a:lnTo>
                          <a:pt x="19901" y="16744"/>
                        </a:lnTo>
                        <a:lnTo>
                          <a:pt x="19901" y="16390"/>
                        </a:lnTo>
                        <a:lnTo>
                          <a:pt x="19677" y="16187"/>
                        </a:lnTo>
                        <a:lnTo>
                          <a:pt x="19588" y="15783"/>
                        </a:lnTo>
                        <a:lnTo>
                          <a:pt x="19498" y="15530"/>
                        </a:lnTo>
                        <a:lnTo>
                          <a:pt x="19051" y="15783"/>
                        </a:lnTo>
                        <a:lnTo>
                          <a:pt x="18961" y="16187"/>
                        </a:lnTo>
                        <a:lnTo>
                          <a:pt x="18917" y="16541"/>
                        </a:lnTo>
                        <a:lnTo>
                          <a:pt x="18559" y="16541"/>
                        </a:lnTo>
                        <a:lnTo>
                          <a:pt x="18470" y="16187"/>
                        </a:lnTo>
                        <a:lnTo>
                          <a:pt x="18157" y="16289"/>
                        </a:lnTo>
                        <a:lnTo>
                          <a:pt x="17888" y="16086"/>
                        </a:lnTo>
                        <a:lnTo>
                          <a:pt x="17888" y="15985"/>
                        </a:lnTo>
                        <a:lnTo>
                          <a:pt x="18559" y="15530"/>
                        </a:lnTo>
                        <a:lnTo>
                          <a:pt x="18648" y="15125"/>
                        </a:lnTo>
                        <a:lnTo>
                          <a:pt x="18291" y="15327"/>
                        </a:lnTo>
                        <a:lnTo>
                          <a:pt x="18291" y="15024"/>
                        </a:lnTo>
                        <a:lnTo>
                          <a:pt x="18067" y="15327"/>
                        </a:lnTo>
                        <a:lnTo>
                          <a:pt x="17799" y="15125"/>
                        </a:lnTo>
                        <a:lnTo>
                          <a:pt x="17486" y="15530"/>
                        </a:lnTo>
                        <a:lnTo>
                          <a:pt x="17217" y="15580"/>
                        </a:lnTo>
                        <a:lnTo>
                          <a:pt x="16278" y="15681"/>
                        </a:lnTo>
                        <a:lnTo>
                          <a:pt x="15876" y="15681"/>
                        </a:lnTo>
                        <a:lnTo>
                          <a:pt x="15473" y="15530"/>
                        </a:lnTo>
                        <a:lnTo>
                          <a:pt x="15473" y="15125"/>
                        </a:lnTo>
                        <a:lnTo>
                          <a:pt x="15697" y="14822"/>
                        </a:lnTo>
                        <a:lnTo>
                          <a:pt x="16144" y="14063"/>
                        </a:lnTo>
                        <a:lnTo>
                          <a:pt x="16368" y="14012"/>
                        </a:lnTo>
                        <a:lnTo>
                          <a:pt x="16815" y="14063"/>
                        </a:lnTo>
                        <a:lnTo>
                          <a:pt x="17128" y="14265"/>
                        </a:lnTo>
                        <a:lnTo>
                          <a:pt x="17486" y="14569"/>
                        </a:lnTo>
                        <a:lnTo>
                          <a:pt x="17709" y="14569"/>
                        </a:lnTo>
                        <a:lnTo>
                          <a:pt x="17978" y="14771"/>
                        </a:lnTo>
                        <a:lnTo>
                          <a:pt x="18067" y="14670"/>
                        </a:lnTo>
                        <a:lnTo>
                          <a:pt x="18380" y="14923"/>
                        </a:lnTo>
                        <a:lnTo>
                          <a:pt x="18827" y="14923"/>
                        </a:lnTo>
                        <a:lnTo>
                          <a:pt x="18827" y="15024"/>
                        </a:lnTo>
                        <a:lnTo>
                          <a:pt x="19140" y="14822"/>
                        </a:lnTo>
                        <a:lnTo>
                          <a:pt x="18961" y="14771"/>
                        </a:lnTo>
                        <a:lnTo>
                          <a:pt x="18827" y="1456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43" name="Shape 2607">
                  <a:extLst>
                    <a:ext uri="{FF2B5EF4-FFF2-40B4-BE49-F238E27FC236}">
                      <a16:creationId xmlns:a16="http://schemas.microsoft.com/office/drawing/2014/main" id="{AFF97F05-CF21-46F5-8D67-FCD9BB5AA374}"/>
                    </a:ext>
                  </a:extLst>
                </p:cNvPr>
                <p:cNvSpPr/>
                <p:nvPr/>
              </p:nvSpPr>
              <p:spPr>
                <a:xfrm>
                  <a:off x="8613222" y="1991353"/>
                  <a:ext cx="12528" cy="8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21600"/>
                      </a:lnTo>
                      <a:lnTo>
                        <a:pt x="21600" y="72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4" name="Shape 2608">
                  <a:extLst>
                    <a:ext uri="{FF2B5EF4-FFF2-40B4-BE49-F238E27FC236}">
                      <a16:creationId xmlns:a16="http://schemas.microsoft.com/office/drawing/2014/main" id="{B3AA17AC-31C1-4A29-8E0F-F88ECF767055}"/>
                    </a:ext>
                  </a:extLst>
                </p:cNvPr>
                <p:cNvSpPr/>
                <p:nvPr/>
              </p:nvSpPr>
              <p:spPr>
                <a:xfrm>
                  <a:off x="8613222" y="1991353"/>
                  <a:ext cx="12528" cy="8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21600"/>
                      </a:lnTo>
                      <a:lnTo>
                        <a:pt x="21600" y="72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5" name="Shape 2609">
                  <a:extLst>
                    <a:ext uri="{FF2B5EF4-FFF2-40B4-BE49-F238E27FC236}">
                      <a16:creationId xmlns:a16="http://schemas.microsoft.com/office/drawing/2014/main" id="{8FCEA270-FF68-4425-BB37-FAB779A231E1}"/>
                    </a:ext>
                  </a:extLst>
                </p:cNvPr>
                <p:cNvSpPr/>
                <p:nvPr/>
              </p:nvSpPr>
              <p:spPr>
                <a:xfrm>
                  <a:off x="8630693" y="1975715"/>
                  <a:ext cx="7338" cy="113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40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6" name="Shape 2610">
                  <a:extLst>
                    <a:ext uri="{FF2B5EF4-FFF2-40B4-BE49-F238E27FC236}">
                      <a16:creationId xmlns:a16="http://schemas.microsoft.com/office/drawing/2014/main" id="{74237648-242D-4E73-B7FB-2F1436FED141}"/>
                    </a:ext>
                  </a:extLst>
                </p:cNvPr>
                <p:cNvSpPr/>
                <p:nvPr/>
              </p:nvSpPr>
              <p:spPr>
                <a:xfrm>
                  <a:off x="8630693" y="1975715"/>
                  <a:ext cx="7338" cy="113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40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7" name="Shape 2611">
                  <a:extLst>
                    <a:ext uri="{FF2B5EF4-FFF2-40B4-BE49-F238E27FC236}">
                      <a16:creationId xmlns:a16="http://schemas.microsoft.com/office/drawing/2014/main" id="{47628863-5B5D-45E6-89B8-12750EADB9DC}"/>
                    </a:ext>
                  </a:extLst>
                </p:cNvPr>
                <p:cNvSpPr/>
                <p:nvPr/>
              </p:nvSpPr>
              <p:spPr>
                <a:xfrm>
                  <a:off x="8766670" y="1790897"/>
                  <a:ext cx="76725" cy="59711"/>
                </a:xfrm>
                <a:custGeom>
                  <a:avLst/>
                  <a:gdLst/>
                  <a:ahLst/>
                  <a:cxnLst>
                    <a:cxn ang="0">
                      <a:pos x="wd2" y="hd2"/>
                    </a:cxn>
                    <a:cxn ang="5400000">
                      <a:pos x="wd2" y="hd2"/>
                    </a:cxn>
                    <a:cxn ang="10800000">
                      <a:pos x="wd2" y="hd2"/>
                    </a:cxn>
                    <a:cxn ang="16200000">
                      <a:pos x="wd2" y="hd2"/>
                    </a:cxn>
                  </a:cxnLst>
                  <a:rect l="0" t="0" r="r" b="b"/>
                  <a:pathLst>
                    <a:path w="21600" h="21600" extrusionOk="0">
                      <a:moveTo>
                        <a:pt x="4408" y="19543"/>
                      </a:moveTo>
                      <a:lnTo>
                        <a:pt x="6612" y="16457"/>
                      </a:lnTo>
                      <a:lnTo>
                        <a:pt x="8376" y="13886"/>
                      </a:lnTo>
                      <a:lnTo>
                        <a:pt x="14988" y="10800"/>
                      </a:lnTo>
                      <a:lnTo>
                        <a:pt x="17633" y="7714"/>
                      </a:lnTo>
                      <a:lnTo>
                        <a:pt x="18955" y="4114"/>
                      </a:lnTo>
                      <a:lnTo>
                        <a:pt x="21600" y="1029"/>
                      </a:lnTo>
                      <a:lnTo>
                        <a:pt x="20718" y="0"/>
                      </a:lnTo>
                      <a:lnTo>
                        <a:pt x="17633" y="2057"/>
                      </a:lnTo>
                      <a:lnTo>
                        <a:pt x="12343" y="7200"/>
                      </a:lnTo>
                      <a:lnTo>
                        <a:pt x="5731" y="10800"/>
                      </a:lnTo>
                      <a:lnTo>
                        <a:pt x="0" y="15943"/>
                      </a:lnTo>
                      <a:lnTo>
                        <a:pt x="0" y="17486"/>
                      </a:lnTo>
                      <a:lnTo>
                        <a:pt x="882" y="21600"/>
                      </a:lnTo>
                      <a:lnTo>
                        <a:pt x="4408" y="1954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8" name="Shape 2612">
                  <a:extLst>
                    <a:ext uri="{FF2B5EF4-FFF2-40B4-BE49-F238E27FC236}">
                      <a16:creationId xmlns:a16="http://schemas.microsoft.com/office/drawing/2014/main" id="{87CAF5AA-B230-45FF-A4F8-9A3B7C53D9E0}"/>
                    </a:ext>
                  </a:extLst>
                </p:cNvPr>
                <p:cNvSpPr/>
                <p:nvPr/>
              </p:nvSpPr>
              <p:spPr>
                <a:xfrm>
                  <a:off x="8843394" y="1890414"/>
                  <a:ext cx="97080" cy="78192"/>
                </a:xfrm>
                <a:custGeom>
                  <a:avLst/>
                  <a:gdLst/>
                  <a:ahLst/>
                  <a:cxnLst>
                    <a:cxn ang="0">
                      <a:pos x="wd2" y="hd2"/>
                    </a:cxn>
                    <a:cxn ang="5400000">
                      <a:pos x="wd2" y="hd2"/>
                    </a:cxn>
                    <a:cxn ang="10800000">
                      <a:pos x="wd2" y="hd2"/>
                    </a:cxn>
                    <a:cxn ang="16200000">
                      <a:pos x="wd2" y="hd2"/>
                    </a:cxn>
                  </a:cxnLst>
                  <a:rect l="0" t="0" r="r" b="b"/>
                  <a:pathLst>
                    <a:path w="21600" h="21600" extrusionOk="0">
                      <a:moveTo>
                        <a:pt x="697" y="16102"/>
                      </a:moveTo>
                      <a:lnTo>
                        <a:pt x="5226" y="16102"/>
                      </a:lnTo>
                      <a:lnTo>
                        <a:pt x="5226" y="13353"/>
                      </a:lnTo>
                      <a:lnTo>
                        <a:pt x="5226" y="16102"/>
                      </a:lnTo>
                      <a:lnTo>
                        <a:pt x="3135" y="19244"/>
                      </a:lnTo>
                      <a:lnTo>
                        <a:pt x="5923" y="21600"/>
                      </a:lnTo>
                      <a:lnTo>
                        <a:pt x="9058" y="14138"/>
                      </a:lnTo>
                      <a:lnTo>
                        <a:pt x="13239" y="9033"/>
                      </a:lnTo>
                      <a:lnTo>
                        <a:pt x="15677" y="6676"/>
                      </a:lnTo>
                      <a:lnTo>
                        <a:pt x="16374" y="3535"/>
                      </a:lnTo>
                      <a:lnTo>
                        <a:pt x="19510" y="3535"/>
                      </a:lnTo>
                      <a:lnTo>
                        <a:pt x="21600" y="1571"/>
                      </a:lnTo>
                      <a:lnTo>
                        <a:pt x="19510" y="0"/>
                      </a:lnTo>
                      <a:lnTo>
                        <a:pt x="14284" y="0"/>
                      </a:lnTo>
                      <a:lnTo>
                        <a:pt x="9058" y="2356"/>
                      </a:lnTo>
                      <a:lnTo>
                        <a:pt x="4529" y="5105"/>
                      </a:lnTo>
                      <a:lnTo>
                        <a:pt x="1394" y="10996"/>
                      </a:lnTo>
                      <a:lnTo>
                        <a:pt x="0" y="13353"/>
                      </a:lnTo>
                      <a:lnTo>
                        <a:pt x="697" y="16102"/>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9" name="Shape 2613">
                  <a:extLst>
                    <a:ext uri="{FF2B5EF4-FFF2-40B4-BE49-F238E27FC236}">
                      <a16:creationId xmlns:a16="http://schemas.microsoft.com/office/drawing/2014/main" id="{7D0CBD51-B37E-4D3E-9C0C-B7C47F9D0183}"/>
                    </a:ext>
                  </a:extLst>
                </p:cNvPr>
                <p:cNvSpPr/>
                <p:nvPr/>
              </p:nvSpPr>
              <p:spPr>
                <a:xfrm>
                  <a:off x="8361131" y="1991353"/>
                  <a:ext cx="667026" cy="679559"/>
                </a:xfrm>
                <a:custGeom>
                  <a:avLst/>
                  <a:gdLst/>
                  <a:ahLst/>
                  <a:cxnLst>
                    <a:cxn ang="0">
                      <a:pos x="wd2" y="hd2"/>
                    </a:cxn>
                    <a:cxn ang="5400000">
                      <a:pos x="wd2" y="hd2"/>
                    </a:cxn>
                    <a:cxn ang="10800000">
                      <a:pos x="wd2" y="hd2"/>
                    </a:cxn>
                    <a:cxn ang="16200000">
                      <a:pos x="wd2" y="hd2"/>
                    </a:cxn>
                  </a:cxnLst>
                  <a:rect l="0" t="0" r="r" b="b"/>
                  <a:pathLst>
                    <a:path w="21600" h="21600" extrusionOk="0">
                      <a:moveTo>
                        <a:pt x="2485" y="1446"/>
                      </a:moveTo>
                      <a:lnTo>
                        <a:pt x="2383" y="1808"/>
                      </a:lnTo>
                      <a:lnTo>
                        <a:pt x="2079" y="1808"/>
                      </a:lnTo>
                      <a:lnTo>
                        <a:pt x="2180" y="4248"/>
                      </a:lnTo>
                      <a:lnTo>
                        <a:pt x="2079" y="4609"/>
                      </a:lnTo>
                      <a:lnTo>
                        <a:pt x="1876" y="4926"/>
                      </a:lnTo>
                      <a:lnTo>
                        <a:pt x="1217" y="5197"/>
                      </a:lnTo>
                      <a:lnTo>
                        <a:pt x="558" y="5649"/>
                      </a:lnTo>
                      <a:lnTo>
                        <a:pt x="456" y="5965"/>
                      </a:lnTo>
                      <a:lnTo>
                        <a:pt x="254" y="6326"/>
                      </a:lnTo>
                      <a:lnTo>
                        <a:pt x="0" y="6552"/>
                      </a:lnTo>
                      <a:lnTo>
                        <a:pt x="0" y="6914"/>
                      </a:lnTo>
                      <a:lnTo>
                        <a:pt x="254" y="7230"/>
                      </a:lnTo>
                      <a:lnTo>
                        <a:pt x="558" y="7230"/>
                      </a:lnTo>
                      <a:lnTo>
                        <a:pt x="963" y="7818"/>
                      </a:lnTo>
                      <a:lnTo>
                        <a:pt x="558" y="8676"/>
                      </a:lnTo>
                      <a:lnTo>
                        <a:pt x="659" y="9264"/>
                      </a:lnTo>
                      <a:lnTo>
                        <a:pt x="456" y="9625"/>
                      </a:lnTo>
                      <a:lnTo>
                        <a:pt x="659" y="10303"/>
                      </a:lnTo>
                      <a:lnTo>
                        <a:pt x="659" y="10800"/>
                      </a:lnTo>
                      <a:lnTo>
                        <a:pt x="456" y="11162"/>
                      </a:lnTo>
                      <a:lnTo>
                        <a:pt x="1014" y="11478"/>
                      </a:lnTo>
                      <a:lnTo>
                        <a:pt x="1420" y="11839"/>
                      </a:lnTo>
                      <a:lnTo>
                        <a:pt x="1775" y="11930"/>
                      </a:lnTo>
                      <a:lnTo>
                        <a:pt x="2383" y="12020"/>
                      </a:lnTo>
                      <a:lnTo>
                        <a:pt x="2637" y="12336"/>
                      </a:lnTo>
                      <a:lnTo>
                        <a:pt x="2941" y="12517"/>
                      </a:lnTo>
                      <a:lnTo>
                        <a:pt x="3397" y="12698"/>
                      </a:lnTo>
                      <a:lnTo>
                        <a:pt x="3904" y="13014"/>
                      </a:lnTo>
                      <a:lnTo>
                        <a:pt x="4361" y="13602"/>
                      </a:lnTo>
                      <a:lnTo>
                        <a:pt x="5020" y="14189"/>
                      </a:lnTo>
                      <a:lnTo>
                        <a:pt x="5425" y="14370"/>
                      </a:lnTo>
                      <a:lnTo>
                        <a:pt x="5780" y="14460"/>
                      </a:lnTo>
                      <a:lnTo>
                        <a:pt x="6085" y="14641"/>
                      </a:lnTo>
                      <a:lnTo>
                        <a:pt x="6490" y="14957"/>
                      </a:lnTo>
                      <a:lnTo>
                        <a:pt x="6744" y="15319"/>
                      </a:lnTo>
                      <a:lnTo>
                        <a:pt x="6845" y="16177"/>
                      </a:lnTo>
                      <a:lnTo>
                        <a:pt x="6946" y="16494"/>
                      </a:lnTo>
                      <a:lnTo>
                        <a:pt x="6946" y="16584"/>
                      </a:lnTo>
                      <a:lnTo>
                        <a:pt x="7048" y="16946"/>
                      </a:lnTo>
                      <a:lnTo>
                        <a:pt x="7048" y="17172"/>
                      </a:lnTo>
                      <a:lnTo>
                        <a:pt x="7149" y="17262"/>
                      </a:lnTo>
                      <a:lnTo>
                        <a:pt x="7301" y="17623"/>
                      </a:lnTo>
                      <a:lnTo>
                        <a:pt x="7504" y="17669"/>
                      </a:lnTo>
                      <a:lnTo>
                        <a:pt x="7707" y="18030"/>
                      </a:lnTo>
                      <a:lnTo>
                        <a:pt x="7403" y="18618"/>
                      </a:lnTo>
                      <a:lnTo>
                        <a:pt x="7504" y="19115"/>
                      </a:lnTo>
                      <a:lnTo>
                        <a:pt x="7606" y="19657"/>
                      </a:lnTo>
                      <a:lnTo>
                        <a:pt x="7808" y="19973"/>
                      </a:lnTo>
                      <a:lnTo>
                        <a:pt x="7910" y="20335"/>
                      </a:lnTo>
                      <a:lnTo>
                        <a:pt x="8113" y="20651"/>
                      </a:lnTo>
                      <a:lnTo>
                        <a:pt x="8468" y="20832"/>
                      </a:lnTo>
                      <a:lnTo>
                        <a:pt x="9431" y="21013"/>
                      </a:lnTo>
                      <a:lnTo>
                        <a:pt x="9685" y="21600"/>
                      </a:lnTo>
                      <a:lnTo>
                        <a:pt x="16073" y="21238"/>
                      </a:lnTo>
                      <a:lnTo>
                        <a:pt x="20839" y="20922"/>
                      </a:lnTo>
                      <a:lnTo>
                        <a:pt x="21042" y="20922"/>
                      </a:lnTo>
                      <a:lnTo>
                        <a:pt x="20941" y="20244"/>
                      </a:lnTo>
                      <a:lnTo>
                        <a:pt x="21042" y="19883"/>
                      </a:lnTo>
                      <a:lnTo>
                        <a:pt x="21042" y="19657"/>
                      </a:lnTo>
                      <a:lnTo>
                        <a:pt x="20941" y="19295"/>
                      </a:lnTo>
                      <a:lnTo>
                        <a:pt x="20687" y="18979"/>
                      </a:lnTo>
                      <a:lnTo>
                        <a:pt x="20687" y="18708"/>
                      </a:lnTo>
                      <a:lnTo>
                        <a:pt x="20383" y="18392"/>
                      </a:lnTo>
                      <a:lnTo>
                        <a:pt x="20485" y="18121"/>
                      </a:lnTo>
                      <a:lnTo>
                        <a:pt x="20282" y="17352"/>
                      </a:lnTo>
                      <a:lnTo>
                        <a:pt x="20282" y="16765"/>
                      </a:lnTo>
                      <a:lnTo>
                        <a:pt x="20586" y="16177"/>
                      </a:lnTo>
                      <a:lnTo>
                        <a:pt x="20485" y="15816"/>
                      </a:lnTo>
                      <a:lnTo>
                        <a:pt x="20586" y="15500"/>
                      </a:lnTo>
                      <a:lnTo>
                        <a:pt x="20789" y="15138"/>
                      </a:lnTo>
                      <a:lnTo>
                        <a:pt x="20789" y="14867"/>
                      </a:lnTo>
                      <a:lnTo>
                        <a:pt x="20586" y="14189"/>
                      </a:lnTo>
                      <a:lnTo>
                        <a:pt x="20586" y="13873"/>
                      </a:lnTo>
                      <a:lnTo>
                        <a:pt x="20789" y="13285"/>
                      </a:lnTo>
                      <a:lnTo>
                        <a:pt x="20941" y="12924"/>
                      </a:lnTo>
                      <a:lnTo>
                        <a:pt x="21245" y="12698"/>
                      </a:lnTo>
                      <a:lnTo>
                        <a:pt x="21346" y="12517"/>
                      </a:lnTo>
                      <a:lnTo>
                        <a:pt x="21042" y="11930"/>
                      </a:lnTo>
                      <a:lnTo>
                        <a:pt x="21144" y="11568"/>
                      </a:lnTo>
                      <a:lnTo>
                        <a:pt x="21245" y="10981"/>
                      </a:lnTo>
                      <a:lnTo>
                        <a:pt x="21600" y="10032"/>
                      </a:lnTo>
                      <a:lnTo>
                        <a:pt x="21600" y="9806"/>
                      </a:lnTo>
                      <a:lnTo>
                        <a:pt x="21549" y="9444"/>
                      </a:lnTo>
                      <a:lnTo>
                        <a:pt x="21144" y="9173"/>
                      </a:lnTo>
                      <a:lnTo>
                        <a:pt x="20839" y="9354"/>
                      </a:lnTo>
                      <a:lnTo>
                        <a:pt x="20485" y="9535"/>
                      </a:lnTo>
                      <a:lnTo>
                        <a:pt x="20282" y="9806"/>
                      </a:lnTo>
                      <a:lnTo>
                        <a:pt x="20180" y="10122"/>
                      </a:lnTo>
                      <a:lnTo>
                        <a:pt x="20028" y="10484"/>
                      </a:lnTo>
                      <a:lnTo>
                        <a:pt x="19623" y="10710"/>
                      </a:lnTo>
                      <a:lnTo>
                        <a:pt x="19420" y="10981"/>
                      </a:lnTo>
                      <a:lnTo>
                        <a:pt x="19166" y="10981"/>
                      </a:lnTo>
                      <a:lnTo>
                        <a:pt x="19065" y="10619"/>
                      </a:lnTo>
                      <a:lnTo>
                        <a:pt x="19166" y="10303"/>
                      </a:lnTo>
                      <a:lnTo>
                        <a:pt x="19420" y="9625"/>
                      </a:lnTo>
                      <a:lnTo>
                        <a:pt x="19623" y="9264"/>
                      </a:lnTo>
                      <a:lnTo>
                        <a:pt x="19724" y="9038"/>
                      </a:lnTo>
                      <a:lnTo>
                        <a:pt x="20028" y="8857"/>
                      </a:lnTo>
                      <a:lnTo>
                        <a:pt x="20383" y="8676"/>
                      </a:lnTo>
                      <a:lnTo>
                        <a:pt x="20383" y="8450"/>
                      </a:lnTo>
                      <a:lnTo>
                        <a:pt x="20485" y="8179"/>
                      </a:lnTo>
                      <a:lnTo>
                        <a:pt x="20282" y="8089"/>
                      </a:lnTo>
                      <a:lnTo>
                        <a:pt x="19927" y="7818"/>
                      </a:lnTo>
                      <a:lnTo>
                        <a:pt x="19927" y="7592"/>
                      </a:lnTo>
                      <a:lnTo>
                        <a:pt x="20079" y="6914"/>
                      </a:lnTo>
                      <a:lnTo>
                        <a:pt x="19724" y="6914"/>
                      </a:lnTo>
                      <a:lnTo>
                        <a:pt x="19420" y="7049"/>
                      </a:lnTo>
                      <a:lnTo>
                        <a:pt x="19217" y="6733"/>
                      </a:lnTo>
                      <a:lnTo>
                        <a:pt x="19420" y="6462"/>
                      </a:lnTo>
                      <a:lnTo>
                        <a:pt x="19420" y="5784"/>
                      </a:lnTo>
                      <a:lnTo>
                        <a:pt x="19318" y="5558"/>
                      </a:lnTo>
                      <a:lnTo>
                        <a:pt x="19420" y="5468"/>
                      </a:lnTo>
                      <a:lnTo>
                        <a:pt x="19065" y="5106"/>
                      </a:lnTo>
                      <a:lnTo>
                        <a:pt x="18456" y="5016"/>
                      </a:lnTo>
                      <a:lnTo>
                        <a:pt x="18203" y="4926"/>
                      </a:lnTo>
                      <a:lnTo>
                        <a:pt x="18101" y="4428"/>
                      </a:lnTo>
                      <a:lnTo>
                        <a:pt x="17696" y="4203"/>
                      </a:lnTo>
                      <a:lnTo>
                        <a:pt x="16834" y="4112"/>
                      </a:lnTo>
                      <a:lnTo>
                        <a:pt x="16479" y="4022"/>
                      </a:lnTo>
                      <a:lnTo>
                        <a:pt x="16175" y="4112"/>
                      </a:lnTo>
                      <a:lnTo>
                        <a:pt x="15414" y="4022"/>
                      </a:lnTo>
                      <a:lnTo>
                        <a:pt x="15313" y="4022"/>
                      </a:lnTo>
                      <a:lnTo>
                        <a:pt x="14096" y="3570"/>
                      </a:lnTo>
                      <a:lnTo>
                        <a:pt x="10394" y="2892"/>
                      </a:lnTo>
                      <a:lnTo>
                        <a:pt x="9989" y="2305"/>
                      </a:lnTo>
                      <a:lnTo>
                        <a:pt x="9685" y="2079"/>
                      </a:lnTo>
                      <a:lnTo>
                        <a:pt x="9330" y="1988"/>
                      </a:lnTo>
                      <a:lnTo>
                        <a:pt x="9127" y="1808"/>
                      </a:lnTo>
                      <a:lnTo>
                        <a:pt x="8569" y="1808"/>
                      </a:lnTo>
                      <a:lnTo>
                        <a:pt x="8163" y="1627"/>
                      </a:lnTo>
                      <a:lnTo>
                        <a:pt x="7808" y="1536"/>
                      </a:lnTo>
                      <a:lnTo>
                        <a:pt x="7504" y="1717"/>
                      </a:lnTo>
                      <a:lnTo>
                        <a:pt x="7149" y="1717"/>
                      </a:lnTo>
                      <a:lnTo>
                        <a:pt x="7251" y="1536"/>
                      </a:lnTo>
                      <a:lnTo>
                        <a:pt x="7301" y="1220"/>
                      </a:lnTo>
                      <a:lnTo>
                        <a:pt x="7301" y="949"/>
                      </a:lnTo>
                      <a:lnTo>
                        <a:pt x="7606" y="633"/>
                      </a:lnTo>
                      <a:lnTo>
                        <a:pt x="7606" y="271"/>
                      </a:lnTo>
                      <a:lnTo>
                        <a:pt x="7301" y="0"/>
                      </a:lnTo>
                      <a:lnTo>
                        <a:pt x="6845" y="271"/>
                      </a:lnTo>
                      <a:lnTo>
                        <a:pt x="6490" y="452"/>
                      </a:lnTo>
                      <a:lnTo>
                        <a:pt x="6186" y="633"/>
                      </a:lnTo>
                      <a:lnTo>
                        <a:pt x="5780" y="768"/>
                      </a:lnTo>
                      <a:lnTo>
                        <a:pt x="5121" y="1130"/>
                      </a:lnTo>
                      <a:lnTo>
                        <a:pt x="3701" y="1536"/>
                      </a:lnTo>
                      <a:lnTo>
                        <a:pt x="3397" y="1627"/>
                      </a:lnTo>
                      <a:lnTo>
                        <a:pt x="3042" y="1536"/>
                      </a:lnTo>
                      <a:lnTo>
                        <a:pt x="2637" y="1310"/>
                      </a:lnTo>
                      <a:lnTo>
                        <a:pt x="2586" y="1401"/>
                      </a:lnTo>
                      <a:lnTo>
                        <a:pt x="2485" y="1446"/>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0" name="Shape 2614">
                  <a:extLst>
                    <a:ext uri="{FF2B5EF4-FFF2-40B4-BE49-F238E27FC236}">
                      <a16:creationId xmlns:a16="http://schemas.microsoft.com/office/drawing/2014/main" id="{F990B61F-A497-4C07-811A-55EDC7284B6B}"/>
                    </a:ext>
                  </a:extLst>
                </p:cNvPr>
                <p:cNvSpPr/>
                <p:nvPr/>
              </p:nvSpPr>
              <p:spPr>
                <a:xfrm>
                  <a:off x="8575644" y="2649587"/>
                  <a:ext cx="532369" cy="857270"/>
                </a:xfrm>
                <a:custGeom>
                  <a:avLst/>
                  <a:gdLst/>
                  <a:ahLst/>
                  <a:cxnLst>
                    <a:cxn ang="0">
                      <a:pos x="wd2" y="hd2"/>
                    </a:cxn>
                    <a:cxn ang="5400000">
                      <a:pos x="wd2" y="hd2"/>
                    </a:cxn>
                    <a:cxn ang="10800000">
                      <a:pos x="wd2" y="hd2"/>
                    </a:cxn>
                    <a:cxn ang="16200000">
                      <a:pos x="wd2" y="hd2"/>
                    </a:cxn>
                  </a:cxnLst>
                  <a:rect l="0" t="0" r="r" b="b"/>
                  <a:pathLst>
                    <a:path w="21600" h="21600" extrusionOk="0">
                      <a:moveTo>
                        <a:pt x="11435" y="251"/>
                      </a:moveTo>
                      <a:lnTo>
                        <a:pt x="3431" y="537"/>
                      </a:lnTo>
                      <a:lnTo>
                        <a:pt x="3431" y="609"/>
                      </a:lnTo>
                      <a:lnTo>
                        <a:pt x="3812" y="788"/>
                      </a:lnTo>
                      <a:lnTo>
                        <a:pt x="4638" y="1218"/>
                      </a:lnTo>
                      <a:lnTo>
                        <a:pt x="4765" y="1469"/>
                      </a:lnTo>
                      <a:lnTo>
                        <a:pt x="5146" y="1684"/>
                      </a:lnTo>
                      <a:lnTo>
                        <a:pt x="5591" y="1827"/>
                      </a:lnTo>
                      <a:lnTo>
                        <a:pt x="6099" y="2078"/>
                      </a:lnTo>
                      <a:lnTo>
                        <a:pt x="6226" y="2364"/>
                      </a:lnTo>
                      <a:lnTo>
                        <a:pt x="6099" y="3081"/>
                      </a:lnTo>
                      <a:lnTo>
                        <a:pt x="5464" y="3582"/>
                      </a:lnTo>
                      <a:lnTo>
                        <a:pt x="5400" y="4048"/>
                      </a:lnTo>
                      <a:lnTo>
                        <a:pt x="5019" y="4227"/>
                      </a:lnTo>
                      <a:lnTo>
                        <a:pt x="4066" y="4442"/>
                      </a:lnTo>
                      <a:lnTo>
                        <a:pt x="3685" y="4657"/>
                      </a:lnTo>
                      <a:lnTo>
                        <a:pt x="2033" y="4836"/>
                      </a:lnTo>
                      <a:lnTo>
                        <a:pt x="1906" y="5122"/>
                      </a:lnTo>
                      <a:lnTo>
                        <a:pt x="1652" y="5588"/>
                      </a:lnTo>
                      <a:lnTo>
                        <a:pt x="2478" y="6054"/>
                      </a:lnTo>
                      <a:lnTo>
                        <a:pt x="2605" y="6591"/>
                      </a:lnTo>
                      <a:lnTo>
                        <a:pt x="2033" y="7057"/>
                      </a:lnTo>
                      <a:lnTo>
                        <a:pt x="1906" y="7272"/>
                      </a:lnTo>
                      <a:lnTo>
                        <a:pt x="1906" y="7487"/>
                      </a:lnTo>
                      <a:lnTo>
                        <a:pt x="1779" y="7737"/>
                      </a:lnTo>
                      <a:lnTo>
                        <a:pt x="699" y="8024"/>
                      </a:lnTo>
                      <a:lnTo>
                        <a:pt x="381" y="8275"/>
                      </a:lnTo>
                      <a:lnTo>
                        <a:pt x="699" y="8561"/>
                      </a:lnTo>
                      <a:lnTo>
                        <a:pt x="572" y="8740"/>
                      </a:lnTo>
                      <a:lnTo>
                        <a:pt x="381" y="8955"/>
                      </a:lnTo>
                      <a:lnTo>
                        <a:pt x="127" y="9170"/>
                      </a:lnTo>
                      <a:lnTo>
                        <a:pt x="0" y="9421"/>
                      </a:lnTo>
                      <a:lnTo>
                        <a:pt x="0" y="9887"/>
                      </a:lnTo>
                      <a:lnTo>
                        <a:pt x="254" y="10424"/>
                      </a:lnTo>
                      <a:lnTo>
                        <a:pt x="381" y="10496"/>
                      </a:lnTo>
                      <a:lnTo>
                        <a:pt x="572" y="11033"/>
                      </a:lnTo>
                      <a:lnTo>
                        <a:pt x="826" y="11319"/>
                      </a:lnTo>
                      <a:lnTo>
                        <a:pt x="953" y="11499"/>
                      </a:lnTo>
                      <a:lnTo>
                        <a:pt x="1525" y="11785"/>
                      </a:lnTo>
                      <a:lnTo>
                        <a:pt x="2033" y="12036"/>
                      </a:lnTo>
                      <a:lnTo>
                        <a:pt x="2478" y="12179"/>
                      </a:lnTo>
                      <a:lnTo>
                        <a:pt x="2605" y="12466"/>
                      </a:lnTo>
                      <a:lnTo>
                        <a:pt x="3685" y="12788"/>
                      </a:lnTo>
                      <a:lnTo>
                        <a:pt x="4193" y="13003"/>
                      </a:lnTo>
                      <a:lnTo>
                        <a:pt x="4447" y="13254"/>
                      </a:lnTo>
                      <a:lnTo>
                        <a:pt x="4892" y="14328"/>
                      </a:lnTo>
                      <a:lnTo>
                        <a:pt x="5273" y="14543"/>
                      </a:lnTo>
                      <a:lnTo>
                        <a:pt x="5718" y="14472"/>
                      </a:lnTo>
                      <a:lnTo>
                        <a:pt x="5972" y="14257"/>
                      </a:lnTo>
                      <a:lnTo>
                        <a:pt x="6099" y="14221"/>
                      </a:lnTo>
                      <a:lnTo>
                        <a:pt x="6544" y="14328"/>
                      </a:lnTo>
                      <a:lnTo>
                        <a:pt x="7052" y="14328"/>
                      </a:lnTo>
                      <a:lnTo>
                        <a:pt x="7878" y="14687"/>
                      </a:lnTo>
                      <a:lnTo>
                        <a:pt x="7878" y="14758"/>
                      </a:lnTo>
                      <a:lnTo>
                        <a:pt x="7496" y="15081"/>
                      </a:lnTo>
                      <a:lnTo>
                        <a:pt x="7624" y="15475"/>
                      </a:lnTo>
                      <a:lnTo>
                        <a:pt x="7306" y="15904"/>
                      </a:lnTo>
                      <a:lnTo>
                        <a:pt x="7052" y="16299"/>
                      </a:lnTo>
                      <a:lnTo>
                        <a:pt x="6798" y="16549"/>
                      </a:lnTo>
                      <a:lnTo>
                        <a:pt x="6798" y="17051"/>
                      </a:lnTo>
                      <a:lnTo>
                        <a:pt x="7624" y="17516"/>
                      </a:lnTo>
                      <a:lnTo>
                        <a:pt x="8958" y="18054"/>
                      </a:lnTo>
                      <a:lnTo>
                        <a:pt x="9212" y="18054"/>
                      </a:lnTo>
                      <a:lnTo>
                        <a:pt x="9339" y="18304"/>
                      </a:lnTo>
                      <a:lnTo>
                        <a:pt x="9784" y="18233"/>
                      </a:lnTo>
                      <a:lnTo>
                        <a:pt x="10482" y="18519"/>
                      </a:lnTo>
                      <a:lnTo>
                        <a:pt x="10736" y="18734"/>
                      </a:lnTo>
                      <a:lnTo>
                        <a:pt x="11245" y="18913"/>
                      </a:lnTo>
                      <a:lnTo>
                        <a:pt x="11689" y="18985"/>
                      </a:lnTo>
                      <a:lnTo>
                        <a:pt x="11689" y="19522"/>
                      </a:lnTo>
                      <a:lnTo>
                        <a:pt x="12325" y="19988"/>
                      </a:lnTo>
                      <a:lnTo>
                        <a:pt x="12198" y="20275"/>
                      </a:lnTo>
                      <a:lnTo>
                        <a:pt x="11816" y="20525"/>
                      </a:lnTo>
                      <a:lnTo>
                        <a:pt x="12388" y="21063"/>
                      </a:lnTo>
                      <a:lnTo>
                        <a:pt x="13151" y="21528"/>
                      </a:lnTo>
                      <a:lnTo>
                        <a:pt x="13468" y="21421"/>
                      </a:lnTo>
                      <a:lnTo>
                        <a:pt x="14104" y="21600"/>
                      </a:lnTo>
                      <a:lnTo>
                        <a:pt x="13849" y="21493"/>
                      </a:lnTo>
                      <a:lnTo>
                        <a:pt x="13849" y="21206"/>
                      </a:lnTo>
                      <a:lnTo>
                        <a:pt x="14548" y="20740"/>
                      </a:lnTo>
                      <a:lnTo>
                        <a:pt x="14929" y="20669"/>
                      </a:lnTo>
                      <a:lnTo>
                        <a:pt x="15374" y="20669"/>
                      </a:lnTo>
                      <a:lnTo>
                        <a:pt x="15882" y="20812"/>
                      </a:lnTo>
                      <a:lnTo>
                        <a:pt x="16708" y="20955"/>
                      </a:lnTo>
                      <a:lnTo>
                        <a:pt x="17089" y="21063"/>
                      </a:lnTo>
                      <a:lnTo>
                        <a:pt x="17407" y="21134"/>
                      </a:lnTo>
                      <a:lnTo>
                        <a:pt x="17788" y="20812"/>
                      </a:lnTo>
                      <a:lnTo>
                        <a:pt x="17661" y="20597"/>
                      </a:lnTo>
                      <a:lnTo>
                        <a:pt x="17344" y="20346"/>
                      </a:lnTo>
                      <a:lnTo>
                        <a:pt x="17216" y="20131"/>
                      </a:lnTo>
                      <a:lnTo>
                        <a:pt x="17407" y="19845"/>
                      </a:lnTo>
                      <a:lnTo>
                        <a:pt x="17788" y="19809"/>
                      </a:lnTo>
                      <a:lnTo>
                        <a:pt x="18296" y="19594"/>
                      </a:lnTo>
                      <a:lnTo>
                        <a:pt x="19122" y="19451"/>
                      </a:lnTo>
                      <a:lnTo>
                        <a:pt x="19376" y="19272"/>
                      </a:lnTo>
                      <a:lnTo>
                        <a:pt x="19122" y="18985"/>
                      </a:lnTo>
                      <a:lnTo>
                        <a:pt x="18995" y="18734"/>
                      </a:lnTo>
                      <a:lnTo>
                        <a:pt x="19249" y="18519"/>
                      </a:lnTo>
                      <a:lnTo>
                        <a:pt x="19440" y="18233"/>
                      </a:lnTo>
                      <a:lnTo>
                        <a:pt x="19440" y="18197"/>
                      </a:lnTo>
                      <a:lnTo>
                        <a:pt x="19122" y="17910"/>
                      </a:lnTo>
                      <a:lnTo>
                        <a:pt x="19376" y="17624"/>
                      </a:lnTo>
                      <a:lnTo>
                        <a:pt x="19376" y="17158"/>
                      </a:lnTo>
                      <a:lnTo>
                        <a:pt x="19440" y="17158"/>
                      </a:lnTo>
                      <a:lnTo>
                        <a:pt x="19567" y="16621"/>
                      </a:lnTo>
                      <a:lnTo>
                        <a:pt x="19567" y="16370"/>
                      </a:lnTo>
                      <a:lnTo>
                        <a:pt x="20075" y="16155"/>
                      </a:lnTo>
                      <a:lnTo>
                        <a:pt x="20393" y="15904"/>
                      </a:lnTo>
                      <a:lnTo>
                        <a:pt x="20901" y="15367"/>
                      </a:lnTo>
                      <a:lnTo>
                        <a:pt x="21346" y="14615"/>
                      </a:lnTo>
                      <a:lnTo>
                        <a:pt x="21473" y="14615"/>
                      </a:lnTo>
                      <a:lnTo>
                        <a:pt x="21600" y="14328"/>
                      </a:lnTo>
                      <a:lnTo>
                        <a:pt x="21346" y="13791"/>
                      </a:lnTo>
                      <a:lnTo>
                        <a:pt x="21346" y="13612"/>
                      </a:lnTo>
                      <a:lnTo>
                        <a:pt x="21028" y="13325"/>
                      </a:lnTo>
                      <a:lnTo>
                        <a:pt x="20647" y="13075"/>
                      </a:lnTo>
                      <a:lnTo>
                        <a:pt x="20647" y="12788"/>
                      </a:lnTo>
                      <a:lnTo>
                        <a:pt x="20901" y="12537"/>
                      </a:lnTo>
                      <a:lnTo>
                        <a:pt x="20647" y="12251"/>
                      </a:lnTo>
                      <a:lnTo>
                        <a:pt x="21155" y="12000"/>
                      </a:lnTo>
                      <a:lnTo>
                        <a:pt x="19567" y="3045"/>
                      </a:lnTo>
                      <a:lnTo>
                        <a:pt x="19567" y="2901"/>
                      </a:lnTo>
                      <a:lnTo>
                        <a:pt x="19122" y="2472"/>
                      </a:lnTo>
                      <a:lnTo>
                        <a:pt x="18995" y="2293"/>
                      </a:lnTo>
                      <a:lnTo>
                        <a:pt x="18741" y="2006"/>
                      </a:lnTo>
                      <a:lnTo>
                        <a:pt x="18614" y="1612"/>
                      </a:lnTo>
                      <a:lnTo>
                        <a:pt x="18296" y="1397"/>
                      </a:lnTo>
                      <a:lnTo>
                        <a:pt x="17788" y="931"/>
                      </a:lnTo>
                      <a:lnTo>
                        <a:pt x="17661" y="752"/>
                      </a:lnTo>
                      <a:lnTo>
                        <a:pt x="17661" y="0"/>
                      </a:lnTo>
                      <a:lnTo>
                        <a:pt x="17407" y="0"/>
                      </a:lnTo>
                      <a:lnTo>
                        <a:pt x="11435" y="251"/>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51" name="Group 2620">
                  <a:extLst>
                    <a:ext uri="{FF2B5EF4-FFF2-40B4-BE49-F238E27FC236}">
                      <a16:creationId xmlns:a16="http://schemas.microsoft.com/office/drawing/2014/main" id="{451354E2-66C8-4468-899C-C18CD2CDE10C}"/>
                    </a:ext>
                  </a:extLst>
                </p:cNvPr>
                <p:cNvGrpSpPr/>
                <p:nvPr/>
              </p:nvGrpSpPr>
              <p:grpSpPr>
                <a:xfrm>
                  <a:off x="8642972" y="3801143"/>
                  <a:ext cx="477572" cy="770532"/>
                  <a:chOff x="0" y="0"/>
                  <a:chExt cx="826543" cy="1333620"/>
                </a:xfrm>
                <a:solidFill>
                  <a:srgbClr val="FFFFFF">
                    <a:lumMod val="85000"/>
                  </a:srgbClr>
                </a:solidFill>
              </p:grpSpPr>
              <p:sp>
                <p:nvSpPr>
                  <p:cNvPr id="680" name="Shape 2615">
                    <a:extLst>
                      <a:ext uri="{FF2B5EF4-FFF2-40B4-BE49-F238E27FC236}">
                        <a16:creationId xmlns:a16="http://schemas.microsoft.com/office/drawing/2014/main" id="{D937DCB4-DE3A-4590-93F2-9C5A7FF61EB8}"/>
                      </a:ext>
                    </a:extLst>
                  </p:cNvPr>
                  <p:cNvSpPr/>
                  <p:nvPr/>
                </p:nvSpPr>
                <p:spPr>
                  <a:xfrm>
                    <a:off x="601617" y="1313936"/>
                    <a:ext cx="24391" cy="1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0" y="16200"/>
                        </a:lnTo>
                        <a:lnTo>
                          <a:pt x="21600" y="0"/>
                        </a:lnTo>
                        <a:lnTo>
                          <a:pt x="4800" y="162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1" name="Shape 2616">
                    <a:extLst>
                      <a:ext uri="{FF2B5EF4-FFF2-40B4-BE49-F238E27FC236}">
                        <a16:creationId xmlns:a16="http://schemas.microsoft.com/office/drawing/2014/main" id="{9121A559-1B7E-454C-91F6-4B71D3F4A027}"/>
                      </a:ext>
                    </a:extLst>
                  </p:cNvPr>
                  <p:cNvSpPr/>
                  <p:nvPr/>
                </p:nvSpPr>
                <p:spPr>
                  <a:xfrm>
                    <a:off x="601617" y="1313936"/>
                    <a:ext cx="24391" cy="1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0" y="16200"/>
                        </a:lnTo>
                        <a:lnTo>
                          <a:pt x="21600" y="0"/>
                        </a:lnTo>
                        <a:lnTo>
                          <a:pt x="4800" y="162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2" name="Shape 2617">
                    <a:extLst>
                      <a:ext uri="{FF2B5EF4-FFF2-40B4-BE49-F238E27FC236}">
                        <a16:creationId xmlns:a16="http://schemas.microsoft.com/office/drawing/2014/main" id="{012FDF49-B48C-4D50-BF02-22065208B816}"/>
                      </a:ext>
                    </a:extLst>
                  </p:cNvPr>
                  <p:cNvSpPr/>
                  <p:nvPr/>
                </p:nvSpPr>
                <p:spPr>
                  <a:xfrm>
                    <a:off x="753374" y="1263295"/>
                    <a:ext cx="379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3" name="Shape 2618">
                    <a:extLst>
                      <a:ext uri="{FF2B5EF4-FFF2-40B4-BE49-F238E27FC236}">
                        <a16:creationId xmlns:a16="http://schemas.microsoft.com/office/drawing/2014/main" id="{6C6B9E9A-3F42-4C40-B559-0B847B21A169}"/>
                      </a:ext>
                    </a:extLst>
                  </p:cNvPr>
                  <p:cNvSpPr/>
                  <p:nvPr/>
                </p:nvSpPr>
                <p:spPr>
                  <a:xfrm>
                    <a:off x="753374" y="1263295"/>
                    <a:ext cx="379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4" name="Shape 2619">
                    <a:extLst>
                      <a:ext uri="{FF2B5EF4-FFF2-40B4-BE49-F238E27FC236}">
                        <a16:creationId xmlns:a16="http://schemas.microsoft.com/office/drawing/2014/main" id="{614D39D5-46FF-4430-B9F9-9BBBE07C7559}"/>
                      </a:ext>
                    </a:extLst>
                  </p:cNvPr>
                  <p:cNvSpPr/>
                  <p:nvPr/>
                </p:nvSpPr>
                <p:spPr>
                  <a:xfrm>
                    <a:off x="0" y="0"/>
                    <a:ext cx="826543" cy="1299174"/>
                  </a:xfrm>
                  <a:custGeom>
                    <a:avLst/>
                    <a:gdLst/>
                    <a:ahLst/>
                    <a:cxnLst>
                      <a:cxn ang="0">
                        <a:pos x="wd2" y="hd2"/>
                      </a:cxn>
                      <a:cxn ang="5400000">
                        <a:pos x="wd2" y="hd2"/>
                      </a:cxn>
                      <a:cxn ang="10800000">
                        <a:pos x="wd2" y="hd2"/>
                      </a:cxn>
                      <a:cxn ang="16200000">
                        <a:pos x="wd2" y="hd2"/>
                      </a:cxn>
                    </a:cxnLst>
                    <a:rect l="0" t="0" r="r" b="b"/>
                    <a:pathLst>
                      <a:path w="21600" h="21600" extrusionOk="0">
                        <a:moveTo>
                          <a:pt x="19971" y="13705"/>
                        </a:moveTo>
                        <a:lnTo>
                          <a:pt x="20538" y="409"/>
                        </a:lnTo>
                        <a:lnTo>
                          <a:pt x="19971" y="245"/>
                        </a:lnTo>
                        <a:lnTo>
                          <a:pt x="19688" y="0"/>
                        </a:lnTo>
                        <a:lnTo>
                          <a:pt x="15226" y="245"/>
                        </a:lnTo>
                        <a:lnTo>
                          <a:pt x="6657" y="614"/>
                        </a:lnTo>
                        <a:lnTo>
                          <a:pt x="6799" y="695"/>
                        </a:lnTo>
                        <a:lnTo>
                          <a:pt x="6940" y="1023"/>
                        </a:lnTo>
                        <a:lnTo>
                          <a:pt x="6515" y="1227"/>
                        </a:lnTo>
                        <a:lnTo>
                          <a:pt x="6020" y="1391"/>
                        </a:lnTo>
                        <a:lnTo>
                          <a:pt x="5736" y="1227"/>
                        </a:lnTo>
                        <a:lnTo>
                          <a:pt x="5878" y="1841"/>
                        </a:lnTo>
                        <a:lnTo>
                          <a:pt x="5453" y="1841"/>
                        </a:lnTo>
                        <a:lnTo>
                          <a:pt x="5311" y="1555"/>
                        </a:lnTo>
                        <a:lnTo>
                          <a:pt x="5311" y="1923"/>
                        </a:lnTo>
                        <a:lnTo>
                          <a:pt x="5878" y="2168"/>
                        </a:lnTo>
                        <a:lnTo>
                          <a:pt x="5311" y="2250"/>
                        </a:lnTo>
                        <a:lnTo>
                          <a:pt x="5241" y="2005"/>
                        </a:lnTo>
                        <a:lnTo>
                          <a:pt x="5241" y="2373"/>
                        </a:lnTo>
                        <a:lnTo>
                          <a:pt x="5453" y="2536"/>
                        </a:lnTo>
                        <a:lnTo>
                          <a:pt x="5241" y="2945"/>
                        </a:lnTo>
                        <a:lnTo>
                          <a:pt x="5311" y="3150"/>
                        </a:lnTo>
                        <a:lnTo>
                          <a:pt x="4957" y="3395"/>
                        </a:lnTo>
                        <a:lnTo>
                          <a:pt x="4674" y="3477"/>
                        </a:lnTo>
                        <a:lnTo>
                          <a:pt x="4108" y="3477"/>
                        </a:lnTo>
                        <a:lnTo>
                          <a:pt x="4249" y="3764"/>
                        </a:lnTo>
                        <a:lnTo>
                          <a:pt x="3753" y="4091"/>
                        </a:lnTo>
                        <a:lnTo>
                          <a:pt x="3753" y="4255"/>
                        </a:lnTo>
                        <a:lnTo>
                          <a:pt x="3187" y="4173"/>
                        </a:lnTo>
                        <a:lnTo>
                          <a:pt x="3470" y="4295"/>
                        </a:lnTo>
                        <a:lnTo>
                          <a:pt x="3329" y="4377"/>
                        </a:lnTo>
                        <a:lnTo>
                          <a:pt x="3329" y="4705"/>
                        </a:lnTo>
                        <a:lnTo>
                          <a:pt x="3612" y="4991"/>
                        </a:lnTo>
                        <a:lnTo>
                          <a:pt x="2408" y="5236"/>
                        </a:lnTo>
                        <a:lnTo>
                          <a:pt x="2691" y="5400"/>
                        </a:lnTo>
                        <a:lnTo>
                          <a:pt x="2550" y="5686"/>
                        </a:lnTo>
                        <a:lnTo>
                          <a:pt x="2691" y="6014"/>
                        </a:lnTo>
                        <a:lnTo>
                          <a:pt x="2550" y="6177"/>
                        </a:lnTo>
                        <a:lnTo>
                          <a:pt x="1983" y="6177"/>
                        </a:lnTo>
                        <a:lnTo>
                          <a:pt x="1983" y="6300"/>
                        </a:lnTo>
                        <a:lnTo>
                          <a:pt x="2550" y="6464"/>
                        </a:lnTo>
                        <a:lnTo>
                          <a:pt x="2125" y="6627"/>
                        </a:lnTo>
                        <a:lnTo>
                          <a:pt x="1983" y="6464"/>
                        </a:lnTo>
                        <a:lnTo>
                          <a:pt x="1629" y="6627"/>
                        </a:lnTo>
                        <a:lnTo>
                          <a:pt x="1983" y="6914"/>
                        </a:lnTo>
                        <a:lnTo>
                          <a:pt x="1629" y="7077"/>
                        </a:lnTo>
                        <a:lnTo>
                          <a:pt x="1912" y="7405"/>
                        </a:lnTo>
                        <a:lnTo>
                          <a:pt x="1629" y="7609"/>
                        </a:lnTo>
                        <a:lnTo>
                          <a:pt x="1983" y="7405"/>
                        </a:lnTo>
                        <a:lnTo>
                          <a:pt x="2408" y="7609"/>
                        </a:lnTo>
                        <a:lnTo>
                          <a:pt x="1912" y="7773"/>
                        </a:lnTo>
                        <a:lnTo>
                          <a:pt x="2408" y="7855"/>
                        </a:lnTo>
                        <a:lnTo>
                          <a:pt x="2266" y="8100"/>
                        </a:lnTo>
                        <a:lnTo>
                          <a:pt x="2408" y="8386"/>
                        </a:lnTo>
                        <a:lnTo>
                          <a:pt x="2550" y="8468"/>
                        </a:lnTo>
                        <a:lnTo>
                          <a:pt x="2691" y="8918"/>
                        </a:lnTo>
                        <a:lnTo>
                          <a:pt x="2691" y="9000"/>
                        </a:lnTo>
                        <a:lnTo>
                          <a:pt x="2125" y="9000"/>
                        </a:lnTo>
                        <a:lnTo>
                          <a:pt x="2266" y="9245"/>
                        </a:lnTo>
                        <a:lnTo>
                          <a:pt x="2266" y="9614"/>
                        </a:lnTo>
                        <a:lnTo>
                          <a:pt x="1983" y="9777"/>
                        </a:lnTo>
                        <a:lnTo>
                          <a:pt x="1983" y="10023"/>
                        </a:lnTo>
                        <a:lnTo>
                          <a:pt x="2408" y="9859"/>
                        </a:lnTo>
                        <a:lnTo>
                          <a:pt x="2833" y="9859"/>
                        </a:lnTo>
                        <a:lnTo>
                          <a:pt x="2833" y="10145"/>
                        </a:lnTo>
                        <a:lnTo>
                          <a:pt x="2408" y="10391"/>
                        </a:lnTo>
                        <a:lnTo>
                          <a:pt x="2550" y="10677"/>
                        </a:lnTo>
                        <a:lnTo>
                          <a:pt x="3045" y="10841"/>
                        </a:lnTo>
                        <a:lnTo>
                          <a:pt x="2550" y="11250"/>
                        </a:lnTo>
                        <a:lnTo>
                          <a:pt x="2691" y="11373"/>
                        </a:lnTo>
                        <a:lnTo>
                          <a:pt x="3470" y="11332"/>
                        </a:lnTo>
                        <a:lnTo>
                          <a:pt x="3045" y="11536"/>
                        </a:lnTo>
                        <a:lnTo>
                          <a:pt x="3470" y="11864"/>
                        </a:lnTo>
                        <a:lnTo>
                          <a:pt x="2974" y="11782"/>
                        </a:lnTo>
                        <a:lnTo>
                          <a:pt x="2974" y="11864"/>
                        </a:lnTo>
                        <a:lnTo>
                          <a:pt x="3187" y="12068"/>
                        </a:lnTo>
                        <a:lnTo>
                          <a:pt x="3612" y="12232"/>
                        </a:lnTo>
                        <a:lnTo>
                          <a:pt x="3753" y="12477"/>
                        </a:lnTo>
                        <a:lnTo>
                          <a:pt x="4249" y="12559"/>
                        </a:lnTo>
                        <a:lnTo>
                          <a:pt x="4249" y="12682"/>
                        </a:lnTo>
                        <a:lnTo>
                          <a:pt x="3895" y="12682"/>
                        </a:lnTo>
                        <a:lnTo>
                          <a:pt x="3470" y="12927"/>
                        </a:lnTo>
                        <a:lnTo>
                          <a:pt x="2974" y="13091"/>
                        </a:lnTo>
                        <a:lnTo>
                          <a:pt x="2691" y="13295"/>
                        </a:lnTo>
                        <a:lnTo>
                          <a:pt x="3187" y="13377"/>
                        </a:lnTo>
                        <a:lnTo>
                          <a:pt x="3753" y="13295"/>
                        </a:lnTo>
                        <a:lnTo>
                          <a:pt x="3329" y="13623"/>
                        </a:lnTo>
                        <a:lnTo>
                          <a:pt x="3329" y="13786"/>
                        </a:lnTo>
                        <a:lnTo>
                          <a:pt x="2833" y="13786"/>
                        </a:lnTo>
                        <a:lnTo>
                          <a:pt x="3329" y="13868"/>
                        </a:lnTo>
                        <a:lnTo>
                          <a:pt x="3329" y="13909"/>
                        </a:lnTo>
                        <a:lnTo>
                          <a:pt x="2125" y="14605"/>
                        </a:lnTo>
                        <a:lnTo>
                          <a:pt x="1770" y="14768"/>
                        </a:lnTo>
                        <a:lnTo>
                          <a:pt x="1629" y="15014"/>
                        </a:lnTo>
                        <a:lnTo>
                          <a:pt x="1912" y="15177"/>
                        </a:lnTo>
                        <a:lnTo>
                          <a:pt x="1487" y="15464"/>
                        </a:lnTo>
                        <a:lnTo>
                          <a:pt x="1346" y="15709"/>
                        </a:lnTo>
                        <a:lnTo>
                          <a:pt x="779" y="15914"/>
                        </a:lnTo>
                        <a:lnTo>
                          <a:pt x="1346" y="15914"/>
                        </a:lnTo>
                        <a:lnTo>
                          <a:pt x="779" y="16241"/>
                        </a:lnTo>
                        <a:lnTo>
                          <a:pt x="921" y="16855"/>
                        </a:lnTo>
                        <a:lnTo>
                          <a:pt x="425" y="16855"/>
                        </a:lnTo>
                        <a:lnTo>
                          <a:pt x="779" y="17100"/>
                        </a:lnTo>
                        <a:lnTo>
                          <a:pt x="708" y="17305"/>
                        </a:lnTo>
                        <a:lnTo>
                          <a:pt x="0" y="17386"/>
                        </a:lnTo>
                        <a:lnTo>
                          <a:pt x="283" y="17714"/>
                        </a:lnTo>
                        <a:lnTo>
                          <a:pt x="283" y="18000"/>
                        </a:lnTo>
                        <a:lnTo>
                          <a:pt x="567" y="18327"/>
                        </a:lnTo>
                        <a:lnTo>
                          <a:pt x="142" y="18532"/>
                        </a:lnTo>
                        <a:lnTo>
                          <a:pt x="6515" y="18368"/>
                        </a:lnTo>
                        <a:lnTo>
                          <a:pt x="12535" y="18082"/>
                        </a:lnTo>
                        <a:lnTo>
                          <a:pt x="12677" y="18164"/>
                        </a:lnTo>
                        <a:lnTo>
                          <a:pt x="12252" y="19023"/>
                        </a:lnTo>
                        <a:lnTo>
                          <a:pt x="11969" y="19473"/>
                        </a:lnTo>
                        <a:lnTo>
                          <a:pt x="12252" y="19759"/>
                        </a:lnTo>
                        <a:lnTo>
                          <a:pt x="12535" y="20086"/>
                        </a:lnTo>
                        <a:lnTo>
                          <a:pt x="13172" y="20373"/>
                        </a:lnTo>
                        <a:lnTo>
                          <a:pt x="13314" y="20700"/>
                        </a:lnTo>
                        <a:lnTo>
                          <a:pt x="13597" y="20986"/>
                        </a:lnTo>
                        <a:lnTo>
                          <a:pt x="13597" y="21150"/>
                        </a:lnTo>
                        <a:lnTo>
                          <a:pt x="13881" y="21395"/>
                        </a:lnTo>
                        <a:lnTo>
                          <a:pt x="14093" y="21559"/>
                        </a:lnTo>
                        <a:lnTo>
                          <a:pt x="14376" y="21600"/>
                        </a:lnTo>
                        <a:lnTo>
                          <a:pt x="14943" y="21600"/>
                        </a:lnTo>
                        <a:lnTo>
                          <a:pt x="15085" y="21314"/>
                        </a:lnTo>
                        <a:lnTo>
                          <a:pt x="15580" y="21068"/>
                        </a:lnTo>
                        <a:lnTo>
                          <a:pt x="15722" y="20945"/>
                        </a:lnTo>
                        <a:lnTo>
                          <a:pt x="15580" y="20945"/>
                        </a:lnTo>
                        <a:lnTo>
                          <a:pt x="16005" y="20864"/>
                        </a:lnTo>
                        <a:lnTo>
                          <a:pt x="16005" y="20945"/>
                        </a:lnTo>
                        <a:lnTo>
                          <a:pt x="17422" y="20618"/>
                        </a:lnTo>
                        <a:lnTo>
                          <a:pt x="18413" y="20536"/>
                        </a:lnTo>
                        <a:lnTo>
                          <a:pt x="18626" y="20455"/>
                        </a:lnTo>
                        <a:lnTo>
                          <a:pt x="17988" y="20373"/>
                        </a:lnTo>
                        <a:lnTo>
                          <a:pt x="18767" y="20373"/>
                        </a:lnTo>
                        <a:lnTo>
                          <a:pt x="19192" y="20536"/>
                        </a:lnTo>
                        <a:lnTo>
                          <a:pt x="19688" y="20700"/>
                        </a:lnTo>
                        <a:lnTo>
                          <a:pt x="20113" y="20536"/>
                        </a:lnTo>
                        <a:lnTo>
                          <a:pt x="20396" y="20455"/>
                        </a:lnTo>
                        <a:lnTo>
                          <a:pt x="21317" y="20700"/>
                        </a:lnTo>
                        <a:lnTo>
                          <a:pt x="21600" y="20373"/>
                        </a:lnTo>
                        <a:lnTo>
                          <a:pt x="21600" y="20250"/>
                        </a:lnTo>
                        <a:lnTo>
                          <a:pt x="19971" y="1370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52" name="Shape 2621">
                  <a:extLst>
                    <a:ext uri="{FF2B5EF4-FFF2-40B4-BE49-F238E27FC236}">
                      <a16:creationId xmlns:a16="http://schemas.microsoft.com/office/drawing/2014/main" id="{B91D16DD-7D86-4339-86AA-7D726CA857B1}"/>
                    </a:ext>
                  </a:extLst>
                </p:cNvPr>
                <p:cNvSpPr/>
                <p:nvPr/>
              </p:nvSpPr>
              <p:spPr>
                <a:xfrm>
                  <a:off x="8790157" y="3457097"/>
                  <a:ext cx="1130499" cy="365370"/>
                </a:xfrm>
                <a:custGeom>
                  <a:avLst/>
                  <a:gdLst/>
                  <a:ahLst/>
                  <a:cxnLst>
                    <a:cxn ang="0">
                      <a:pos x="wd2" y="hd2"/>
                    </a:cxn>
                    <a:cxn ang="5400000">
                      <a:pos x="wd2" y="hd2"/>
                    </a:cxn>
                    <a:cxn ang="10800000">
                      <a:pos x="wd2" y="hd2"/>
                    </a:cxn>
                    <a:cxn ang="16200000">
                      <a:pos x="wd2" y="hd2"/>
                    </a:cxn>
                  </a:cxnLst>
                  <a:rect l="0" t="0" r="r" b="b"/>
                  <a:pathLst>
                    <a:path w="21600" h="21600" extrusionOk="0">
                      <a:moveTo>
                        <a:pt x="15347" y="2521"/>
                      </a:moveTo>
                      <a:lnTo>
                        <a:pt x="14570" y="2774"/>
                      </a:lnTo>
                      <a:lnTo>
                        <a:pt x="13732" y="3110"/>
                      </a:lnTo>
                      <a:lnTo>
                        <a:pt x="12595" y="3278"/>
                      </a:lnTo>
                      <a:lnTo>
                        <a:pt x="11877" y="3614"/>
                      </a:lnTo>
                      <a:lnTo>
                        <a:pt x="10620" y="3950"/>
                      </a:lnTo>
                      <a:lnTo>
                        <a:pt x="9394" y="4118"/>
                      </a:lnTo>
                      <a:lnTo>
                        <a:pt x="8107" y="4539"/>
                      </a:lnTo>
                      <a:lnTo>
                        <a:pt x="5953" y="5211"/>
                      </a:lnTo>
                      <a:lnTo>
                        <a:pt x="5744" y="5043"/>
                      </a:lnTo>
                      <a:lnTo>
                        <a:pt x="5295" y="5043"/>
                      </a:lnTo>
                      <a:lnTo>
                        <a:pt x="5475" y="6135"/>
                      </a:lnTo>
                      <a:lnTo>
                        <a:pt x="5475" y="6724"/>
                      </a:lnTo>
                      <a:lnTo>
                        <a:pt x="1915" y="7564"/>
                      </a:lnTo>
                      <a:lnTo>
                        <a:pt x="1735" y="8068"/>
                      </a:lnTo>
                      <a:lnTo>
                        <a:pt x="1735" y="7564"/>
                      </a:lnTo>
                      <a:lnTo>
                        <a:pt x="1586" y="7564"/>
                      </a:lnTo>
                      <a:lnTo>
                        <a:pt x="1645" y="8153"/>
                      </a:lnTo>
                      <a:lnTo>
                        <a:pt x="1705" y="8825"/>
                      </a:lnTo>
                      <a:lnTo>
                        <a:pt x="1466" y="8993"/>
                      </a:lnTo>
                      <a:lnTo>
                        <a:pt x="1586" y="9581"/>
                      </a:lnTo>
                      <a:lnTo>
                        <a:pt x="1346" y="10254"/>
                      </a:lnTo>
                      <a:lnTo>
                        <a:pt x="1526" y="10674"/>
                      </a:lnTo>
                      <a:lnTo>
                        <a:pt x="1406" y="11346"/>
                      </a:lnTo>
                      <a:lnTo>
                        <a:pt x="1286" y="12271"/>
                      </a:lnTo>
                      <a:lnTo>
                        <a:pt x="1346" y="12607"/>
                      </a:lnTo>
                      <a:lnTo>
                        <a:pt x="1406" y="13111"/>
                      </a:lnTo>
                      <a:lnTo>
                        <a:pt x="1197" y="13363"/>
                      </a:lnTo>
                      <a:lnTo>
                        <a:pt x="1286" y="13868"/>
                      </a:lnTo>
                      <a:lnTo>
                        <a:pt x="1077" y="14372"/>
                      </a:lnTo>
                      <a:lnTo>
                        <a:pt x="898" y="14624"/>
                      </a:lnTo>
                      <a:lnTo>
                        <a:pt x="808" y="14960"/>
                      </a:lnTo>
                      <a:lnTo>
                        <a:pt x="808" y="15128"/>
                      </a:lnTo>
                      <a:lnTo>
                        <a:pt x="957" y="15633"/>
                      </a:lnTo>
                      <a:lnTo>
                        <a:pt x="688" y="16389"/>
                      </a:lnTo>
                      <a:lnTo>
                        <a:pt x="568" y="16557"/>
                      </a:lnTo>
                      <a:lnTo>
                        <a:pt x="688" y="17230"/>
                      </a:lnTo>
                      <a:lnTo>
                        <a:pt x="628" y="17650"/>
                      </a:lnTo>
                      <a:lnTo>
                        <a:pt x="509" y="17314"/>
                      </a:lnTo>
                      <a:lnTo>
                        <a:pt x="329" y="17482"/>
                      </a:lnTo>
                      <a:lnTo>
                        <a:pt x="299" y="18154"/>
                      </a:lnTo>
                      <a:lnTo>
                        <a:pt x="449" y="17986"/>
                      </a:lnTo>
                      <a:lnTo>
                        <a:pt x="449" y="18574"/>
                      </a:lnTo>
                      <a:lnTo>
                        <a:pt x="568" y="20171"/>
                      </a:lnTo>
                      <a:lnTo>
                        <a:pt x="509" y="20339"/>
                      </a:lnTo>
                      <a:lnTo>
                        <a:pt x="329" y="20507"/>
                      </a:lnTo>
                      <a:lnTo>
                        <a:pt x="239" y="21180"/>
                      </a:lnTo>
                      <a:lnTo>
                        <a:pt x="0" y="21432"/>
                      </a:lnTo>
                      <a:lnTo>
                        <a:pt x="0" y="21600"/>
                      </a:lnTo>
                      <a:lnTo>
                        <a:pt x="3620" y="20844"/>
                      </a:lnTo>
                      <a:lnTo>
                        <a:pt x="5505" y="20339"/>
                      </a:lnTo>
                      <a:lnTo>
                        <a:pt x="5505" y="20171"/>
                      </a:lnTo>
                      <a:lnTo>
                        <a:pt x="9274" y="19415"/>
                      </a:lnTo>
                      <a:lnTo>
                        <a:pt x="12206" y="18490"/>
                      </a:lnTo>
                      <a:lnTo>
                        <a:pt x="14510" y="17482"/>
                      </a:lnTo>
                      <a:lnTo>
                        <a:pt x="15587" y="17314"/>
                      </a:lnTo>
                      <a:lnTo>
                        <a:pt x="15587" y="14960"/>
                      </a:lnTo>
                      <a:lnTo>
                        <a:pt x="15976" y="14624"/>
                      </a:lnTo>
                      <a:lnTo>
                        <a:pt x="16155" y="14204"/>
                      </a:lnTo>
                      <a:lnTo>
                        <a:pt x="16215" y="13363"/>
                      </a:lnTo>
                      <a:lnTo>
                        <a:pt x="16245" y="12775"/>
                      </a:lnTo>
                      <a:lnTo>
                        <a:pt x="16424" y="12103"/>
                      </a:lnTo>
                      <a:lnTo>
                        <a:pt x="16873" y="11514"/>
                      </a:lnTo>
                      <a:lnTo>
                        <a:pt x="17262" y="11514"/>
                      </a:lnTo>
                      <a:lnTo>
                        <a:pt x="17442" y="11178"/>
                      </a:lnTo>
                      <a:lnTo>
                        <a:pt x="18070" y="9581"/>
                      </a:lnTo>
                      <a:lnTo>
                        <a:pt x="18459" y="8825"/>
                      </a:lnTo>
                      <a:lnTo>
                        <a:pt x="18608" y="8825"/>
                      </a:lnTo>
                      <a:lnTo>
                        <a:pt x="18728" y="8321"/>
                      </a:lnTo>
                      <a:lnTo>
                        <a:pt x="18848" y="7060"/>
                      </a:lnTo>
                      <a:lnTo>
                        <a:pt x="19057" y="7228"/>
                      </a:lnTo>
                      <a:lnTo>
                        <a:pt x="19057" y="6724"/>
                      </a:lnTo>
                      <a:lnTo>
                        <a:pt x="19177" y="6472"/>
                      </a:lnTo>
                      <a:lnTo>
                        <a:pt x="19356" y="6135"/>
                      </a:lnTo>
                      <a:lnTo>
                        <a:pt x="19566" y="6640"/>
                      </a:lnTo>
                      <a:lnTo>
                        <a:pt x="19685" y="6640"/>
                      </a:lnTo>
                      <a:lnTo>
                        <a:pt x="19925" y="5967"/>
                      </a:lnTo>
                      <a:lnTo>
                        <a:pt x="19984" y="5463"/>
                      </a:lnTo>
                      <a:lnTo>
                        <a:pt x="20194" y="5043"/>
                      </a:lnTo>
                      <a:lnTo>
                        <a:pt x="20583" y="4539"/>
                      </a:lnTo>
                      <a:lnTo>
                        <a:pt x="20762" y="5043"/>
                      </a:lnTo>
                      <a:lnTo>
                        <a:pt x="20912" y="4370"/>
                      </a:lnTo>
                      <a:lnTo>
                        <a:pt x="21091" y="3110"/>
                      </a:lnTo>
                      <a:lnTo>
                        <a:pt x="21271" y="2689"/>
                      </a:lnTo>
                      <a:lnTo>
                        <a:pt x="21480" y="2353"/>
                      </a:lnTo>
                      <a:lnTo>
                        <a:pt x="21540" y="1429"/>
                      </a:lnTo>
                      <a:lnTo>
                        <a:pt x="21540" y="756"/>
                      </a:lnTo>
                      <a:lnTo>
                        <a:pt x="21600" y="0"/>
                      </a:lnTo>
                      <a:lnTo>
                        <a:pt x="21331" y="0"/>
                      </a:lnTo>
                      <a:lnTo>
                        <a:pt x="20523" y="588"/>
                      </a:lnTo>
                      <a:lnTo>
                        <a:pt x="19476" y="925"/>
                      </a:lnTo>
                      <a:lnTo>
                        <a:pt x="17771" y="1681"/>
                      </a:lnTo>
                      <a:lnTo>
                        <a:pt x="17322" y="1681"/>
                      </a:lnTo>
                      <a:lnTo>
                        <a:pt x="16544" y="2017"/>
                      </a:lnTo>
                      <a:lnTo>
                        <a:pt x="16245" y="2353"/>
                      </a:lnTo>
                      <a:lnTo>
                        <a:pt x="15347" y="2521"/>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3" name="Shape 2622">
                  <a:extLst>
                    <a:ext uri="{FF2B5EF4-FFF2-40B4-BE49-F238E27FC236}">
                      <a16:creationId xmlns:a16="http://schemas.microsoft.com/office/drawing/2014/main" id="{0ED085E4-18B0-4F12-A756-9032A7CBEB16}"/>
                    </a:ext>
                  </a:extLst>
                </p:cNvPr>
                <p:cNvSpPr/>
                <p:nvPr/>
              </p:nvSpPr>
              <p:spPr>
                <a:xfrm>
                  <a:off x="8873144" y="3573674"/>
                  <a:ext cx="7829" cy="113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80" y="0"/>
                      </a:lnTo>
                      <a:lnTo>
                        <a:pt x="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4" name="Shape 2623">
                  <a:extLst>
                    <a:ext uri="{FF2B5EF4-FFF2-40B4-BE49-F238E27FC236}">
                      <a16:creationId xmlns:a16="http://schemas.microsoft.com/office/drawing/2014/main" id="{C6F70E9E-2140-40A1-9842-2AFF2A88B879}"/>
                    </a:ext>
                  </a:extLst>
                </p:cNvPr>
                <p:cNvSpPr/>
                <p:nvPr/>
              </p:nvSpPr>
              <p:spPr>
                <a:xfrm>
                  <a:off x="8873144" y="3573674"/>
                  <a:ext cx="7829" cy="113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80" y="0"/>
                      </a:lnTo>
                      <a:lnTo>
                        <a:pt x="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5" name="Shape 2624">
                  <a:extLst>
                    <a:ext uri="{FF2B5EF4-FFF2-40B4-BE49-F238E27FC236}">
                      <a16:creationId xmlns:a16="http://schemas.microsoft.com/office/drawing/2014/main" id="{49DDF219-A802-4FF8-B16E-697564C4E3A8}"/>
                    </a:ext>
                  </a:extLst>
                </p:cNvPr>
                <p:cNvSpPr/>
                <p:nvPr/>
              </p:nvSpPr>
              <p:spPr>
                <a:xfrm>
                  <a:off x="8890366" y="3123005"/>
                  <a:ext cx="966092" cy="462044"/>
                </a:xfrm>
                <a:custGeom>
                  <a:avLst/>
                  <a:gdLst/>
                  <a:ahLst/>
                  <a:cxnLst>
                    <a:cxn ang="0">
                      <a:pos x="wd2" y="hd2"/>
                    </a:cxn>
                    <a:cxn ang="5400000">
                      <a:pos x="wd2" y="hd2"/>
                    </a:cxn>
                    <a:cxn ang="10800000">
                      <a:pos x="wd2" y="hd2"/>
                    </a:cxn>
                    <a:cxn ang="16200000">
                      <a:pos x="wd2" y="hd2"/>
                    </a:cxn>
                  </a:cxnLst>
                  <a:rect l="0" t="0" r="r" b="b"/>
                  <a:pathLst>
                    <a:path w="21600" h="21600" extrusionOk="0">
                      <a:moveTo>
                        <a:pt x="20585" y="8507"/>
                      </a:moveTo>
                      <a:lnTo>
                        <a:pt x="20130" y="7244"/>
                      </a:lnTo>
                      <a:lnTo>
                        <a:pt x="19885" y="6846"/>
                      </a:lnTo>
                      <a:lnTo>
                        <a:pt x="19815" y="6380"/>
                      </a:lnTo>
                      <a:lnTo>
                        <a:pt x="19289" y="5383"/>
                      </a:lnTo>
                      <a:lnTo>
                        <a:pt x="19429" y="4453"/>
                      </a:lnTo>
                      <a:lnTo>
                        <a:pt x="19429" y="3988"/>
                      </a:lnTo>
                      <a:lnTo>
                        <a:pt x="19289" y="3855"/>
                      </a:lnTo>
                      <a:lnTo>
                        <a:pt x="19289" y="3456"/>
                      </a:lnTo>
                      <a:lnTo>
                        <a:pt x="19079" y="3124"/>
                      </a:lnTo>
                      <a:lnTo>
                        <a:pt x="18904" y="2592"/>
                      </a:lnTo>
                      <a:lnTo>
                        <a:pt x="18624" y="2592"/>
                      </a:lnTo>
                      <a:lnTo>
                        <a:pt x="18414" y="2260"/>
                      </a:lnTo>
                      <a:lnTo>
                        <a:pt x="18239" y="1329"/>
                      </a:lnTo>
                      <a:lnTo>
                        <a:pt x="17959" y="1595"/>
                      </a:lnTo>
                      <a:lnTo>
                        <a:pt x="17714" y="2127"/>
                      </a:lnTo>
                      <a:lnTo>
                        <a:pt x="17574" y="2459"/>
                      </a:lnTo>
                      <a:lnTo>
                        <a:pt x="17329" y="2459"/>
                      </a:lnTo>
                      <a:lnTo>
                        <a:pt x="17119" y="2725"/>
                      </a:lnTo>
                      <a:lnTo>
                        <a:pt x="16839" y="2326"/>
                      </a:lnTo>
                      <a:lnTo>
                        <a:pt x="16524" y="2260"/>
                      </a:lnTo>
                      <a:lnTo>
                        <a:pt x="16314" y="2326"/>
                      </a:lnTo>
                      <a:lnTo>
                        <a:pt x="16139" y="2725"/>
                      </a:lnTo>
                      <a:lnTo>
                        <a:pt x="15929" y="2725"/>
                      </a:lnTo>
                      <a:lnTo>
                        <a:pt x="15404" y="2127"/>
                      </a:lnTo>
                      <a:lnTo>
                        <a:pt x="15264" y="1994"/>
                      </a:lnTo>
                      <a:lnTo>
                        <a:pt x="14808" y="2127"/>
                      </a:lnTo>
                      <a:lnTo>
                        <a:pt x="14563" y="1994"/>
                      </a:lnTo>
                      <a:lnTo>
                        <a:pt x="14143" y="1130"/>
                      </a:lnTo>
                      <a:lnTo>
                        <a:pt x="14038" y="598"/>
                      </a:lnTo>
                      <a:lnTo>
                        <a:pt x="13443" y="133"/>
                      </a:lnTo>
                      <a:lnTo>
                        <a:pt x="13023" y="332"/>
                      </a:lnTo>
                      <a:lnTo>
                        <a:pt x="12848" y="0"/>
                      </a:lnTo>
                      <a:lnTo>
                        <a:pt x="12498" y="332"/>
                      </a:lnTo>
                      <a:lnTo>
                        <a:pt x="12393" y="598"/>
                      </a:lnTo>
                      <a:lnTo>
                        <a:pt x="12498" y="1130"/>
                      </a:lnTo>
                      <a:lnTo>
                        <a:pt x="12428" y="1595"/>
                      </a:lnTo>
                      <a:lnTo>
                        <a:pt x="12708" y="2127"/>
                      </a:lnTo>
                      <a:lnTo>
                        <a:pt x="12638" y="2459"/>
                      </a:lnTo>
                      <a:lnTo>
                        <a:pt x="12113" y="2725"/>
                      </a:lnTo>
                      <a:lnTo>
                        <a:pt x="11658" y="3456"/>
                      </a:lnTo>
                      <a:lnTo>
                        <a:pt x="11378" y="3124"/>
                      </a:lnTo>
                      <a:lnTo>
                        <a:pt x="11133" y="3323"/>
                      </a:lnTo>
                      <a:lnTo>
                        <a:pt x="10923" y="3323"/>
                      </a:lnTo>
                      <a:lnTo>
                        <a:pt x="10923" y="3855"/>
                      </a:lnTo>
                      <a:lnTo>
                        <a:pt x="11063" y="4320"/>
                      </a:lnTo>
                      <a:lnTo>
                        <a:pt x="10782" y="5383"/>
                      </a:lnTo>
                      <a:lnTo>
                        <a:pt x="10537" y="5583"/>
                      </a:lnTo>
                      <a:lnTo>
                        <a:pt x="10467" y="6447"/>
                      </a:lnTo>
                      <a:lnTo>
                        <a:pt x="10187" y="6846"/>
                      </a:lnTo>
                      <a:lnTo>
                        <a:pt x="9942" y="6846"/>
                      </a:lnTo>
                      <a:lnTo>
                        <a:pt x="9802" y="7710"/>
                      </a:lnTo>
                      <a:lnTo>
                        <a:pt x="9802" y="8241"/>
                      </a:lnTo>
                      <a:lnTo>
                        <a:pt x="9732" y="8706"/>
                      </a:lnTo>
                      <a:lnTo>
                        <a:pt x="9557" y="8972"/>
                      </a:lnTo>
                      <a:lnTo>
                        <a:pt x="9102" y="8839"/>
                      </a:lnTo>
                      <a:lnTo>
                        <a:pt x="8822" y="8706"/>
                      </a:lnTo>
                      <a:lnTo>
                        <a:pt x="8612" y="7975"/>
                      </a:lnTo>
                      <a:lnTo>
                        <a:pt x="8367" y="7842"/>
                      </a:lnTo>
                      <a:lnTo>
                        <a:pt x="8507" y="8241"/>
                      </a:lnTo>
                      <a:lnTo>
                        <a:pt x="8227" y="8574"/>
                      </a:lnTo>
                      <a:lnTo>
                        <a:pt x="8017" y="8972"/>
                      </a:lnTo>
                      <a:lnTo>
                        <a:pt x="8087" y="9504"/>
                      </a:lnTo>
                      <a:lnTo>
                        <a:pt x="7912" y="9969"/>
                      </a:lnTo>
                      <a:lnTo>
                        <a:pt x="7842" y="10368"/>
                      </a:lnTo>
                      <a:lnTo>
                        <a:pt x="7562" y="10102"/>
                      </a:lnTo>
                      <a:lnTo>
                        <a:pt x="7387" y="9969"/>
                      </a:lnTo>
                      <a:lnTo>
                        <a:pt x="7177" y="9504"/>
                      </a:lnTo>
                      <a:lnTo>
                        <a:pt x="6967" y="9836"/>
                      </a:lnTo>
                      <a:lnTo>
                        <a:pt x="6722" y="10102"/>
                      </a:lnTo>
                      <a:lnTo>
                        <a:pt x="6582" y="10501"/>
                      </a:lnTo>
                      <a:lnTo>
                        <a:pt x="6582" y="10700"/>
                      </a:lnTo>
                      <a:lnTo>
                        <a:pt x="6441" y="11099"/>
                      </a:lnTo>
                      <a:lnTo>
                        <a:pt x="6196" y="10700"/>
                      </a:lnTo>
                      <a:lnTo>
                        <a:pt x="5461" y="10235"/>
                      </a:lnTo>
                      <a:lnTo>
                        <a:pt x="5216" y="10501"/>
                      </a:lnTo>
                      <a:lnTo>
                        <a:pt x="4866" y="10501"/>
                      </a:lnTo>
                      <a:lnTo>
                        <a:pt x="5006" y="10966"/>
                      </a:lnTo>
                      <a:lnTo>
                        <a:pt x="4726" y="11099"/>
                      </a:lnTo>
                      <a:lnTo>
                        <a:pt x="4691" y="10567"/>
                      </a:lnTo>
                      <a:lnTo>
                        <a:pt x="4481" y="10833"/>
                      </a:lnTo>
                      <a:lnTo>
                        <a:pt x="3956" y="10700"/>
                      </a:lnTo>
                      <a:lnTo>
                        <a:pt x="4096" y="11232"/>
                      </a:lnTo>
                      <a:lnTo>
                        <a:pt x="3956" y="11631"/>
                      </a:lnTo>
                      <a:lnTo>
                        <a:pt x="3676" y="11631"/>
                      </a:lnTo>
                      <a:lnTo>
                        <a:pt x="3676" y="11697"/>
                      </a:lnTo>
                      <a:lnTo>
                        <a:pt x="3571" y="12229"/>
                      </a:lnTo>
                      <a:lnTo>
                        <a:pt x="3431" y="12628"/>
                      </a:lnTo>
                      <a:lnTo>
                        <a:pt x="3501" y="13093"/>
                      </a:lnTo>
                      <a:lnTo>
                        <a:pt x="3641" y="13625"/>
                      </a:lnTo>
                      <a:lnTo>
                        <a:pt x="3501" y="13957"/>
                      </a:lnTo>
                      <a:lnTo>
                        <a:pt x="3046" y="14223"/>
                      </a:lnTo>
                      <a:lnTo>
                        <a:pt x="2766" y="14622"/>
                      </a:lnTo>
                      <a:lnTo>
                        <a:pt x="2556" y="14688"/>
                      </a:lnTo>
                      <a:lnTo>
                        <a:pt x="2451" y="15220"/>
                      </a:lnTo>
                      <a:lnTo>
                        <a:pt x="2521" y="15618"/>
                      </a:lnTo>
                      <a:lnTo>
                        <a:pt x="2696" y="16084"/>
                      </a:lnTo>
                      <a:lnTo>
                        <a:pt x="2766" y="16482"/>
                      </a:lnTo>
                      <a:lnTo>
                        <a:pt x="2556" y="17081"/>
                      </a:lnTo>
                      <a:lnTo>
                        <a:pt x="2381" y="16948"/>
                      </a:lnTo>
                      <a:lnTo>
                        <a:pt x="2171" y="16748"/>
                      </a:lnTo>
                      <a:lnTo>
                        <a:pt x="1715" y="16482"/>
                      </a:lnTo>
                      <a:lnTo>
                        <a:pt x="1435" y="16217"/>
                      </a:lnTo>
                      <a:lnTo>
                        <a:pt x="1190" y="16217"/>
                      </a:lnTo>
                      <a:lnTo>
                        <a:pt x="980" y="16350"/>
                      </a:lnTo>
                      <a:lnTo>
                        <a:pt x="595" y="17214"/>
                      </a:lnTo>
                      <a:lnTo>
                        <a:pt x="595" y="17745"/>
                      </a:lnTo>
                      <a:lnTo>
                        <a:pt x="735" y="17945"/>
                      </a:lnTo>
                      <a:lnTo>
                        <a:pt x="805" y="18343"/>
                      </a:lnTo>
                      <a:lnTo>
                        <a:pt x="735" y="18875"/>
                      </a:lnTo>
                      <a:lnTo>
                        <a:pt x="805" y="19473"/>
                      </a:lnTo>
                      <a:lnTo>
                        <a:pt x="595" y="19872"/>
                      </a:lnTo>
                      <a:lnTo>
                        <a:pt x="735" y="20337"/>
                      </a:lnTo>
                      <a:lnTo>
                        <a:pt x="595" y="20935"/>
                      </a:lnTo>
                      <a:lnTo>
                        <a:pt x="350" y="20869"/>
                      </a:lnTo>
                      <a:lnTo>
                        <a:pt x="70" y="20935"/>
                      </a:lnTo>
                      <a:lnTo>
                        <a:pt x="0" y="21600"/>
                      </a:lnTo>
                      <a:lnTo>
                        <a:pt x="4166" y="20935"/>
                      </a:lnTo>
                      <a:lnTo>
                        <a:pt x="4166" y="20470"/>
                      </a:lnTo>
                      <a:lnTo>
                        <a:pt x="3956" y="19606"/>
                      </a:lnTo>
                      <a:lnTo>
                        <a:pt x="4481" y="19606"/>
                      </a:lnTo>
                      <a:lnTo>
                        <a:pt x="4726" y="19739"/>
                      </a:lnTo>
                      <a:lnTo>
                        <a:pt x="7247" y="19207"/>
                      </a:lnTo>
                      <a:lnTo>
                        <a:pt x="8752" y="18875"/>
                      </a:lnTo>
                      <a:lnTo>
                        <a:pt x="10187" y="18742"/>
                      </a:lnTo>
                      <a:lnTo>
                        <a:pt x="11658" y="18476"/>
                      </a:lnTo>
                      <a:lnTo>
                        <a:pt x="12498" y="18210"/>
                      </a:lnTo>
                      <a:lnTo>
                        <a:pt x="13828" y="18078"/>
                      </a:lnTo>
                      <a:lnTo>
                        <a:pt x="14808" y="17812"/>
                      </a:lnTo>
                      <a:lnTo>
                        <a:pt x="15719" y="17612"/>
                      </a:lnTo>
                      <a:lnTo>
                        <a:pt x="16769" y="17479"/>
                      </a:lnTo>
                      <a:lnTo>
                        <a:pt x="17119" y="17214"/>
                      </a:lnTo>
                      <a:lnTo>
                        <a:pt x="17574" y="16748"/>
                      </a:lnTo>
                      <a:lnTo>
                        <a:pt x="17854" y="16615"/>
                      </a:lnTo>
                      <a:lnTo>
                        <a:pt x="18099" y="16217"/>
                      </a:lnTo>
                      <a:lnTo>
                        <a:pt x="18624" y="15751"/>
                      </a:lnTo>
                      <a:lnTo>
                        <a:pt x="18694" y="15353"/>
                      </a:lnTo>
                      <a:lnTo>
                        <a:pt x="18974" y="14954"/>
                      </a:lnTo>
                      <a:lnTo>
                        <a:pt x="19149" y="14688"/>
                      </a:lnTo>
                      <a:lnTo>
                        <a:pt x="19359" y="14223"/>
                      </a:lnTo>
                      <a:lnTo>
                        <a:pt x="19359" y="13824"/>
                      </a:lnTo>
                      <a:lnTo>
                        <a:pt x="19675" y="13492"/>
                      </a:lnTo>
                      <a:lnTo>
                        <a:pt x="19675" y="12960"/>
                      </a:lnTo>
                      <a:lnTo>
                        <a:pt x="19815" y="12495"/>
                      </a:lnTo>
                      <a:lnTo>
                        <a:pt x="20655" y="11365"/>
                      </a:lnTo>
                      <a:lnTo>
                        <a:pt x="21600" y="9238"/>
                      </a:lnTo>
                      <a:lnTo>
                        <a:pt x="21145" y="9238"/>
                      </a:lnTo>
                      <a:lnTo>
                        <a:pt x="20585" y="850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6" name="Shape 2625">
                  <a:extLst>
                    <a:ext uri="{FF2B5EF4-FFF2-40B4-BE49-F238E27FC236}">
                      <a16:creationId xmlns:a16="http://schemas.microsoft.com/office/drawing/2014/main" id="{2F1F3A33-B70A-4510-87F3-A482560745C8}"/>
                    </a:ext>
                  </a:extLst>
                </p:cNvPr>
                <p:cNvSpPr/>
                <p:nvPr/>
              </p:nvSpPr>
              <p:spPr>
                <a:xfrm>
                  <a:off x="9017196" y="2213133"/>
                  <a:ext cx="43842" cy="75349"/>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lnTo>
                        <a:pt x="16200" y="2445"/>
                      </a:lnTo>
                      <a:lnTo>
                        <a:pt x="13114" y="5706"/>
                      </a:lnTo>
                      <a:lnTo>
                        <a:pt x="6943" y="7743"/>
                      </a:lnTo>
                      <a:lnTo>
                        <a:pt x="6943" y="11004"/>
                      </a:lnTo>
                      <a:lnTo>
                        <a:pt x="3086" y="13857"/>
                      </a:lnTo>
                      <a:lnTo>
                        <a:pt x="0" y="17932"/>
                      </a:lnTo>
                      <a:lnTo>
                        <a:pt x="3086" y="20785"/>
                      </a:lnTo>
                      <a:lnTo>
                        <a:pt x="8486" y="21600"/>
                      </a:lnTo>
                      <a:lnTo>
                        <a:pt x="11571" y="18747"/>
                      </a:lnTo>
                      <a:lnTo>
                        <a:pt x="14657" y="16302"/>
                      </a:lnTo>
                      <a:lnTo>
                        <a:pt x="14657" y="13042"/>
                      </a:lnTo>
                      <a:lnTo>
                        <a:pt x="18514" y="9374"/>
                      </a:lnTo>
                      <a:lnTo>
                        <a:pt x="17743" y="6928"/>
                      </a:lnTo>
                      <a:lnTo>
                        <a:pt x="21600" y="815"/>
                      </a:lnTo>
                      <a:lnTo>
                        <a:pt x="20057"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7" name="Shape 2626">
                  <a:extLst>
                    <a:ext uri="{FF2B5EF4-FFF2-40B4-BE49-F238E27FC236}">
                      <a16:creationId xmlns:a16="http://schemas.microsoft.com/office/drawing/2014/main" id="{8690BD90-FC01-496B-B420-EBA24A658D37}"/>
                    </a:ext>
                  </a:extLst>
                </p:cNvPr>
                <p:cNvSpPr/>
                <p:nvPr/>
              </p:nvSpPr>
              <p:spPr>
                <a:xfrm>
                  <a:off x="9017196" y="2213133"/>
                  <a:ext cx="43842" cy="75349"/>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lnTo>
                        <a:pt x="16200" y="2445"/>
                      </a:lnTo>
                      <a:lnTo>
                        <a:pt x="13114" y="5706"/>
                      </a:lnTo>
                      <a:lnTo>
                        <a:pt x="6943" y="7743"/>
                      </a:lnTo>
                      <a:lnTo>
                        <a:pt x="6943" y="11004"/>
                      </a:lnTo>
                      <a:lnTo>
                        <a:pt x="3086" y="13857"/>
                      </a:lnTo>
                      <a:lnTo>
                        <a:pt x="0" y="17932"/>
                      </a:lnTo>
                      <a:lnTo>
                        <a:pt x="3086" y="20785"/>
                      </a:lnTo>
                      <a:lnTo>
                        <a:pt x="8486" y="21600"/>
                      </a:lnTo>
                      <a:lnTo>
                        <a:pt x="11571" y="18747"/>
                      </a:lnTo>
                      <a:lnTo>
                        <a:pt x="14657" y="16302"/>
                      </a:lnTo>
                      <a:lnTo>
                        <a:pt x="14657" y="13042"/>
                      </a:lnTo>
                      <a:lnTo>
                        <a:pt x="18514" y="9374"/>
                      </a:lnTo>
                      <a:lnTo>
                        <a:pt x="17743" y="6928"/>
                      </a:lnTo>
                      <a:lnTo>
                        <a:pt x="21600" y="815"/>
                      </a:lnTo>
                      <a:lnTo>
                        <a:pt x="20057"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8" name="Shape 2627">
                  <a:extLst>
                    <a:ext uri="{FF2B5EF4-FFF2-40B4-BE49-F238E27FC236}">
                      <a16:creationId xmlns:a16="http://schemas.microsoft.com/office/drawing/2014/main" id="{66F992ED-2BFB-49F8-8212-5BD22D86CA22}"/>
                    </a:ext>
                  </a:extLst>
                </p:cNvPr>
                <p:cNvSpPr/>
                <p:nvPr/>
              </p:nvSpPr>
              <p:spPr>
                <a:xfrm>
                  <a:off x="9217617" y="2124990"/>
                  <a:ext cx="10962" cy="24169"/>
                </a:xfrm>
                <a:custGeom>
                  <a:avLst/>
                  <a:gdLst/>
                  <a:ahLst/>
                  <a:cxnLst>
                    <a:cxn ang="0">
                      <a:pos x="wd2" y="hd2"/>
                    </a:cxn>
                    <a:cxn ang="5400000">
                      <a:pos x="wd2" y="hd2"/>
                    </a:cxn>
                    <a:cxn ang="10800000">
                      <a:pos x="wd2" y="hd2"/>
                    </a:cxn>
                    <a:cxn ang="16200000">
                      <a:pos x="wd2" y="hd2"/>
                    </a:cxn>
                  </a:cxnLst>
                  <a:rect l="0" t="0" r="r" b="b"/>
                  <a:pathLst>
                    <a:path w="21600" h="21600" extrusionOk="0">
                      <a:moveTo>
                        <a:pt x="6171" y="5082"/>
                      </a:moveTo>
                      <a:lnTo>
                        <a:pt x="0" y="12706"/>
                      </a:lnTo>
                      <a:lnTo>
                        <a:pt x="0" y="21600"/>
                      </a:lnTo>
                      <a:lnTo>
                        <a:pt x="21600" y="19059"/>
                      </a:lnTo>
                      <a:lnTo>
                        <a:pt x="21600" y="0"/>
                      </a:lnTo>
                      <a:lnTo>
                        <a:pt x="6171" y="5082"/>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9" name="Shape 2628">
                  <a:extLst>
                    <a:ext uri="{FF2B5EF4-FFF2-40B4-BE49-F238E27FC236}">
                      <a16:creationId xmlns:a16="http://schemas.microsoft.com/office/drawing/2014/main" id="{0BC17D60-52F5-4E71-A78D-AF04F4C68E17}"/>
                    </a:ext>
                  </a:extLst>
                </p:cNvPr>
                <p:cNvSpPr/>
                <p:nvPr/>
              </p:nvSpPr>
              <p:spPr>
                <a:xfrm>
                  <a:off x="9411774" y="2048221"/>
                  <a:ext cx="43842" cy="27013"/>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16200" y="19326"/>
                      </a:lnTo>
                      <a:lnTo>
                        <a:pt x="21600" y="14779"/>
                      </a:lnTo>
                      <a:lnTo>
                        <a:pt x="18514" y="6821"/>
                      </a:lnTo>
                      <a:lnTo>
                        <a:pt x="13114" y="0"/>
                      </a:lnTo>
                      <a:lnTo>
                        <a:pt x="8486" y="0"/>
                      </a:lnTo>
                      <a:lnTo>
                        <a:pt x="10029" y="6821"/>
                      </a:lnTo>
                      <a:lnTo>
                        <a:pt x="5400" y="12505"/>
                      </a:lnTo>
                      <a:lnTo>
                        <a:pt x="0" y="14779"/>
                      </a:lnTo>
                      <a:lnTo>
                        <a:pt x="5400" y="19326"/>
                      </a:lnTo>
                      <a:lnTo>
                        <a:pt x="540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0" name="Shape 2629">
                  <a:extLst>
                    <a:ext uri="{FF2B5EF4-FFF2-40B4-BE49-F238E27FC236}">
                      <a16:creationId xmlns:a16="http://schemas.microsoft.com/office/drawing/2014/main" id="{3703DE0F-068D-4981-BC29-A51194F8E2ED}"/>
                    </a:ext>
                  </a:extLst>
                </p:cNvPr>
                <p:cNvSpPr/>
                <p:nvPr/>
              </p:nvSpPr>
              <p:spPr>
                <a:xfrm>
                  <a:off x="9411774" y="2048221"/>
                  <a:ext cx="43842" cy="27013"/>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16200" y="19326"/>
                      </a:lnTo>
                      <a:lnTo>
                        <a:pt x="21600" y="14779"/>
                      </a:lnTo>
                      <a:lnTo>
                        <a:pt x="18514" y="6821"/>
                      </a:lnTo>
                      <a:lnTo>
                        <a:pt x="13114" y="0"/>
                      </a:lnTo>
                      <a:lnTo>
                        <a:pt x="8486" y="0"/>
                      </a:lnTo>
                      <a:lnTo>
                        <a:pt x="10029" y="6821"/>
                      </a:lnTo>
                      <a:lnTo>
                        <a:pt x="5400" y="12505"/>
                      </a:lnTo>
                      <a:lnTo>
                        <a:pt x="0" y="14779"/>
                      </a:lnTo>
                      <a:lnTo>
                        <a:pt x="5400" y="19326"/>
                      </a:lnTo>
                      <a:lnTo>
                        <a:pt x="540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1" name="Shape 2630">
                  <a:extLst>
                    <a:ext uri="{FF2B5EF4-FFF2-40B4-BE49-F238E27FC236}">
                      <a16:creationId xmlns:a16="http://schemas.microsoft.com/office/drawing/2014/main" id="{29F24414-8989-4C7D-B531-89EA7CD626DC}"/>
                    </a:ext>
                  </a:extLst>
                </p:cNvPr>
                <p:cNvSpPr/>
                <p:nvPr/>
              </p:nvSpPr>
              <p:spPr>
                <a:xfrm>
                  <a:off x="9046946" y="2724936"/>
                  <a:ext cx="411802" cy="646862"/>
                </a:xfrm>
                <a:custGeom>
                  <a:avLst/>
                  <a:gdLst/>
                  <a:ahLst/>
                  <a:cxnLst>
                    <a:cxn ang="0">
                      <a:pos x="wd2" y="hd2"/>
                    </a:cxn>
                    <a:cxn ang="5400000">
                      <a:pos x="wd2" y="hd2"/>
                    </a:cxn>
                    <a:cxn ang="10800000">
                      <a:pos x="wd2" y="hd2"/>
                    </a:cxn>
                    <a:cxn ang="16200000">
                      <a:pos x="wd2" y="hd2"/>
                    </a:cxn>
                  </a:cxnLst>
                  <a:rect l="0" t="0" r="r" b="b"/>
                  <a:pathLst>
                    <a:path w="21600" h="21600" extrusionOk="0">
                      <a:moveTo>
                        <a:pt x="2628" y="13387"/>
                      </a:moveTo>
                      <a:lnTo>
                        <a:pt x="1971" y="13720"/>
                      </a:lnTo>
                      <a:lnTo>
                        <a:pt x="2300" y="14099"/>
                      </a:lnTo>
                      <a:lnTo>
                        <a:pt x="1971" y="14432"/>
                      </a:lnTo>
                      <a:lnTo>
                        <a:pt x="1971" y="14811"/>
                      </a:lnTo>
                      <a:lnTo>
                        <a:pt x="2464" y="15144"/>
                      </a:lnTo>
                      <a:lnTo>
                        <a:pt x="2875" y="15524"/>
                      </a:lnTo>
                      <a:lnTo>
                        <a:pt x="2875" y="15761"/>
                      </a:lnTo>
                      <a:lnTo>
                        <a:pt x="3203" y="16473"/>
                      </a:lnTo>
                      <a:lnTo>
                        <a:pt x="3039" y="16853"/>
                      </a:lnTo>
                      <a:lnTo>
                        <a:pt x="2875" y="16853"/>
                      </a:lnTo>
                      <a:lnTo>
                        <a:pt x="2300" y="17850"/>
                      </a:lnTo>
                      <a:lnTo>
                        <a:pt x="1643" y="18562"/>
                      </a:lnTo>
                      <a:lnTo>
                        <a:pt x="1232" y="18894"/>
                      </a:lnTo>
                      <a:lnTo>
                        <a:pt x="575" y="19179"/>
                      </a:lnTo>
                      <a:lnTo>
                        <a:pt x="575" y="19511"/>
                      </a:lnTo>
                      <a:lnTo>
                        <a:pt x="411" y="20223"/>
                      </a:lnTo>
                      <a:lnTo>
                        <a:pt x="329" y="20223"/>
                      </a:lnTo>
                      <a:lnTo>
                        <a:pt x="329" y="20840"/>
                      </a:lnTo>
                      <a:lnTo>
                        <a:pt x="0" y="21220"/>
                      </a:lnTo>
                      <a:lnTo>
                        <a:pt x="411" y="21600"/>
                      </a:lnTo>
                      <a:lnTo>
                        <a:pt x="1068" y="21600"/>
                      </a:lnTo>
                      <a:lnTo>
                        <a:pt x="1396" y="21315"/>
                      </a:lnTo>
                      <a:lnTo>
                        <a:pt x="1068" y="20935"/>
                      </a:lnTo>
                      <a:lnTo>
                        <a:pt x="2300" y="21030"/>
                      </a:lnTo>
                      <a:lnTo>
                        <a:pt x="2792" y="20840"/>
                      </a:lnTo>
                      <a:lnTo>
                        <a:pt x="2875" y="21220"/>
                      </a:lnTo>
                      <a:lnTo>
                        <a:pt x="3532" y="21125"/>
                      </a:lnTo>
                      <a:lnTo>
                        <a:pt x="3203" y="20793"/>
                      </a:lnTo>
                      <a:lnTo>
                        <a:pt x="4024" y="20793"/>
                      </a:lnTo>
                      <a:lnTo>
                        <a:pt x="4599" y="20603"/>
                      </a:lnTo>
                      <a:lnTo>
                        <a:pt x="6324" y="20935"/>
                      </a:lnTo>
                      <a:lnTo>
                        <a:pt x="6899" y="21220"/>
                      </a:lnTo>
                      <a:lnTo>
                        <a:pt x="7227" y="20935"/>
                      </a:lnTo>
                      <a:lnTo>
                        <a:pt x="7227" y="20793"/>
                      </a:lnTo>
                      <a:lnTo>
                        <a:pt x="7556" y="20508"/>
                      </a:lnTo>
                      <a:lnTo>
                        <a:pt x="8131" y="20318"/>
                      </a:lnTo>
                      <a:lnTo>
                        <a:pt x="8624" y="20081"/>
                      </a:lnTo>
                      <a:lnTo>
                        <a:pt x="9116" y="20413"/>
                      </a:lnTo>
                      <a:lnTo>
                        <a:pt x="9527" y="20508"/>
                      </a:lnTo>
                      <a:lnTo>
                        <a:pt x="10184" y="20698"/>
                      </a:lnTo>
                      <a:lnTo>
                        <a:pt x="10348" y="20413"/>
                      </a:lnTo>
                      <a:lnTo>
                        <a:pt x="10759" y="20081"/>
                      </a:lnTo>
                      <a:lnTo>
                        <a:pt x="10595" y="19701"/>
                      </a:lnTo>
                      <a:lnTo>
                        <a:pt x="11087" y="19416"/>
                      </a:lnTo>
                      <a:lnTo>
                        <a:pt x="11744" y="19179"/>
                      </a:lnTo>
                      <a:lnTo>
                        <a:pt x="11416" y="18894"/>
                      </a:lnTo>
                      <a:lnTo>
                        <a:pt x="11991" y="18989"/>
                      </a:lnTo>
                      <a:lnTo>
                        <a:pt x="12484" y="19511"/>
                      </a:lnTo>
                      <a:lnTo>
                        <a:pt x="13141" y="19606"/>
                      </a:lnTo>
                      <a:lnTo>
                        <a:pt x="14208" y="19701"/>
                      </a:lnTo>
                      <a:lnTo>
                        <a:pt x="14619" y="19511"/>
                      </a:lnTo>
                      <a:lnTo>
                        <a:pt x="14783" y="19179"/>
                      </a:lnTo>
                      <a:lnTo>
                        <a:pt x="14783" y="18799"/>
                      </a:lnTo>
                      <a:lnTo>
                        <a:pt x="15112" y="18182"/>
                      </a:lnTo>
                      <a:lnTo>
                        <a:pt x="15687" y="18182"/>
                      </a:lnTo>
                      <a:lnTo>
                        <a:pt x="16344" y="17897"/>
                      </a:lnTo>
                      <a:lnTo>
                        <a:pt x="16508" y="17280"/>
                      </a:lnTo>
                      <a:lnTo>
                        <a:pt x="17083" y="17138"/>
                      </a:lnTo>
                      <a:lnTo>
                        <a:pt x="17740" y="16378"/>
                      </a:lnTo>
                      <a:lnTo>
                        <a:pt x="17411" y="16046"/>
                      </a:lnTo>
                      <a:lnTo>
                        <a:pt x="17411" y="15666"/>
                      </a:lnTo>
                      <a:lnTo>
                        <a:pt x="17904" y="15666"/>
                      </a:lnTo>
                      <a:lnTo>
                        <a:pt x="18479" y="15524"/>
                      </a:lnTo>
                      <a:lnTo>
                        <a:pt x="19136" y="15761"/>
                      </a:lnTo>
                      <a:lnTo>
                        <a:pt x="20204" y="15239"/>
                      </a:lnTo>
                      <a:lnTo>
                        <a:pt x="21436" y="15049"/>
                      </a:lnTo>
                      <a:lnTo>
                        <a:pt x="21600" y="14811"/>
                      </a:lnTo>
                      <a:lnTo>
                        <a:pt x="20943" y="14432"/>
                      </a:lnTo>
                      <a:lnTo>
                        <a:pt x="21107" y="14099"/>
                      </a:lnTo>
                      <a:lnTo>
                        <a:pt x="20861" y="13720"/>
                      </a:lnTo>
                      <a:lnTo>
                        <a:pt x="21107" y="13530"/>
                      </a:lnTo>
                      <a:lnTo>
                        <a:pt x="19465" y="4985"/>
                      </a:lnTo>
                      <a:lnTo>
                        <a:pt x="18315" y="237"/>
                      </a:lnTo>
                      <a:lnTo>
                        <a:pt x="17740" y="0"/>
                      </a:lnTo>
                      <a:lnTo>
                        <a:pt x="8459" y="617"/>
                      </a:lnTo>
                      <a:lnTo>
                        <a:pt x="5421" y="760"/>
                      </a:lnTo>
                      <a:lnTo>
                        <a:pt x="5092" y="760"/>
                      </a:lnTo>
                      <a:lnTo>
                        <a:pt x="3860" y="1329"/>
                      </a:lnTo>
                      <a:lnTo>
                        <a:pt x="2792" y="1662"/>
                      </a:lnTo>
                      <a:lnTo>
                        <a:pt x="2135" y="1756"/>
                      </a:lnTo>
                      <a:lnTo>
                        <a:pt x="1396" y="1662"/>
                      </a:lnTo>
                      <a:lnTo>
                        <a:pt x="575" y="1329"/>
                      </a:lnTo>
                      <a:lnTo>
                        <a:pt x="575" y="1519"/>
                      </a:lnTo>
                      <a:lnTo>
                        <a:pt x="2628" y="1338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62" name="Group 2636">
                  <a:extLst>
                    <a:ext uri="{FF2B5EF4-FFF2-40B4-BE49-F238E27FC236}">
                      <a16:creationId xmlns:a16="http://schemas.microsoft.com/office/drawing/2014/main" id="{BD7BBA9B-ADD2-4FFB-919F-43B9CA5A7424}"/>
                    </a:ext>
                  </a:extLst>
                </p:cNvPr>
                <p:cNvGrpSpPr/>
                <p:nvPr/>
              </p:nvGrpSpPr>
              <p:grpSpPr>
                <a:xfrm>
                  <a:off x="8642972" y="1790896"/>
                  <a:ext cx="1016198" cy="956789"/>
                  <a:chOff x="0" y="-1"/>
                  <a:chExt cx="1758778" cy="1655953"/>
                </a:xfrm>
                <a:solidFill>
                  <a:srgbClr val="FFFFFF">
                    <a:lumMod val="85000"/>
                  </a:srgbClr>
                </a:solidFill>
              </p:grpSpPr>
              <p:sp>
                <p:nvSpPr>
                  <p:cNvPr id="675" name="Shape 2631">
                    <a:extLst>
                      <a:ext uri="{FF2B5EF4-FFF2-40B4-BE49-F238E27FC236}">
                        <a16:creationId xmlns:a16="http://schemas.microsoft.com/office/drawing/2014/main" id="{535329B0-DF02-4074-8D31-C7FA91752C3F}"/>
                      </a:ext>
                    </a:extLst>
                  </p:cNvPr>
                  <p:cNvSpPr/>
                  <p:nvPr/>
                </p:nvSpPr>
                <p:spPr>
                  <a:xfrm>
                    <a:off x="214089" y="-1"/>
                    <a:ext cx="132791" cy="103346"/>
                  </a:xfrm>
                  <a:custGeom>
                    <a:avLst/>
                    <a:gdLst/>
                    <a:ahLst/>
                    <a:cxnLst>
                      <a:cxn ang="0">
                        <a:pos x="wd2" y="hd2"/>
                      </a:cxn>
                      <a:cxn ang="5400000">
                        <a:pos x="wd2" y="hd2"/>
                      </a:cxn>
                      <a:cxn ang="10800000">
                        <a:pos x="wd2" y="hd2"/>
                      </a:cxn>
                      <a:cxn ang="16200000">
                        <a:pos x="wd2" y="hd2"/>
                      </a:cxn>
                    </a:cxnLst>
                    <a:rect l="0" t="0" r="r" b="b"/>
                    <a:pathLst>
                      <a:path w="21600" h="21600" extrusionOk="0">
                        <a:moveTo>
                          <a:pt x="4408" y="19543"/>
                        </a:moveTo>
                        <a:lnTo>
                          <a:pt x="6612" y="16457"/>
                        </a:lnTo>
                        <a:lnTo>
                          <a:pt x="8376" y="13886"/>
                        </a:lnTo>
                        <a:lnTo>
                          <a:pt x="14988" y="10800"/>
                        </a:lnTo>
                        <a:lnTo>
                          <a:pt x="17633" y="7714"/>
                        </a:lnTo>
                        <a:lnTo>
                          <a:pt x="18955" y="4114"/>
                        </a:lnTo>
                        <a:lnTo>
                          <a:pt x="21600" y="1029"/>
                        </a:lnTo>
                        <a:lnTo>
                          <a:pt x="20718" y="0"/>
                        </a:lnTo>
                        <a:lnTo>
                          <a:pt x="17633" y="2057"/>
                        </a:lnTo>
                        <a:lnTo>
                          <a:pt x="12343" y="7200"/>
                        </a:lnTo>
                        <a:lnTo>
                          <a:pt x="5731" y="10800"/>
                        </a:lnTo>
                        <a:lnTo>
                          <a:pt x="0" y="15943"/>
                        </a:lnTo>
                        <a:lnTo>
                          <a:pt x="0" y="17486"/>
                        </a:lnTo>
                        <a:lnTo>
                          <a:pt x="882" y="21600"/>
                        </a:lnTo>
                        <a:lnTo>
                          <a:pt x="4408" y="1954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6" name="Shape 2632">
                    <a:extLst>
                      <a:ext uri="{FF2B5EF4-FFF2-40B4-BE49-F238E27FC236}">
                        <a16:creationId xmlns:a16="http://schemas.microsoft.com/office/drawing/2014/main" id="{54D26645-00AA-4B84-8BB3-E57A8B6EA7B8}"/>
                      </a:ext>
                    </a:extLst>
                  </p:cNvPr>
                  <p:cNvSpPr/>
                  <p:nvPr/>
                </p:nvSpPr>
                <p:spPr>
                  <a:xfrm>
                    <a:off x="346879" y="172239"/>
                    <a:ext cx="168020" cy="135330"/>
                  </a:xfrm>
                  <a:custGeom>
                    <a:avLst/>
                    <a:gdLst/>
                    <a:ahLst/>
                    <a:cxnLst>
                      <a:cxn ang="0">
                        <a:pos x="wd2" y="hd2"/>
                      </a:cxn>
                      <a:cxn ang="5400000">
                        <a:pos x="wd2" y="hd2"/>
                      </a:cxn>
                      <a:cxn ang="10800000">
                        <a:pos x="wd2" y="hd2"/>
                      </a:cxn>
                      <a:cxn ang="16200000">
                        <a:pos x="wd2" y="hd2"/>
                      </a:cxn>
                    </a:cxnLst>
                    <a:rect l="0" t="0" r="r" b="b"/>
                    <a:pathLst>
                      <a:path w="21600" h="21600" extrusionOk="0">
                        <a:moveTo>
                          <a:pt x="697" y="16102"/>
                        </a:moveTo>
                        <a:lnTo>
                          <a:pt x="5226" y="16102"/>
                        </a:lnTo>
                        <a:lnTo>
                          <a:pt x="5226" y="13353"/>
                        </a:lnTo>
                        <a:lnTo>
                          <a:pt x="5226" y="16102"/>
                        </a:lnTo>
                        <a:lnTo>
                          <a:pt x="3135" y="19244"/>
                        </a:lnTo>
                        <a:lnTo>
                          <a:pt x="5923" y="21600"/>
                        </a:lnTo>
                        <a:lnTo>
                          <a:pt x="9058" y="14138"/>
                        </a:lnTo>
                        <a:lnTo>
                          <a:pt x="13239" y="9033"/>
                        </a:lnTo>
                        <a:lnTo>
                          <a:pt x="15677" y="6676"/>
                        </a:lnTo>
                        <a:lnTo>
                          <a:pt x="16374" y="3535"/>
                        </a:lnTo>
                        <a:lnTo>
                          <a:pt x="19510" y="3535"/>
                        </a:lnTo>
                        <a:lnTo>
                          <a:pt x="21600" y="1571"/>
                        </a:lnTo>
                        <a:lnTo>
                          <a:pt x="19510" y="0"/>
                        </a:lnTo>
                        <a:lnTo>
                          <a:pt x="14284" y="0"/>
                        </a:lnTo>
                        <a:lnTo>
                          <a:pt x="9058" y="2356"/>
                        </a:lnTo>
                        <a:lnTo>
                          <a:pt x="4529" y="5105"/>
                        </a:lnTo>
                        <a:lnTo>
                          <a:pt x="1394" y="10996"/>
                        </a:lnTo>
                        <a:lnTo>
                          <a:pt x="0" y="13353"/>
                        </a:lnTo>
                        <a:lnTo>
                          <a:pt x="697" y="1610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7" name="Shape 2633">
                    <a:extLst>
                      <a:ext uri="{FF2B5EF4-FFF2-40B4-BE49-F238E27FC236}">
                        <a16:creationId xmlns:a16="http://schemas.microsoft.com/office/drawing/2014/main" id="{4F7E6B90-8D2E-43FA-8329-00C2EAD654A1}"/>
                      </a:ext>
                    </a:extLst>
                  </p:cNvPr>
                  <p:cNvSpPr/>
                  <p:nvPr/>
                </p:nvSpPr>
                <p:spPr>
                  <a:xfrm>
                    <a:off x="0" y="255899"/>
                    <a:ext cx="1325180" cy="536402"/>
                  </a:xfrm>
                  <a:custGeom>
                    <a:avLst/>
                    <a:gdLst/>
                    <a:ahLst/>
                    <a:cxnLst>
                      <a:cxn ang="0">
                        <a:pos x="wd2" y="hd2"/>
                      </a:cxn>
                      <a:cxn ang="5400000">
                        <a:pos x="wd2" y="hd2"/>
                      </a:cxn>
                      <a:cxn ang="10800000">
                        <a:pos x="wd2" y="hd2"/>
                      </a:cxn>
                      <a:cxn ang="16200000">
                        <a:pos x="wd2" y="hd2"/>
                      </a:cxn>
                    </a:cxnLst>
                    <a:rect l="0" t="0" r="r" b="b"/>
                    <a:pathLst>
                      <a:path w="21600" h="21600" extrusionOk="0">
                        <a:moveTo>
                          <a:pt x="486" y="8224"/>
                        </a:moveTo>
                        <a:lnTo>
                          <a:pt x="751" y="8719"/>
                        </a:lnTo>
                        <a:lnTo>
                          <a:pt x="1104" y="10007"/>
                        </a:lnTo>
                        <a:lnTo>
                          <a:pt x="4329" y="11494"/>
                        </a:lnTo>
                        <a:lnTo>
                          <a:pt x="5389" y="12484"/>
                        </a:lnTo>
                        <a:lnTo>
                          <a:pt x="5477" y="12484"/>
                        </a:lnTo>
                        <a:lnTo>
                          <a:pt x="6140" y="12683"/>
                        </a:lnTo>
                        <a:lnTo>
                          <a:pt x="6405" y="12484"/>
                        </a:lnTo>
                        <a:lnTo>
                          <a:pt x="6714" y="12683"/>
                        </a:lnTo>
                        <a:lnTo>
                          <a:pt x="7465" y="12881"/>
                        </a:lnTo>
                        <a:lnTo>
                          <a:pt x="7818" y="13376"/>
                        </a:lnTo>
                        <a:lnTo>
                          <a:pt x="7907" y="14466"/>
                        </a:lnTo>
                        <a:lnTo>
                          <a:pt x="8128" y="14664"/>
                        </a:lnTo>
                        <a:lnTo>
                          <a:pt x="8658" y="14862"/>
                        </a:lnTo>
                        <a:lnTo>
                          <a:pt x="8967" y="15655"/>
                        </a:lnTo>
                        <a:lnTo>
                          <a:pt x="8879" y="15853"/>
                        </a:lnTo>
                        <a:lnTo>
                          <a:pt x="8967" y="16349"/>
                        </a:lnTo>
                        <a:lnTo>
                          <a:pt x="8967" y="17835"/>
                        </a:lnTo>
                        <a:lnTo>
                          <a:pt x="8790" y="18429"/>
                        </a:lnTo>
                        <a:lnTo>
                          <a:pt x="8967" y="19123"/>
                        </a:lnTo>
                        <a:lnTo>
                          <a:pt x="9232" y="18826"/>
                        </a:lnTo>
                        <a:lnTo>
                          <a:pt x="9541" y="18826"/>
                        </a:lnTo>
                        <a:lnTo>
                          <a:pt x="9409" y="20312"/>
                        </a:lnTo>
                        <a:lnTo>
                          <a:pt x="9409" y="20807"/>
                        </a:lnTo>
                        <a:lnTo>
                          <a:pt x="9718" y="21402"/>
                        </a:lnTo>
                        <a:lnTo>
                          <a:pt x="9894" y="21600"/>
                        </a:lnTo>
                        <a:lnTo>
                          <a:pt x="9894" y="20807"/>
                        </a:lnTo>
                        <a:lnTo>
                          <a:pt x="10204" y="19717"/>
                        </a:lnTo>
                        <a:lnTo>
                          <a:pt x="10645" y="17637"/>
                        </a:lnTo>
                        <a:lnTo>
                          <a:pt x="10822" y="16349"/>
                        </a:lnTo>
                        <a:lnTo>
                          <a:pt x="10955" y="15655"/>
                        </a:lnTo>
                        <a:lnTo>
                          <a:pt x="11220" y="14862"/>
                        </a:lnTo>
                        <a:lnTo>
                          <a:pt x="11396" y="13574"/>
                        </a:lnTo>
                        <a:lnTo>
                          <a:pt x="11617" y="12683"/>
                        </a:lnTo>
                        <a:lnTo>
                          <a:pt x="11485" y="13376"/>
                        </a:lnTo>
                        <a:lnTo>
                          <a:pt x="11617" y="13971"/>
                        </a:lnTo>
                        <a:lnTo>
                          <a:pt x="11794" y="14664"/>
                        </a:lnTo>
                        <a:lnTo>
                          <a:pt x="12059" y="14169"/>
                        </a:lnTo>
                        <a:lnTo>
                          <a:pt x="12147" y="13772"/>
                        </a:lnTo>
                        <a:lnTo>
                          <a:pt x="12456" y="12980"/>
                        </a:lnTo>
                        <a:lnTo>
                          <a:pt x="12721" y="12683"/>
                        </a:lnTo>
                        <a:lnTo>
                          <a:pt x="13031" y="12881"/>
                        </a:lnTo>
                        <a:lnTo>
                          <a:pt x="12942" y="13574"/>
                        </a:lnTo>
                        <a:lnTo>
                          <a:pt x="12721" y="14169"/>
                        </a:lnTo>
                        <a:lnTo>
                          <a:pt x="12545" y="14862"/>
                        </a:lnTo>
                        <a:lnTo>
                          <a:pt x="12898" y="15061"/>
                        </a:lnTo>
                        <a:lnTo>
                          <a:pt x="13031" y="14367"/>
                        </a:lnTo>
                        <a:lnTo>
                          <a:pt x="13649" y="12980"/>
                        </a:lnTo>
                        <a:lnTo>
                          <a:pt x="13693" y="12286"/>
                        </a:lnTo>
                        <a:lnTo>
                          <a:pt x="13870" y="11692"/>
                        </a:lnTo>
                        <a:lnTo>
                          <a:pt x="14135" y="11394"/>
                        </a:lnTo>
                        <a:lnTo>
                          <a:pt x="14444" y="11196"/>
                        </a:lnTo>
                        <a:lnTo>
                          <a:pt x="14709" y="11394"/>
                        </a:lnTo>
                        <a:lnTo>
                          <a:pt x="15283" y="10800"/>
                        </a:lnTo>
                        <a:lnTo>
                          <a:pt x="15637" y="10800"/>
                        </a:lnTo>
                        <a:lnTo>
                          <a:pt x="15946" y="10404"/>
                        </a:lnTo>
                        <a:lnTo>
                          <a:pt x="16211" y="9512"/>
                        </a:lnTo>
                        <a:lnTo>
                          <a:pt x="16785" y="9314"/>
                        </a:lnTo>
                        <a:lnTo>
                          <a:pt x="17094" y="9512"/>
                        </a:lnTo>
                        <a:lnTo>
                          <a:pt x="17360" y="9314"/>
                        </a:lnTo>
                        <a:lnTo>
                          <a:pt x="18022" y="9809"/>
                        </a:lnTo>
                        <a:lnTo>
                          <a:pt x="18596" y="10998"/>
                        </a:lnTo>
                        <a:lnTo>
                          <a:pt x="18950" y="11394"/>
                        </a:lnTo>
                        <a:lnTo>
                          <a:pt x="18950" y="10007"/>
                        </a:lnTo>
                        <a:lnTo>
                          <a:pt x="19038" y="9314"/>
                        </a:lnTo>
                        <a:lnTo>
                          <a:pt x="19259" y="9116"/>
                        </a:lnTo>
                        <a:lnTo>
                          <a:pt x="19612" y="9512"/>
                        </a:lnTo>
                        <a:lnTo>
                          <a:pt x="19921" y="9314"/>
                        </a:lnTo>
                        <a:lnTo>
                          <a:pt x="21335" y="9314"/>
                        </a:lnTo>
                        <a:lnTo>
                          <a:pt x="21600" y="9116"/>
                        </a:lnTo>
                        <a:lnTo>
                          <a:pt x="21423" y="8521"/>
                        </a:lnTo>
                        <a:lnTo>
                          <a:pt x="21114" y="8224"/>
                        </a:lnTo>
                        <a:lnTo>
                          <a:pt x="21114" y="7629"/>
                        </a:lnTo>
                        <a:lnTo>
                          <a:pt x="20761" y="7233"/>
                        </a:lnTo>
                        <a:lnTo>
                          <a:pt x="20672" y="7233"/>
                        </a:lnTo>
                        <a:lnTo>
                          <a:pt x="20452" y="6738"/>
                        </a:lnTo>
                        <a:lnTo>
                          <a:pt x="20452" y="5945"/>
                        </a:lnTo>
                        <a:lnTo>
                          <a:pt x="20275" y="5350"/>
                        </a:lnTo>
                        <a:lnTo>
                          <a:pt x="20098" y="4657"/>
                        </a:lnTo>
                        <a:lnTo>
                          <a:pt x="19833" y="3864"/>
                        </a:lnTo>
                        <a:lnTo>
                          <a:pt x="19612" y="4062"/>
                        </a:lnTo>
                        <a:lnTo>
                          <a:pt x="19612" y="4261"/>
                        </a:lnTo>
                        <a:lnTo>
                          <a:pt x="19436" y="4855"/>
                        </a:lnTo>
                        <a:lnTo>
                          <a:pt x="19126" y="5053"/>
                        </a:lnTo>
                        <a:lnTo>
                          <a:pt x="18950" y="4459"/>
                        </a:lnTo>
                        <a:lnTo>
                          <a:pt x="18375" y="5053"/>
                        </a:lnTo>
                        <a:lnTo>
                          <a:pt x="17713" y="4855"/>
                        </a:lnTo>
                        <a:lnTo>
                          <a:pt x="17625" y="4261"/>
                        </a:lnTo>
                        <a:lnTo>
                          <a:pt x="17536" y="1684"/>
                        </a:lnTo>
                        <a:lnTo>
                          <a:pt x="16962" y="2081"/>
                        </a:lnTo>
                        <a:lnTo>
                          <a:pt x="16697" y="2180"/>
                        </a:lnTo>
                        <a:lnTo>
                          <a:pt x="16123" y="2972"/>
                        </a:lnTo>
                        <a:lnTo>
                          <a:pt x="15769" y="3171"/>
                        </a:lnTo>
                        <a:lnTo>
                          <a:pt x="14533" y="3369"/>
                        </a:lnTo>
                        <a:lnTo>
                          <a:pt x="14312" y="3666"/>
                        </a:lnTo>
                        <a:lnTo>
                          <a:pt x="13782" y="3864"/>
                        </a:lnTo>
                        <a:lnTo>
                          <a:pt x="13472" y="4657"/>
                        </a:lnTo>
                        <a:lnTo>
                          <a:pt x="12898" y="5350"/>
                        </a:lnTo>
                        <a:lnTo>
                          <a:pt x="12368" y="6837"/>
                        </a:lnTo>
                        <a:lnTo>
                          <a:pt x="12147" y="6539"/>
                        </a:lnTo>
                        <a:lnTo>
                          <a:pt x="11794" y="6738"/>
                        </a:lnTo>
                        <a:lnTo>
                          <a:pt x="11485" y="6539"/>
                        </a:lnTo>
                        <a:lnTo>
                          <a:pt x="11220" y="5945"/>
                        </a:lnTo>
                        <a:lnTo>
                          <a:pt x="10469" y="6539"/>
                        </a:lnTo>
                        <a:lnTo>
                          <a:pt x="10204" y="6539"/>
                        </a:lnTo>
                        <a:lnTo>
                          <a:pt x="9894" y="6143"/>
                        </a:lnTo>
                        <a:lnTo>
                          <a:pt x="9718" y="5549"/>
                        </a:lnTo>
                        <a:lnTo>
                          <a:pt x="9144" y="4261"/>
                        </a:lnTo>
                        <a:lnTo>
                          <a:pt x="8967" y="3567"/>
                        </a:lnTo>
                        <a:lnTo>
                          <a:pt x="8746" y="3369"/>
                        </a:lnTo>
                        <a:lnTo>
                          <a:pt x="8393" y="2774"/>
                        </a:lnTo>
                        <a:lnTo>
                          <a:pt x="8083" y="2576"/>
                        </a:lnTo>
                        <a:lnTo>
                          <a:pt x="7465" y="2576"/>
                        </a:lnTo>
                        <a:lnTo>
                          <a:pt x="7156" y="2774"/>
                        </a:lnTo>
                        <a:lnTo>
                          <a:pt x="6979" y="3567"/>
                        </a:lnTo>
                        <a:lnTo>
                          <a:pt x="6802" y="3666"/>
                        </a:lnTo>
                        <a:lnTo>
                          <a:pt x="7067" y="2378"/>
                        </a:lnTo>
                        <a:lnTo>
                          <a:pt x="6802" y="2972"/>
                        </a:lnTo>
                        <a:lnTo>
                          <a:pt x="6493" y="3369"/>
                        </a:lnTo>
                        <a:lnTo>
                          <a:pt x="6405" y="4062"/>
                        </a:lnTo>
                        <a:lnTo>
                          <a:pt x="6317" y="4261"/>
                        </a:lnTo>
                        <a:lnTo>
                          <a:pt x="6228" y="3666"/>
                        </a:lnTo>
                        <a:lnTo>
                          <a:pt x="6228" y="2180"/>
                        </a:lnTo>
                        <a:lnTo>
                          <a:pt x="5742" y="892"/>
                        </a:lnTo>
                        <a:lnTo>
                          <a:pt x="5566" y="694"/>
                        </a:lnTo>
                        <a:lnTo>
                          <a:pt x="5345" y="0"/>
                        </a:lnTo>
                        <a:lnTo>
                          <a:pt x="4726" y="1684"/>
                        </a:lnTo>
                        <a:lnTo>
                          <a:pt x="4594" y="2180"/>
                        </a:lnTo>
                        <a:lnTo>
                          <a:pt x="3931" y="2774"/>
                        </a:lnTo>
                        <a:lnTo>
                          <a:pt x="3578" y="3567"/>
                        </a:lnTo>
                        <a:lnTo>
                          <a:pt x="3313" y="4062"/>
                        </a:lnTo>
                        <a:lnTo>
                          <a:pt x="3004" y="4261"/>
                        </a:lnTo>
                        <a:lnTo>
                          <a:pt x="2650" y="4459"/>
                        </a:lnTo>
                        <a:lnTo>
                          <a:pt x="2429" y="4657"/>
                        </a:lnTo>
                        <a:lnTo>
                          <a:pt x="2076" y="4657"/>
                        </a:lnTo>
                        <a:lnTo>
                          <a:pt x="1767" y="5053"/>
                        </a:lnTo>
                        <a:lnTo>
                          <a:pt x="1193" y="6341"/>
                        </a:lnTo>
                        <a:lnTo>
                          <a:pt x="265" y="7233"/>
                        </a:lnTo>
                        <a:lnTo>
                          <a:pt x="0" y="7629"/>
                        </a:lnTo>
                        <a:lnTo>
                          <a:pt x="177" y="8026"/>
                        </a:lnTo>
                        <a:lnTo>
                          <a:pt x="486" y="82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8" name="Shape 2634">
                    <a:extLst>
                      <a:ext uri="{FF2B5EF4-FFF2-40B4-BE49-F238E27FC236}">
                        <a16:creationId xmlns:a16="http://schemas.microsoft.com/office/drawing/2014/main" id="{FE924C6B-1162-4970-BFD4-D4520310A8C4}"/>
                      </a:ext>
                    </a:extLst>
                  </p:cNvPr>
                  <p:cNvSpPr/>
                  <p:nvPr/>
                </p:nvSpPr>
                <p:spPr>
                  <a:xfrm>
                    <a:off x="994564" y="578231"/>
                    <a:ext cx="18972" cy="41831"/>
                  </a:xfrm>
                  <a:custGeom>
                    <a:avLst/>
                    <a:gdLst/>
                    <a:ahLst/>
                    <a:cxnLst>
                      <a:cxn ang="0">
                        <a:pos x="wd2" y="hd2"/>
                      </a:cxn>
                      <a:cxn ang="5400000">
                        <a:pos x="wd2" y="hd2"/>
                      </a:cxn>
                      <a:cxn ang="10800000">
                        <a:pos x="wd2" y="hd2"/>
                      </a:cxn>
                      <a:cxn ang="16200000">
                        <a:pos x="wd2" y="hd2"/>
                      </a:cxn>
                    </a:cxnLst>
                    <a:rect l="0" t="0" r="r" b="b"/>
                    <a:pathLst>
                      <a:path w="21600" h="21600" extrusionOk="0">
                        <a:moveTo>
                          <a:pt x="6171" y="5082"/>
                        </a:moveTo>
                        <a:lnTo>
                          <a:pt x="0" y="12706"/>
                        </a:lnTo>
                        <a:lnTo>
                          <a:pt x="0" y="21600"/>
                        </a:lnTo>
                        <a:lnTo>
                          <a:pt x="21600" y="19059"/>
                        </a:lnTo>
                        <a:lnTo>
                          <a:pt x="21600" y="0"/>
                        </a:lnTo>
                        <a:lnTo>
                          <a:pt x="6171" y="508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9" name="Shape 2635">
                    <a:extLst>
                      <a:ext uri="{FF2B5EF4-FFF2-40B4-BE49-F238E27FC236}">
                        <a16:creationId xmlns:a16="http://schemas.microsoft.com/office/drawing/2014/main" id="{5C3960B4-02B8-44F9-993B-0B5DBCDF4908}"/>
                      </a:ext>
                    </a:extLst>
                  </p:cNvPr>
                  <p:cNvSpPr/>
                  <p:nvPr/>
                </p:nvSpPr>
                <p:spPr>
                  <a:xfrm>
                    <a:off x="861775" y="546242"/>
                    <a:ext cx="897003" cy="1109710"/>
                  </a:xfrm>
                  <a:custGeom>
                    <a:avLst/>
                    <a:gdLst/>
                    <a:ahLst/>
                    <a:cxnLst>
                      <a:cxn ang="0">
                        <a:pos x="wd2" y="hd2"/>
                      </a:cxn>
                      <a:cxn ang="5400000">
                        <a:pos x="wd2" y="hd2"/>
                      </a:cxn>
                      <a:cxn ang="10800000">
                        <a:pos x="wd2" y="hd2"/>
                      </a:cxn>
                      <a:cxn ang="16200000">
                        <a:pos x="wd2" y="hd2"/>
                      </a:cxn>
                    </a:cxnLst>
                    <a:rect l="0" t="0" r="r" b="b"/>
                    <a:pathLst>
                      <a:path w="21600" h="21600" extrusionOk="0">
                        <a:moveTo>
                          <a:pt x="2806" y="21456"/>
                        </a:moveTo>
                        <a:lnTo>
                          <a:pt x="10180" y="20834"/>
                        </a:lnTo>
                        <a:lnTo>
                          <a:pt x="10637" y="21073"/>
                        </a:lnTo>
                        <a:lnTo>
                          <a:pt x="15466" y="20546"/>
                        </a:lnTo>
                        <a:lnTo>
                          <a:pt x="17554" y="20163"/>
                        </a:lnTo>
                        <a:lnTo>
                          <a:pt x="17750" y="19541"/>
                        </a:lnTo>
                        <a:lnTo>
                          <a:pt x="18663" y="18583"/>
                        </a:lnTo>
                        <a:lnTo>
                          <a:pt x="18663" y="17577"/>
                        </a:lnTo>
                        <a:lnTo>
                          <a:pt x="18794" y="17194"/>
                        </a:lnTo>
                        <a:lnTo>
                          <a:pt x="18859" y="17098"/>
                        </a:lnTo>
                        <a:lnTo>
                          <a:pt x="18859" y="17050"/>
                        </a:lnTo>
                        <a:lnTo>
                          <a:pt x="19512" y="16763"/>
                        </a:lnTo>
                        <a:lnTo>
                          <a:pt x="19773" y="16380"/>
                        </a:lnTo>
                        <a:lnTo>
                          <a:pt x="19773" y="15661"/>
                        </a:lnTo>
                        <a:lnTo>
                          <a:pt x="20099" y="15422"/>
                        </a:lnTo>
                        <a:lnTo>
                          <a:pt x="20099" y="15134"/>
                        </a:lnTo>
                        <a:lnTo>
                          <a:pt x="20621" y="14943"/>
                        </a:lnTo>
                        <a:lnTo>
                          <a:pt x="20817" y="15134"/>
                        </a:lnTo>
                        <a:lnTo>
                          <a:pt x="20947" y="15518"/>
                        </a:lnTo>
                        <a:lnTo>
                          <a:pt x="20817" y="15613"/>
                        </a:lnTo>
                        <a:lnTo>
                          <a:pt x="21208" y="15518"/>
                        </a:lnTo>
                        <a:lnTo>
                          <a:pt x="21469" y="15134"/>
                        </a:lnTo>
                        <a:lnTo>
                          <a:pt x="21600" y="14416"/>
                        </a:lnTo>
                        <a:lnTo>
                          <a:pt x="21469" y="14129"/>
                        </a:lnTo>
                        <a:lnTo>
                          <a:pt x="21469" y="13410"/>
                        </a:lnTo>
                        <a:lnTo>
                          <a:pt x="21600" y="13362"/>
                        </a:lnTo>
                        <a:lnTo>
                          <a:pt x="21600" y="13075"/>
                        </a:lnTo>
                        <a:lnTo>
                          <a:pt x="21078" y="12548"/>
                        </a:lnTo>
                        <a:lnTo>
                          <a:pt x="20817" y="12165"/>
                        </a:lnTo>
                        <a:lnTo>
                          <a:pt x="20621" y="11447"/>
                        </a:lnTo>
                        <a:lnTo>
                          <a:pt x="20360" y="10824"/>
                        </a:lnTo>
                        <a:lnTo>
                          <a:pt x="20099" y="10441"/>
                        </a:lnTo>
                        <a:lnTo>
                          <a:pt x="19642" y="9196"/>
                        </a:lnTo>
                        <a:lnTo>
                          <a:pt x="19120" y="8573"/>
                        </a:lnTo>
                        <a:lnTo>
                          <a:pt x="18663" y="8190"/>
                        </a:lnTo>
                        <a:lnTo>
                          <a:pt x="18272" y="8094"/>
                        </a:lnTo>
                        <a:lnTo>
                          <a:pt x="17750" y="8046"/>
                        </a:lnTo>
                        <a:lnTo>
                          <a:pt x="17032" y="8381"/>
                        </a:lnTo>
                        <a:lnTo>
                          <a:pt x="16706" y="8573"/>
                        </a:lnTo>
                        <a:lnTo>
                          <a:pt x="16184" y="8860"/>
                        </a:lnTo>
                        <a:lnTo>
                          <a:pt x="15727" y="8908"/>
                        </a:lnTo>
                        <a:lnTo>
                          <a:pt x="15792" y="9291"/>
                        </a:lnTo>
                        <a:lnTo>
                          <a:pt x="15596" y="9818"/>
                        </a:lnTo>
                        <a:lnTo>
                          <a:pt x="15205" y="10106"/>
                        </a:lnTo>
                        <a:lnTo>
                          <a:pt x="14944" y="10441"/>
                        </a:lnTo>
                        <a:lnTo>
                          <a:pt x="14618" y="10824"/>
                        </a:lnTo>
                        <a:lnTo>
                          <a:pt x="14226" y="10632"/>
                        </a:lnTo>
                        <a:lnTo>
                          <a:pt x="13704" y="10632"/>
                        </a:lnTo>
                        <a:lnTo>
                          <a:pt x="13117" y="10297"/>
                        </a:lnTo>
                        <a:lnTo>
                          <a:pt x="13117" y="9722"/>
                        </a:lnTo>
                        <a:lnTo>
                          <a:pt x="13247" y="9004"/>
                        </a:lnTo>
                        <a:lnTo>
                          <a:pt x="13639" y="8860"/>
                        </a:lnTo>
                        <a:lnTo>
                          <a:pt x="14095" y="8765"/>
                        </a:lnTo>
                        <a:lnTo>
                          <a:pt x="14618" y="8190"/>
                        </a:lnTo>
                        <a:lnTo>
                          <a:pt x="14618" y="7567"/>
                        </a:lnTo>
                        <a:lnTo>
                          <a:pt x="14683" y="7232"/>
                        </a:lnTo>
                        <a:lnTo>
                          <a:pt x="15205" y="7040"/>
                        </a:lnTo>
                        <a:lnTo>
                          <a:pt x="15596" y="6753"/>
                        </a:lnTo>
                        <a:lnTo>
                          <a:pt x="15466" y="5699"/>
                        </a:lnTo>
                        <a:lnTo>
                          <a:pt x="15466" y="5077"/>
                        </a:lnTo>
                        <a:lnTo>
                          <a:pt x="15205" y="4358"/>
                        </a:lnTo>
                        <a:lnTo>
                          <a:pt x="15074" y="4071"/>
                        </a:lnTo>
                        <a:lnTo>
                          <a:pt x="14618" y="3784"/>
                        </a:lnTo>
                        <a:lnTo>
                          <a:pt x="14356" y="3544"/>
                        </a:lnTo>
                        <a:lnTo>
                          <a:pt x="14487" y="3065"/>
                        </a:lnTo>
                        <a:lnTo>
                          <a:pt x="14944" y="3065"/>
                        </a:lnTo>
                        <a:lnTo>
                          <a:pt x="14944" y="2730"/>
                        </a:lnTo>
                        <a:lnTo>
                          <a:pt x="14683" y="2634"/>
                        </a:lnTo>
                        <a:lnTo>
                          <a:pt x="14356" y="2251"/>
                        </a:lnTo>
                        <a:lnTo>
                          <a:pt x="14226" y="2012"/>
                        </a:lnTo>
                        <a:lnTo>
                          <a:pt x="13704" y="1724"/>
                        </a:lnTo>
                        <a:lnTo>
                          <a:pt x="13247" y="1724"/>
                        </a:lnTo>
                        <a:lnTo>
                          <a:pt x="12725" y="1533"/>
                        </a:lnTo>
                        <a:lnTo>
                          <a:pt x="11877" y="1341"/>
                        </a:lnTo>
                        <a:lnTo>
                          <a:pt x="11420" y="1197"/>
                        </a:lnTo>
                        <a:lnTo>
                          <a:pt x="10898" y="1197"/>
                        </a:lnTo>
                        <a:lnTo>
                          <a:pt x="10572" y="1102"/>
                        </a:lnTo>
                        <a:lnTo>
                          <a:pt x="10311" y="814"/>
                        </a:lnTo>
                        <a:lnTo>
                          <a:pt x="9789" y="623"/>
                        </a:lnTo>
                        <a:lnTo>
                          <a:pt x="9462" y="575"/>
                        </a:lnTo>
                        <a:lnTo>
                          <a:pt x="8549" y="575"/>
                        </a:lnTo>
                        <a:lnTo>
                          <a:pt x="8092" y="383"/>
                        </a:lnTo>
                        <a:lnTo>
                          <a:pt x="7700" y="287"/>
                        </a:lnTo>
                        <a:lnTo>
                          <a:pt x="7244" y="0"/>
                        </a:lnTo>
                        <a:lnTo>
                          <a:pt x="6852" y="287"/>
                        </a:lnTo>
                        <a:lnTo>
                          <a:pt x="6395" y="479"/>
                        </a:lnTo>
                        <a:lnTo>
                          <a:pt x="6134" y="814"/>
                        </a:lnTo>
                        <a:lnTo>
                          <a:pt x="5743" y="1197"/>
                        </a:lnTo>
                        <a:lnTo>
                          <a:pt x="5743" y="1533"/>
                        </a:lnTo>
                        <a:lnTo>
                          <a:pt x="5873" y="1820"/>
                        </a:lnTo>
                        <a:lnTo>
                          <a:pt x="6395" y="2107"/>
                        </a:lnTo>
                        <a:lnTo>
                          <a:pt x="6395" y="2347"/>
                        </a:lnTo>
                        <a:lnTo>
                          <a:pt x="5743" y="2347"/>
                        </a:lnTo>
                        <a:lnTo>
                          <a:pt x="5286" y="2538"/>
                        </a:lnTo>
                        <a:lnTo>
                          <a:pt x="4894" y="2826"/>
                        </a:lnTo>
                        <a:lnTo>
                          <a:pt x="4503" y="3065"/>
                        </a:lnTo>
                        <a:lnTo>
                          <a:pt x="4764" y="4167"/>
                        </a:lnTo>
                        <a:lnTo>
                          <a:pt x="4764" y="4502"/>
                        </a:lnTo>
                        <a:lnTo>
                          <a:pt x="4633" y="4789"/>
                        </a:lnTo>
                        <a:lnTo>
                          <a:pt x="4503" y="5125"/>
                        </a:lnTo>
                        <a:lnTo>
                          <a:pt x="4176" y="5508"/>
                        </a:lnTo>
                        <a:lnTo>
                          <a:pt x="4307" y="5125"/>
                        </a:lnTo>
                        <a:lnTo>
                          <a:pt x="4307" y="4502"/>
                        </a:lnTo>
                        <a:lnTo>
                          <a:pt x="4176" y="4502"/>
                        </a:lnTo>
                        <a:lnTo>
                          <a:pt x="4046" y="5220"/>
                        </a:lnTo>
                        <a:lnTo>
                          <a:pt x="3654" y="5508"/>
                        </a:lnTo>
                        <a:lnTo>
                          <a:pt x="3654" y="5220"/>
                        </a:lnTo>
                        <a:lnTo>
                          <a:pt x="3785" y="4885"/>
                        </a:lnTo>
                        <a:lnTo>
                          <a:pt x="3524" y="4502"/>
                        </a:lnTo>
                        <a:lnTo>
                          <a:pt x="3654" y="4358"/>
                        </a:lnTo>
                        <a:lnTo>
                          <a:pt x="3785" y="3353"/>
                        </a:lnTo>
                        <a:lnTo>
                          <a:pt x="3459" y="3592"/>
                        </a:lnTo>
                        <a:lnTo>
                          <a:pt x="3198" y="3975"/>
                        </a:lnTo>
                        <a:lnTo>
                          <a:pt x="2937" y="4263"/>
                        </a:lnTo>
                        <a:lnTo>
                          <a:pt x="2806" y="4598"/>
                        </a:lnTo>
                        <a:lnTo>
                          <a:pt x="2545" y="4885"/>
                        </a:lnTo>
                        <a:lnTo>
                          <a:pt x="2088" y="4789"/>
                        </a:lnTo>
                        <a:lnTo>
                          <a:pt x="1436" y="5412"/>
                        </a:lnTo>
                        <a:lnTo>
                          <a:pt x="1566" y="5699"/>
                        </a:lnTo>
                        <a:lnTo>
                          <a:pt x="1240" y="6035"/>
                        </a:lnTo>
                        <a:lnTo>
                          <a:pt x="718" y="6322"/>
                        </a:lnTo>
                        <a:lnTo>
                          <a:pt x="979" y="6945"/>
                        </a:lnTo>
                        <a:lnTo>
                          <a:pt x="848" y="7471"/>
                        </a:lnTo>
                        <a:lnTo>
                          <a:pt x="979" y="7855"/>
                        </a:lnTo>
                        <a:lnTo>
                          <a:pt x="979" y="8190"/>
                        </a:lnTo>
                        <a:lnTo>
                          <a:pt x="457" y="9196"/>
                        </a:lnTo>
                        <a:lnTo>
                          <a:pt x="0" y="9483"/>
                        </a:lnTo>
                        <a:lnTo>
                          <a:pt x="0" y="9818"/>
                        </a:lnTo>
                        <a:lnTo>
                          <a:pt x="261" y="10106"/>
                        </a:lnTo>
                        <a:lnTo>
                          <a:pt x="587" y="11111"/>
                        </a:lnTo>
                        <a:lnTo>
                          <a:pt x="392" y="11447"/>
                        </a:lnTo>
                        <a:lnTo>
                          <a:pt x="131" y="11830"/>
                        </a:lnTo>
                        <a:lnTo>
                          <a:pt x="261" y="12069"/>
                        </a:lnTo>
                        <a:lnTo>
                          <a:pt x="1436" y="13889"/>
                        </a:lnTo>
                        <a:lnTo>
                          <a:pt x="1958" y="13698"/>
                        </a:lnTo>
                        <a:lnTo>
                          <a:pt x="1566" y="14081"/>
                        </a:lnTo>
                        <a:lnTo>
                          <a:pt x="2219" y="15039"/>
                        </a:lnTo>
                        <a:lnTo>
                          <a:pt x="2545" y="16380"/>
                        </a:lnTo>
                        <a:lnTo>
                          <a:pt x="2545" y="17385"/>
                        </a:lnTo>
                        <a:lnTo>
                          <a:pt x="2219" y="18583"/>
                        </a:lnTo>
                        <a:lnTo>
                          <a:pt x="2088" y="18918"/>
                        </a:lnTo>
                        <a:lnTo>
                          <a:pt x="1566" y="19541"/>
                        </a:lnTo>
                        <a:lnTo>
                          <a:pt x="1240" y="20546"/>
                        </a:lnTo>
                        <a:lnTo>
                          <a:pt x="979" y="20882"/>
                        </a:lnTo>
                        <a:lnTo>
                          <a:pt x="718" y="21265"/>
                        </a:lnTo>
                        <a:lnTo>
                          <a:pt x="261" y="21552"/>
                        </a:lnTo>
                        <a:lnTo>
                          <a:pt x="131" y="21600"/>
                        </a:lnTo>
                        <a:lnTo>
                          <a:pt x="392" y="21600"/>
                        </a:lnTo>
                        <a:lnTo>
                          <a:pt x="2806" y="2145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63" name="Group 2654">
                  <a:extLst>
                    <a:ext uri="{FF2B5EF4-FFF2-40B4-BE49-F238E27FC236}">
                      <a16:creationId xmlns:a16="http://schemas.microsoft.com/office/drawing/2014/main" id="{9DC763EB-7018-473F-A5D5-357F39817B00}"/>
                    </a:ext>
                  </a:extLst>
                </p:cNvPr>
                <p:cNvGrpSpPr/>
                <p:nvPr/>
              </p:nvGrpSpPr>
              <p:grpSpPr>
                <a:xfrm>
                  <a:off x="9223883" y="4338534"/>
                  <a:ext cx="1220211" cy="941907"/>
                  <a:chOff x="0" y="0"/>
                  <a:chExt cx="2112006" cy="1630316"/>
                </a:xfrm>
                <a:solidFill>
                  <a:srgbClr val="FFFFFF">
                    <a:lumMod val="85000"/>
                  </a:srgbClr>
                </a:solidFill>
              </p:grpSpPr>
              <p:sp>
                <p:nvSpPr>
                  <p:cNvPr id="658" name="Shape 2637">
                    <a:extLst>
                      <a:ext uri="{FF2B5EF4-FFF2-40B4-BE49-F238E27FC236}">
                        <a16:creationId xmlns:a16="http://schemas.microsoft.com/office/drawing/2014/main" id="{27F91FC3-C248-4B7B-9C13-FC19AC747F8B}"/>
                      </a:ext>
                    </a:extLst>
                  </p:cNvPr>
                  <p:cNvSpPr/>
                  <p:nvPr/>
                </p:nvSpPr>
                <p:spPr>
                  <a:xfrm>
                    <a:off x="1795788" y="15757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9" name="Shape 2638">
                    <a:extLst>
                      <a:ext uri="{FF2B5EF4-FFF2-40B4-BE49-F238E27FC236}">
                        <a16:creationId xmlns:a16="http://schemas.microsoft.com/office/drawing/2014/main" id="{E185599E-8DDA-41DD-9C2B-A63F247D010B}"/>
                      </a:ext>
                    </a:extLst>
                  </p:cNvPr>
                  <p:cNvSpPr/>
                  <p:nvPr/>
                </p:nvSpPr>
                <p:spPr>
                  <a:xfrm>
                    <a:off x="1795788" y="15757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0" name="Shape 2639">
                    <a:extLst>
                      <a:ext uri="{FF2B5EF4-FFF2-40B4-BE49-F238E27FC236}">
                        <a16:creationId xmlns:a16="http://schemas.microsoft.com/office/drawing/2014/main" id="{D245AE2F-0F45-4062-923F-83DF3DCD9D7E}"/>
                      </a:ext>
                    </a:extLst>
                  </p:cNvPr>
                  <p:cNvSpPr/>
                  <p:nvPr/>
                </p:nvSpPr>
                <p:spPr>
                  <a:xfrm>
                    <a:off x="1991835" y="1492127"/>
                    <a:ext cx="135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108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1" name="Shape 2640">
                    <a:extLst>
                      <a:ext uri="{FF2B5EF4-FFF2-40B4-BE49-F238E27FC236}">
                        <a16:creationId xmlns:a16="http://schemas.microsoft.com/office/drawing/2014/main" id="{96AB377C-8F81-4CF0-8902-E27CD271BB5C}"/>
                      </a:ext>
                    </a:extLst>
                  </p:cNvPr>
                  <p:cNvSpPr/>
                  <p:nvPr/>
                </p:nvSpPr>
                <p:spPr>
                  <a:xfrm>
                    <a:off x="1991835" y="1492127"/>
                    <a:ext cx="135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108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2" name="Shape 2641">
                    <a:extLst>
                      <a:ext uri="{FF2B5EF4-FFF2-40B4-BE49-F238E27FC236}">
                        <a16:creationId xmlns:a16="http://schemas.microsoft.com/office/drawing/2014/main" id="{4E75E091-CD72-4E51-8804-609BBA630680}"/>
                      </a:ext>
                    </a:extLst>
                  </p:cNvPr>
                  <p:cNvSpPr/>
                  <p:nvPr/>
                </p:nvSpPr>
                <p:spPr>
                  <a:xfrm>
                    <a:off x="1726258" y="1617615"/>
                    <a:ext cx="1897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108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3" name="Shape 2642">
                    <a:extLst>
                      <a:ext uri="{FF2B5EF4-FFF2-40B4-BE49-F238E27FC236}">
                        <a16:creationId xmlns:a16="http://schemas.microsoft.com/office/drawing/2014/main" id="{AAB9A0CC-0797-4217-BCC2-AD9444DA1F58}"/>
                      </a:ext>
                    </a:extLst>
                  </p:cNvPr>
                  <p:cNvSpPr/>
                  <p:nvPr/>
                </p:nvSpPr>
                <p:spPr>
                  <a:xfrm>
                    <a:off x="1726258" y="1617615"/>
                    <a:ext cx="1897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108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4" name="Shape 2643">
                    <a:extLst>
                      <a:ext uri="{FF2B5EF4-FFF2-40B4-BE49-F238E27FC236}">
                        <a16:creationId xmlns:a16="http://schemas.microsoft.com/office/drawing/2014/main" id="{9EBFF06A-00AF-440C-BF5B-23049ECDA20D}"/>
                      </a:ext>
                    </a:extLst>
                  </p:cNvPr>
                  <p:cNvSpPr/>
                  <p:nvPr/>
                </p:nvSpPr>
                <p:spPr>
                  <a:xfrm>
                    <a:off x="1823818" y="1559991"/>
                    <a:ext cx="24390" cy="22145"/>
                  </a:xfrm>
                  <a:custGeom>
                    <a:avLst/>
                    <a:gdLst/>
                    <a:ahLst/>
                    <a:cxnLst>
                      <a:cxn ang="0">
                        <a:pos x="wd2" y="hd2"/>
                      </a:cxn>
                      <a:cxn ang="5400000">
                        <a:pos x="wd2" y="hd2"/>
                      </a:cxn>
                      <a:cxn ang="10800000">
                        <a:pos x="wd2" y="hd2"/>
                      </a:cxn>
                      <a:cxn ang="16200000">
                        <a:pos x="wd2" y="hd2"/>
                      </a:cxn>
                    </a:cxnLst>
                    <a:rect l="0" t="0" r="r" b="b"/>
                    <a:pathLst>
                      <a:path w="21600" h="21600" extrusionOk="0">
                        <a:moveTo>
                          <a:pt x="12000" y="7200"/>
                        </a:moveTo>
                        <a:lnTo>
                          <a:pt x="0" y="0"/>
                        </a:lnTo>
                        <a:lnTo>
                          <a:pt x="12000" y="21600"/>
                        </a:lnTo>
                        <a:lnTo>
                          <a:pt x="21600" y="21600"/>
                        </a:lnTo>
                        <a:lnTo>
                          <a:pt x="12000" y="72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5" name="Shape 2644">
                    <a:extLst>
                      <a:ext uri="{FF2B5EF4-FFF2-40B4-BE49-F238E27FC236}">
                        <a16:creationId xmlns:a16="http://schemas.microsoft.com/office/drawing/2014/main" id="{8EC75A82-2EC2-4078-B72A-67C5F49946D6}"/>
                      </a:ext>
                    </a:extLst>
                  </p:cNvPr>
                  <p:cNvSpPr/>
                  <p:nvPr/>
                </p:nvSpPr>
                <p:spPr>
                  <a:xfrm>
                    <a:off x="1823818" y="1559991"/>
                    <a:ext cx="24390" cy="22145"/>
                  </a:xfrm>
                  <a:custGeom>
                    <a:avLst/>
                    <a:gdLst/>
                    <a:ahLst/>
                    <a:cxnLst>
                      <a:cxn ang="0">
                        <a:pos x="wd2" y="hd2"/>
                      </a:cxn>
                      <a:cxn ang="5400000">
                        <a:pos x="wd2" y="hd2"/>
                      </a:cxn>
                      <a:cxn ang="10800000">
                        <a:pos x="wd2" y="hd2"/>
                      </a:cxn>
                      <a:cxn ang="16200000">
                        <a:pos x="wd2" y="hd2"/>
                      </a:cxn>
                    </a:cxnLst>
                    <a:rect l="0" t="0" r="r" b="b"/>
                    <a:pathLst>
                      <a:path w="21600" h="21600" extrusionOk="0">
                        <a:moveTo>
                          <a:pt x="12000" y="7200"/>
                        </a:moveTo>
                        <a:lnTo>
                          <a:pt x="0" y="0"/>
                        </a:lnTo>
                        <a:lnTo>
                          <a:pt x="12000" y="21600"/>
                        </a:lnTo>
                        <a:lnTo>
                          <a:pt x="21600" y="21600"/>
                        </a:lnTo>
                        <a:lnTo>
                          <a:pt x="12000" y="72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6" name="Shape 2645">
                    <a:extLst>
                      <a:ext uri="{FF2B5EF4-FFF2-40B4-BE49-F238E27FC236}">
                        <a16:creationId xmlns:a16="http://schemas.microsoft.com/office/drawing/2014/main" id="{3FE46CE8-4112-4E71-8D6A-D7A38636B5A3}"/>
                      </a:ext>
                    </a:extLst>
                  </p:cNvPr>
                  <p:cNvSpPr/>
                  <p:nvPr/>
                </p:nvSpPr>
                <p:spPr>
                  <a:xfrm>
                    <a:off x="0" y="0"/>
                    <a:ext cx="2108366" cy="1451727"/>
                  </a:xfrm>
                  <a:custGeom>
                    <a:avLst/>
                    <a:gdLst/>
                    <a:ahLst/>
                    <a:cxnLst>
                      <a:cxn ang="0">
                        <a:pos x="wd2" y="hd2"/>
                      </a:cxn>
                      <a:cxn ang="5400000">
                        <a:pos x="wd2" y="hd2"/>
                      </a:cxn>
                      <a:cxn ang="10800000">
                        <a:pos x="wd2" y="hd2"/>
                      </a:cxn>
                      <a:cxn ang="16200000">
                        <a:pos x="wd2" y="hd2"/>
                      </a:cxn>
                    </a:cxnLst>
                    <a:rect l="0" t="0" r="r" b="b"/>
                    <a:pathLst>
                      <a:path w="21600" h="21600" extrusionOk="0">
                        <a:moveTo>
                          <a:pt x="15381" y="293"/>
                        </a:moveTo>
                        <a:lnTo>
                          <a:pt x="15187" y="220"/>
                        </a:lnTo>
                        <a:lnTo>
                          <a:pt x="14715" y="73"/>
                        </a:lnTo>
                        <a:lnTo>
                          <a:pt x="14493" y="0"/>
                        </a:lnTo>
                        <a:lnTo>
                          <a:pt x="14326" y="220"/>
                        </a:lnTo>
                        <a:lnTo>
                          <a:pt x="14243" y="220"/>
                        </a:lnTo>
                        <a:lnTo>
                          <a:pt x="14187" y="476"/>
                        </a:lnTo>
                        <a:lnTo>
                          <a:pt x="14243" y="696"/>
                        </a:lnTo>
                        <a:lnTo>
                          <a:pt x="14326" y="952"/>
                        </a:lnTo>
                        <a:lnTo>
                          <a:pt x="14326" y="1721"/>
                        </a:lnTo>
                        <a:lnTo>
                          <a:pt x="14187" y="1867"/>
                        </a:lnTo>
                        <a:lnTo>
                          <a:pt x="13965" y="1867"/>
                        </a:lnTo>
                        <a:lnTo>
                          <a:pt x="13826" y="1391"/>
                        </a:lnTo>
                        <a:lnTo>
                          <a:pt x="13604" y="1172"/>
                        </a:lnTo>
                        <a:lnTo>
                          <a:pt x="7080" y="1794"/>
                        </a:lnTo>
                        <a:lnTo>
                          <a:pt x="6941" y="1574"/>
                        </a:lnTo>
                        <a:lnTo>
                          <a:pt x="6885" y="1318"/>
                        </a:lnTo>
                        <a:lnTo>
                          <a:pt x="6608" y="769"/>
                        </a:lnTo>
                        <a:lnTo>
                          <a:pt x="2610" y="1391"/>
                        </a:lnTo>
                        <a:lnTo>
                          <a:pt x="250" y="1721"/>
                        </a:lnTo>
                        <a:lnTo>
                          <a:pt x="28" y="1940"/>
                        </a:lnTo>
                        <a:lnTo>
                          <a:pt x="0" y="2197"/>
                        </a:lnTo>
                        <a:lnTo>
                          <a:pt x="305" y="2746"/>
                        </a:lnTo>
                        <a:lnTo>
                          <a:pt x="444" y="2819"/>
                        </a:lnTo>
                        <a:lnTo>
                          <a:pt x="666" y="3112"/>
                        </a:lnTo>
                        <a:lnTo>
                          <a:pt x="555" y="3441"/>
                        </a:lnTo>
                        <a:lnTo>
                          <a:pt x="666" y="3734"/>
                        </a:lnTo>
                        <a:lnTo>
                          <a:pt x="833" y="3771"/>
                        </a:lnTo>
                        <a:lnTo>
                          <a:pt x="833" y="3917"/>
                        </a:lnTo>
                        <a:lnTo>
                          <a:pt x="666" y="4137"/>
                        </a:lnTo>
                        <a:lnTo>
                          <a:pt x="555" y="4393"/>
                        </a:lnTo>
                        <a:lnTo>
                          <a:pt x="666" y="4393"/>
                        </a:lnTo>
                        <a:lnTo>
                          <a:pt x="861" y="4320"/>
                        </a:lnTo>
                        <a:lnTo>
                          <a:pt x="1083" y="4210"/>
                        </a:lnTo>
                        <a:lnTo>
                          <a:pt x="1249" y="3844"/>
                        </a:lnTo>
                        <a:lnTo>
                          <a:pt x="1333" y="3588"/>
                        </a:lnTo>
                        <a:lnTo>
                          <a:pt x="1305" y="3515"/>
                        </a:lnTo>
                        <a:lnTo>
                          <a:pt x="1305" y="3441"/>
                        </a:lnTo>
                        <a:lnTo>
                          <a:pt x="1388" y="3295"/>
                        </a:lnTo>
                        <a:lnTo>
                          <a:pt x="1444" y="3661"/>
                        </a:lnTo>
                        <a:lnTo>
                          <a:pt x="1610" y="3441"/>
                        </a:lnTo>
                        <a:lnTo>
                          <a:pt x="1666" y="3112"/>
                        </a:lnTo>
                        <a:lnTo>
                          <a:pt x="1721" y="3368"/>
                        </a:lnTo>
                        <a:lnTo>
                          <a:pt x="1916" y="3588"/>
                        </a:lnTo>
                        <a:lnTo>
                          <a:pt x="1749" y="3844"/>
                        </a:lnTo>
                        <a:lnTo>
                          <a:pt x="1444" y="3917"/>
                        </a:lnTo>
                        <a:lnTo>
                          <a:pt x="1388" y="3991"/>
                        </a:lnTo>
                        <a:lnTo>
                          <a:pt x="1610" y="3991"/>
                        </a:lnTo>
                        <a:lnTo>
                          <a:pt x="2166" y="3771"/>
                        </a:lnTo>
                        <a:lnTo>
                          <a:pt x="2693" y="3734"/>
                        </a:lnTo>
                        <a:lnTo>
                          <a:pt x="2749" y="3661"/>
                        </a:lnTo>
                        <a:lnTo>
                          <a:pt x="3165" y="3222"/>
                        </a:lnTo>
                        <a:lnTo>
                          <a:pt x="3221" y="3441"/>
                        </a:lnTo>
                        <a:lnTo>
                          <a:pt x="3387" y="3295"/>
                        </a:lnTo>
                        <a:lnTo>
                          <a:pt x="3581" y="3222"/>
                        </a:lnTo>
                        <a:lnTo>
                          <a:pt x="3942" y="3441"/>
                        </a:lnTo>
                        <a:lnTo>
                          <a:pt x="3998" y="3661"/>
                        </a:lnTo>
                        <a:lnTo>
                          <a:pt x="3859" y="3588"/>
                        </a:lnTo>
                        <a:lnTo>
                          <a:pt x="3637" y="3515"/>
                        </a:lnTo>
                        <a:lnTo>
                          <a:pt x="3470" y="3515"/>
                        </a:lnTo>
                        <a:lnTo>
                          <a:pt x="3443" y="3661"/>
                        </a:lnTo>
                        <a:lnTo>
                          <a:pt x="3054" y="3661"/>
                        </a:lnTo>
                        <a:lnTo>
                          <a:pt x="3221" y="3734"/>
                        </a:lnTo>
                        <a:lnTo>
                          <a:pt x="3443" y="3734"/>
                        </a:lnTo>
                        <a:lnTo>
                          <a:pt x="4220" y="3917"/>
                        </a:lnTo>
                        <a:lnTo>
                          <a:pt x="4692" y="4137"/>
                        </a:lnTo>
                        <a:lnTo>
                          <a:pt x="5053" y="4466"/>
                        </a:lnTo>
                        <a:lnTo>
                          <a:pt x="4997" y="4210"/>
                        </a:lnTo>
                        <a:lnTo>
                          <a:pt x="4831" y="4064"/>
                        </a:lnTo>
                        <a:lnTo>
                          <a:pt x="4748" y="3844"/>
                        </a:lnTo>
                        <a:lnTo>
                          <a:pt x="4942" y="3844"/>
                        </a:lnTo>
                        <a:lnTo>
                          <a:pt x="5108" y="3917"/>
                        </a:lnTo>
                        <a:lnTo>
                          <a:pt x="5414" y="3661"/>
                        </a:lnTo>
                        <a:lnTo>
                          <a:pt x="5358" y="3917"/>
                        </a:lnTo>
                        <a:lnTo>
                          <a:pt x="5220" y="3991"/>
                        </a:lnTo>
                        <a:lnTo>
                          <a:pt x="5164" y="4210"/>
                        </a:lnTo>
                        <a:lnTo>
                          <a:pt x="5414" y="4393"/>
                        </a:lnTo>
                        <a:lnTo>
                          <a:pt x="5636" y="4393"/>
                        </a:lnTo>
                        <a:lnTo>
                          <a:pt x="5719" y="4686"/>
                        </a:lnTo>
                        <a:lnTo>
                          <a:pt x="5941" y="4613"/>
                        </a:lnTo>
                        <a:lnTo>
                          <a:pt x="5830" y="4833"/>
                        </a:lnTo>
                        <a:lnTo>
                          <a:pt x="5636" y="4613"/>
                        </a:lnTo>
                        <a:lnTo>
                          <a:pt x="5220" y="4393"/>
                        </a:lnTo>
                        <a:lnTo>
                          <a:pt x="5414" y="4686"/>
                        </a:lnTo>
                        <a:lnTo>
                          <a:pt x="5664" y="4906"/>
                        </a:lnTo>
                        <a:lnTo>
                          <a:pt x="5580" y="4906"/>
                        </a:lnTo>
                        <a:lnTo>
                          <a:pt x="5775" y="5016"/>
                        </a:lnTo>
                        <a:lnTo>
                          <a:pt x="5997" y="5089"/>
                        </a:lnTo>
                        <a:lnTo>
                          <a:pt x="6136" y="5382"/>
                        </a:lnTo>
                        <a:lnTo>
                          <a:pt x="6247" y="5638"/>
                        </a:lnTo>
                        <a:lnTo>
                          <a:pt x="6302" y="5858"/>
                        </a:lnTo>
                        <a:lnTo>
                          <a:pt x="6136" y="5931"/>
                        </a:lnTo>
                        <a:lnTo>
                          <a:pt x="6052" y="5638"/>
                        </a:lnTo>
                        <a:lnTo>
                          <a:pt x="6052" y="5455"/>
                        </a:lnTo>
                        <a:lnTo>
                          <a:pt x="5997" y="5711"/>
                        </a:lnTo>
                        <a:lnTo>
                          <a:pt x="6080" y="5931"/>
                        </a:lnTo>
                        <a:lnTo>
                          <a:pt x="6247" y="6041"/>
                        </a:lnTo>
                        <a:lnTo>
                          <a:pt x="6469" y="6004"/>
                        </a:lnTo>
                        <a:lnTo>
                          <a:pt x="6552" y="5931"/>
                        </a:lnTo>
                        <a:lnTo>
                          <a:pt x="6941" y="5784"/>
                        </a:lnTo>
                        <a:lnTo>
                          <a:pt x="7135" y="5784"/>
                        </a:lnTo>
                        <a:lnTo>
                          <a:pt x="7135" y="5638"/>
                        </a:lnTo>
                        <a:lnTo>
                          <a:pt x="7357" y="5455"/>
                        </a:lnTo>
                        <a:lnTo>
                          <a:pt x="7385" y="5565"/>
                        </a:lnTo>
                        <a:lnTo>
                          <a:pt x="7552" y="5492"/>
                        </a:lnTo>
                        <a:lnTo>
                          <a:pt x="8135" y="4906"/>
                        </a:lnTo>
                        <a:lnTo>
                          <a:pt x="8329" y="4833"/>
                        </a:lnTo>
                        <a:lnTo>
                          <a:pt x="8496" y="4759"/>
                        </a:lnTo>
                        <a:lnTo>
                          <a:pt x="8690" y="4833"/>
                        </a:lnTo>
                        <a:lnTo>
                          <a:pt x="8607" y="4540"/>
                        </a:lnTo>
                        <a:lnTo>
                          <a:pt x="8385" y="4393"/>
                        </a:lnTo>
                        <a:lnTo>
                          <a:pt x="8662" y="4540"/>
                        </a:lnTo>
                        <a:lnTo>
                          <a:pt x="8551" y="4393"/>
                        </a:lnTo>
                        <a:lnTo>
                          <a:pt x="8662" y="4137"/>
                        </a:lnTo>
                        <a:lnTo>
                          <a:pt x="8801" y="3991"/>
                        </a:lnTo>
                        <a:lnTo>
                          <a:pt x="9162" y="3917"/>
                        </a:lnTo>
                        <a:lnTo>
                          <a:pt x="9384" y="3844"/>
                        </a:lnTo>
                        <a:lnTo>
                          <a:pt x="9495" y="3844"/>
                        </a:lnTo>
                        <a:lnTo>
                          <a:pt x="9967" y="4137"/>
                        </a:lnTo>
                        <a:lnTo>
                          <a:pt x="10106" y="4210"/>
                        </a:lnTo>
                        <a:lnTo>
                          <a:pt x="10467" y="4466"/>
                        </a:lnTo>
                        <a:lnTo>
                          <a:pt x="10800" y="5016"/>
                        </a:lnTo>
                        <a:lnTo>
                          <a:pt x="11216" y="5235"/>
                        </a:lnTo>
                        <a:lnTo>
                          <a:pt x="11272" y="5492"/>
                        </a:lnTo>
                        <a:lnTo>
                          <a:pt x="11300" y="5784"/>
                        </a:lnTo>
                        <a:lnTo>
                          <a:pt x="11827" y="6260"/>
                        </a:lnTo>
                        <a:lnTo>
                          <a:pt x="11994" y="6553"/>
                        </a:lnTo>
                        <a:lnTo>
                          <a:pt x="12188" y="6626"/>
                        </a:lnTo>
                        <a:lnTo>
                          <a:pt x="12299" y="6883"/>
                        </a:lnTo>
                        <a:lnTo>
                          <a:pt x="12521" y="6956"/>
                        </a:lnTo>
                        <a:lnTo>
                          <a:pt x="12882" y="6883"/>
                        </a:lnTo>
                        <a:lnTo>
                          <a:pt x="13188" y="7285"/>
                        </a:lnTo>
                        <a:lnTo>
                          <a:pt x="13188" y="7505"/>
                        </a:lnTo>
                        <a:lnTo>
                          <a:pt x="13299" y="7761"/>
                        </a:lnTo>
                        <a:lnTo>
                          <a:pt x="13493" y="7835"/>
                        </a:lnTo>
                        <a:lnTo>
                          <a:pt x="13549" y="8127"/>
                        </a:lnTo>
                        <a:lnTo>
                          <a:pt x="13549" y="8274"/>
                        </a:lnTo>
                        <a:lnTo>
                          <a:pt x="13604" y="9006"/>
                        </a:lnTo>
                        <a:lnTo>
                          <a:pt x="13660" y="9226"/>
                        </a:lnTo>
                        <a:lnTo>
                          <a:pt x="13660" y="9555"/>
                        </a:lnTo>
                        <a:lnTo>
                          <a:pt x="13465" y="10800"/>
                        </a:lnTo>
                        <a:lnTo>
                          <a:pt x="13493" y="11093"/>
                        </a:lnTo>
                        <a:lnTo>
                          <a:pt x="13493" y="11569"/>
                        </a:lnTo>
                        <a:lnTo>
                          <a:pt x="13410" y="11972"/>
                        </a:lnTo>
                        <a:lnTo>
                          <a:pt x="13549" y="12264"/>
                        </a:lnTo>
                        <a:lnTo>
                          <a:pt x="13715" y="12447"/>
                        </a:lnTo>
                        <a:lnTo>
                          <a:pt x="13549" y="12118"/>
                        </a:lnTo>
                        <a:lnTo>
                          <a:pt x="13910" y="12447"/>
                        </a:lnTo>
                        <a:lnTo>
                          <a:pt x="13910" y="12521"/>
                        </a:lnTo>
                        <a:lnTo>
                          <a:pt x="14021" y="12338"/>
                        </a:lnTo>
                        <a:lnTo>
                          <a:pt x="14132" y="11788"/>
                        </a:lnTo>
                        <a:lnTo>
                          <a:pt x="13965" y="11788"/>
                        </a:lnTo>
                        <a:lnTo>
                          <a:pt x="13910" y="11715"/>
                        </a:lnTo>
                        <a:lnTo>
                          <a:pt x="13910" y="11496"/>
                        </a:lnTo>
                        <a:lnTo>
                          <a:pt x="13771" y="11276"/>
                        </a:lnTo>
                        <a:lnTo>
                          <a:pt x="13771" y="11203"/>
                        </a:lnTo>
                        <a:lnTo>
                          <a:pt x="14187" y="11496"/>
                        </a:lnTo>
                        <a:lnTo>
                          <a:pt x="14243" y="11788"/>
                        </a:lnTo>
                        <a:lnTo>
                          <a:pt x="14437" y="11496"/>
                        </a:lnTo>
                        <a:lnTo>
                          <a:pt x="14604" y="11788"/>
                        </a:lnTo>
                        <a:lnTo>
                          <a:pt x="14604" y="11972"/>
                        </a:lnTo>
                        <a:lnTo>
                          <a:pt x="14298" y="12740"/>
                        </a:lnTo>
                        <a:lnTo>
                          <a:pt x="14243" y="13143"/>
                        </a:lnTo>
                        <a:lnTo>
                          <a:pt x="14021" y="13216"/>
                        </a:lnTo>
                        <a:lnTo>
                          <a:pt x="14021" y="13436"/>
                        </a:lnTo>
                        <a:lnTo>
                          <a:pt x="13882" y="13216"/>
                        </a:lnTo>
                        <a:lnTo>
                          <a:pt x="13965" y="13436"/>
                        </a:lnTo>
                        <a:lnTo>
                          <a:pt x="14326" y="13692"/>
                        </a:lnTo>
                        <a:lnTo>
                          <a:pt x="14493" y="13985"/>
                        </a:lnTo>
                        <a:lnTo>
                          <a:pt x="14437" y="14058"/>
                        </a:lnTo>
                        <a:lnTo>
                          <a:pt x="14853" y="14937"/>
                        </a:lnTo>
                        <a:lnTo>
                          <a:pt x="14965" y="15230"/>
                        </a:lnTo>
                        <a:lnTo>
                          <a:pt x="15270" y="15633"/>
                        </a:lnTo>
                        <a:lnTo>
                          <a:pt x="15492" y="15706"/>
                        </a:lnTo>
                        <a:lnTo>
                          <a:pt x="15742" y="15706"/>
                        </a:lnTo>
                        <a:lnTo>
                          <a:pt x="15631" y="15486"/>
                        </a:lnTo>
                        <a:lnTo>
                          <a:pt x="15548" y="15230"/>
                        </a:lnTo>
                        <a:lnTo>
                          <a:pt x="15381" y="15083"/>
                        </a:lnTo>
                        <a:lnTo>
                          <a:pt x="15603" y="15083"/>
                        </a:lnTo>
                        <a:lnTo>
                          <a:pt x="15631" y="15266"/>
                        </a:lnTo>
                        <a:lnTo>
                          <a:pt x="16020" y="15010"/>
                        </a:lnTo>
                        <a:lnTo>
                          <a:pt x="16075" y="15083"/>
                        </a:lnTo>
                        <a:lnTo>
                          <a:pt x="15853" y="15230"/>
                        </a:lnTo>
                        <a:lnTo>
                          <a:pt x="15964" y="15486"/>
                        </a:lnTo>
                        <a:lnTo>
                          <a:pt x="15964" y="15962"/>
                        </a:lnTo>
                        <a:lnTo>
                          <a:pt x="16020" y="16255"/>
                        </a:lnTo>
                        <a:lnTo>
                          <a:pt x="16103" y="16511"/>
                        </a:lnTo>
                        <a:lnTo>
                          <a:pt x="16075" y="16658"/>
                        </a:lnTo>
                        <a:lnTo>
                          <a:pt x="16269" y="16658"/>
                        </a:lnTo>
                        <a:lnTo>
                          <a:pt x="16436" y="16365"/>
                        </a:lnTo>
                        <a:lnTo>
                          <a:pt x="16492" y="16108"/>
                        </a:lnTo>
                        <a:lnTo>
                          <a:pt x="16741" y="15816"/>
                        </a:lnTo>
                        <a:lnTo>
                          <a:pt x="16519" y="16255"/>
                        </a:lnTo>
                        <a:lnTo>
                          <a:pt x="16492" y="16511"/>
                        </a:lnTo>
                        <a:lnTo>
                          <a:pt x="16380" y="16731"/>
                        </a:lnTo>
                        <a:lnTo>
                          <a:pt x="16380" y="16877"/>
                        </a:lnTo>
                        <a:lnTo>
                          <a:pt x="16519" y="16951"/>
                        </a:lnTo>
                        <a:lnTo>
                          <a:pt x="16741" y="17134"/>
                        </a:lnTo>
                        <a:lnTo>
                          <a:pt x="16936" y="18085"/>
                        </a:lnTo>
                        <a:lnTo>
                          <a:pt x="17269" y="18635"/>
                        </a:lnTo>
                        <a:lnTo>
                          <a:pt x="17408" y="18635"/>
                        </a:lnTo>
                        <a:lnTo>
                          <a:pt x="17213" y="18708"/>
                        </a:lnTo>
                        <a:lnTo>
                          <a:pt x="17408" y="18854"/>
                        </a:lnTo>
                        <a:lnTo>
                          <a:pt x="17630" y="18781"/>
                        </a:lnTo>
                        <a:lnTo>
                          <a:pt x="17796" y="18781"/>
                        </a:lnTo>
                        <a:lnTo>
                          <a:pt x="17880" y="18854"/>
                        </a:lnTo>
                        <a:lnTo>
                          <a:pt x="18296" y="19074"/>
                        </a:lnTo>
                        <a:lnTo>
                          <a:pt x="18352" y="19257"/>
                        </a:lnTo>
                        <a:lnTo>
                          <a:pt x="18518" y="19477"/>
                        </a:lnTo>
                        <a:lnTo>
                          <a:pt x="18768" y="19879"/>
                        </a:lnTo>
                        <a:lnTo>
                          <a:pt x="18824" y="20172"/>
                        </a:lnTo>
                        <a:lnTo>
                          <a:pt x="19185" y="20648"/>
                        </a:lnTo>
                        <a:lnTo>
                          <a:pt x="19351" y="20721"/>
                        </a:lnTo>
                        <a:lnTo>
                          <a:pt x="19545" y="20721"/>
                        </a:lnTo>
                        <a:lnTo>
                          <a:pt x="19712" y="20941"/>
                        </a:lnTo>
                        <a:lnTo>
                          <a:pt x="19601" y="21197"/>
                        </a:lnTo>
                        <a:lnTo>
                          <a:pt x="19407" y="20978"/>
                        </a:lnTo>
                        <a:lnTo>
                          <a:pt x="19185" y="20868"/>
                        </a:lnTo>
                        <a:lnTo>
                          <a:pt x="19046" y="21051"/>
                        </a:lnTo>
                        <a:lnTo>
                          <a:pt x="19129" y="21344"/>
                        </a:lnTo>
                        <a:lnTo>
                          <a:pt x="19296" y="21600"/>
                        </a:lnTo>
                        <a:lnTo>
                          <a:pt x="19712" y="21417"/>
                        </a:lnTo>
                        <a:lnTo>
                          <a:pt x="19934" y="21197"/>
                        </a:lnTo>
                        <a:lnTo>
                          <a:pt x="20129" y="21271"/>
                        </a:lnTo>
                        <a:lnTo>
                          <a:pt x="20351" y="21271"/>
                        </a:lnTo>
                        <a:lnTo>
                          <a:pt x="20489" y="21124"/>
                        </a:lnTo>
                        <a:lnTo>
                          <a:pt x="20656" y="20941"/>
                        </a:lnTo>
                        <a:lnTo>
                          <a:pt x="20850" y="20795"/>
                        </a:lnTo>
                        <a:lnTo>
                          <a:pt x="21017" y="20941"/>
                        </a:lnTo>
                        <a:lnTo>
                          <a:pt x="20906" y="20795"/>
                        </a:lnTo>
                        <a:lnTo>
                          <a:pt x="21184" y="20941"/>
                        </a:lnTo>
                        <a:lnTo>
                          <a:pt x="21072" y="20648"/>
                        </a:lnTo>
                        <a:lnTo>
                          <a:pt x="21184" y="20355"/>
                        </a:lnTo>
                        <a:lnTo>
                          <a:pt x="21267" y="20172"/>
                        </a:lnTo>
                        <a:lnTo>
                          <a:pt x="21184" y="19696"/>
                        </a:lnTo>
                        <a:lnTo>
                          <a:pt x="21239" y="19550"/>
                        </a:lnTo>
                        <a:lnTo>
                          <a:pt x="21184" y="19257"/>
                        </a:lnTo>
                        <a:lnTo>
                          <a:pt x="21267" y="19001"/>
                        </a:lnTo>
                        <a:lnTo>
                          <a:pt x="21267" y="18781"/>
                        </a:lnTo>
                        <a:lnTo>
                          <a:pt x="21433" y="18525"/>
                        </a:lnTo>
                        <a:lnTo>
                          <a:pt x="21433" y="18305"/>
                        </a:lnTo>
                        <a:lnTo>
                          <a:pt x="21489" y="18049"/>
                        </a:lnTo>
                        <a:lnTo>
                          <a:pt x="21544" y="18305"/>
                        </a:lnTo>
                        <a:lnTo>
                          <a:pt x="21600" y="18049"/>
                        </a:lnTo>
                        <a:lnTo>
                          <a:pt x="21544" y="17756"/>
                        </a:lnTo>
                        <a:lnTo>
                          <a:pt x="21489" y="17207"/>
                        </a:lnTo>
                        <a:lnTo>
                          <a:pt x="21489" y="16511"/>
                        </a:lnTo>
                        <a:lnTo>
                          <a:pt x="21433" y="16255"/>
                        </a:lnTo>
                        <a:lnTo>
                          <a:pt x="21378" y="15083"/>
                        </a:lnTo>
                        <a:lnTo>
                          <a:pt x="21184" y="14095"/>
                        </a:lnTo>
                        <a:lnTo>
                          <a:pt x="21072" y="14058"/>
                        </a:lnTo>
                        <a:lnTo>
                          <a:pt x="21072" y="13692"/>
                        </a:lnTo>
                        <a:lnTo>
                          <a:pt x="20767" y="13216"/>
                        </a:lnTo>
                        <a:lnTo>
                          <a:pt x="20545" y="13070"/>
                        </a:lnTo>
                        <a:lnTo>
                          <a:pt x="20489" y="13143"/>
                        </a:lnTo>
                        <a:lnTo>
                          <a:pt x="20545" y="12997"/>
                        </a:lnTo>
                        <a:lnTo>
                          <a:pt x="20545" y="12814"/>
                        </a:lnTo>
                        <a:lnTo>
                          <a:pt x="20295" y="12338"/>
                        </a:lnTo>
                        <a:lnTo>
                          <a:pt x="19962" y="11422"/>
                        </a:lnTo>
                        <a:lnTo>
                          <a:pt x="19240" y="10068"/>
                        </a:lnTo>
                        <a:lnTo>
                          <a:pt x="18685" y="8823"/>
                        </a:lnTo>
                        <a:lnTo>
                          <a:pt x="18574" y="8603"/>
                        </a:lnTo>
                        <a:lnTo>
                          <a:pt x="18352" y="7835"/>
                        </a:lnTo>
                        <a:lnTo>
                          <a:pt x="18213" y="7359"/>
                        </a:lnTo>
                        <a:lnTo>
                          <a:pt x="18296" y="7359"/>
                        </a:lnTo>
                        <a:lnTo>
                          <a:pt x="18463" y="7505"/>
                        </a:lnTo>
                        <a:lnTo>
                          <a:pt x="18407" y="7725"/>
                        </a:lnTo>
                        <a:lnTo>
                          <a:pt x="18629" y="7981"/>
                        </a:lnTo>
                        <a:lnTo>
                          <a:pt x="18824" y="7835"/>
                        </a:lnTo>
                        <a:lnTo>
                          <a:pt x="18990" y="8054"/>
                        </a:lnTo>
                        <a:lnTo>
                          <a:pt x="19046" y="8347"/>
                        </a:lnTo>
                        <a:lnTo>
                          <a:pt x="18990" y="8823"/>
                        </a:lnTo>
                        <a:lnTo>
                          <a:pt x="19101" y="9555"/>
                        </a:lnTo>
                        <a:lnTo>
                          <a:pt x="19518" y="10397"/>
                        </a:lnTo>
                        <a:lnTo>
                          <a:pt x="19712" y="10654"/>
                        </a:lnTo>
                        <a:lnTo>
                          <a:pt x="19296" y="9921"/>
                        </a:lnTo>
                        <a:lnTo>
                          <a:pt x="19185" y="9628"/>
                        </a:lnTo>
                        <a:lnTo>
                          <a:pt x="19101" y="9153"/>
                        </a:lnTo>
                        <a:lnTo>
                          <a:pt x="19046" y="8677"/>
                        </a:lnTo>
                        <a:lnTo>
                          <a:pt x="19185" y="8457"/>
                        </a:lnTo>
                        <a:lnTo>
                          <a:pt x="19101" y="8201"/>
                        </a:lnTo>
                        <a:lnTo>
                          <a:pt x="18990" y="7908"/>
                        </a:lnTo>
                        <a:lnTo>
                          <a:pt x="18629" y="7432"/>
                        </a:lnTo>
                        <a:lnTo>
                          <a:pt x="17519" y="5638"/>
                        </a:lnTo>
                        <a:lnTo>
                          <a:pt x="16908" y="4320"/>
                        </a:lnTo>
                        <a:lnTo>
                          <a:pt x="16630" y="3588"/>
                        </a:lnTo>
                        <a:lnTo>
                          <a:pt x="16325" y="2599"/>
                        </a:lnTo>
                        <a:lnTo>
                          <a:pt x="16269" y="2343"/>
                        </a:lnTo>
                        <a:lnTo>
                          <a:pt x="16075" y="1867"/>
                        </a:lnTo>
                        <a:lnTo>
                          <a:pt x="16020" y="1391"/>
                        </a:lnTo>
                        <a:lnTo>
                          <a:pt x="15908" y="1172"/>
                        </a:lnTo>
                        <a:lnTo>
                          <a:pt x="15742" y="879"/>
                        </a:lnTo>
                        <a:lnTo>
                          <a:pt x="15631" y="622"/>
                        </a:lnTo>
                        <a:lnTo>
                          <a:pt x="15742" y="842"/>
                        </a:lnTo>
                        <a:lnTo>
                          <a:pt x="15797" y="293"/>
                        </a:lnTo>
                        <a:lnTo>
                          <a:pt x="15548" y="220"/>
                        </a:lnTo>
                        <a:lnTo>
                          <a:pt x="15492" y="220"/>
                        </a:lnTo>
                        <a:lnTo>
                          <a:pt x="15381" y="29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7" name="Shape 2646">
                    <a:extLst>
                      <a:ext uri="{FF2B5EF4-FFF2-40B4-BE49-F238E27FC236}">
                        <a16:creationId xmlns:a16="http://schemas.microsoft.com/office/drawing/2014/main" id="{8944ED2E-6E1A-4242-A2C2-3BF620132809}"/>
                      </a:ext>
                    </a:extLst>
                  </p:cNvPr>
                  <p:cNvSpPr/>
                  <p:nvPr/>
                </p:nvSpPr>
                <p:spPr>
                  <a:xfrm>
                    <a:off x="1924086" y="1530466"/>
                    <a:ext cx="24390" cy="196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5400"/>
                        </a:lnTo>
                        <a:lnTo>
                          <a:pt x="0" y="21600"/>
                        </a:lnTo>
                        <a:lnTo>
                          <a:pt x="192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8" name="Shape 2647">
                    <a:extLst>
                      <a:ext uri="{FF2B5EF4-FFF2-40B4-BE49-F238E27FC236}">
                        <a16:creationId xmlns:a16="http://schemas.microsoft.com/office/drawing/2014/main" id="{DD5D356F-09AE-4D26-8E16-A0EF7B58F2A2}"/>
                      </a:ext>
                    </a:extLst>
                  </p:cNvPr>
                  <p:cNvSpPr/>
                  <p:nvPr/>
                </p:nvSpPr>
                <p:spPr>
                  <a:xfrm>
                    <a:off x="1924086" y="1530466"/>
                    <a:ext cx="24390" cy="196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5400"/>
                        </a:lnTo>
                        <a:lnTo>
                          <a:pt x="0" y="21600"/>
                        </a:lnTo>
                        <a:lnTo>
                          <a:pt x="192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9" name="Shape 2648">
                    <a:extLst>
                      <a:ext uri="{FF2B5EF4-FFF2-40B4-BE49-F238E27FC236}">
                        <a16:creationId xmlns:a16="http://schemas.microsoft.com/office/drawing/2014/main" id="{D856F8CE-9434-42E1-BC67-424361394E23}"/>
                      </a:ext>
                    </a:extLst>
                  </p:cNvPr>
                  <p:cNvSpPr/>
                  <p:nvPr/>
                </p:nvSpPr>
                <p:spPr>
                  <a:xfrm>
                    <a:off x="1536560" y="1129395"/>
                    <a:ext cx="40650" cy="22144"/>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1520" y="16800"/>
                        </a:lnTo>
                        <a:lnTo>
                          <a:pt x="0" y="0"/>
                        </a:lnTo>
                        <a:lnTo>
                          <a:pt x="5760" y="16800"/>
                        </a:lnTo>
                        <a:lnTo>
                          <a:pt x="11520" y="21600"/>
                        </a:lnTo>
                        <a:lnTo>
                          <a:pt x="21600" y="120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0" name="Shape 2649">
                    <a:extLst>
                      <a:ext uri="{FF2B5EF4-FFF2-40B4-BE49-F238E27FC236}">
                        <a16:creationId xmlns:a16="http://schemas.microsoft.com/office/drawing/2014/main" id="{DEF5C8CB-4B42-4743-8915-744F00DF8F6B}"/>
                      </a:ext>
                    </a:extLst>
                  </p:cNvPr>
                  <p:cNvSpPr/>
                  <p:nvPr/>
                </p:nvSpPr>
                <p:spPr>
                  <a:xfrm>
                    <a:off x="1536560" y="1129395"/>
                    <a:ext cx="40650" cy="22144"/>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1520" y="16800"/>
                        </a:lnTo>
                        <a:lnTo>
                          <a:pt x="0" y="0"/>
                        </a:lnTo>
                        <a:lnTo>
                          <a:pt x="5760" y="16800"/>
                        </a:lnTo>
                        <a:lnTo>
                          <a:pt x="11520" y="21600"/>
                        </a:lnTo>
                        <a:lnTo>
                          <a:pt x="21600" y="120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1" name="Shape 2650">
                    <a:extLst>
                      <a:ext uri="{FF2B5EF4-FFF2-40B4-BE49-F238E27FC236}">
                        <a16:creationId xmlns:a16="http://schemas.microsoft.com/office/drawing/2014/main" id="{A8541C60-77C9-4E98-B5E6-327736C65659}"/>
                      </a:ext>
                    </a:extLst>
                  </p:cNvPr>
                  <p:cNvSpPr/>
                  <p:nvPr/>
                </p:nvSpPr>
                <p:spPr>
                  <a:xfrm>
                    <a:off x="2027064" y="1360687"/>
                    <a:ext cx="70461" cy="115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54" y="2298"/>
                        </a:lnTo>
                        <a:lnTo>
                          <a:pt x="14954" y="5974"/>
                        </a:lnTo>
                        <a:lnTo>
                          <a:pt x="10800" y="11949"/>
                        </a:lnTo>
                        <a:lnTo>
                          <a:pt x="2492" y="17923"/>
                        </a:lnTo>
                        <a:lnTo>
                          <a:pt x="2492" y="18843"/>
                        </a:lnTo>
                        <a:lnTo>
                          <a:pt x="0" y="21600"/>
                        </a:lnTo>
                        <a:lnTo>
                          <a:pt x="12462" y="11949"/>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2" name="Shape 2651">
                    <a:extLst>
                      <a:ext uri="{FF2B5EF4-FFF2-40B4-BE49-F238E27FC236}">
                        <a16:creationId xmlns:a16="http://schemas.microsoft.com/office/drawing/2014/main" id="{38925B95-7661-459B-81E3-764A77682129}"/>
                      </a:ext>
                    </a:extLst>
                  </p:cNvPr>
                  <p:cNvSpPr/>
                  <p:nvPr/>
                </p:nvSpPr>
                <p:spPr>
                  <a:xfrm>
                    <a:off x="2027064" y="1360687"/>
                    <a:ext cx="70461" cy="115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54" y="2298"/>
                        </a:lnTo>
                        <a:lnTo>
                          <a:pt x="14954" y="5974"/>
                        </a:lnTo>
                        <a:lnTo>
                          <a:pt x="10800" y="11949"/>
                        </a:lnTo>
                        <a:lnTo>
                          <a:pt x="2492" y="17923"/>
                        </a:lnTo>
                        <a:lnTo>
                          <a:pt x="2492" y="18843"/>
                        </a:lnTo>
                        <a:lnTo>
                          <a:pt x="0" y="21600"/>
                        </a:lnTo>
                        <a:lnTo>
                          <a:pt x="12462" y="11949"/>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3" name="Shape 2652">
                    <a:extLst>
                      <a:ext uri="{FF2B5EF4-FFF2-40B4-BE49-F238E27FC236}">
                        <a16:creationId xmlns:a16="http://schemas.microsoft.com/office/drawing/2014/main" id="{38B1CA89-E6F1-4F48-9DE7-A513DCA5399D}"/>
                      </a:ext>
                    </a:extLst>
                  </p:cNvPr>
                  <p:cNvSpPr/>
                  <p:nvPr/>
                </p:nvSpPr>
                <p:spPr>
                  <a:xfrm>
                    <a:off x="2099305" y="1318857"/>
                    <a:ext cx="12701" cy="17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4" name="Shape 2653">
                    <a:extLst>
                      <a:ext uri="{FF2B5EF4-FFF2-40B4-BE49-F238E27FC236}">
                        <a16:creationId xmlns:a16="http://schemas.microsoft.com/office/drawing/2014/main" id="{9F463C51-5C13-47C4-8238-7BD640A78FC1}"/>
                      </a:ext>
                    </a:extLst>
                  </p:cNvPr>
                  <p:cNvSpPr/>
                  <p:nvPr/>
                </p:nvSpPr>
                <p:spPr>
                  <a:xfrm>
                    <a:off x="2099305" y="1318857"/>
                    <a:ext cx="12701" cy="17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64" name="Group 2660">
                  <a:extLst>
                    <a:ext uri="{FF2B5EF4-FFF2-40B4-BE49-F238E27FC236}">
                      <a16:creationId xmlns:a16="http://schemas.microsoft.com/office/drawing/2014/main" id="{A38205A1-AC93-40F6-8424-B87BD6AB1314}"/>
                    </a:ext>
                  </a:extLst>
                </p:cNvPr>
                <p:cNvGrpSpPr/>
                <p:nvPr/>
              </p:nvGrpSpPr>
              <p:grpSpPr>
                <a:xfrm>
                  <a:off x="9078262" y="3769865"/>
                  <a:ext cx="518276" cy="762132"/>
                  <a:chOff x="0" y="0"/>
                  <a:chExt cx="897003" cy="1319057"/>
                </a:xfrm>
                <a:solidFill>
                  <a:srgbClr val="FFFFFF">
                    <a:lumMod val="85000"/>
                  </a:srgbClr>
                </a:solidFill>
              </p:grpSpPr>
              <p:sp>
                <p:nvSpPr>
                  <p:cNvPr id="653" name="Shape 2655">
                    <a:extLst>
                      <a:ext uri="{FF2B5EF4-FFF2-40B4-BE49-F238E27FC236}">
                        <a16:creationId xmlns:a16="http://schemas.microsoft.com/office/drawing/2014/main" id="{EBD32A9B-5859-4B9F-92E3-DCBEB2B3A646}"/>
                      </a:ext>
                    </a:extLst>
                  </p:cNvPr>
                  <p:cNvSpPr/>
                  <p:nvPr/>
                </p:nvSpPr>
                <p:spPr>
                  <a:xfrm>
                    <a:off x="0" y="0"/>
                    <a:ext cx="897003" cy="1313937"/>
                  </a:xfrm>
                  <a:custGeom>
                    <a:avLst/>
                    <a:gdLst/>
                    <a:ahLst/>
                    <a:cxnLst>
                      <a:cxn ang="0">
                        <a:pos x="wd2" y="hd2"/>
                      </a:cxn>
                      <a:cxn ang="5400000">
                        <a:pos x="wd2" y="hd2"/>
                      </a:cxn>
                      <a:cxn ang="10800000">
                        <a:pos x="wd2" y="hd2"/>
                      </a:cxn>
                      <a:cxn ang="16200000">
                        <a:pos x="wd2" y="hd2"/>
                      </a:cxn>
                    </a:cxnLst>
                    <a:rect l="0" t="0" r="r" b="b"/>
                    <a:pathLst>
                      <a:path w="21600" h="21600" extrusionOk="0">
                        <a:moveTo>
                          <a:pt x="7374" y="19982"/>
                        </a:moveTo>
                        <a:lnTo>
                          <a:pt x="7635" y="19618"/>
                        </a:lnTo>
                        <a:lnTo>
                          <a:pt x="7113" y="19294"/>
                        </a:lnTo>
                        <a:lnTo>
                          <a:pt x="6787" y="19213"/>
                        </a:lnTo>
                        <a:lnTo>
                          <a:pt x="6069" y="18607"/>
                        </a:lnTo>
                        <a:lnTo>
                          <a:pt x="6134" y="18324"/>
                        </a:lnTo>
                        <a:lnTo>
                          <a:pt x="6656" y="18081"/>
                        </a:lnTo>
                        <a:lnTo>
                          <a:pt x="12203" y="17717"/>
                        </a:lnTo>
                        <a:lnTo>
                          <a:pt x="21600" y="17029"/>
                        </a:lnTo>
                        <a:lnTo>
                          <a:pt x="21600" y="16867"/>
                        </a:lnTo>
                        <a:lnTo>
                          <a:pt x="21274" y="16503"/>
                        </a:lnTo>
                        <a:lnTo>
                          <a:pt x="20882" y="16180"/>
                        </a:lnTo>
                        <a:lnTo>
                          <a:pt x="20752" y="15897"/>
                        </a:lnTo>
                        <a:lnTo>
                          <a:pt x="20882" y="15249"/>
                        </a:lnTo>
                        <a:lnTo>
                          <a:pt x="20752" y="15047"/>
                        </a:lnTo>
                        <a:lnTo>
                          <a:pt x="20882" y="14724"/>
                        </a:lnTo>
                        <a:lnTo>
                          <a:pt x="20752" y="14360"/>
                        </a:lnTo>
                        <a:lnTo>
                          <a:pt x="20360" y="14036"/>
                        </a:lnTo>
                        <a:lnTo>
                          <a:pt x="20034" y="13510"/>
                        </a:lnTo>
                        <a:lnTo>
                          <a:pt x="20164" y="12984"/>
                        </a:lnTo>
                        <a:lnTo>
                          <a:pt x="20360" y="12701"/>
                        </a:lnTo>
                        <a:lnTo>
                          <a:pt x="20360" y="12135"/>
                        </a:lnTo>
                        <a:lnTo>
                          <a:pt x="20621" y="11852"/>
                        </a:lnTo>
                        <a:lnTo>
                          <a:pt x="21013" y="11690"/>
                        </a:lnTo>
                        <a:lnTo>
                          <a:pt x="20882" y="11407"/>
                        </a:lnTo>
                        <a:lnTo>
                          <a:pt x="20491" y="11245"/>
                        </a:lnTo>
                        <a:lnTo>
                          <a:pt x="20621" y="10840"/>
                        </a:lnTo>
                        <a:lnTo>
                          <a:pt x="20360" y="10557"/>
                        </a:lnTo>
                        <a:lnTo>
                          <a:pt x="20295" y="10396"/>
                        </a:lnTo>
                        <a:lnTo>
                          <a:pt x="19773" y="10112"/>
                        </a:lnTo>
                        <a:lnTo>
                          <a:pt x="19381" y="9546"/>
                        </a:lnTo>
                        <a:lnTo>
                          <a:pt x="19055" y="9263"/>
                        </a:lnTo>
                        <a:lnTo>
                          <a:pt x="18924" y="8939"/>
                        </a:lnTo>
                        <a:lnTo>
                          <a:pt x="18794" y="8818"/>
                        </a:lnTo>
                        <a:lnTo>
                          <a:pt x="16706" y="4085"/>
                        </a:lnTo>
                        <a:lnTo>
                          <a:pt x="14618" y="0"/>
                        </a:lnTo>
                        <a:lnTo>
                          <a:pt x="8222" y="445"/>
                        </a:lnTo>
                        <a:lnTo>
                          <a:pt x="0" y="809"/>
                        </a:lnTo>
                        <a:lnTo>
                          <a:pt x="0" y="890"/>
                        </a:lnTo>
                        <a:lnTo>
                          <a:pt x="261" y="1133"/>
                        </a:lnTo>
                        <a:lnTo>
                          <a:pt x="783" y="1294"/>
                        </a:lnTo>
                        <a:lnTo>
                          <a:pt x="261" y="14440"/>
                        </a:lnTo>
                        <a:lnTo>
                          <a:pt x="1762" y="20912"/>
                        </a:lnTo>
                        <a:lnTo>
                          <a:pt x="1762" y="21034"/>
                        </a:lnTo>
                        <a:lnTo>
                          <a:pt x="2219" y="20953"/>
                        </a:lnTo>
                        <a:lnTo>
                          <a:pt x="3067" y="21034"/>
                        </a:lnTo>
                        <a:lnTo>
                          <a:pt x="3459" y="21034"/>
                        </a:lnTo>
                        <a:lnTo>
                          <a:pt x="3589" y="20063"/>
                        </a:lnTo>
                        <a:lnTo>
                          <a:pt x="3720" y="19739"/>
                        </a:lnTo>
                        <a:lnTo>
                          <a:pt x="3850" y="19537"/>
                        </a:lnTo>
                        <a:lnTo>
                          <a:pt x="3850" y="19456"/>
                        </a:lnTo>
                        <a:lnTo>
                          <a:pt x="4046" y="19618"/>
                        </a:lnTo>
                        <a:lnTo>
                          <a:pt x="4176" y="19699"/>
                        </a:lnTo>
                        <a:lnTo>
                          <a:pt x="4568" y="19901"/>
                        </a:lnTo>
                        <a:lnTo>
                          <a:pt x="4568" y="20225"/>
                        </a:lnTo>
                        <a:lnTo>
                          <a:pt x="4437" y="20427"/>
                        </a:lnTo>
                        <a:lnTo>
                          <a:pt x="4698" y="20751"/>
                        </a:lnTo>
                        <a:lnTo>
                          <a:pt x="5155" y="20912"/>
                        </a:lnTo>
                        <a:lnTo>
                          <a:pt x="5286" y="20831"/>
                        </a:lnTo>
                        <a:lnTo>
                          <a:pt x="5547" y="21115"/>
                        </a:lnTo>
                        <a:lnTo>
                          <a:pt x="5416" y="21438"/>
                        </a:lnTo>
                        <a:lnTo>
                          <a:pt x="4960" y="21519"/>
                        </a:lnTo>
                        <a:lnTo>
                          <a:pt x="4568" y="21519"/>
                        </a:lnTo>
                        <a:lnTo>
                          <a:pt x="4176" y="21600"/>
                        </a:lnTo>
                        <a:lnTo>
                          <a:pt x="6069" y="21438"/>
                        </a:lnTo>
                        <a:lnTo>
                          <a:pt x="6526" y="21357"/>
                        </a:lnTo>
                        <a:lnTo>
                          <a:pt x="6656" y="21034"/>
                        </a:lnTo>
                        <a:lnTo>
                          <a:pt x="6526" y="20953"/>
                        </a:lnTo>
                        <a:lnTo>
                          <a:pt x="7048" y="21034"/>
                        </a:lnTo>
                        <a:lnTo>
                          <a:pt x="7505" y="20751"/>
                        </a:lnTo>
                        <a:lnTo>
                          <a:pt x="7635" y="20306"/>
                        </a:lnTo>
                        <a:lnTo>
                          <a:pt x="7374" y="1998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4" name="Shape 2656">
                    <a:extLst>
                      <a:ext uri="{FF2B5EF4-FFF2-40B4-BE49-F238E27FC236}">
                        <a16:creationId xmlns:a16="http://schemas.microsoft.com/office/drawing/2014/main" id="{8CEB64D5-17CF-458E-9CE1-7129FAEACD9B}"/>
                      </a:ext>
                    </a:extLst>
                  </p:cNvPr>
                  <p:cNvSpPr/>
                  <p:nvPr/>
                </p:nvSpPr>
                <p:spPr>
                  <a:xfrm>
                    <a:off x="113819" y="1306356"/>
                    <a:ext cx="243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000" y="14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5" name="Shape 2657">
                    <a:extLst>
                      <a:ext uri="{FF2B5EF4-FFF2-40B4-BE49-F238E27FC236}">
                        <a16:creationId xmlns:a16="http://schemas.microsoft.com/office/drawing/2014/main" id="{3AE789D2-F170-4949-9B97-60BBDCEEDE91}"/>
                      </a:ext>
                    </a:extLst>
                  </p:cNvPr>
                  <p:cNvSpPr/>
                  <p:nvPr/>
                </p:nvSpPr>
                <p:spPr>
                  <a:xfrm>
                    <a:off x="113819" y="1306356"/>
                    <a:ext cx="243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000" y="14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6" name="Shape 2658">
                    <a:extLst>
                      <a:ext uri="{FF2B5EF4-FFF2-40B4-BE49-F238E27FC236}">
                        <a16:creationId xmlns:a16="http://schemas.microsoft.com/office/drawing/2014/main" id="{9BCDECE9-1692-41AC-88C0-8D01D69CC78B}"/>
                      </a:ext>
                    </a:extLst>
                  </p:cNvPr>
                  <p:cNvSpPr/>
                  <p:nvPr/>
                </p:nvSpPr>
                <p:spPr>
                  <a:xfrm>
                    <a:off x="352298" y="1235199"/>
                    <a:ext cx="178861" cy="36910"/>
                  </a:xfrm>
                  <a:custGeom>
                    <a:avLst/>
                    <a:gdLst/>
                    <a:ahLst/>
                    <a:cxnLst>
                      <a:cxn ang="0">
                        <a:pos x="wd2" y="hd2"/>
                      </a:cxn>
                      <a:cxn ang="5400000">
                        <a:pos x="wd2" y="hd2"/>
                      </a:cxn>
                      <a:cxn ang="10800000">
                        <a:pos x="wd2" y="hd2"/>
                      </a:cxn>
                      <a:cxn ang="16200000">
                        <a:pos x="wd2" y="hd2"/>
                      </a:cxn>
                    </a:cxnLst>
                    <a:rect l="0" t="0" r="r" b="b"/>
                    <a:pathLst>
                      <a:path w="21600" h="21600" extrusionOk="0">
                        <a:moveTo>
                          <a:pt x="9164" y="10080"/>
                        </a:moveTo>
                        <a:lnTo>
                          <a:pt x="7527" y="10080"/>
                        </a:lnTo>
                        <a:lnTo>
                          <a:pt x="4909" y="15840"/>
                        </a:lnTo>
                        <a:lnTo>
                          <a:pt x="0" y="21600"/>
                        </a:lnTo>
                        <a:lnTo>
                          <a:pt x="2618" y="21600"/>
                        </a:lnTo>
                        <a:lnTo>
                          <a:pt x="16691" y="1440"/>
                        </a:lnTo>
                        <a:lnTo>
                          <a:pt x="21600" y="0"/>
                        </a:lnTo>
                        <a:lnTo>
                          <a:pt x="19636" y="0"/>
                        </a:lnTo>
                        <a:lnTo>
                          <a:pt x="14727" y="1440"/>
                        </a:lnTo>
                        <a:lnTo>
                          <a:pt x="9164" y="1008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7" name="Shape 2659">
                    <a:extLst>
                      <a:ext uri="{FF2B5EF4-FFF2-40B4-BE49-F238E27FC236}">
                        <a16:creationId xmlns:a16="http://schemas.microsoft.com/office/drawing/2014/main" id="{CD874C2C-18B4-4484-A306-783CB8F0A720}"/>
                      </a:ext>
                    </a:extLst>
                  </p:cNvPr>
                  <p:cNvSpPr/>
                  <p:nvPr/>
                </p:nvSpPr>
                <p:spPr>
                  <a:xfrm>
                    <a:off x="352298" y="1235199"/>
                    <a:ext cx="178861" cy="36910"/>
                  </a:xfrm>
                  <a:custGeom>
                    <a:avLst/>
                    <a:gdLst/>
                    <a:ahLst/>
                    <a:cxnLst>
                      <a:cxn ang="0">
                        <a:pos x="wd2" y="hd2"/>
                      </a:cxn>
                      <a:cxn ang="5400000">
                        <a:pos x="wd2" y="hd2"/>
                      </a:cxn>
                      <a:cxn ang="10800000">
                        <a:pos x="wd2" y="hd2"/>
                      </a:cxn>
                      <a:cxn ang="16200000">
                        <a:pos x="wd2" y="hd2"/>
                      </a:cxn>
                    </a:cxnLst>
                    <a:rect l="0" t="0" r="r" b="b"/>
                    <a:pathLst>
                      <a:path w="21600" h="21600" extrusionOk="0">
                        <a:moveTo>
                          <a:pt x="9164" y="10080"/>
                        </a:moveTo>
                        <a:lnTo>
                          <a:pt x="7527" y="10080"/>
                        </a:lnTo>
                        <a:lnTo>
                          <a:pt x="4909" y="15840"/>
                        </a:lnTo>
                        <a:lnTo>
                          <a:pt x="0" y="21600"/>
                        </a:lnTo>
                        <a:lnTo>
                          <a:pt x="2618" y="21600"/>
                        </a:lnTo>
                        <a:lnTo>
                          <a:pt x="16691" y="1440"/>
                        </a:lnTo>
                        <a:lnTo>
                          <a:pt x="21600" y="0"/>
                        </a:lnTo>
                        <a:lnTo>
                          <a:pt x="19636" y="0"/>
                        </a:lnTo>
                        <a:lnTo>
                          <a:pt x="14727" y="1440"/>
                        </a:lnTo>
                        <a:lnTo>
                          <a:pt x="9164" y="1008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65" name="Shape 2661">
                  <a:extLst>
                    <a:ext uri="{FF2B5EF4-FFF2-40B4-BE49-F238E27FC236}">
                      <a16:creationId xmlns:a16="http://schemas.microsoft.com/office/drawing/2014/main" id="{7D5FCE74-A05E-48E3-90D8-AB3EE4B5F27C}"/>
                    </a:ext>
                  </a:extLst>
                </p:cNvPr>
                <p:cNvSpPr/>
                <p:nvPr/>
              </p:nvSpPr>
              <p:spPr>
                <a:xfrm>
                  <a:off x="9396116" y="2616889"/>
                  <a:ext cx="560553" cy="580044"/>
                </a:xfrm>
                <a:custGeom>
                  <a:avLst/>
                  <a:gdLst/>
                  <a:ahLst/>
                  <a:cxnLst>
                    <a:cxn ang="0">
                      <a:pos x="wd2" y="hd2"/>
                    </a:cxn>
                    <a:cxn ang="5400000">
                      <a:pos x="wd2" y="hd2"/>
                    </a:cxn>
                    <a:cxn ang="10800000">
                      <a:pos x="wd2" y="hd2"/>
                    </a:cxn>
                    <a:cxn ang="16200000">
                      <a:pos x="wd2" y="hd2"/>
                    </a:cxn>
                  </a:cxnLst>
                  <a:rect l="0" t="0" r="r" b="b"/>
                  <a:pathLst>
                    <a:path w="21600" h="21600" extrusionOk="0">
                      <a:moveTo>
                        <a:pt x="0" y="4288"/>
                      </a:moveTo>
                      <a:lnTo>
                        <a:pt x="845" y="9582"/>
                      </a:lnTo>
                      <a:lnTo>
                        <a:pt x="2051" y="19112"/>
                      </a:lnTo>
                      <a:lnTo>
                        <a:pt x="2655" y="18847"/>
                      </a:lnTo>
                      <a:lnTo>
                        <a:pt x="2956" y="19112"/>
                      </a:lnTo>
                      <a:lnTo>
                        <a:pt x="3680" y="18953"/>
                      </a:lnTo>
                      <a:lnTo>
                        <a:pt x="4706" y="19324"/>
                      </a:lnTo>
                      <a:lnTo>
                        <a:pt x="4887" y="19747"/>
                      </a:lnTo>
                      <a:lnTo>
                        <a:pt x="5611" y="20435"/>
                      </a:lnTo>
                      <a:lnTo>
                        <a:pt x="6034" y="20541"/>
                      </a:lnTo>
                      <a:lnTo>
                        <a:pt x="6818" y="20435"/>
                      </a:lnTo>
                      <a:lnTo>
                        <a:pt x="7059" y="20541"/>
                      </a:lnTo>
                      <a:lnTo>
                        <a:pt x="7964" y="21018"/>
                      </a:lnTo>
                      <a:lnTo>
                        <a:pt x="8326" y="21018"/>
                      </a:lnTo>
                      <a:lnTo>
                        <a:pt x="8628" y="20700"/>
                      </a:lnTo>
                      <a:lnTo>
                        <a:pt x="8990" y="20647"/>
                      </a:lnTo>
                      <a:lnTo>
                        <a:pt x="9533" y="20700"/>
                      </a:lnTo>
                      <a:lnTo>
                        <a:pt x="10016" y="21018"/>
                      </a:lnTo>
                      <a:lnTo>
                        <a:pt x="10378" y="20806"/>
                      </a:lnTo>
                      <a:lnTo>
                        <a:pt x="10800" y="20806"/>
                      </a:lnTo>
                      <a:lnTo>
                        <a:pt x="11041" y="20541"/>
                      </a:lnTo>
                      <a:lnTo>
                        <a:pt x="11464" y="20118"/>
                      </a:lnTo>
                      <a:lnTo>
                        <a:pt x="11946" y="19906"/>
                      </a:lnTo>
                      <a:lnTo>
                        <a:pt x="12248" y="20647"/>
                      </a:lnTo>
                      <a:lnTo>
                        <a:pt x="12610" y="20912"/>
                      </a:lnTo>
                      <a:lnTo>
                        <a:pt x="13093" y="20912"/>
                      </a:lnTo>
                      <a:lnTo>
                        <a:pt x="13394" y="21335"/>
                      </a:lnTo>
                      <a:lnTo>
                        <a:pt x="13756" y="21600"/>
                      </a:lnTo>
                      <a:lnTo>
                        <a:pt x="14179" y="21600"/>
                      </a:lnTo>
                      <a:lnTo>
                        <a:pt x="14782" y="21335"/>
                      </a:lnTo>
                      <a:lnTo>
                        <a:pt x="15084" y="21018"/>
                      </a:lnTo>
                      <a:lnTo>
                        <a:pt x="15084" y="20647"/>
                      </a:lnTo>
                      <a:lnTo>
                        <a:pt x="15566" y="20329"/>
                      </a:lnTo>
                      <a:lnTo>
                        <a:pt x="15446" y="19641"/>
                      </a:lnTo>
                      <a:lnTo>
                        <a:pt x="15325" y="19429"/>
                      </a:lnTo>
                      <a:lnTo>
                        <a:pt x="15446" y="19006"/>
                      </a:lnTo>
                      <a:lnTo>
                        <a:pt x="15566" y="18953"/>
                      </a:lnTo>
                      <a:lnTo>
                        <a:pt x="15566" y="18529"/>
                      </a:lnTo>
                      <a:lnTo>
                        <a:pt x="15687" y="18212"/>
                      </a:lnTo>
                      <a:lnTo>
                        <a:pt x="15989" y="17841"/>
                      </a:lnTo>
                      <a:lnTo>
                        <a:pt x="16351" y="17947"/>
                      </a:lnTo>
                      <a:lnTo>
                        <a:pt x="16834" y="18529"/>
                      </a:lnTo>
                      <a:lnTo>
                        <a:pt x="17015" y="18159"/>
                      </a:lnTo>
                      <a:lnTo>
                        <a:pt x="17256" y="17735"/>
                      </a:lnTo>
                      <a:lnTo>
                        <a:pt x="16954" y="17418"/>
                      </a:lnTo>
                      <a:lnTo>
                        <a:pt x="17135" y="17047"/>
                      </a:lnTo>
                      <a:lnTo>
                        <a:pt x="17135" y="16624"/>
                      </a:lnTo>
                      <a:lnTo>
                        <a:pt x="17377" y="16359"/>
                      </a:lnTo>
                      <a:lnTo>
                        <a:pt x="17920" y="16041"/>
                      </a:lnTo>
                      <a:lnTo>
                        <a:pt x="17920" y="15671"/>
                      </a:lnTo>
                      <a:lnTo>
                        <a:pt x="18282" y="15247"/>
                      </a:lnTo>
                      <a:lnTo>
                        <a:pt x="18945" y="15459"/>
                      </a:lnTo>
                      <a:lnTo>
                        <a:pt x="19850" y="14824"/>
                      </a:lnTo>
                      <a:lnTo>
                        <a:pt x="20333" y="14029"/>
                      </a:lnTo>
                      <a:lnTo>
                        <a:pt x="20876" y="13659"/>
                      </a:lnTo>
                      <a:lnTo>
                        <a:pt x="20997" y="12971"/>
                      </a:lnTo>
                      <a:lnTo>
                        <a:pt x="20997" y="11859"/>
                      </a:lnTo>
                      <a:lnTo>
                        <a:pt x="21238" y="11859"/>
                      </a:lnTo>
                      <a:lnTo>
                        <a:pt x="21238" y="11382"/>
                      </a:lnTo>
                      <a:lnTo>
                        <a:pt x="21117" y="10959"/>
                      </a:lnTo>
                      <a:lnTo>
                        <a:pt x="21359" y="9847"/>
                      </a:lnTo>
                      <a:lnTo>
                        <a:pt x="21479" y="9582"/>
                      </a:lnTo>
                      <a:lnTo>
                        <a:pt x="21238" y="8471"/>
                      </a:lnTo>
                      <a:lnTo>
                        <a:pt x="20876" y="8100"/>
                      </a:lnTo>
                      <a:lnTo>
                        <a:pt x="20997" y="7782"/>
                      </a:lnTo>
                      <a:lnTo>
                        <a:pt x="21238" y="7782"/>
                      </a:lnTo>
                      <a:lnTo>
                        <a:pt x="21600" y="7571"/>
                      </a:lnTo>
                      <a:lnTo>
                        <a:pt x="20092" y="212"/>
                      </a:lnTo>
                      <a:lnTo>
                        <a:pt x="20092" y="0"/>
                      </a:lnTo>
                      <a:lnTo>
                        <a:pt x="17618" y="1324"/>
                      </a:lnTo>
                      <a:lnTo>
                        <a:pt x="16834" y="1800"/>
                      </a:lnTo>
                      <a:lnTo>
                        <a:pt x="16351" y="2118"/>
                      </a:lnTo>
                      <a:lnTo>
                        <a:pt x="15989" y="2382"/>
                      </a:lnTo>
                      <a:lnTo>
                        <a:pt x="15566" y="3018"/>
                      </a:lnTo>
                      <a:lnTo>
                        <a:pt x="14782" y="3600"/>
                      </a:lnTo>
                      <a:lnTo>
                        <a:pt x="13998" y="3706"/>
                      </a:lnTo>
                      <a:lnTo>
                        <a:pt x="13515" y="3706"/>
                      </a:lnTo>
                      <a:lnTo>
                        <a:pt x="12610" y="4024"/>
                      </a:lnTo>
                      <a:lnTo>
                        <a:pt x="12248" y="4288"/>
                      </a:lnTo>
                      <a:lnTo>
                        <a:pt x="11826" y="4394"/>
                      </a:lnTo>
                      <a:lnTo>
                        <a:pt x="11464" y="4712"/>
                      </a:lnTo>
                      <a:lnTo>
                        <a:pt x="11041" y="4606"/>
                      </a:lnTo>
                      <a:lnTo>
                        <a:pt x="10559" y="4394"/>
                      </a:lnTo>
                      <a:lnTo>
                        <a:pt x="9654" y="4394"/>
                      </a:lnTo>
                      <a:lnTo>
                        <a:pt x="9352" y="4712"/>
                      </a:lnTo>
                      <a:lnTo>
                        <a:pt x="8869" y="4712"/>
                      </a:lnTo>
                      <a:lnTo>
                        <a:pt x="9352" y="4288"/>
                      </a:lnTo>
                      <a:lnTo>
                        <a:pt x="10016" y="4182"/>
                      </a:lnTo>
                      <a:lnTo>
                        <a:pt x="9533" y="3812"/>
                      </a:lnTo>
                      <a:lnTo>
                        <a:pt x="9231" y="4182"/>
                      </a:lnTo>
                      <a:lnTo>
                        <a:pt x="8749" y="4076"/>
                      </a:lnTo>
                      <a:lnTo>
                        <a:pt x="8326" y="3812"/>
                      </a:lnTo>
                      <a:lnTo>
                        <a:pt x="7723" y="3706"/>
                      </a:lnTo>
                      <a:lnTo>
                        <a:pt x="7421" y="3600"/>
                      </a:lnTo>
                      <a:lnTo>
                        <a:pt x="6516" y="3494"/>
                      </a:lnTo>
                      <a:lnTo>
                        <a:pt x="6396" y="3282"/>
                      </a:lnTo>
                      <a:lnTo>
                        <a:pt x="4465" y="3706"/>
                      </a:lnTo>
                      <a:lnTo>
                        <a:pt x="0" y="4288"/>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6" name="Shape 2662">
                  <a:extLst>
                    <a:ext uri="{FF2B5EF4-FFF2-40B4-BE49-F238E27FC236}">
                      <a16:creationId xmlns:a16="http://schemas.microsoft.com/office/drawing/2014/main" id="{E5484807-16CA-41AE-8DE5-F9ED7C353DBA}"/>
                    </a:ext>
                  </a:extLst>
                </p:cNvPr>
                <p:cNvSpPr/>
                <p:nvPr/>
              </p:nvSpPr>
              <p:spPr>
                <a:xfrm>
                  <a:off x="9428999" y="3727216"/>
                  <a:ext cx="729658" cy="683826"/>
                </a:xfrm>
                <a:custGeom>
                  <a:avLst/>
                  <a:gdLst/>
                  <a:ahLst/>
                  <a:cxnLst>
                    <a:cxn ang="0">
                      <a:pos x="wd2" y="hd2"/>
                    </a:cxn>
                    <a:cxn ang="5400000">
                      <a:pos x="wd2" y="hd2"/>
                    </a:cxn>
                    <a:cxn ang="10800000">
                      <a:pos x="wd2" y="hd2"/>
                    </a:cxn>
                    <a:cxn ang="16200000">
                      <a:pos x="wd2" y="hd2"/>
                    </a:cxn>
                  </a:cxnLst>
                  <a:rect l="0" t="0" r="r" b="b"/>
                  <a:pathLst>
                    <a:path w="21600" h="21600" extrusionOk="0">
                      <a:moveTo>
                        <a:pt x="21090" y="12709"/>
                      </a:moveTo>
                      <a:lnTo>
                        <a:pt x="20488" y="12664"/>
                      </a:lnTo>
                      <a:lnTo>
                        <a:pt x="20209" y="12304"/>
                      </a:lnTo>
                      <a:lnTo>
                        <a:pt x="20209" y="11721"/>
                      </a:lnTo>
                      <a:lnTo>
                        <a:pt x="19978" y="11361"/>
                      </a:lnTo>
                      <a:lnTo>
                        <a:pt x="19792" y="11137"/>
                      </a:lnTo>
                      <a:lnTo>
                        <a:pt x="19607" y="10778"/>
                      </a:lnTo>
                      <a:lnTo>
                        <a:pt x="19097" y="10598"/>
                      </a:lnTo>
                      <a:lnTo>
                        <a:pt x="18819" y="10373"/>
                      </a:lnTo>
                      <a:lnTo>
                        <a:pt x="18726" y="10014"/>
                      </a:lnTo>
                      <a:lnTo>
                        <a:pt x="18726" y="9790"/>
                      </a:lnTo>
                      <a:lnTo>
                        <a:pt x="18587" y="9430"/>
                      </a:lnTo>
                      <a:lnTo>
                        <a:pt x="18216" y="8936"/>
                      </a:lnTo>
                      <a:lnTo>
                        <a:pt x="18124" y="8667"/>
                      </a:lnTo>
                      <a:lnTo>
                        <a:pt x="17521" y="8263"/>
                      </a:lnTo>
                      <a:lnTo>
                        <a:pt x="17150" y="8173"/>
                      </a:lnTo>
                      <a:lnTo>
                        <a:pt x="16826" y="7904"/>
                      </a:lnTo>
                      <a:lnTo>
                        <a:pt x="16826" y="7814"/>
                      </a:lnTo>
                      <a:lnTo>
                        <a:pt x="16548" y="7679"/>
                      </a:lnTo>
                      <a:lnTo>
                        <a:pt x="16455" y="7410"/>
                      </a:lnTo>
                      <a:lnTo>
                        <a:pt x="16130" y="7230"/>
                      </a:lnTo>
                      <a:lnTo>
                        <a:pt x="16038" y="6916"/>
                      </a:lnTo>
                      <a:lnTo>
                        <a:pt x="16038" y="6736"/>
                      </a:lnTo>
                      <a:lnTo>
                        <a:pt x="15760" y="6556"/>
                      </a:lnTo>
                      <a:lnTo>
                        <a:pt x="15342" y="6242"/>
                      </a:lnTo>
                      <a:lnTo>
                        <a:pt x="14972" y="6152"/>
                      </a:lnTo>
                      <a:lnTo>
                        <a:pt x="14740" y="5973"/>
                      </a:lnTo>
                      <a:lnTo>
                        <a:pt x="14555" y="5613"/>
                      </a:lnTo>
                      <a:lnTo>
                        <a:pt x="14230" y="5299"/>
                      </a:lnTo>
                      <a:lnTo>
                        <a:pt x="13581" y="4940"/>
                      </a:lnTo>
                      <a:lnTo>
                        <a:pt x="12979" y="4536"/>
                      </a:lnTo>
                      <a:lnTo>
                        <a:pt x="12098" y="3593"/>
                      </a:lnTo>
                      <a:lnTo>
                        <a:pt x="12052" y="3278"/>
                      </a:lnTo>
                      <a:lnTo>
                        <a:pt x="11681" y="2919"/>
                      </a:lnTo>
                      <a:lnTo>
                        <a:pt x="11588" y="2694"/>
                      </a:lnTo>
                      <a:lnTo>
                        <a:pt x="11264" y="2335"/>
                      </a:lnTo>
                      <a:lnTo>
                        <a:pt x="10707" y="2425"/>
                      </a:lnTo>
                      <a:lnTo>
                        <a:pt x="10105" y="1931"/>
                      </a:lnTo>
                      <a:lnTo>
                        <a:pt x="9873" y="1931"/>
                      </a:lnTo>
                      <a:lnTo>
                        <a:pt x="9502" y="1751"/>
                      </a:lnTo>
                      <a:lnTo>
                        <a:pt x="9317" y="1392"/>
                      </a:lnTo>
                      <a:lnTo>
                        <a:pt x="9409" y="1078"/>
                      </a:lnTo>
                      <a:lnTo>
                        <a:pt x="10012" y="225"/>
                      </a:lnTo>
                      <a:lnTo>
                        <a:pt x="10105" y="0"/>
                      </a:lnTo>
                      <a:lnTo>
                        <a:pt x="5238" y="719"/>
                      </a:lnTo>
                      <a:lnTo>
                        <a:pt x="3569" y="808"/>
                      </a:lnTo>
                      <a:lnTo>
                        <a:pt x="0" y="1347"/>
                      </a:lnTo>
                      <a:lnTo>
                        <a:pt x="1483" y="5883"/>
                      </a:lnTo>
                      <a:lnTo>
                        <a:pt x="2967" y="11137"/>
                      </a:lnTo>
                      <a:lnTo>
                        <a:pt x="3059" y="11272"/>
                      </a:lnTo>
                      <a:lnTo>
                        <a:pt x="3152" y="11631"/>
                      </a:lnTo>
                      <a:lnTo>
                        <a:pt x="3384" y="11945"/>
                      </a:lnTo>
                      <a:lnTo>
                        <a:pt x="3662" y="12574"/>
                      </a:lnTo>
                      <a:lnTo>
                        <a:pt x="4033" y="12888"/>
                      </a:lnTo>
                      <a:lnTo>
                        <a:pt x="4079" y="13068"/>
                      </a:lnTo>
                      <a:lnTo>
                        <a:pt x="4264" y="13382"/>
                      </a:lnTo>
                      <a:lnTo>
                        <a:pt x="4172" y="13831"/>
                      </a:lnTo>
                      <a:lnTo>
                        <a:pt x="4450" y="14011"/>
                      </a:lnTo>
                      <a:lnTo>
                        <a:pt x="4542" y="14325"/>
                      </a:lnTo>
                      <a:lnTo>
                        <a:pt x="4264" y="14505"/>
                      </a:lnTo>
                      <a:lnTo>
                        <a:pt x="4079" y="14819"/>
                      </a:lnTo>
                      <a:lnTo>
                        <a:pt x="4079" y="15448"/>
                      </a:lnTo>
                      <a:lnTo>
                        <a:pt x="3940" y="15762"/>
                      </a:lnTo>
                      <a:lnTo>
                        <a:pt x="3847" y="16346"/>
                      </a:lnTo>
                      <a:lnTo>
                        <a:pt x="4079" y="16930"/>
                      </a:lnTo>
                      <a:lnTo>
                        <a:pt x="4357" y="17289"/>
                      </a:lnTo>
                      <a:lnTo>
                        <a:pt x="4450" y="17693"/>
                      </a:lnTo>
                      <a:lnTo>
                        <a:pt x="4357" y="18052"/>
                      </a:lnTo>
                      <a:lnTo>
                        <a:pt x="4450" y="18277"/>
                      </a:lnTo>
                      <a:lnTo>
                        <a:pt x="4357" y="18995"/>
                      </a:lnTo>
                      <a:lnTo>
                        <a:pt x="4450" y="19310"/>
                      </a:lnTo>
                      <a:lnTo>
                        <a:pt x="4728" y="19669"/>
                      </a:lnTo>
                      <a:lnTo>
                        <a:pt x="4960" y="20073"/>
                      </a:lnTo>
                      <a:lnTo>
                        <a:pt x="4960" y="20253"/>
                      </a:lnTo>
                      <a:lnTo>
                        <a:pt x="5423" y="20926"/>
                      </a:lnTo>
                      <a:lnTo>
                        <a:pt x="5516" y="21241"/>
                      </a:lnTo>
                      <a:lnTo>
                        <a:pt x="5748" y="21510"/>
                      </a:lnTo>
                      <a:lnTo>
                        <a:pt x="16640" y="20747"/>
                      </a:lnTo>
                      <a:lnTo>
                        <a:pt x="17011" y="21016"/>
                      </a:lnTo>
                      <a:lnTo>
                        <a:pt x="17243" y="21600"/>
                      </a:lnTo>
                      <a:lnTo>
                        <a:pt x="17614" y="21600"/>
                      </a:lnTo>
                      <a:lnTo>
                        <a:pt x="17845" y="21420"/>
                      </a:lnTo>
                      <a:lnTo>
                        <a:pt x="17845" y="20477"/>
                      </a:lnTo>
                      <a:lnTo>
                        <a:pt x="17706" y="20163"/>
                      </a:lnTo>
                      <a:lnTo>
                        <a:pt x="17614" y="19894"/>
                      </a:lnTo>
                      <a:lnTo>
                        <a:pt x="17706" y="19579"/>
                      </a:lnTo>
                      <a:lnTo>
                        <a:pt x="17845" y="19579"/>
                      </a:lnTo>
                      <a:lnTo>
                        <a:pt x="18124" y="19310"/>
                      </a:lnTo>
                      <a:lnTo>
                        <a:pt x="18494" y="19400"/>
                      </a:lnTo>
                      <a:lnTo>
                        <a:pt x="19282" y="19579"/>
                      </a:lnTo>
                      <a:lnTo>
                        <a:pt x="19607" y="19669"/>
                      </a:lnTo>
                      <a:lnTo>
                        <a:pt x="19792" y="19579"/>
                      </a:lnTo>
                      <a:lnTo>
                        <a:pt x="19885" y="19579"/>
                      </a:lnTo>
                      <a:lnTo>
                        <a:pt x="19978" y="19220"/>
                      </a:lnTo>
                      <a:lnTo>
                        <a:pt x="19700" y="18995"/>
                      </a:lnTo>
                      <a:lnTo>
                        <a:pt x="19792" y="18636"/>
                      </a:lnTo>
                      <a:lnTo>
                        <a:pt x="19978" y="18367"/>
                      </a:lnTo>
                      <a:lnTo>
                        <a:pt x="19700" y="18367"/>
                      </a:lnTo>
                      <a:lnTo>
                        <a:pt x="19885" y="18052"/>
                      </a:lnTo>
                      <a:lnTo>
                        <a:pt x="19607" y="17783"/>
                      </a:lnTo>
                      <a:lnTo>
                        <a:pt x="19885" y="17963"/>
                      </a:lnTo>
                      <a:lnTo>
                        <a:pt x="20024" y="17603"/>
                      </a:lnTo>
                      <a:lnTo>
                        <a:pt x="19607" y="17603"/>
                      </a:lnTo>
                      <a:lnTo>
                        <a:pt x="19792" y="17289"/>
                      </a:lnTo>
                      <a:lnTo>
                        <a:pt x="20024" y="17469"/>
                      </a:lnTo>
                      <a:lnTo>
                        <a:pt x="20302" y="17020"/>
                      </a:lnTo>
                      <a:lnTo>
                        <a:pt x="20395" y="16705"/>
                      </a:lnTo>
                      <a:lnTo>
                        <a:pt x="20024" y="16615"/>
                      </a:lnTo>
                      <a:lnTo>
                        <a:pt x="19792" y="16615"/>
                      </a:lnTo>
                      <a:lnTo>
                        <a:pt x="19421" y="16436"/>
                      </a:lnTo>
                      <a:lnTo>
                        <a:pt x="19607" y="16436"/>
                      </a:lnTo>
                      <a:lnTo>
                        <a:pt x="19885" y="16526"/>
                      </a:lnTo>
                      <a:lnTo>
                        <a:pt x="20209" y="16526"/>
                      </a:lnTo>
                      <a:lnTo>
                        <a:pt x="20209" y="16166"/>
                      </a:lnTo>
                      <a:lnTo>
                        <a:pt x="20395" y="16166"/>
                      </a:lnTo>
                      <a:lnTo>
                        <a:pt x="20580" y="15583"/>
                      </a:lnTo>
                      <a:lnTo>
                        <a:pt x="20302" y="15672"/>
                      </a:lnTo>
                      <a:lnTo>
                        <a:pt x="20117" y="15493"/>
                      </a:lnTo>
                      <a:lnTo>
                        <a:pt x="20395" y="15268"/>
                      </a:lnTo>
                      <a:lnTo>
                        <a:pt x="20302" y="14999"/>
                      </a:lnTo>
                      <a:lnTo>
                        <a:pt x="20580" y="15178"/>
                      </a:lnTo>
                      <a:lnTo>
                        <a:pt x="20766" y="14819"/>
                      </a:lnTo>
                      <a:lnTo>
                        <a:pt x="20766" y="14774"/>
                      </a:lnTo>
                      <a:lnTo>
                        <a:pt x="20395" y="14819"/>
                      </a:lnTo>
                      <a:lnTo>
                        <a:pt x="20302" y="14505"/>
                      </a:lnTo>
                      <a:lnTo>
                        <a:pt x="20673" y="14505"/>
                      </a:lnTo>
                      <a:lnTo>
                        <a:pt x="20905" y="14146"/>
                      </a:lnTo>
                      <a:lnTo>
                        <a:pt x="20580" y="13921"/>
                      </a:lnTo>
                      <a:lnTo>
                        <a:pt x="20580" y="13562"/>
                      </a:lnTo>
                      <a:lnTo>
                        <a:pt x="20905" y="13741"/>
                      </a:lnTo>
                      <a:lnTo>
                        <a:pt x="21276" y="13741"/>
                      </a:lnTo>
                      <a:lnTo>
                        <a:pt x="21183" y="13382"/>
                      </a:lnTo>
                      <a:lnTo>
                        <a:pt x="21507" y="13247"/>
                      </a:lnTo>
                      <a:lnTo>
                        <a:pt x="21600" y="12888"/>
                      </a:lnTo>
                      <a:lnTo>
                        <a:pt x="21461" y="12888"/>
                      </a:lnTo>
                      <a:lnTo>
                        <a:pt x="21090" y="12709"/>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7" name="Shape 2663">
                  <a:extLst>
                    <a:ext uri="{FF2B5EF4-FFF2-40B4-BE49-F238E27FC236}">
                      <a16:creationId xmlns:a16="http://schemas.microsoft.com/office/drawing/2014/main" id="{CA6D2F56-93E8-4B85-84BC-42A859F8EB64}"/>
                    </a:ext>
                  </a:extLst>
                </p:cNvPr>
                <p:cNvSpPr/>
                <p:nvPr/>
              </p:nvSpPr>
              <p:spPr>
                <a:xfrm>
                  <a:off x="9753117" y="2820189"/>
                  <a:ext cx="595000" cy="543080"/>
                </a:xfrm>
                <a:custGeom>
                  <a:avLst/>
                  <a:gdLst/>
                  <a:ahLst/>
                  <a:cxnLst>
                    <a:cxn ang="0">
                      <a:pos x="wd2" y="hd2"/>
                    </a:cxn>
                    <a:cxn ang="5400000">
                      <a:pos x="wd2" y="hd2"/>
                    </a:cxn>
                    <a:cxn ang="10800000">
                      <a:pos x="wd2" y="hd2"/>
                    </a:cxn>
                    <a:cxn ang="16200000">
                      <a:pos x="wd2" y="hd2"/>
                    </a:cxn>
                  </a:cxnLst>
                  <a:rect l="0" t="0" r="r" b="b"/>
                  <a:pathLst>
                    <a:path w="21600" h="21600" extrusionOk="0">
                      <a:moveTo>
                        <a:pt x="6821" y="226"/>
                      </a:moveTo>
                      <a:lnTo>
                        <a:pt x="6707" y="565"/>
                      </a:lnTo>
                      <a:lnTo>
                        <a:pt x="7048" y="961"/>
                      </a:lnTo>
                      <a:lnTo>
                        <a:pt x="7276" y="2149"/>
                      </a:lnTo>
                      <a:lnTo>
                        <a:pt x="7162" y="2431"/>
                      </a:lnTo>
                      <a:lnTo>
                        <a:pt x="6935" y="3619"/>
                      </a:lnTo>
                      <a:lnTo>
                        <a:pt x="7048" y="4071"/>
                      </a:lnTo>
                      <a:lnTo>
                        <a:pt x="7048" y="4580"/>
                      </a:lnTo>
                      <a:lnTo>
                        <a:pt x="6821" y="4580"/>
                      </a:lnTo>
                      <a:lnTo>
                        <a:pt x="6821" y="5768"/>
                      </a:lnTo>
                      <a:lnTo>
                        <a:pt x="6707" y="6503"/>
                      </a:lnTo>
                      <a:lnTo>
                        <a:pt x="6196" y="6898"/>
                      </a:lnTo>
                      <a:lnTo>
                        <a:pt x="5741" y="7747"/>
                      </a:lnTo>
                      <a:lnTo>
                        <a:pt x="4888" y="8425"/>
                      </a:lnTo>
                      <a:lnTo>
                        <a:pt x="4263" y="8199"/>
                      </a:lnTo>
                      <a:lnTo>
                        <a:pt x="3922" y="8651"/>
                      </a:lnTo>
                      <a:lnTo>
                        <a:pt x="3922" y="9047"/>
                      </a:lnTo>
                      <a:lnTo>
                        <a:pt x="3411" y="9386"/>
                      </a:lnTo>
                      <a:lnTo>
                        <a:pt x="3183" y="9669"/>
                      </a:lnTo>
                      <a:lnTo>
                        <a:pt x="3183" y="10121"/>
                      </a:lnTo>
                      <a:lnTo>
                        <a:pt x="3013" y="10517"/>
                      </a:lnTo>
                      <a:lnTo>
                        <a:pt x="3297" y="10857"/>
                      </a:lnTo>
                      <a:lnTo>
                        <a:pt x="3069" y="11309"/>
                      </a:lnTo>
                      <a:lnTo>
                        <a:pt x="2899" y="11705"/>
                      </a:lnTo>
                      <a:lnTo>
                        <a:pt x="2444" y="11083"/>
                      </a:lnTo>
                      <a:lnTo>
                        <a:pt x="2103" y="10970"/>
                      </a:lnTo>
                      <a:lnTo>
                        <a:pt x="1819" y="11365"/>
                      </a:lnTo>
                      <a:lnTo>
                        <a:pt x="1705" y="11705"/>
                      </a:lnTo>
                      <a:lnTo>
                        <a:pt x="1705" y="12157"/>
                      </a:lnTo>
                      <a:lnTo>
                        <a:pt x="1592" y="12214"/>
                      </a:lnTo>
                      <a:lnTo>
                        <a:pt x="1478" y="12666"/>
                      </a:lnTo>
                      <a:lnTo>
                        <a:pt x="1592" y="12892"/>
                      </a:lnTo>
                      <a:lnTo>
                        <a:pt x="1705" y="13627"/>
                      </a:lnTo>
                      <a:lnTo>
                        <a:pt x="1251" y="13966"/>
                      </a:lnTo>
                      <a:lnTo>
                        <a:pt x="1251" y="14362"/>
                      </a:lnTo>
                      <a:lnTo>
                        <a:pt x="966" y="14702"/>
                      </a:lnTo>
                      <a:lnTo>
                        <a:pt x="398" y="14984"/>
                      </a:lnTo>
                      <a:lnTo>
                        <a:pt x="0" y="14984"/>
                      </a:lnTo>
                      <a:lnTo>
                        <a:pt x="0" y="15324"/>
                      </a:lnTo>
                      <a:lnTo>
                        <a:pt x="227" y="15437"/>
                      </a:lnTo>
                      <a:lnTo>
                        <a:pt x="227" y="15832"/>
                      </a:lnTo>
                      <a:lnTo>
                        <a:pt x="0" y="16624"/>
                      </a:lnTo>
                      <a:lnTo>
                        <a:pt x="853" y="17472"/>
                      </a:lnTo>
                      <a:lnTo>
                        <a:pt x="966" y="17868"/>
                      </a:lnTo>
                      <a:lnTo>
                        <a:pt x="1364" y="18207"/>
                      </a:lnTo>
                      <a:lnTo>
                        <a:pt x="2103" y="19282"/>
                      </a:lnTo>
                      <a:lnTo>
                        <a:pt x="3013" y="19904"/>
                      </a:lnTo>
                      <a:lnTo>
                        <a:pt x="3752" y="19904"/>
                      </a:lnTo>
                      <a:lnTo>
                        <a:pt x="3752" y="20186"/>
                      </a:lnTo>
                      <a:lnTo>
                        <a:pt x="4036" y="20639"/>
                      </a:lnTo>
                      <a:lnTo>
                        <a:pt x="4491" y="21035"/>
                      </a:lnTo>
                      <a:lnTo>
                        <a:pt x="5229" y="21487"/>
                      </a:lnTo>
                      <a:lnTo>
                        <a:pt x="5855" y="21600"/>
                      </a:lnTo>
                      <a:lnTo>
                        <a:pt x="6594" y="21035"/>
                      </a:lnTo>
                      <a:lnTo>
                        <a:pt x="6707" y="20752"/>
                      </a:lnTo>
                      <a:lnTo>
                        <a:pt x="7389" y="20978"/>
                      </a:lnTo>
                      <a:lnTo>
                        <a:pt x="7787" y="20978"/>
                      </a:lnTo>
                      <a:lnTo>
                        <a:pt x="8640" y="20526"/>
                      </a:lnTo>
                      <a:lnTo>
                        <a:pt x="9095" y="20413"/>
                      </a:lnTo>
                      <a:lnTo>
                        <a:pt x="9208" y="20130"/>
                      </a:lnTo>
                      <a:lnTo>
                        <a:pt x="9208" y="19677"/>
                      </a:lnTo>
                      <a:lnTo>
                        <a:pt x="9720" y="19904"/>
                      </a:lnTo>
                      <a:lnTo>
                        <a:pt x="10459" y="19282"/>
                      </a:lnTo>
                      <a:lnTo>
                        <a:pt x="10914" y="19338"/>
                      </a:lnTo>
                      <a:lnTo>
                        <a:pt x="11653" y="18829"/>
                      </a:lnTo>
                      <a:lnTo>
                        <a:pt x="11766" y="18716"/>
                      </a:lnTo>
                      <a:lnTo>
                        <a:pt x="11653" y="18320"/>
                      </a:lnTo>
                      <a:lnTo>
                        <a:pt x="11937" y="17981"/>
                      </a:lnTo>
                      <a:lnTo>
                        <a:pt x="11653" y="17529"/>
                      </a:lnTo>
                      <a:lnTo>
                        <a:pt x="11766" y="16794"/>
                      </a:lnTo>
                      <a:lnTo>
                        <a:pt x="12164" y="16059"/>
                      </a:lnTo>
                      <a:lnTo>
                        <a:pt x="12619" y="15550"/>
                      </a:lnTo>
                      <a:lnTo>
                        <a:pt x="12733" y="14815"/>
                      </a:lnTo>
                      <a:lnTo>
                        <a:pt x="12789" y="14362"/>
                      </a:lnTo>
                      <a:lnTo>
                        <a:pt x="13017" y="13966"/>
                      </a:lnTo>
                      <a:lnTo>
                        <a:pt x="13244" y="13175"/>
                      </a:lnTo>
                      <a:lnTo>
                        <a:pt x="13472" y="13005"/>
                      </a:lnTo>
                      <a:lnTo>
                        <a:pt x="13472" y="11818"/>
                      </a:lnTo>
                      <a:lnTo>
                        <a:pt x="13869" y="11705"/>
                      </a:lnTo>
                      <a:lnTo>
                        <a:pt x="14324" y="12044"/>
                      </a:lnTo>
                      <a:lnTo>
                        <a:pt x="14324" y="12214"/>
                      </a:lnTo>
                      <a:lnTo>
                        <a:pt x="15177" y="12327"/>
                      </a:lnTo>
                      <a:lnTo>
                        <a:pt x="15461" y="12214"/>
                      </a:lnTo>
                      <a:lnTo>
                        <a:pt x="15688" y="11818"/>
                      </a:lnTo>
                      <a:lnTo>
                        <a:pt x="15802" y="10970"/>
                      </a:lnTo>
                      <a:lnTo>
                        <a:pt x="16029" y="10630"/>
                      </a:lnTo>
                      <a:lnTo>
                        <a:pt x="16143" y="10121"/>
                      </a:lnTo>
                      <a:lnTo>
                        <a:pt x="16257" y="9669"/>
                      </a:lnTo>
                      <a:lnTo>
                        <a:pt x="16655" y="9669"/>
                      </a:lnTo>
                      <a:lnTo>
                        <a:pt x="17109" y="9556"/>
                      </a:lnTo>
                      <a:lnTo>
                        <a:pt x="17394" y="8821"/>
                      </a:lnTo>
                      <a:lnTo>
                        <a:pt x="17735" y="8821"/>
                      </a:lnTo>
                      <a:lnTo>
                        <a:pt x="18076" y="8425"/>
                      </a:lnTo>
                      <a:lnTo>
                        <a:pt x="18246" y="7690"/>
                      </a:lnTo>
                      <a:lnTo>
                        <a:pt x="18587" y="7238"/>
                      </a:lnTo>
                      <a:lnTo>
                        <a:pt x="18474" y="6503"/>
                      </a:lnTo>
                      <a:lnTo>
                        <a:pt x="18701" y="6050"/>
                      </a:lnTo>
                      <a:lnTo>
                        <a:pt x="18587" y="5654"/>
                      </a:lnTo>
                      <a:lnTo>
                        <a:pt x="19042" y="5541"/>
                      </a:lnTo>
                      <a:lnTo>
                        <a:pt x="21145" y="6729"/>
                      </a:lnTo>
                      <a:lnTo>
                        <a:pt x="21373" y="6276"/>
                      </a:lnTo>
                      <a:lnTo>
                        <a:pt x="21600" y="5541"/>
                      </a:lnTo>
                      <a:lnTo>
                        <a:pt x="21486" y="5315"/>
                      </a:lnTo>
                      <a:lnTo>
                        <a:pt x="21145" y="5032"/>
                      </a:lnTo>
                      <a:lnTo>
                        <a:pt x="21032" y="4580"/>
                      </a:lnTo>
                      <a:lnTo>
                        <a:pt x="20747" y="4467"/>
                      </a:lnTo>
                      <a:lnTo>
                        <a:pt x="20804" y="4071"/>
                      </a:lnTo>
                      <a:lnTo>
                        <a:pt x="19952" y="4184"/>
                      </a:lnTo>
                      <a:lnTo>
                        <a:pt x="19667" y="3845"/>
                      </a:lnTo>
                      <a:lnTo>
                        <a:pt x="19213" y="3732"/>
                      </a:lnTo>
                      <a:lnTo>
                        <a:pt x="18928" y="3845"/>
                      </a:lnTo>
                      <a:lnTo>
                        <a:pt x="18701" y="4241"/>
                      </a:lnTo>
                      <a:lnTo>
                        <a:pt x="18246" y="4241"/>
                      </a:lnTo>
                      <a:lnTo>
                        <a:pt x="17962" y="4693"/>
                      </a:lnTo>
                      <a:lnTo>
                        <a:pt x="17848" y="5032"/>
                      </a:lnTo>
                      <a:lnTo>
                        <a:pt x="17280" y="5089"/>
                      </a:lnTo>
                      <a:lnTo>
                        <a:pt x="16882" y="5032"/>
                      </a:lnTo>
                      <a:lnTo>
                        <a:pt x="16427" y="4693"/>
                      </a:lnTo>
                      <a:lnTo>
                        <a:pt x="16371" y="4693"/>
                      </a:lnTo>
                      <a:lnTo>
                        <a:pt x="16371" y="5089"/>
                      </a:lnTo>
                      <a:lnTo>
                        <a:pt x="15802" y="5881"/>
                      </a:lnTo>
                      <a:lnTo>
                        <a:pt x="15404" y="5768"/>
                      </a:lnTo>
                      <a:lnTo>
                        <a:pt x="15063" y="5994"/>
                      </a:lnTo>
                      <a:lnTo>
                        <a:pt x="14949" y="6276"/>
                      </a:lnTo>
                      <a:lnTo>
                        <a:pt x="14552" y="6729"/>
                      </a:lnTo>
                      <a:lnTo>
                        <a:pt x="14324" y="7125"/>
                      </a:lnTo>
                      <a:lnTo>
                        <a:pt x="13983" y="7464"/>
                      </a:lnTo>
                      <a:lnTo>
                        <a:pt x="13699" y="7860"/>
                      </a:lnTo>
                      <a:lnTo>
                        <a:pt x="13131" y="4693"/>
                      </a:lnTo>
                      <a:lnTo>
                        <a:pt x="8356" y="5541"/>
                      </a:lnTo>
                      <a:lnTo>
                        <a:pt x="7389" y="0"/>
                      </a:lnTo>
                      <a:lnTo>
                        <a:pt x="7048" y="226"/>
                      </a:lnTo>
                      <a:lnTo>
                        <a:pt x="6821" y="226"/>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8" name="Shape 2664">
                  <a:extLst>
                    <a:ext uri="{FF2B5EF4-FFF2-40B4-BE49-F238E27FC236}">
                      <a16:creationId xmlns:a16="http://schemas.microsoft.com/office/drawing/2014/main" id="{86B48AFF-05E6-45F5-AD65-E837A1663362}"/>
                    </a:ext>
                  </a:extLst>
                </p:cNvPr>
                <p:cNvSpPr/>
                <p:nvPr/>
              </p:nvSpPr>
              <p:spPr>
                <a:xfrm>
                  <a:off x="9743721" y="3664662"/>
                  <a:ext cx="674854" cy="470574"/>
                </a:xfrm>
                <a:custGeom>
                  <a:avLst/>
                  <a:gdLst/>
                  <a:ahLst/>
                  <a:cxnLst>
                    <a:cxn ang="0">
                      <a:pos x="wd2" y="hd2"/>
                    </a:cxn>
                    <a:cxn ang="5400000">
                      <a:pos x="wd2" y="hd2"/>
                    </a:cxn>
                    <a:cxn ang="10800000">
                      <a:pos x="wd2" y="hd2"/>
                    </a:cxn>
                    <a:cxn ang="16200000">
                      <a:pos x="wd2" y="hd2"/>
                    </a:cxn>
                  </a:cxnLst>
                  <a:rect l="0" t="0" r="r" b="b"/>
                  <a:pathLst>
                    <a:path w="21600" h="21600" extrusionOk="0">
                      <a:moveTo>
                        <a:pt x="15837" y="979"/>
                      </a:moveTo>
                      <a:lnTo>
                        <a:pt x="11026" y="1958"/>
                      </a:lnTo>
                      <a:lnTo>
                        <a:pt x="10925" y="1827"/>
                      </a:lnTo>
                      <a:lnTo>
                        <a:pt x="10925" y="1501"/>
                      </a:lnTo>
                      <a:lnTo>
                        <a:pt x="10775" y="979"/>
                      </a:lnTo>
                      <a:lnTo>
                        <a:pt x="10174" y="261"/>
                      </a:lnTo>
                      <a:lnTo>
                        <a:pt x="9923" y="522"/>
                      </a:lnTo>
                      <a:lnTo>
                        <a:pt x="9522" y="0"/>
                      </a:lnTo>
                      <a:lnTo>
                        <a:pt x="8119" y="131"/>
                      </a:lnTo>
                      <a:lnTo>
                        <a:pt x="4260" y="783"/>
                      </a:lnTo>
                      <a:lnTo>
                        <a:pt x="3859" y="848"/>
                      </a:lnTo>
                      <a:lnTo>
                        <a:pt x="3608" y="1109"/>
                      </a:lnTo>
                      <a:lnTo>
                        <a:pt x="2857" y="1501"/>
                      </a:lnTo>
                      <a:lnTo>
                        <a:pt x="2255" y="2088"/>
                      </a:lnTo>
                      <a:lnTo>
                        <a:pt x="2005" y="2088"/>
                      </a:lnTo>
                      <a:lnTo>
                        <a:pt x="852" y="2871"/>
                      </a:lnTo>
                      <a:lnTo>
                        <a:pt x="752" y="3198"/>
                      </a:lnTo>
                      <a:lnTo>
                        <a:pt x="100" y="4437"/>
                      </a:lnTo>
                      <a:lnTo>
                        <a:pt x="0" y="4894"/>
                      </a:lnTo>
                      <a:lnTo>
                        <a:pt x="200" y="5416"/>
                      </a:lnTo>
                      <a:lnTo>
                        <a:pt x="601" y="5677"/>
                      </a:lnTo>
                      <a:lnTo>
                        <a:pt x="852" y="5677"/>
                      </a:lnTo>
                      <a:lnTo>
                        <a:pt x="1503" y="6395"/>
                      </a:lnTo>
                      <a:lnTo>
                        <a:pt x="2105" y="6265"/>
                      </a:lnTo>
                      <a:lnTo>
                        <a:pt x="2456" y="6787"/>
                      </a:lnTo>
                      <a:lnTo>
                        <a:pt x="2556" y="7113"/>
                      </a:lnTo>
                      <a:lnTo>
                        <a:pt x="2957" y="7635"/>
                      </a:lnTo>
                      <a:lnTo>
                        <a:pt x="3007" y="8092"/>
                      </a:lnTo>
                      <a:lnTo>
                        <a:pt x="3959" y="9462"/>
                      </a:lnTo>
                      <a:lnTo>
                        <a:pt x="4611" y="10050"/>
                      </a:lnTo>
                      <a:lnTo>
                        <a:pt x="5312" y="10572"/>
                      </a:lnTo>
                      <a:lnTo>
                        <a:pt x="5663" y="11028"/>
                      </a:lnTo>
                      <a:lnTo>
                        <a:pt x="5864" y="11550"/>
                      </a:lnTo>
                      <a:lnTo>
                        <a:pt x="6114" y="11811"/>
                      </a:lnTo>
                      <a:lnTo>
                        <a:pt x="6515" y="11942"/>
                      </a:lnTo>
                      <a:lnTo>
                        <a:pt x="6966" y="12399"/>
                      </a:lnTo>
                      <a:lnTo>
                        <a:pt x="7267" y="12660"/>
                      </a:lnTo>
                      <a:lnTo>
                        <a:pt x="7267" y="12921"/>
                      </a:lnTo>
                      <a:lnTo>
                        <a:pt x="7367" y="13378"/>
                      </a:lnTo>
                      <a:lnTo>
                        <a:pt x="7718" y="13639"/>
                      </a:lnTo>
                      <a:lnTo>
                        <a:pt x="7818" y="14030"/>
                      </a:lnTo>
                      <a:lnTo>
                        <a:pt x="8119" y="14226"/>
                      </a:lnTo>
                      <a:lnTo>
                        <a:pt x="8119" y="14356"/>
                      </a:lnTo>
                      <a:lnTo>
                        <a:pt x="8470" y="14748"/>
                      </a:lnTo>
                      <a:lnTo>
                        <a:pt x="8871" y="14879"/>
                      </a:lnTo>
                      <a:lnTo>
                        <a:pt x="9522" y="15466"/>
                      </a:lnTo>
                      <a:lnTo>
                        <a:pt x="9622" y="15857"/>
                      </a:lnTo>
                      <a:lnTo>
                        <a:pt x="10023" y="16575"/>
                      </a:lnTo>
                      <a:lnTo>
                        <a:pt x="10174" y="17097"/>
                      </a:lnTo>
                      <a:lnTo>
                        <a:pt x="10174" y="17424"/>
                      </a:lnTo>
                      <a:lnTo>
                        <a:pt x="10274" y="17946"/>
                      </a:lnTo>
                      <a:lnTo>
                        <a:pt x="10574" y="18272"/>
                      </a:lnTo>
                      <a:lnTo>
                        <a:pt x="11126" y="18533"/>
                      </a:lnTo>
                      <a:lnTo>
                        <a:pt x="11326" y="19055"/>
                      </a:lnTo>
                      <a:lnTo>
                        <a:pt x="11527" y="19381"/>
                      </a:lnTo>
                      <a:lnTo>
                        <a:pt x="11777" y="19903"/>
                      </a:lnTo>
                      <a:lnTo>
                        <a:pt x="11777" y="20752"/>
                      </a:lnTo>
                      <a:lnTo>
                        <a:pt x="12078" y="21274"/>
                      </a:lnTo>
                      <a:lnTo>
                        <a:pt x="12729" y="21339"/>
                      </a:lnTo>
                      <a:lnTo>
                        <a:pt x="13130" y="21600"/>
                      </a:lnTo>
                      <a:lnTo>
                        <a:pt x="13181" y="20621"/>
                      </a:lnTo>
                      <a:lnTo>
                        <a:pt x="13381" y="20230"/>
                      </a:lnTo>
                      <a:lnTo>
                        <a:pt x="13381" y="20621"/>
                      </a:lnTo>
                      <a:lnTo>
                        <a:pt x="13581" y="20621"/>
                      </a:lnTo>
                      <a:lnTo>
                        <a:pt x="13882" y="20164"/>
                      </a:lnTo>
                      <a:lnTo>
                        <a:pt x="13481" y="19903"/>
                      </a:lnTo>
                      <a:lnTo>
                        <a:pt x="13281" y="19512"/>
                      </a:lnTo>
                      <a:lnTo>
                        <a:pt x="13181" y="19185"/>
                      </a:lnTo>
                      <a:lnTo>
                        <a:pt x="12930" y="18272"/>
                      </a:lnTo>
                      <a:lnTo>
                        <a:pt x="13181" y="18533"/>
                      </a:lnTo>
                      <a:lnTo>
                        <a:pt x="13281" y="19055"/>
                      </a:lnTo>
                      <a:lnTo>
                        <a:pt x="13682" y="19381"/>
                      </a:lnTo>
                      <a:lnTo>
                        <a:pt x="13682" y="18533"/>
                      </a:lnTo>
                      <a:lnTo>
                        <a:pt x="13932" y="19251"/>
                      </a:lnTo>
                      <a:lnTo>
                        <a:pt x="14233" y="19642"/>
                      </a:lnTo>
                      <a:lnTo>
                        <a:pt x="14634" y="19251"/>
                      </a:lnTo>
                      <a:lnTo>
                        <a:pt x="14784" y="18533"/>
                      </a:lnTo>
                      <a:lnTo>
                        <a:pt x="14433" y="18924"/>
                      </a:lnTo>
                      <a:lnTo>
                        <a:pt x="14734" y="18533"/>
                      </a:lnTo>
                      <a:lnTo>
                        <a:pt x="14634" y="18272"/>
                      </a:lnTo>
                      <a:lnTo>
                        <a:pt x="14233" y="18272"/>
                      </a:lnTo>
                      <a:lnTo>
                        <a:pt x="13882" y="18076"/>
                      </a:lnTo>
                      <a:lnTo>
                        <a:pt x="13581" y="18207"/>
                      </a:lnTo>
                      <a:lnTo>
                        <a:pt x="14233" y="17685"/>
                      </a:lnTo>
                      <a:lnTo>
                        <a:pt x="14734" y="17815"/>
                      </a:lnTo>
                      <a:lnTo>
                        <a:pt x="14985" y="17685"/>
                      </a:lnTo>
                      <a:lnTo>
                        <a:pt x="15386" y="17554"/>
                      </a:lnTo>
                      <a:lnTo>
                        <a:pt x="15636" y="17163"/>
                      </a:lnTo>
                      <a:lnTo>
                        <a:pt x="15486" y="16967"/>
                      </a:lnTo>
                      <a:lnTo>
                        <a:pt x="15837" y="17163"/>
                      </a:lnTo>
                      <a:lnTo>
                        <a:pt x="16137" y="16836"/>
                      </a:lnTo>
                      <a:lnTo>
                        <a:pt x="16488" y="16706"/>
                      </a:lnTo>
                      <a:lnTo>
                        <a:pt x="16488" y="16445"/>
                      </a:lnTo>
                      <a:lnTo>
                        <a:pt x="16789" y="16184"/>
                      </a:lnTo>
                      <a:lnTo>
                        <a:pt x="16989" y="15727"/>
                      </a:lnTo>
                      <a:lnTo>
                        <a:pt x="16689" y="15596"/>
                      </a:lnTo>
                      <a:lnTo>
                        <a:pt x="16488" y="14879"/>
                      </a:lnTo>
                      <a:lnTo>
                        <a:pt x="16789" y="14879"/>
                      </a:lnTo>
                      <a:lnTo>
                        <a:pt x="16989" y="15335"/>
                      </a:lnTo>
                      <a:lnTo>
                        <a:pt x="17240" y="15205"/>
                      </a:lnTo>
                      <a:lnTo>
                        <a:pt x="17641" y="14879"/>
                      </a:lnTo>
                      <a:lnTo>
                        <a:pt x="17841" y="14356"/>
                      </a:lnTo>
                      <a:lnTo>
                        <a:pt x="17992" y="14226"/>
                      </a:lnTo>
                      <a:lnTo>
                        <a:pt x="17891" y="13769"/>
                      </a:lnTo>
                      <a:lnTo>
                        <a:pt x="18092" y="13247"/>
                      </a:lnTo>
                      <a:lnTo>
                        <a:pt x="18493" y="13378"/>
                      </a:lnTo>
                      <a:lnTo>
                        <a:pt x="18743" y="13247"/>
                      </a:lnTo>
                      <a:lnTo>
                        <a:pt x="18944" y="12921"/>
                      </a:lnTo>
                      <a:lnTo>
                        <a:pt x="19144" y="12399"/>
                      </a:lnTo>
                      <a:lnTo>
                        <a:pt x="18944" y="12138"/>
                      </a:lnTo>
                      <a:lnTo>
                        <a:pt x="19245" y="12268"/>
                      </a:lnTo>
                      <a:lnTo>
                        <a:pt x="19495" y="11942"/>
                      </a:lnTo>
                      <a:lnTo>
                        <a:pt x="19345" y="11420"/>
                      </a:lnTo>
                      <a:lnTo>
                        <a:pt x="18944" y="11159"/>
                      </a:lnTo>
                      <a:lnTo>
                        <a:pt x="18944" y="10702"/>
                      </a:lnTo>
                      <a:lnTo>
                        <a:pt x="19144" y="10180"/>
                      </a:lnTo>
                      <a:lnTo>
                        <a:pt x="19345" y="10050"/>
                      </a:lnTo>
                      <a:lnTo>
                        <a:pt x="19044" y="10963"/>
                      </a:lnTo>
                      <a:lnTo>
                        <a:pt x="19395" y="11159"/>
                      </a:lnTo>
                      <a:lnTo>
                        <a:pt x="19495" y="11550"/>
                      </a:lnTo>
                      <a:lnTo>
                        <a:pt x="19495" y="10050"/>
                      </a:lnTo>
                      <a:lnTo>
                        <a:pt x="19696" y="9723"/>
                      </a:lnTo>
                      <a:lnTo>
                        <a:pt x="20447" y="7896"/>
                      </a:lnTo>
                      <a:lnTo>
                        <a:pt x="21199" y="6917"/>
                      </a:lnTo>
                      <a:lnTo>
                        <a:pt x="21600" y="6526"/>
                      </a:lnTo>
                      <a:lnTo>
                        <a:pt x="21600" y="6265"/>
                      </a:lnTo>
                      <a:lnTo>
                        <a:pt x="21400" y="6134"/>
                      </a:lnTo>
                      <a:lnTo>
                        <a:pt x="15837" y="97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9" name="Shape 2665">
                  <a:extLst>
                    <a:ext uri="{FF2B5EF4-FFF2-40B4-BE49-F238E27FC236}">
                      <a16:creationId xmlns:a16="http://schemas.microsoft.com/office/drawing/2014/main" id="{BB4ED267-9681-431C-95D5-01EF3E23B8AE}"/>
                    </a:ext>
                  </a:extLst>
                </p:cNvPr>
                <p:cNvSpPr/>
                <p:nvPr/>
              </p:nvSpPr>
              <p:spPr>
                <a:xfrm>
                  <a:off x="9743721" y="3664662"/>
                  <a:ext cx="674854" cy="470574"/>
                </a:xfrm>
                <a:custGeom>
                  <a:avLst/>
                  <a:gdLst/>
                  <a:ahLst/>
                  <a:cxnLst>
                    <a:cxn ang="0">
                      <a:pos x="wd2" y="hd2"/>
                    </a:cxn>
                    <a:cxn ang="5400000">
                      <a:pos x="wd2" y="hd2"/>
                    </a:cxn>
                    <a:cxn ang="10800000">
                      <a:pos x="wd2" y="hd2"/>
                    </a:cxn>
                    <a:cxn ang="16200000">
                      <a:pos x="wd2" y="hd2"/>
                    </a:cxn>
                  </a:cxnLst>
                  <a:rect l="0" t="0" r="r" b="b"/>
                  <a:pathLst>
                    <a:path w="21600" h="21600" extrusionOk="0">
                      <a:moveTo>
                        <a:pt x="15837" y="979"/>
                      </a:moveTo>
                      <a:lnTo>
                        <a:pt x="11026" y="1958"/>
                      </a:lnTo>
                      <a:lnTo>
                        <a:pt x="10925" y="1827"/>
                      </a:lnTo>
                      <a:lnTo>
                        <a:pt x="10925" y="1501"/>
                      </a:lnTo>
                      <a:lnTo>
                        <a:pt x="10775" y="979"/>
                      </a:lnTo>
                      <a:lnTo>
                        <a:pt x="10174" y="261"/>
                      </a:lnTo>
                      <a:lnTo>
                        <a:pt x="9923" y="522"/>
                      </a:lnTo>
                      <a:lnTo>
                        <a:pt x="9522" y="0"/>
                      </a:lnTo>
                      <a:lnTo>
                        <a:pt x="8119" y="131"/>
                      </a:lnTo>
                      <a:lnTo>
                        <a:pt x="4260" y="783"/>
                      </a:lnTo>
                      <a:lnTo>
                        <a:pt x="3859" y="848"/>
                      </a:lnTo>
                      <a:lnTo>
                        <a:pt x="3608" y="1109"/>
                      </a:lnTo>
                      <a:lnTo>
                        <a:pt x="2857" y="1501"/>
                      </a:lnTo>
                      <a:lnTo>
                        <a:pt x="2255" y="2088"/>
                      </a:lnTo>
                      <a:lnTo>
                        <a:pt x="2005" y="2088"/>
                      </a:lnTo>
                      <a:lnTo>
                        <a:pt x="852" y="2871"/>
                      </a:lnTo>
                      <a:lnTo>
                        <a:pt x="752" y="3198"/>
                      </a:lnTo>
                      <a:lnTo>
                        <a:pt x="100" y="4437"/>
                      </a:lnTo>
                      <a:lnTo>
                        <a:pt x="0" y="4894"/>
                      </a:lnTo>
                      <a:lnTo>
                        <a:pt x="200" y="5416"/>
                      </a:lnTo>
                      <a:lnTo>
                        <a:pt x="601" y="5677"/>
                      </a:lnTo>
                      <a:lnTo>
                        <a:pt x="852" y="5677"/>
                      </a:lnTo>
                      <a:lnTo>
                        <a:pt x="1503" y="6395"/>
                      </a:lnTo>
                      <a:lnTo>
                        <a:pt x="2105" y="6265"/>
                      </a:lnTo>
                      <a:lnTo>
                        <a:pt x="2456" y="6787"/>
                      </a:lnTo>
                      <a:lnTo>
                        <a:pt x="2556" y="7113"/>
                      </a:lnTo>
                      <a:lnTo>
                        <a:pt x="2957" y="7635"/>
                      </a:lnTo>
                      <a:lnTo>
                        <a:pt x="3007" y="8092"/>
                      </a:lnTo>
                      <a:lnTo>
                        <a:pt x="3959" y="9462"/>
                      </a:lnTo>
                      <a:lnTo>
                        <a:pt x="4611" y="10050"/>
                      </a:lnTo>
                      <a:lnTo>
                        <a:pt x="5312" y="10572"/>
                      </a:lnTo>
                      <a:lnTo>
                        <a:pt x="5663" y="11028"/>
                      </a:lnTo>
                      <a:lnTo>
                        <a:pt x="5864" y="11550"/>
                      </a:lnTo>
                      <a:lnTo>
                        <a:pt x="6114" y="11811"/>
                      </a:lnTo>
                      <a:lnTo>
                        <a:pt x="6515" y="11942"/>
                      </a:lnTo>
                      <a:lnTo>
                        <a:pt x="6966" y="12399"/>
                      </a:lnTo>
                      <a:lnTo>
                        <a:pt x="7267" y="12660"/>
                      </a:lnTo>
                      <a:lnTo>
                        <a:pt x="7267" y="12921"/>
                      </a:lnTo>
                      <a:lnTo>
                        <a:pt x="7367" y="13378"/>
                      </a:lnTo>
                      <a:lnTo>
                        <a:pt x="7718" y="13639"/>
                      </a:lnTo>
                      <a:lnTo>
                        <a:pt x="7818" y="14030"/>
                      </a:lnTo>
                      <a:lnTo>
                        <a:pt x="8119" y="14226"/>
                      </a:lnTo>
                      <a:lnTo>
                        <a:pt x="8119" y="14356"/>
                      </a:lnTo>
                      <a:lnTo>
                        <a:pt x="8470" y="14748"/>
                      </a:lnTo>
                      <a:lnTo>
                        <a:pt x="8871" y="14879"/>
                      </a:lnTo>
                      <a:lnTo>
                        <a:pt x="9522" y="15466"/>
                      </a:lnTo>
                      <a:lnTo>
                        <a:pt x="9622" y="15857"/>
                      </a:lnTo>
                      <a:lnTo>
                        <a:pt x="10023" y="16575"/>
                      </a:lnTo>
                      <a:lnTo>
                        <a:pt x="10174" y="17097"/>
                      </a:lnTo>
                      <a:lnTo>
                        <a:pt x="10174" y="17424"/>
                      </a:lnTo>
                      <a:lnTo>
                        <a:pt x="10274" y="17946"/>
                      </a:lnTo>
                      <a:lnTo>
                        <a:pt x="10574" y="18272"/>
                      </a:lnTo>
                      <a:lnTo>
                        <a:pt x="11126" y="18533"/>
                      </a:lnTo>
                      <a:lnTo>
                        <a:pt x="11326" y="19055"/>
                      </a:lnTo>
                      <a:lnTo>
                        <a:pt x="11527" y="19381"/>
                      </a:lnTo>
                      <a:lnTo>
                        <a:pt x="11777" y="19903"/>
                      </a:lnTo>
                      <a:lnTo>
                        <a:pt x="11777" y="20752"/>
                      </a:lnTo>
                      <a:lnTo>
                        <a:pt x="12078" y="21274"/>
                      </a:lnTo>
                      <a:lnTo>
                        <a:pt x="12729" y="21339"/>
                      </a:lnTo>
                      <a:lnTo>
                        <a:pt x="13130" y="21600"/>
                      </a:lnTo>
                      <a:lnTo>
                        <a:pt x="13181" y="20621"/>
                      </a:lnTo>
                      <a:lnTo>
                        <a:pt x="13381" y="20230"/>
                      </a:lnTo>
                      <a:lnTo>
                        <a:pt x="13381" y="20621"/>
                      </a:lnTo>
                      <a:lnTo>
                        <a:pt x="13581" y="20621"/>
                      </a:lnTo>
                      <a:lnTo>
                        <a:pt x="13882" y="20164"/>
                      </a:lnTo>
                      <a:lnTo>
                        <a:pt x="13481" y="19903"/>
                      </a:lnTo>
                      <a:lnTo>
                        <a:pt x="13281" y="19512"/>
                      </a:lnTo>
                      <a:lnTo>
                        <a:pt x="13181" y="19185"/>
                      </a:lnTo>
                      <a:lnTo>
                        <a:pt x="12930" y="18272"/>
                      </a:lnTo>
                      <a:lnTo>
                        <a:pt x="13181" y="18533"/>
                      </a:lnTo>
                      <a:lnTo>
                        <a:pt x="13281" y="19055"/>
                      </a:lnTo>
                      <a:lnTo>
                        <a:pt x="13682" y="19381"/>
                      </a:lnTo>
                      <a:lnTo>
                        <a:pt x="13682" y="18533"/>
                      </a:lnTo>
                      <a:lnTo>
                        <a:pt x="13932" y="19251"/>
                      </a:lnTo>
                      <a:lnTo>
                        <a:pt x="14233" y="19642"/>
                      </a:lnTo>
                      <a:lnTo>
                        <a:pt x="14634" y="19251"/>
                      </a:lnTo>
                      <a:lnTo>
                        <a:pt x="14784" y="18533"/>
                      </a:lnTo>
                      <a:lnTo>
                        <a:pt x="14433" y="18924"/>
                      </a:lnTo>
                      <a:lnTo>
                        <a:pt x="14734" y="18533"/>
                      </a:lnTo>
                      <a:lnTo>
                        <a:pt x="14634" y="18272"/>
                      </a:lnTo>
                      <a:lnTo>
                        <a:pt x="14233" y="18272"/>
                      </a:lnTo>
                      <a:lnTo>
                        <a:pt x="13882" y="18076"/>
                      </a:lnTo>
                      <a:lnTo>
                        <a:pt x="13581" y="18207"/>
                      </a:lnTo>
                      <a:lnTo>
                        <a:pt x="14233" y="17685"/>
                      </a:lnTo>
                      <a:lnTo>
                        <a:pt x="14734" y="17815"/>
                      </a:lnTo>
                      <a:lnTo>
                        <a:pt x="14985" y="17685"/>
                      </a:lnTo>
                      <a:lnTo>
                        <a:pt x="15386" y="17554"/>
                      </a:lnTo>
                      <a:lnTo>
                        <a:pt x="15636" y="17163"/>
                      </a:lnTo>
                      <a:lnTo>
                        <a:pt x="15486" y="16967"/>
                      </a:lnTo>
                      <a:lnTo>
                        <a:pt x="15837" y="17163"/>
                      </a:lnTo>
                      <a:lnTo>
                        <a:pt x="16137" y="16836"/>
                      </a:lnTo>
                      <a:lnTo>
                        <a:pt x="16488" y="16706"/>
                      </a:lnTo>
                      <a:lnTo>
                        <a:pt x="16488" y="16445"/>
                      </a:lnTo>
                      <a:lnTo>
                        <a:pt x="16789" y="16184"/>
                      </a:lnTo>
                      <a:lnTo>
                        <a:pt x="16989" y="15727"/>
                      </a:lnTo>
                      <a:lnTo>
                        <a:pt x="16689" y="15596"/>
                      </a:lnTo>
                      <a:lnTo>
                        <a:pt x="16488" y="14879"/>
                      </a:lnTo>
                      <a:lnTo>
                        <a:pt x="16789" y="14879"/>
                      </a:lnTo>
                      <a:lnTo>
                        <a:pt x="16989" y="15335"/>
                      </a:lnTo>
                      <a:lnTo>
                        <a:pt x="17240" y="15205"/>
                      </a:lnTo>
                      <a:lnTo>
                        <a:pt x="17641" y="14879"/>
                      </a:lnTo>
                      <a:lnTo>
                        <a:pt x="17841" y="14356"/>
                      </a:lnTo>
                      <a:lnTo>
                        <a:pt x="17992" y="14226"/>
                      </a:lnTo>
                      <a:lnTo>
                        <a:pt x="17891" y="13769"/>
                      </a:lnTo>
                      <a:lnTo>
                        <a:pt x="18092" y="13247"/>
                      </a:lnTo>
                      <a:lnTo>
                        <a:pt x="18493" y="13378"/>
                      </a:lnTo>
                      <a:lnTo>
                        <a:pt x="18743" y="13247"/>
                      </a:lnTo>
                      <a:lnTo>
                        <a:pt x="18944" y="12921"/>
                      </a:lnTo>
                      <a:lnTo>
                        <a:pt x="19144" y="12399"/>
                      </a:lnTo>
                      <a:lnTo>
                        <a:pt x="18944" y="12138"/>
                      </a:lnTo>
                      <a:lnTo>
                        <a:pt x="19245" y="12268"/>
                      </a:lnTo>
                      <a:lnTo>
                        <a:pt x="19495" y="11942"/>
                      </a:lnTo>
                      <a:lnTo>
                        <a:pt x="19345" y="11420"/>
                      </a:lnTo>
                      <a:lnTo>
                        <a:pt x="18944" y="11159"/>
                      </a:lnTo>
                      <a:lnTo>
                        <a:pt x="18944" y="10702"/>
                      </a:lnTo>
                      <a:lnTo>
                        <a:pt x="19144" y="10180"/>
                      </a:lnTo>
                      <a:lnTo>
                        <a:pt x="19345" y="10050"/>
                      </a:lnTo>
                      <a:lnTo>
                        <a:pt x="19044" y="10963"/>
                      </a:lnTo>
                      <a:lnTo>
                        <a:pt x="19395" y="11159"/>
                      </a:lnTo>
                      <a:lnTo>
                        <a:pt x="19495" y="11550"/>
                      </a:lnTo>
                      <a:lnTo>
                        <a:pt x="19495" y="10050"/>
                      </a:lnTo>
                      <a:lnTo>
                        <a:pt x="19696" y="9723"/>
                      </a:lnTo>
                      <a:lnTo>
                        <a:pt x="20447" y="7896"/>
                      </a:lnTo>
                      <a:lnTo>
                        <a:pt x="21199" y="6917"/>
                      </a:lnTo>
                      <a:lnTo>
                        <a:pt x="21600" y="6526"/>
                      </a:lnTo>
                      <a:lnTo>
                        <a:pt x="21600" y="6265"/>
                      </a:lnTo>
                      <a:lnTo>
                        <a:pt x="21400" y="6134"/>
                      </a:lnTo>
                      <a:lnTo>
                        <a:pt x="15837" y="97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70" name="Shape 2666">
                  <a:extLst>
                    <a:ext uri="{FF2B5EF4-FFF2-40B4-BE49-F238E27FC236}">
                      <a16:creationId xmlns:a16="http://schemas.microsoft.com/office/drawing/2014/main" id="{14F20CB0-B46A-4C28-AB08-87AF733E2F78}"/>
                    </a:ext>
                  </a:extLst>
                </p:cNvPr>
                <p:cNvSpPr/>
                <p:nvPr/>
              </p:nvSpPr>
              <p:spPr>
                <a:xfrm>
                  <a:off x="9917523" y="2500311"/>
                  <a:ext cx="775066" cy="459200"/>
                </a:xfrm>
                <a:custGeom>
                  <a:avLst/>
                  <a:gdLst/>
                  <a:ahLst/>
                  <a:cxnLst>
                    <a:cxn ang="0">
                      <a:pos x="wd2" y="hd2"/>
                    </a:cxn>
                    <a:cxn ang="5400000">
                      <a:pos x="wd2" y="hd2"/>
                    </a:cxn>
                    <a:cxn ang="10800000">
                      <a:pos x="wd2" y="hd2"/>
                    </a:cxn>
                    <a:cxn ang="16200000">
                      <a:pos x="wd2" y="hd2"/>
                    </a:cxn>
                  </a:cxnLst>
                  <a:rect l="0" t="0" r="r" b="b"/>
                  <a:pathLst>
                    <a:path w="21600" h="21600" extrusionOk="0">
                      <a:moveTo>
                        <a:pt x="20771" y="13575"/>
                      </a:moveTo>
                      <a:lnTo>
                        <a:pt x="20858" y="13575"/>
                      </a:lnTo>
                      <a:lnTo>
                        <a:pt x="21076" y="13040"/>
                      </a:lnTo>
                      <a:lnTo>
                        <a:pt x="21425" y="12572"/>
                      </a:lnTo>
                      <a:lnTo>
                        <a:pt x="21600" y="12171"/>
                      </a:lnTo>
                      <a:lnTo>
                        <a:pt x="20858" y="11302"/>
                      </a:lnTo>
                      <a:lnTo>
                        <a:pt x="20596" y="10900"/>
                      </a:lnTo>
                      <a:lnTo>
                        <a:pt x="20422" y="10767"/>
                      </a:lnTo>
                      <a:lnTo>
                        <a:pt x="20116" y="10566"/>
                      </a:lnTo>
                      <a:lnTo>
                        <a:pt x="20116" y="10031"/>
                      </a:lnTo>
                      <a:lnTo>
                        <a:pt x="19767" y="9897"/>
                      </a:lnTo>
                      <a:lnTo>
                        <a:pt x="19549" y="9429"/>
                      </a:lnTo>
                      <a:lnTo>
                        <a:pt x="19375" y="8627"/>
                      </a:lnTo>
                      <a:lnTo>
                        <a:pt x="19593" y="8159"/>
                      </a:lnTo>
                      <a:lnTo>
                        <a:pt x="19680" y="7757"/>
                      </a:lnTo>
                      <a:lnTo>
                        <a:pt x="19593" y="7289"/>
                      </a:lnTo>
                      <a:lnTo>
                        <a:pt x="19462" y="7155"/>
                      </a:lnTo>
                      <a:lnTo>
                        <a:pt x="19375" y="6888"/>
                      </a:lnTo>
                      <a:lnTo>
                        <a:pt x="19593" y="6420"/>
                      </a:lnTo>
                      <a:lnTo>
                        <a:pt x="20029" y="5283"/>
                      </a:lnTo>
                      <a:lnTo>
                        <a:pt x="20029" y="4748"/>
                      </a:lnTo>
                      <a:lnTo>
                        <a:pt x="20116" y="4347"/>
                      </a:lnTo>
                      <a:lnTo>
                        <a:pt x="20422" y="3745"/>
                      </a:lnTo>
                      <a:lnTo>
                        <a:pt x="20422" y="3611"/>
                      </a:lnTo>
                      <a:lnTo>
                        <a:pt x="20116" y="3344"/>
                      </a:lnTo>
                      <a:lnTo>
                        <a:pt x="19767" y="3277"/>
                      </a:lnTo>
                      <a:lnTo>
                        <a:pt x="19200" y="3009"/>
                      </a:lnTo>
                      <a:lnTo>
                        <a:pt x="18938" y="2474"/>
                      </a:lnTo>
                      <a:lnTo>
                        <a:pt x="18895" y="2006"/>
                      </a:lnTo>
                      <a:lnTo>
                        <a:pt x="18633" y="1003"/>
                      </a:lnTo>
                      <a:lnTo>
                        <a:pt x="18284" y="602"/>
                      </a:lnTo>
                      <a:lnTo>
                        <a:pt x="18065" y="736"/>
                      </a:lnTo>
                      <a:lnTo>
                        <a:pt x="17891" y="201"/>
                      </a:lnTo>
                      <a:lnTo>
                        <a:pt x="17542" y="134"/>
                      </a:lnTo>
                      <a:lnTo>
                        <a:pt x="17542" y="0"/>
                      </a:lnTo>
                      <a:lnTo>
                        <a:pt x="14356" y="1137"/>
                      </a:lnTo>
                      <a:lnTo>
                        <a:pt x="9600" y="2608"/>
                      </a:lnTo>
                      <a:lnTo>
                        <a:pt x="5324" y="3879"/>
                      </a:lnTo>
                      <a:lnTo>
                        <a:pt x="2531" y="4614"/>
                      </a:lnTo>
                      <a:lnTo>
                        <a:pt x="2400" y="3009"/>
                      </a:lnTo>
                      <a:lnTo>
                        <a:pt x="2313" y="2876"/>
                      </a:lnTo>
                      <a:lnTo>
                        <a:pt x="1309" y="4012"/>
                      </a:lnTo>
                      <a:lnTo>
                        <a:pt x="1309" y="3879"/>
                      </a:lnTo>
                      <a:lnTo>
                        <a:pt x="1004" y="4347"/>
                      </a:lnTo>
                      <a:lnTo>
                        <a:pt x="436" y="5149"/>
                      </a:lnTo>
                      <a:lnTo>
                        <a:pt x="0" y="5484"/>
                      </a:lnTo>
                      <a:lnTo>
                        <a:pt x="0" y="5751"/>
                      </a:lnTo>
                      <a:lnTo>
                        <a:pt x="1091" y="15046"/>
                      </a:lnTo>
                      <a:lnTo>
                        <a:pt x="1833" y="21600"/>
                      </a:lnTo>
                      <a:lnTo>
                        <a:pt x="5498" y="20597"/>
                      </a:lnTo>
                      <a:lnTo>
                        <a:pt x="11564" y="18858"/>
                      </a:lnTo>
                      <a:lnTo>
                        <a:pt x="18371" y="16585"/>
                      </a:lnTo>
                      <a:lnTo>
                        <a:pt x="18545" y="16183"/>
                      </a:lnTo>
                      <a:lnTo>
                        <a:pt x="18720" y="15715"/>
                      </a:lnTo>
                      <a:lnTo>
                        <a:pt x="18938" y="15448"/>
                      </a:lnTo>
                      <a:lnTo>
                        <a:pt x="19287" y="15314"/>
                      </a:lnTo>
                      <a:lnTo>
                        <a:pt x="19549" y="15448"/>
                      </a:lnTo>
                      <a:lnTo>
                        <a:pt x="19593" y="15581"/>
                      </a:lnTo>
                      <a:lnTo>
                        <a:pt x="19855" y="15046"/>
                      </a:lnTo>
                      <a:lnTo>
                        <a:pt x="20204" y="14913"/>
                      </a:lnTo>
                      <a:lnTo>
                        <a:pt x="20509" y="14578"/>
                      </a:lnTo>
                      <a:lnTo>
                        <a:pt x="20509" y="14043"/>
                      </a:lnTo>
                      <a:lnTo>
                        <a:pt x="20684" y="13709"/>
                      </a:lnTo>
                      <a:lnTo>
                        <a:pt x="20771" y="13709"/>
                      </a:lnTo>
                      <a:lnTo>
                        <a:pt x="20771" y="13575"/>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71" name="Shape 2667">
                  <a:extLst>
                    <a:ext uri="{FF2B5EF4-FFF2-40B4-BE49-F238E27FC236}">
                      <a16:creationId xmlns:a16="http://schemas.microsoft.com/office/drawing/2014/main" id="{587E215A-4363-472C-9761-FDEF84EA7409}"/>
                    </a:ext>
                  </a:extLst>
                </p:cNvPr>
                <p:cNvSpPr/>
                <p:nvPr/>
              </p:nvSpPr>
              <p:spPr>
                <a:xfrm>
                  <a:off x="10576720" y="2825875"/>
                  <a:ext cx="144052" cy="216094"/>
                </a:xfrm>
                <a:custGeom>
                  <a:avLst/>
                  <a:gdLst/>
                  <a:ahLst/>
                  <a:cxnLst>
                    <a:cxn ang="0">
                      <a:pos x="wd2" y="hd2"/>
                    </a:cxn>
                    <a:cxn ang="5400000">
                      <a:pos x="wd2" y="hd2"/>
                    </a:cxn>
                    <a:cxn ang="10800000">
                      <a:pos x="wd2" y="hd2"/>
                    </a:cxn>
                    <a:cxn ang="16200000">
                      <a:pos x="wd2" y="hd2"/>
                    </a:cxn>
                  </a:cxnLst>
                  <a:rect l="0" t="0" r="r" b="b"/>
                  <a:pathLst>
                    <a:path w="21600" h="21600" extrusionOk="0">
                      <a:moveTo>
                        <a:pt x="4930" y="0"/>
                      </a:moveTo>
                      <a:lnTo>
                        <a:pt x="3052" y="284"/>
                      </a:lnTo>
                      <a:lnTo>
                        <a:pt x="1878" y="853"/>
                      </a:lnTo>
                      <a:lnTo>
                        <a:pt x="939" y="1847"/>
                      </a:lnTo>
                      <a:lnTo>
                        <a:pt x="0" y="2700"/>
                      </a:lnTo>
                      <a:lnTo>
                        <a:pt x="5400" y="13926"/>
                      </a:lnTo>
                      <a:lnTo>
                        <a:pt x="7983" y="20605"/>
                      </a:lnTo>
                      <a:lnTo>
                        <a:pt x="9391" y="21600"/>
                      </a:lnTo>
                      <a:lnTo>
                        <a:pt x="20896" y="20037"/>
                      </a:lnTo>
                      <a:lnTo>
                        <a:pt x="21130" y="19753"/>
                      </a:lnTo>
                      <a:lnTo>
                        <a:pt x="21600" y="19753"/>
                      </a:lnTo>
                      <a:lnTo>
                        <a:pt x="20426" y="17905"/>
                      </a:lnTo>
                      <a:lnTo>
                        <a:pt x="18548" y="18189"/>
                      </a:lnTo>
                      <a:lnTo>
                        <a:pt x="18078" y="18474"/>
                      </a:lnTo>
                      <a:lnTo>
                        <a:pt x="19487" y="17337"/>
                      </a:lnTo>
                      <a:lnTo>
                        <a:pt x="18548" y="17053"/>
                      </a:lnTo>
                      <a:lnTo>
                        <a:pt x="18548" y="16342"/>
                      </a:lnTo>
                      <a:lnTo>
                        <a:pt x="19017" y="15205"/>
                      </a:lnTo>
                      <a:lnTo>
                        <a:pt x="18548" y="14637"/>
                      </a:lnTo>
                      <a:lnTo>
                        <a:pt x="16904" y="14921"/>
                      </a:lnTo>
                      <a:lnTo>
                        <a:pt x="13852" y="13358"/>
                      </a:lnTo>
                      <a:lnTo>
                        <a:pt x="13383" y="12221"/>
                      </a:lnTo>
                      <a:lnTo>
                        <a:pt x="11504" y="11511"/>
                      </a:lnTo>
                      <a:lnTo>
                        <a:pt x="10565" y="10089"/>
                      </a:lnTo>
                      <a:lnTo>
                        <a:pt x="10096" y="9095"/>
                      </a:lnTo>
                      <a:lnTo>
                        <a:pt x="9391" y="7958"/>
                      </a:lnTo>
                      <a:lnTo>
                        <a:pt x="7513" y="7247"/>
                      </a:lnTo>
                      <a:lnTo>
                        <a:pt x="6339" y="6395"/>
                      </a:lnTo>
                      <a:lnTo>
                        <a:pt x="5400" y="5400"/>
                      </a:lnTo>
                      <a:lnTo>
                        <a:pt x="5400" y="4547"/>
                      </a:lnTo>
                      <a:lnTo>
                        <a:pt x="4461" y="3411"/>
                      </a:lnTo>
                      <a:lnTo>
                        <a:pt x="4930" y="2984"/>
                      </a:lnTo>
                      <a:lnTo>
                        <a:pt x="5870" y="1847"/>
                      </a:lnTo>
                      <a:lnTo>
                        <a:pt x="5870" y="853"/>
                      </a:lnTo>
                      <a:lnTo>
                        <a:pt x="6574" y="568"/>
                      </a:lnTo>
                      <a:lnTo>
                        <a:pt x="6339" y="284"/>
                      </a:lnTo>
                      <a:lnTo>
                        <a:pt x="493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72" name="Group 2670">
                  <a:extLst>
                    <a:ext uri="{FF2B5EF4-FFF2-40B4-BE49-F238E27FC236}">
                      <a16:creationId xmlns:a16="http://schemas.microsoft.com/office/drawing/2014/main" id="{34D58C39-FAAA-48C5-B5A3-69299AF3E231}"/>
                    </a:ext>
                  </a:extLst>
                </p:cNvPr>
                <p:cNvGrpSpPr/>
                <p:nvPr/>
              </p:nvGrpSpPr>
              <p:grpSpPr>
                <a:xfrm>
                  <a:off x="9656038" y="2959512"/>
                  <a:ext cx="1038117" cy="531707"/>
                  <a:chOff x="0" y="0"/>
                  <a:chExt cx="1796716" cy="920247"/>
                </a:xfrm>
                <a:solidFill>
                  <a:srgbClr val="FFFFFF">
                    <a:lumMod val="85000"/>
                  </a:srgbClr>
                </a:solidFill>
              </p:grpSpPr>
              <p:sp>
                <p:nvSpPr>
                  <p:cNvPr id="651" name="Shape 2668">
                    <a:extLst>
                      <a:ext uri="{FF2B5EF4-FFF2-40B4-BE49-F238E27FC236}">
                        <a16:creationId xmlns:a16="http://schemas.microsoft.com/office/drawing/2014/main" id="{0F858158-254D-435B-B7FA-287EFFFD7DF5}"/>
                      </a:ext>
                    </a:extLst>
                  </p:cNvPr>
                  <p:cNvSpPr/>
                  <p:nvPr/>
                </p:nvSpPr>
                <p:spPr>
                  <a:xfrm>
                    <a:off x="0" y="0"/>
                    <a:ext cx="1783167" cy="920247"/>
                  </a:xfrm>
                  <a:custGeom>
                    <a:avLst/>
                    <a:gdLst/>
                    <a:ahLst/>
                    <a:cxnLst>
                      <a:cxn ang="0">
                        <a:pos x="wd2" y="hd2"/>
                      </a:cxn>
                      <a:cxn ang="5400000">
                        <a:pos x="wd2" y="hd2"/>
                      </a:cxn>
                      <a:cxn ang="10800000">
                        <a:pos x="wd2" y="hd2"/>
                      </a:cxn>
                      <a:cxn ang="16200000">
                        <a:pos x="wd2" y="hd2"/>
                      </a:cxn>
                    </a:cxnLst>
                    <a:rect l="0" t="0" r="r" b="b"/>
                    <a:pathLst>
                      <a:path w="21600" h="21600" extrusionOk="0">
                        <a:moveTo>
                          <a:pt x="16151" y="1617"/>
                        </a:moveTo>
                        <a:lnTo>
                          <a:pt x="16052" y="1386"/>
                        </a:lnTo>
                        <a:lnTo>
                          <a:pt x="15790" y="1328"/>
                        </a:lnTo>
                        <a:lnTo>
                          <a:pt x="15494" y="1328"/>
                        </a:lnTo>
                        <a:lnTo>
                          <a:pt x="15232" y="982"/>
                        </a:lnTo>
                        <a:lnTo>
                          <a:pt x="15297" y="635"/>
                        </a:lnTo>
                        <a:lnTo>
                          <a:pt x="15166" y="231"/>
                        </a:lnTo>
                        <a:lnTo>
                          <a:pt x="14936" y="0"/>
                        </a:lnTo>
                        <a:lnTo>
                          <a:pt x="14509" y="0"/>
                        </a:lnTo>
                        <a:lnTo>
                          <a:pt x="14378" y="751"/>
                        </a:lnTo>
                        <a:lnTo>
                          <a:pt x="14247" y="1213"/>
                        </a:lnTo>
                        <a:lnTo>
                          <a:pt x="13032" y="0"/>
                        </a:lnTo>
                        <a:lnTo>
                          <a:pt x="12770" y="116"/>
                        </a:lnTo>
                        <a:lnTo>
                          <a:pt x="12835" y="520"/>
                        </a:lnTo>
                        <a:lnTo>
                          <a:pt x="12704" y="982"/>
                        </a:lnTo>
                        <a:lnTo>
                          <a:pt x="12770" y="1733"/>
                        </a:lnTo>
                        <a:lnTo>
                          <a:pt x="12573" y="2195"/>
                        </a:lnTo>
                        <a:lnTo>
                          <a:pt x="12474" y="2945"/>
                        </a:lnTo>
                        <a:lnTo>
                          <a:pt x="12277" y="3350"/>
                        </a:lnTo>
                        <a:lnTo>
                          <a:pt x="12080" y="3350"/>
                        </a:lnTo>
                        <a:lnTo>
                          <a:pt x="11916" y="4101"/>
                        </a:lnTo>
                        <a:lnTo>
                          <a:pt x="11653" y="4216"/>
                        </a:lnTo>
                        <a:lnTo>
                          <a:pt x="11424" y="4216"/>
                        </a:lnTo>
                        <a:lnTo>
                          <a:pt x="11358" y="4678"/>
                        </a:lnTo>
                        <a:lnTo>
                          <a:pt x="11292" y="5198"/>
                        </a:lnTo>
                        <a:lnTo>
                          <a:pt x="11161" y="5544"/>
                        </a:lnTo>
                        <a:lnTo>
                          <a:pt x="11095" y="6411"/>
                        </a:lnTo>
                        <a:lnTo>
                          <a:pt x="10964" y="6815"/>
                        </a:lnTo>
                        <a:lnTo>
                          <a:pt x="10800" y="6930"/>
                        </a:lnTo>
                        <a:lnTo>
                          <a:pt x="10308" y="6815"/>
                        </a:lnTo>
                        <a:lnTo>
                          <a:pt x="10308" y="6642"/>
                        </a:lnTo>
                        <a:lnTo>
                          <a:pt x="10045" y="6295"/>
                        </a:lnTo>
                        <a:lnTo>
                          <a:pt x="9815" y="6411"/>
                        </a:lnTo>
                        <a:lnTo>
                          <a:pt x="9815" y="7624"/>
                        </a:lnTo>
                        <a:lnTo>
                          <a:pt x="9684" y="7797"/>
                        </a:lnTo>
                        <a:lnTo>
                          <a:pt x="9553" y="8605"/>
                        </a:lnTo>
                        <a:lnTo>
                          <a:pt x="9421" y="9010"/>
                        </a:lnTo>
                        <a:lnTo>
                          <a:pt x="9388" y="9472"/>
                        </a:lnTo>
                        <a:lnTo>
                          <a:pt x="9323" y="10222"/>
                        </a:lnTo>
                        <a:lnTo>
                          <a:pt x="9060" y="10742"/>
                        </a:lnTo>
                        <a:lnTo>
                          <a:pt x="8830" y="11493"/>
                        </a:lnTo>
                        <a:lnTo>
                          <a:pt x="8765" y="12244"/>
                        </a:lnTo>
                        <a:lnTo>
                          <a:pt x="8929" y="12706"/>
                        </a:lnTo>
                        <a:lnTo>
                          <a:pt x="8765" y="13052"/>
                        </a:lnTo>
                        <a:lnTo>
                          <a:pt x="8830" y="13457"/>
                        </a:lnTo>
                        <a:lnTo>
                          <a:pt x="8765" y="13572"/>
                        </a:lnTo>
                        <a:lnTo>
                          <a:pt x="8338" y="14092"/>
                        </a:lnTo>
                        <a:lnTo>
                          <a:pt x="8075" y="14034"/>
                        </a:lnTo>
                        <a:lnTo>
                          <a:pt x="7649" y="14670"/>
                        </a:lnTo>
                        <a:lnTo>
                          <a:pt x="7353" y="14439"/>
                        </a:lnTo>
                        <a:lnTo>
                          <a:pt x="7353" y="14901"/>
                        </a:lnTo>
                        <a:lnTo>
                          <a:pt x="7288" y="15189"/>
                        </a:lnTo>
                        <a:lnTo>
                          <a:pt x="7025" y="15305"/>
                        </a:lnTo>
                        <a:lnTo>
                          <a:pt x="6533" y="15767"/>
                        </a:lnTo>
                        <a:lnTo>
                          <a:pt x="6303" y="15767"/>
                        </a:lnTo>
                        <a:lnTo>
                          <a:pt x="5909" y="15536"/>
                        </a:lnTo>
                        <a:lnTo>
                          <a:pt x="5843" y="15825"/>
                        </a:lnTo>
                        <a:lnTo>
                          <a:pt x="5416" y="16402"/>
                        </a:lnTo>
                        <a:lnTo>
                          <a:pt x="5055" y="16287"/>
                        </a:lnTo>
                        <a:lnTo>
                          <a:pt x="4629" y="15825"/>
                        </a:lnTo>
                        <a:lnTo>
                          <a:pt x="4366" y="15420"/>
                        </a:lnTo>
                        <a:lnTo>
                          <a:pt x="4202" y="14958"/>
                        </a:lnTo>
                        <a:lnTo>
                          <a:pt x="4202" y="14670"/>
                        </a:lnTo>
                        <a:lnTo>
                          <a:pt x="3316" y="16518"/>
                        </a:lnTo>
                        <a:lnTo>
                          <a:pt x="2528" y="17499"/>
                        </a:lnTo>
                        <a:lnTo>
                          <a:pt x="2396" y="17904"/>
                        </a:lnTo>
                        <a:lnTo>
                          <a:pt x="2396" y="18366"/>
                        </a:lnTo>
                        <a:lnTo>
                          <a:pt x="2101" y="18655"/>
                        </a:lnTo>
                        <a:lnTo>
                          <a:pt x="2101" y="19001"/>
                        </a:lnTo>
                        <a:lnTo>
                          <a:pt x="1904" y="19405"/>
                        </a:lnTo>
                        <a:lnTo>
                          <a:pt x="1740" y="19636"/>
                        </a:lnTo>
                        <a:lnTo>
                          <a:pt x="1477" y="19983"/>
                        </a:lnTo>
                        <a:lnTo>
                          <a:pt x="1412" y="20329"/>
                        </a:lnTo>
                        <a:lnTo>
                          <a:pt x="919" y="20734"/>
                        </a:lnTo>
                        <a:lnTo>
                          <a:pt x="689" y="21080"/>
                        </a:lnTo>
                        <a:lnTo>
                          <a:pt x="427" y="21196"/>
                        </a:lnTo>
                        <a:lnTo>
                          <a:pt x="0" y="21600"/>
                        </a:lnTo>
                        <a:lnTo>
                          <a:pt x="853" y="21369"/>
                        </a:lnTo>
                        <a:lnTo>
                          <a:pt x="1346" y="21369"/>
                        </a:lnTo>
                        <a:lnTo>
                          <a:pt x="3217" y="20849"/>
                        </a:lnTo>
                        <a:lnTo>
                          <a:pt x="4366" y="20618"/>
                        </a:lnTo>
                        <a:lnTo>
                          <a:pt x="5252" y="20214"/>
                        </a:lnTo>
                        <a:lnTo>
                          <a:pt x="6040" y="20214"/>
                        </a:lnTo>
                        <a:lnTo>
                          <a:pt x="6894" y="20098"/>
                        </a:lnTo>
                        <a:lnTo>
                          <a:pt x="9126" y="19405"/>
                        </a:lnTo>
                        <a:lnTo>
                          <a:pt x="15297" y="17499"/>
                        </a:lnTo>
                        <a:lnTo>
                          <a:pt x="18383" y="16402"/>
                        </a:lnTo>
                        <a:lnTo>
                          <a:pt x="21108" y="15305"/>
                        </a:lnTo>
                        <a:lnTo>
                          <a:pt x="21042" y="15074"/>
                        </a:lnTo>
                        <a:lnTo>
                          <a:pt x="21173" y="15305"/>
                        </a:lnTo>
                        <a:lnTo>
                          <a:pt x="21272" y="15189"/>
                        </a:lnTo>
                        <a:lnTo>
                          <a:pt x="21239" y="14901"/>
                        </a:lnTo>
                        <a:lnTo>
                          <a:pt x="21239" y="14439"/>
                        </a:lnTo>
                        <a:lnTo>
                          <a:pt x="21403" y="14785"/>
                        </a:lnTo>
                        <a:lnTo>
                          <a:pt x="21534" y="15189"/>
                        </a:lnTo>
                        <a:lnTo>
                          <a:pt x="21600" y="15074"/>
                        </a:lnTo>
                        <a:lnTo>
                          <a:pt x="21239" y="13919"/>
                        </a:lnTo>
                        <a:lnTo>
                          <a:pt x="21042" y="13110"/>
                        </a:lnTo>
                        <a:lnTo>
                          <a:pt x="20353" y="13110"/>
                        </a:lnTo>
                        <a:lnTo>
                          <a:pt x="20188" y="13052"/>
                        </a:lnTo>
                        <a:lnTo>
                          <a:pt x="20123" y="13572"/>
                        </a:lnTo>
                        <a:lnTo>
                          <a:pt x="20188" y="13803"/>
                        </a:lnTo>
                        <a:lnTo>
                          <a:pt x="19991" y="13572"/>
                        </a:lnTo>
                        <a:lnTo>
                          <a:pt x="19795" y="13572"/>
                        </a:lnTo>
                        <a:lnTo>
                          <a:pt x="19565" y="13919"/>
                        </a:lnTo>
                        <a:lnTo>
                          <a:pt x="19630" y="13572"/>
                        </a:lnTo>
                        <a:lnTo>
                          <a:pt x="19433" y="13110"/>
                        </a:lnTo>
                        <a:lnTo>
                          <a:pt x="19171" y="12937"/>
                        </a:lnTo>
                        <a:lnTo>
                          <a:pt x="19007" y="12475"/>
                        </a:lnTo>
                        <a:lnTo>
                          <a:pt x="18941" y="12186"/>
                        </a:lnTo>
                        <a:lnTo>
                          <a:pt x="18678" y="12244"/>
                        </a:lnTo>
                        <a:lnTo>
                          <a:pt x="18449" y="12186"/>
                        </a:lnTo>
                        <a:lnTo>
                          <a:pt x="18252" y="12186"/>
                        </a:lnTo>
                        <a:lnTo>
                          <a:pt x="17825" y="11955"/>
                        </a:lnTo>
                        <a:lnTo>
                          <a:pt x="17136" y="11955"/>
                        </a:lnTo>
                        <a:lnTo>
                          <a:pt x="17201" y="11724"/>
                        </a:lnTo>
                        <a:lnTo>
                          <a:pt x="17398" y="11840"/>
                        </a:lnTo>
                        <a:lnTo>
                          <a:pt x="17891" y="11609"/>
                        </a:lnTo>
                        <a:lnTo>
                          <a:pt x="18153" y="11955"/>
                        </a:lnTo>
                        <a:lnTo>
                          <a:pt x="18252" y="11955"/>
                        </a:lnTo>
                        <a:lnTo>
                          <a:pt x="18252" y="11493"/>
                        </a:lnTo>
                        <a:lnTo>
                          <a:pt x="18449" y="11955"/>
                        </a:lnTo>
                        <a:lnTo>
                          <a:pt x="18678" y="12186"/>
                        </a:lnTo>
                        <a:lnTo>
                          <a:pt x="18875" y="11840"/>
                        </a:lnTo>
                        <a:lnTo>
                          <a:pt x="19072" y="12244"/>
                        </a:lnTo>
                        <a:lnTo>
                          <a:pt x="19302" y="12590"/>
                        </a:lnTo>
                        <a:lnTo>
                          <a:pt x="19565" y="12706"/>
                        </a:lnTo>
                        <a:lnTo>
                          <a:pt x="19729" y="13110"/>
                        </a:lnTo>
                        <a:lnTo>
                          <a:pt x="19860" y="12937"/>
                        </a:lnTo>
                        <a:lnTo>
                          <a:pt x="19991" y="12821"/>
                        </a:lnTo>
                        <a:lnTo>
                          <a:pt x="20057" y="12475"/>
                        </a:lnTo>
                        <a:lnTo>
                          <a:pt x="19991" y="12071"/>
                        </a:lnTo>
                        <a:lnTo>
                          <a:pt x="19729" y="11955"/>
                        </a:lnTo>
                        <a:lnTo>
                          <a:pt x="19696" y="11493"/>
                        </a:lnTo>
                        <a:lnTo>
                          <a:pt x="19433" y="11609"/>
                        </a:lnTo>
                        <a:lnTo>
                          <a:pt x="19007" y="11320"/>
                        </a:lnTo>
                        <a:lnTo>
                          <a:pt x="18810" y="10973"/>
                        </a:lnTo>
                        <a:lnTo>
                          <a:pt x="18317" y="10338"/>
                        </a:lnTo>
                        <a:lnTo>
                          <a:pt x="18580" y="10338"/>
                        </a:lnTo>
                        <a:lnTo>
                          <a:pt x="19007" y="11089"/>
                        </a:lnTo>
                        <a:lnTo>
                          <a:pt x="19433" y="11378"/>
                        </a:lnTo>
                        <a:lnTo>
                          <a:pt x="19565" y="10973"/>
                        </a:lnTo>
                        <a:lnTo>
                          <a:pt x="19368" y="10627"/>
                        </a:lnTo>
                        <a:lnTo>
                          <a:pt x="19433" y="10511"/>
                        </a:lnTo>
                        <a:lnTo>
                          <a:pt x="19696" y="10511"/>
                        </a:lnTo>
                        <a:lnTo>
                          <a:pt x="19860" y="10858"/>
                        </a:lnTo>
                        <a:lnTo>
                          <a:pt x="19926" y="10511"/>
                        </a:lnTo>
                        <a:lnTo>
                          <a:pt x="19795" y="9760"/>
                        </a:lnTo>
                        <a:lnTo>
                          <a:pt x="19630" y="9760"/>
                        </a:lnTo>
                        <a:lnTo>
                          <a:pt x="19368" y="9645"/>
                        </a:lnTo>
                        <a:lnTo>
                          <a:pt x="19499" y="9529"/>
                        </a:lnTo>
                        <a:lnTo>
                          <a:pt x="19236" y="9241"/>
                        </a:lnTo>
                        <a:lnTo>
                          <a:pt x="19007" y="9241"/>
                        </a:lnTo>
                        <a:lnTo>
                          <a:pt x="18810" y="8894"/>
                        </a:lnTo>
                        <a:lnTo>
                          <a:pt x="18744" y="8663"/>
                        </a:lnTo>
                        <a:lnTo>
                          <a:pt x="18252" y="8374"/>
                        </a:lnTo>
                        <a:lnTo>
                          <a:pt x="18088" y="7912"/>
                        </a:lnTo>
                        <a:lnTo>
                          <a:pt x="17891" y="7681"/>
                        </a:lnTo>
                        <a:lnTo>
                          <a:pt x="17694" y="7508"/>
                        </a:lnTo>
                        <a:lnTo>
                          <a:pt x="17595" y="7161"/>
                        </a:lnTo>
                        <a:lnTo>
                          <a:pt x="17136" y="6642"/>
                        </a:lnTo>
                        <a:lnTo>
                          <a:pt x="16971" y="6642"/>
                        </a:lnTo>
                        <a:lnTo>
                          <a:pt x="17136" y="6526"/>
                        </a:lnTo>
                        <a:lnTo>
                          <a:pt x="17398" y="6757"/>
                        </a:lnTo>
                        <a:lnTo>
                          <a:pt x="17628" y="7046"/>
                        </a:lnTo>
                        <a:lnTo>
                          <a:pt x="17891" y="7508"/>
                        </a:lnTo>
                        <a:lnTo>
                          <a:pt x="18088" y="7624"/>
                        </a:lnTo>
                        <a:lnTo>
                          <a:pt x="18252" y="8028"/>
                        </a:lnTo>
                        <a:lnTo>
                          <a:pt x="18449" y="8143"/>
                        </a:lnTo>
                        <a:lnTo>
                          <a:pt x="18875" y="8663"/>
                        </a:lnTo>
                        <a:lnTo>
                          <a:pt x="19138" y="8779"/>
                        </a:lnTo>
                        <a:lnTo>
                          <a:pt x="19138" y="8894"/>
                        </a:lnTo>
                        <a:lnTo>
                          <a:pt x="19368" y="9010"/>
                        </a:lnTo>
                        <a:lnTo>
                          <a:pt x="19499" y="8490"/>
                        </a:lnTo>
                        <a:lnTo>
                          <a:pt x="19499" y="8028"/>
                        </a:lnTo>
                        <a:lnTo>
                          <a:pt x="19302" y="7624"/>
                        </a:lnTo>
                        <a:lnTo>
                          <a:pt x="19565" y="7681"/>
                        </a:lnTo>
                        <a:lnTo>
                          <a:pt x="19565" y="7277"/>
                        </a:lnTo>
                        <a:lnTo>
                          <a:pt x="19072" y="6930"/>
                        </a:lnTo>
                        <a:lnTo>
                          <a:pt x="18875" y="6930"/>
                        </a:lnTo>
                        <a:lnTo>
                          <a:pt x="18875" y="6815"/>
                        </a:lnTo>
                        <a:lnTo>
                          <a:pt x="18646" y="6815"/>
                        </a:lnTo>
                        <a:lnTo>
                          <a:pt x="18646" y="6642"/>
                        </a:lnTo>
                        <a:lnTo>
                          <a:pt x="18449" y="6295"/>
                        </a:lnTo>
                        <a:lnTo>
                          <a:pt x="18383" y="6064"/>
                        </a:lnTo>
                        <a:lnTo>
                          <a:pt x="17956" y="6295"/>
                        </a:lnTo>
                        <a:lnTo>
                          <a:pt x="17891" y="6180"/>
                        </a:lnTo>
                        <a:lnTo>
                          <a:pt x="17529" y="6180"/>
                        </a:lnTo>
                        <a:lnTo>
                          <a:pt x="17136" y="5544"/>
                        </a:lnTo>
                        <a:lnTo>
                          <a:pt x="17136" y="5198"/>
                        </a:lnTo>
                        <a:lnTo>
                          <a:pt x="16906" y="5198"/>
                        </a:lnTo>
                        <a:lnTo>
                          <a:pt x="16643" y="5544"/>
                        </a:lnTo>
                        <a:lnTo>
                          <a:pt x="16479" y="5660"/>
                        </a:lnTo>
                        <a:lnTo>
                          <a:pt x="16282" y="5660"/>
                        </a:lnTo>
                        <a:lnTo>
                          <a:pt x="16151" y="5198"/>
                        </a:lnTo>
                        <a:lnTo>
                          <a:pt x="16282" y="5198"/>
                        </a:lnTo>
                        <a:lnTo>
                          <a:pt x="16216" y="4794"/>
                        </a:lnTo>
                        <a:lnTo>
                          <a:pt x="16348" y="3581"/>
                        </a:lnTo>
                        <a:lnTo>
                          <a:pt x="16479" y="3812"/>
                        </a:lnTo>
                        <a:lnTo>
                          <a:pt x="16545" y="3812"/>
                        </a:lnTo>
                        <a:lnTo>
                          <a:pt x="16610" y="3581"/>
                        </a:lnTo>
                        <a:lnTo>
                          <a:pt x="16545" y="3350"/>
                        </a:lnTo>
                        <a:lnTo>
                          <a:pt x="16774" y="3061"/>
                        </a:lnTo>
                        <a:lnTo>
                          <a:pt x="16709" y="2599"/>
                        </a:lnTo>
                        <a:lnTo>
                          <a:pt x="16643" y="2368"/>
                        </a:lnTo>
                        <a:lnTo>
                          <a:pt x="16610" y="1964"/>
                        </a:lnTo>
                        <a:lnTo>
                          <a:pt x="16413" y="1733"/>
                        </a:lnTo>
                        <a:lnTo>
                          <a:pt x="16151" y="1617"/>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2" name="Shape 2669">
                    <a:extLst>
                      <a:ext uri="{FF2B5EF4-FFF2-40B4-BE49-F238E27FC236}">
                        <a16:creationId xmlns:a16="http://schemas.microsoft.com/office/drawing/2014/main" id="{8DEE3F96-A79F-41D0-AB2E-192352454ED8}"/>
                      </a:ext>
                    </a:extLst>
                  </p:cNvPr>
                  <p:cNvSpPr/>
                  <p:nvPr/>
                </p:nvSpPr>
                <p:spPr>
                  <a:xfrm>
                    <a:off x="1701866" y="236213"/>
                    <a:ext cx="94850" cy="253437"/>
                  </a:xfrm>
                  <a:custGeom>
                    <a:avLst/>
                    <a:gdLst/>
                    <a:ahLst/>
                    <a:cxnLst>
                      <a:cxn ang="0">
                        <a:pos x="wd2" y="hd2"/>
                      </a:cxn>
                      <a:cxn ang="5400000">
                        <a:pos x="wd2" y="hd2"/>
                      </a:cxn>
                      <a:cxn ang="10800000">
                        <a:pos x="wd2" y="hd2"/>
                      </a:cxn>
                      <a:cxn ang="16200000">
                        <a:pos x="wd2" y="hd2"/>
                      </a:cxn>
                    </a:cxnLst>
                    <a:rect l="0" t="0" r="r" b="b"/>
                    <a:pathLst>
                      <a:path w="21600" h="21600" extrusionOk="0">
                        <a:moveTo>
                          <a:pt x="9257" y="2726"/>
                        </a:moveTo>
                        <a:lnTo>
                          <a:pt x="5554" y="3984"/>
                        </a:lnTo>
                        <a:lnTo>
                          <a:pt x="9257" y="5033"/>
                        </a:lnTo>
                        <a:lnTo>
                          <a:pt x="8023" y="6711"/>
                        </a:lnTo>
                        <a:lnTo>
                          <a:pt x="4320" y="6711"/>
                        </a:lnTo>
                        <a:lnTo>
                          <a:pt x="3086" y="9437"/>
                        </a:lnTo>
                        <a:lnTo>
                          <a:pt x="1234" y="11744"/>
                        </a:lnTo>
                        <a:lnTo>
                          <a:pt x="0" y="14889"/>
                        </a:lnTo>
                        <a:lnTo>
                          <a:pt x="1234" y="16567"/>
                        </a:lnTo>
                        <a:lnTo>
                          <a:pt x="0" y="16986"/>
                        </a:lnTo>
                        <a:lnTo>
                          <a:pt x="0" y="19713"/>
                        </a:lnTo>
                        <a:lnTo>
                          <a:pt x="4320" y="21600"/>
                        </a:lnTo>
                        <a:lnTo>
                          <a:pt x="8023" y="18874"/>
                        </a:lnTo>
                        <a:lnTo>
                          <a:pt x="8023" y="14889"/>
                        </a:lnTo>
                        <a:lnTo>
                          <a:pt x="10491" y="13421"/>
                        </a:lnTo>
                        <a:lnTo>
                          <a:pt x="11726" y="12163"/>
                        </a:lnTo>
                        <a:lnTo>
                          <a:pt x="14811" y="13002"/>
                        </a:lnTo>
                        <a:lnTo>
                          <a:pt x="16046" y="13002"/>
                        </a:lnTo>
                        <a:lnTo>
                          <a:pt x="17280" y="11324"/>
                        </a:lnTo>
                        <a:lnTo>
                          <a:pt x="16046" y="8598"/>
                        </a:lnTo>
                        <a:lnTo>
                          <a:pt x="18514" y="5872"/>
                        </a:lnTo>
                        <a:lnTo>
                          <a:pt x="20983" y="3565"/>
                        </a:lnTo>
                        <a:lnTo>
                          <a:pt x="20983" y="2307"/>
                        </a:lnTo>
                        <a:lnTo>
                          <a:pt x="21600" y="0"/>
                        </a:lnTo>
                        <a:lnTo>
                          <a:pt x="12343" y="1258"/>
                        </a:lnTo>
                        <a:lnTo>
                          <a:pt x="9257" y="272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73" name="Shape 2671">
                  <a:extLst>
                    <a:ext uri="{FF2B5EF4-FFF2-40B4-BE49-F238E27FC236}">
                      <a16:creationId xmlns:a16="http://schemas.microsoft.com/office/drawing/2014/main" id="{8771A916-A998-46E4-94B4-D63494F62A9B}"/>
                    </a:ext>
                  </a:extLst>
                </p:cNvPr>
                <p:cNvSpPr/>
                <p:nvPr/>
              </p:nvSpPr>
              <p:spPr>
                <a:xfrm>
                  <a:off x="10665971" y="1948703"/>
                  <a:ext cx="223909" cy="382431"/>
                </a:xfrm>
                <a:custGeom>
                  <a:avLst/>
                  <a:gdLst/>
                  <a:ahLst/>
                  <a:cxnLst>
                    <a:cxn ang="0">
                      <a:pos x="wd2" y="hd2"/>
                    </a:cxn>
                    <a:cxn ang="5400000">
                      <a:pos x="wd2" y="hd2"/>
                    </a:cxn>
                    <a:cxn ang="10800000">
                      <a:pos x="wd2" y="hd2"/>
                    </a:cxn>
                    <a:cxn ang="16200000">
                      <a:pos x="wd2" y="hd2"/>
                    </a:cxn>
                  </a:cxnLst>
                  <a:rect l="0" t="0" r="r" b="b"/>
                  <a:pathLst>
                    <a:path w="21600" h="21600" extrusionOk="0">
                      <a:moveTo>
                        <a:pt x="302" y="3533"/>
                      </a:moveTo>
                      <a:lnTo>
                        <a:pt x="302" y="4095"/>
                      </a:lnTo>
                      <a:lnTo>
                        <a:pt x="1057" y="4738"/>
                      </a:lnTo>
                      <a:lnTo>
                        <a:pt x="1057" y="6103"/>
                      </a:lnTo>
                      <a:lnTo>
                        <a:pt x="1359" y="6665"/>
                      </a:lnTo>
                      <a:lnTo>
                        <a:pt x="2568" y="7146"/>
                      </a:lnTo>
                      <a:lnTo>
                        <a:pt x="2719" y="7709"/>
                      </a:lnTo>
                      <a:lnTo>
                        <a:pt x="2719" y="8190"/>
                      </a:lnTo>
                      <a:lnTo>
                        <a:pt x="3021" y="8752"/>
                      </a:lnTo>
                      <a:lnTo>
                        <a:pt x="3021" y="9395"/>
                      </a:lnTo>
                      <a:lnTo>
                        <a:pt x="2719" y="9716"/>
                      </a:lnTo>
                      <a:lnTo>
                        <a:pt x="2719" y="10760"/>
                      </a:lnTo>
                      <a:lnTo>
                        <a:pt x="3323" y="11804"/>
                      </a:lnTo>
                      <a:lnTo>
                        <a:pt x="4229" y="12446"/>
                      </a:lnTo>
                      <a:lnTo>
                        <a:pt x="4834" y="13490"/>
                      </a:lnTo>
                      <a:lnTo>
                        <a:pt x="4531" y="14534"/>
                      </a:lnTo>
                      <a:lnTo>
                        <a:pt x="4985" y="15096"/>
                      </a:lnTo>
                      <a:lnTo>
                        <a:pt x="5287" y="14373"/>
                      </a:lnTo>
                      <a:lnTo>
                        <a:pt x="7099" y="15096"/>
                      </a:lnTo>
                      <a:lnTo>
                        <a:pt x="9365" y="20717"/>
                      </a:lnTo>
                      <a:lnTo>
                        <a:pt x="9365" y="21199"/>
                      </a:lnTo>
                      <a:lnTo>
                        <a:pt x="9818" y="21600"/>
                      </a:lnTo>
                      <a:lnTo>
                        <a:pt x="19032" y="20717"/>
                      </a:lnTo>
                      <a:lnTo>
                        <a:pt x="18126" y="20074"/>
                      </a:lnTo>
                      <a:lnTo>
                        <a:pt x="17522" y="19512"/>
                      </a:lnTo>
                      <a:lnTo>
                        <a:pt x="17522" y="18870"/>
                      </a:lnTo>
                      <a:lnTo>
                        <a:pt x="18126" y="18308"/>
                      </a:lnTo>
                      <a:lnTo>
                        <a:pt x="17220" y="16622"/>
                      </a:lnTo>
                      <a:lnTo>
                        <a:pt x="17220" y="15578"/>
                      </a:lnTo>
                      <a:lnTo>
                        <a:pt x="16464" y="13651"/>
                      </a:lnTo>
                      <a:lnTo>
                        <a:pt x="16917" y="13169"/>
                      </a:lnTo>
                      <a:lnTo>
                        <a:pt x="16766" y="12286"/>
                      </a:lnTo>
                      <a:lnTo>
                        <a:pt x="17220" y="11643"/>
                      </a:lnTo>
                      <a:lnTo>
                        <a:pt x="17522" y="11161"/>
                      </a:lnTo>
                      <a:lnTo>
                        <a:pt x="17522" y="10599"/>
                      </a:lnTo>
                      <a:lnTo>
                        <a:pt x="18126" y="9957"/>
                      </a:lnTo>
                      <a:lnTo>
                        <a:pt x="17824" y="9395"/>
                      </a:lnTo>
                      <a:lnTo>
                        <a:pt x="18126" y="8512"/>
                      </a:lnTo>
                      <a:lnTo>
                        <a:pt x="17522" y="7307"/>
                      </a:lnTo>
                      <a:lnTo>
                        <a:pt x="17522" y="6825"/>
                      </a:lnTo>
                      <a:lnTo>
                        <a:pt x="18428" y="6183"/>
                      </a:lnTo>
                      <a:lnTo>
                        <a:pt x="19032" y="6183"/>
                      </a:lnTo>
                      <a:lnTo>
                        <a:pt x="20694" y="5139"/>
                      </a:lnTo>
                      <a:lnTo>
                        <a:pt x="21600" y="4256"/>
                      </a:lnTo>
                      <a:lnTo>
                        <a:pt x="21600" y="3774"/>
                      </a:lnTo>
                      <a:lnTo>
                        <a:pt x="21298" y="3212"/>
                      </a:lnTo>
                      <a:lnTo>
                        <a:pt x="20392" y="2730"/>
                      </a:lnTo>
                      <a:lnTo>
                        <a:pt x="20090" y="2168"/>
                      </a:lnTo>
                      <a:lnTo>
                        <a:pt x="20694" y="1124"/>
                      </a:lnTo>
                      <a:lnTo>
                        <a:pt x="20090" y="161"/>
                      </a:lnTo>
                      <a:lnTo>
                        <a:pt x="20392" y="0"/>
                      </a:lnTo>
                      <a:lnTo>
                        <a:pt x="3927" y="2329"/>
                      </a:lnTo>
                      <a:lnTo>
                        <a:pt x="0" y="2891"/>
                      </a:lnTo>
                      <a:lnTo>
                        <a:pt x="0" y="3212"/>
                      </a:lnTo>
                      <a:lnTo>
                        <a:pt x="302" y="353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74" name="Group 2692">
                  <a:extLst>
                    <a:ext uri="{FF2B5EF4-FFF2-40B4-BE49-F238E27FC236}">
                      <a16:creationId xmlns:a16="http://schemas.microsoft.com/office/drawing/2014/main" id="{12654926-5843-4513-89AF-31B69B5A7AC3}"/>
                    </a:ext>
                  </a:extLst>
                </p:cNvPr>
                <p:cNvGrpSpPr/>
                <p:nvPr/>
              </p:nvGrpSpPr>
              <p:grpSpPr>
                <a:xfrm>
                  <a:off x="9605937" y="3314929"/>
                  <a:ext cx="1174284" cy="486183"/>
                  <a:chOff x="0" y="-1"/>
                  <a:chExt cx="2032487" cy="841511"/>
                </a:xfrm>
                <a:solidFill>
                  <a:srgbClr val="FFFFFF">
                    <a:lumMod val="85000"/>
                  </a:srgbClr>
                </a:solidFill>
              </p:grpSpPr>
              <p:sp>
                <p:nvSpPr>
                  <p:cNvPr id="631" name="Shape 2672">
                    <a:extLst>
                      <a:ext uri="{FF2B5EF4-FFF2-40B4-BE49-F238E27FC236}">
                        <a16:creationId xmlns:a16="http://schemas.microsoft.com/office/drawing/2014/main" id="{1851B71F-40FE-41DB-8C77-F53D3DAAF336}"/>
                      </a:ext>
                    </a:extLst>
                  </p:cNvPr>
                  <p:cNvSpPr/>
                  <p:nvPr/>
                </p:nvSpPr>
                <p:spPr>
                  <a:xfrm>
                    <a:off x="1684677" y="1302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1296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2" name="Shape 2673">
                    <a:extLst>
                      <a:ext uri="{FF2B5EF4-FFF2-40B4-BE49-F238E27FC236}">
                        <a16:creationId xmlns:a16="http://schemas.microsoft.com/office/drawing/2014/main" id="{B6F7D80A-7F73-477E-92C5-89D6FB77CDEE}"/>
                      </a:ext>
                    </a:extLst>
                  </p:cNvPr>
                  <p:cNvSpPr/>
                  <p:nvPr/>
                </p:nvSpPr>
                <p:spPr>
                  <a:xfrm>
                    <a:off x="1598888" y="624979"/>
                    <a:ext cx="51490" cy="49213"/>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2505" y="5400"/>
                        </a:lnTo>
                        <a:lnTo>
                          <a:pt x="4547" y="14040"/>
                        </a:lnTo>
                        <a:lnTo>
                          <a:pt x="0" y="21600"/>
                        </a:lnTo>
                        <a:lnTo>
                          <a:pt x="6821" y="14040"/>
                        </a:lnTo>
                        <a:lnTo>
                          <a:pt x="21600" y="0"/>
                        </a:lnTo>
                        <a:lnTo>
                          <a:pt x="19326"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3" name="Shape 2674">
                    <a:extLst>
                      <a:ext uri="{FF2B5EF4-FFF2-40B4-BE49-F238E27FC236}">
                        <a16:creationId xmlns:a16="http://schemas.microsoft.com/office/drawing/2014/main" id="{E128F7DF-8980-4AA8-B46B-A056A8A99C64}"/>
                      </a:ext>
                    </a:extLst>
                  </p:cNvPr>
                  <p:cNvSpPr/>
                  <p:nvPr/>
                </p:nvSpPr>
                <p:spPr>
                  <a:xfrm>
                    <a:off x="1598888" y="624979"/>
                    <a:ext cx="51490" cy="49213"/>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2505" y="5400"/>
                        </a:lnTo>
                        <a:lnTo>
                          <a:pt x="4547" y="14040"/>
                        </a:lnTo>
                        <a:lnTo>
                          <a:pt x="0" y="21600"/>
                        </a:lnTo>
                        <a:lnTo>
                          <a:pt x="6821" y="14040"/>
                        </a:lnTo>
                        <a:lnTo>
                          <a:pt x="21600" y="0"/>
                        </a:lnTo>
                        <a:lnTo>
                          <a:pt x="19326"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4" name="Shape 2675">
                    <a:extLst>
                      <a:ext uri="{FF2B5EF4-FFF2-40B4-BE49-F238E27FC236}">
                        <a16:creationId xmlns:a16="http://schemas.microsoft.com/office/drawing/2014/main" id="{1A7B7F58-20FE-4625-8DAC-C978CAC41131}"/>
                      </a:ext>
                    </a:extLst>
                  </p:cNvPr>
                  <p:cNvSpPr/>
                  <p:nvPr/>
                </p:nvSpPr>
                <p:spPr>
                  <a:xfrm>
                    <a:off x="1715415" y="551163"/>
                    <a:ext cx="78590" cy="221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152" y="0"/>
                        </a:lnTo>
                        <a:lnTo>
                          <a:pt x="4469" y="12000"/>
                        </a:lnTo>
                        <a:lnTo>
                          <a:pt x="0" y="21600"/>
                        </a:lnTo>
                        <a:lnTo>
                          <a:pt x="11172" y="72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5" name="Shape 2676">
                    <a:extLst>
                      <a:ext uri="{FF2B5EF4-FFF2-40B4-BE49-F238E27FC236}">
                        <a16:creationId xmlns:a16="http://schemas.microsoft.com/office/drawing/2014/main" id="{935ADDC0-4212-4893-B65E-62EE4659C2F1}"/>
                      </a:ext>
                    </a:extLst>
                  </p:cNvPr>
                  <p:cNvSpPr/>
                  <p:nvPr/>
                </p:nvSpPr>
                <p:spPr>
                  <a:xfrm>
                    <a:off x="1715415" y="551163"/>
                    <a:ext cx="78590" cy="221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152" y="0"/>
                        </a:lnTo>
                        <a:lnTo>
                          <a:pt x="4469" y="12000"/>
                        </a:lnTo>
                        <a:lnTo>
                          <a:pt x="0" y="21600"/>
                        </a:lnTo>
                        <a:lnTo>
                          <a:pt x="11172" y="72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6" name="Shape 2677">
                    <a:extLst>
                      <a:ext uri="{FF2B5EF4-FFF2-40B4-BE49-F238E27FC236}">
                        <a16:creationId xmlns:a16="http://schemas.microsoft.com/office/drawing/2014/main" id="{DFB3175F-8397-42AD-8586-F4A8848B1B76}"/>
                      </a:ext>
                    </a:extLst>
                  </p:cNvPr>
                  <p:cNvSpPr/>
                  <p:nvPr/>
                </p:nvSpPr>
                <p:spPr>
                  <a:xfrm>
                    <a:off x="1840075" y="472426"/>
                    <a:ext cx="48779" cy="91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00" y="4086"/>
                        </a:lnTo>
                        <a:lnTo>
                          <a:pt x="8400" y="7589"/>
                        </a:lnTo>
                        <a:lnTo>
                          <a:pt x="6000" y="11676"/>
                        </a:lnTo>
                        <a:lnTo>
                          <a:pt x="0" y="21600"/>
                        </a:lnTo>
                        <a:lnTo>
                          <a:pt x="8400" y="8757"/>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7" name="Shape 2678">
                    <a:extLst>
                      <a:ext uri="{FF2B5EF4-FFF2-40B4-BE49-F238E27FC236}">
                        <a16:creationId xmlns:a16="http://schemas.microsoft.com/office/drawing/2014/main" id="{AF67E93F-B0E7-4F4C-AEFB-883784C6AE02}"/>
                      </a:ext>
                    </a:extLst>
                  </p:cNvPr>
                  <p:cNvSpPr/>
                  <p:nvPr/>
                </p:nvSpPr>
                <p:spPr>
                  <a:xfrm>
                    <a:off x="1840075" y="472426"/>
                    <a:ext cx="48779" cy="91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00" y="4086"/>
                        </a:lnTo>
                        <a:lnTo>
                          <a:pt x="8400" y="7589"/>
                        </a:lnTo>
                        <a:lnTo>
                          <a:pt x="6000" y="11676"/>
                        </a:lnTo>
                        <a:lnTo>
                          <a:pt x="0" y="21600"/>
                        </a:lnTo>
                        <a:lnTo>
                          <a:pt x="8400" y="8757"/>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8" name="Shape 2679">
                    <a:extLst>
                      <a:ext uri="{FF2B5EF4-FFF2-40B4-BE49-F238E27FC236}">
                        <a16:creationId xmlns:a16="http://schemas.microsoft.com/office/drawing/2014/main" id="{59596948-1FAF-4D49-B7C8-BD7308A5C531}"/>
                      </a:ext>
                    </a:extLst>
                  </p:cNvPr>
                  <p:cNvSpPr/>
                  <p:nvPr/>
                </p:nvSpPr>
                <p:spPr>
                  <a:xfrm>
                    <a:off x="1905115" y="430397"/>
                    <a:ext cx="1626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40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9" name="Shape 2680">
                    <a:extLst>
                      <a:ext uri="{FF2B5EF4-FFF2-40B4-BE49-F238E27FC236}">
                        <a16:creationId xmlns:a16="http://schemas.microsoft.com/office/drawing/2014/main" id="{230BA86F-676E-456A-A6A9-236C1A0BD19D}"/>
                      </a:ext>
                    </a:extLst>
                  </p:cNvPr>
                  <p:cNvSpPr/>
                  <p:nvPr/>
                </p:nvSpPr>
                <p:spPr>
                  <a:xfrm>
                    <a:off x="1905115" y="430397"/>
                    <a:ext cx="1626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40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0" name="Shape 2681">
                    <a:extLst>
                      <a:ext uri="{FF2B5EF4-FFF2-40B4-BE49-F238E27FC236}">
                        <a16:creationId xmlns:a16="http://schemas.microsoft.com/office/drawing/2014/main" id="{A8BFC71B-D101-40DE-8F7E-BD706F559975}"/>
                      </a:ext>
                    </a:extLst>
                  </p:cNvPr>
                  <p:cNvSpPr/>
                  <p:nvPr/>
                </p:nvSpPr>
                <p:spPr>
                  <a:xfrm>
                    <a:off x="1934923" y="378924"/>
                    <a:ext cx="35231" cy="3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23"/>
                        </a:lnTo>
                        <a:lnTo>
                          <a:pt x="9969" y="13292"/>
                        </a:lnTo>
                        <a:lnTo>
                          <a:pt x="0" y="21600"/>
                        </a:lnTo>
                        <a:lnTo>
                          <a:pt x="21600" y="3323"/>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1" name="Shape 2682">
                    <a:extLst>
                      <a:ext uri="{FF2B5EF4-FFF2-40B4-BE49-F238E27FC236}">
                        <a16:creationId xmlns:a16="http://schemas.microsoft.com/office/drawing/2014/main" id="{1503DD33-FFD5-4534-86A4-71F2306B3A68}"/>
                      </a:ext>
                    </a:extLst>
                  </p:cNvPr>
                  <p:cNvSpPr/>
                  <p:nvPr/>
                </p:nvSpPr>
                <p:spPr>
                  <a:xfrm>
                    <a:off x="1934923" y="378924"/>
                    <a:ext cx="35231" cy="3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23"/>
                        </a:lnTo>
                        <a:lnTo>
                          <a:pt x="9969" y="13292"/>
                        </a:lnTo>
                        <a:lnTo>
                          <a:pt x="0" y="21600"/>
                        </a:lnTo>
                        <a:lnTo>
                          <a:pt x="21600" y="3323"/>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2" name="Shape 2683">
                    <a:extLst>
                      <a:ext uri="{FF2B5EF4-FFF2-40B4-BE49-F238E27FC236}">
                        <a16:creationId xmlns:a16="http://schemas.microsoft.com/office/drawing/2014/main" id="{1CA6253F-6EAF-450D-A984-E9ED24F1621C}"/>
                      </a:ext>
                    </a:extLst>
                  </p:cNvPr>
                  <p:cNvSpPr/>
                  <p:nvPr/>
                </p:nvSpPr>
                <p:spPr>
                  <a:xfrm>
                    <a:off x="2002675" y="216529"/>
                    <a:ext cx="29812" cy="15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21600"/>
                        </a:lnTo>
                        <a:lnTo>
                          <a:pt x="17673" y="20184"/>
                        </a:lnTo>
                        <a:lnTo>
                          <a:pt x="21600" y="15580"/>
                        </a:lnTo>
                        <a:lnTo>
                          <a:pt x="17673" y="8144"/>
                        </a:lnTo>
                        <a:lnTo>
                          <a:pt x="13745" y="5311"/>
                        </a:lnTo>
                        <a:lnTo>
                          <a:pt x="3927" y="0"/>
                        </a:lnTo>
                        <a:lnTo>
                          <a:pt x="3927" y="2833"/>
                        </a:lnTo>
                        <a:lnTo>
                          <a:pt x="9818" y="5311"/>
                        </a:lnTo>
                        <a:lnTo>
                          <a:pt x="13745" y="7436"/>
                        </a:lnTo>
                        <a:lnTo>
                          <a:pt x="17673" y="16643"/>
                        </a:lnTo>
                        <a:lnTo>
                          <a:pt x="9818" y="19475"/>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3" name="Shape 2684">
                    <a:extLst>
                      <a:ext uri="{FF2B5EF4-FFF2-40B4-BE49-F238E27FC236}">
                        <a16:creationId xmlns:a16="http://schemas.microsoft.com/office/drawing/2014/main" id="{1D5D5ECB-CB47-4B58-8E72-A889D6398478}"/>
                      </a:ext>
                    </a:extLst>
                  </p:cNvPr>
                  <p:cNvSpPr/>
                  <p:nvPr/>
                </p:nvSpPr>
                <p:spPr>
                  <a:xfrm>
                    <a:off x="2002675" y="216529"/>
                    <a:ext cx="29812" cy="15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21600"/>
                        </a:lnTo>
                        <a:lnTo>
                          <a:pt x="17673" y="20184"/>
                        </a:lnTo>
                        <a:lnTo>
                          <a:pt x="21600" y="15580"/>
                        </a:lnTo>
                        <a:lnTo>
                          <a:pt x="17673" y="8144"/>
                        </a:lnTo>
                        <a:lnTo>
                          <a:pt x="13745" y="5311"/>
                        </a:lnTo>
                        <a:lnTo>
                          <a:pt x="3927" y="0"/>
                        </a:lnTo>
                        <a:lnTo>
                          <a:pt x="3927" y="2833"/>
                        </a:lnTo>
                        <a:lnTo>
                          <a:pt x="9818" y="5311"/>
                        </a:lnTo>
                        <a:lnTo>
                          <a:pt x="13745" y="7436"/>
                        </a:lnTo>
                        <a:lnTo>
                          <a:pt x="17673" y="16643"/>
                        </a:lnTo>
                        <a:lnTo>
                          <a:pt x="9818" y="19475"/>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4" name="Shape 2685">
                    <a:extLst>
                      <a:ext uri="{FF2B5EF4-FFF2-40B4-BE49-F238E27FC236}">
                        <a16:creationId xmlns:a16="http://schemas.microsoft.com/office/drawing/2014/main" id="{07A09B55-39A4-478D-82A0-23239BCA2827}"/>
                      </a:ext>
                    </a:extLst>
                  </p:cNvPr>
                  <p:cNvSpPr/>
                  <p:nvPr/>
                </p:nvSpPr>
                <p:spPr>
                  <a:xfrm>
                    <a:off x="0" y="36909"/>
                    <a:ext cx="1956606" cy="804601"/>
                  </a:xfrm>
                  <a:custGeom>
                    <a:avLst/>
                    <a:gdLst/>
                    <a:ahLst/>
                    <a:cxnLst>
                      <a:cxn ang="0">
                        <a:pos x="wd2" y="hd2"/>
                      </a:cxn>
                      <a:cxn ang="5400000">
                        <a:pos x="wd2" y="hd2"/>
                      </a:cxn>
                      <a:cxn ang="10800000">
                        <a:pos x="wd2" y="hd2"/>
                      </a:cxn>
                      <a:cxn ang="16200000">
                        <a:pos x="wd2" y="hd2"/>
                      </a:cxn>
                    </a:cxnLst>
                    <a:rect l="0" t="0" r="r" b="b"/>
                    <a:pathLst>
                      <a:path w="21600" h="21600" extrusionOk="0">
                        <a:moveTo>
                          <a:pt x="14899" y="2510"/>
                        </a:moveTo>
                        <a:lnTo>
                          <a:pt x="9274" y="4690"/>
                        </a:lnTo>
                        <a:lnTo>
                          <a:pt x="7240" y="5483"/>
                        </a:lnTo>
                        <a:lnTo>
                          <a:pt x="6462" y="5615"/>
                        </a:lnTo>
                        <a:lnTo>
                          <a:pt x="6013" y="5615"/>
                        </a:lnTo>
                        <a:lnTo>
                          <a:pt x="5953" y="6209"/>
                        </a:lnTo>
                        <a:lnTo>
                          <a:pt x="5953" y="6738"/>
                        </a:lnTo>
                        <a:lnTo>
                          <a:pt x="5894" y="7464"/>
                        </a:lnTo>
                        <a:lnTo>
                          <a:pt x="5684" y="7728"/>
                        </a:lnTo>
                        <a:lnTo>
                          <a:pt x="5505" y="8059"/>
                        </a:lnTo>
                        <a:lnTo>
                          <a:pt x="5325" y="9050"/>
                        </a:lnTo>
                        <a:lnTo>
                          <a:pt x="5176" y="9578"/>
                        </a:lnTo>
                        <a:lnTo>
                          <a:pt x="4996" y="9182"/>
                        </a:lnTo>
                        <a:lnTo>
                          <a:pt x="4607" y="9578"/>
                        </a:lnTo>
                        <a:lnTo>
                          <a:pt x="4398" y="9908"/>
                        </a:lnTo>
                        <a:lnTo>
                          <a:pt x="4338" y="10305"/>
                        </a:lnTo>
                        <a:lnTo>
                          <a:pt x="4099" y="10833"/>
                        </a:lnTo>
                        <a:lnTo>
                          <a:pt x="3979" y="10833"/>
                        </a:lnTo>
                        <a:lnTo>
                          <a:pt x="3770" y="10437"/>
                        </a:lnTo>
                        <a:lnTo>
                          <a:pt x="3590" y="10701"/>
                        </a:lnTo>
                        <a:lnTo>
                          <a:pt x="3470" y="10899"/>
                        </a:lnTo>
                        <a:lnTo>
                          <a:pt x="3470" y="11295"/>
                        </a:lnTo>
                        <a:lnTo>
                          <a:pt x="3261" y="11163"/>
                        </a:lnTo>
                        <a:lnTo>
                          <a:pt x="3141" y="12154"/>
                        </a:lnTo>
                        <a:lnTo>
                          <a:pt x="3022" y="12550"/>
                        </a:lnTo>
                        <a:lnTo>
                          <a:pt x="2872" y="12550"/>
                        </a:lnTo>
                        <a:lnTo>
                          <a:pt x="2483" y="13145"/>
                        </a:lnTo>
                        <a:lnTo>
                          <a:pt x="1855" y="14400"/>
                        </a:lnTo>
                        <a:lnTo>
                          <a:pt x="1675" y="14664"/>
                        </a:lnTo>
                        <a:lnTo>
                          <a:pt x="1286" y="14664"/>
                        </a:lnTo>
                        <a:lnTo>
                          <a:pt x="838" y="15127"/>
                        </a:lnTo>
                        <a:lnTo>
                          <a:pt x="658" y="15655"/>
                        </a:lnTo>
                        <a:lnTo>
                          <a:pt x="628" y="16117"/>
                        </a:lnTo>
                        <a:lnTo>
                          <a:pt x="568" y="16778"/>
                        </a:lnTo>
                        <a:lnTo>
                          <a:pt x="389" y="17108"/>
                        </a:lnTo>
                        <a:lnTo>
                          <a:pt x="0" y="17372"/>
                        </a:lnTo>
                        <a:lnTo>
                          <a:pt x="0" y="19222"/>
                        </a:lnTo>
                        <a:lnTo>
                          <a:pt x="3141" y="18165"/>
                        </a:lnTo>
                        <a:lnTo>
                          <a:pt x="3829" y="17372"/>
                        </a:lnTo>
                        <a:lnTo>
                          <a:pt x="3979" y="17372"/>
                        </a:lnTo>
                        <a:lnTo>
                          <a:pt x="4338" y="16778"/>
                        </a:lnTo>
                        <a:lnTo>
                          <a:pt x="4787" y="16382"/>
                        </a:lnTo>
                        <a:lnTo>
                          <a:pt x="4936" y="16117"/>
                        </a:lnTo>
                        <a:lnTo>
                          <a:pt x="5176" y="16051"/>
                        </a:lnTo>
                        <a:lnTo>
                          <a:pt x="7479" y="15391"/>
                        </a:lnTo>
                        <a:lnTo>
                          <a:pt x="8317" y="15259"/>
                        </a:lnTo>
                        <a:lnTo>
                          <a:pt x="8556" y="15787"/>
                        </a:lnTo>
                        <a:lnTo>
                          <a:pt x="8706" y="15523"/>
                        </a:lnTo>
                        <a:lnTo>
                          <a:pt x="9065" y="16250"/>
                        </a:lnTo>
                        <a:lnTo>
                          <a:pt x="9155" y="16778"/>
                        </a:lnTo>
                        <a:lnTo>
                          <a:pt x="9155" y="17108"/>
                        </a:lnTo>
                        <a:lnTo>
                          <a:pt x="9214" y="17240"/>
                        </a:lnTo>
                        <a:lnTo>
                          <a:pt x="12086" y="16250"/>
                        </a:lnTo>
                        <a:lnTo>
                          <a:pt x="15407" y="21468"/>
                        </a:lnTo>
                        <a:lnTo>
                          <a:pt x="15527" y="21600"/>
                        </a:lnTo>
                        <a:lnTo>
                          <a:pt x="15617" y="21600"/>
                        </a:lnTo>
                        <a:lnTo>
                          <a:pt x="16035" y="21270"/>
                        </a:lnTo>
                        <a:lnTo>
                          <a:pt x="16424" y="21006"/>
                        </a:lnTo>
                        <a:lnTo>
                          <a:pt x="16753" y="21006"/>
                        </a:lnTo>
                        <a:lnTo>
                          <a:pt x="16993" y="20741"/>
                        </a:lnTo>
                        <a:lnTo>
                          <a:pt x="17023" y="19750"/>
                        </a:lnTo>
                        <a:lnTo>
                          <a:pt x="16873" y="18892"/>
                        </a:lnTo>
                        <a:lnTo>
                          <a:pt x="16933" y="18892"/>
                        </a:lnTo>
                        <a:lnTo>
                          <a:pt x="17023" y="19222"/>
                        </a:lnTo>
                        <a:lnTo>
                          <a:pt x="17142" y="20345"/>
                        </a:lnTo>
                        <a:lnTo>
                          <a:pt x="17142" y="19024"/>
                        </a:lnTo>
                        <a:lnTo>
                          <a:pt x="17202" y="18495"/>
                        </a:lnTo>
                        <a:lnTo>
                          <a:pt x="17382" y="17637"/>
                        </a:lnTo>
                        <a:lnTo>
                          <a:pt x="17651" y="16778"/>
                        </a:lnTo>
                        <a:lnTo>
                          <a:pt x="18100" y="15919"/>
                        </a:lnTo>
                        <a:lnTo>
                          <a:pt x="17980" y="15391"/>
                        </a:lnTo>
                        <a:lnTo>
                          <a:pt x="18100" y="15061"/>
                        </a:lnTo>
                        <a:lnTo>
                          <a:pt x="17980" y="14664"/>
                        </a:lnTo>
                        <a:lnTo>
                          <a:pt x="18219" y="14928"/>
                        </a:lnTo>
                        <a:lnTo>
                          <a:pt x="18040" y="15259"/>
                        </a:lnTo>
                        <a:lnTo>
                          <a:pt x="18279" y="15523"/>
                        </a:lnTo>
                        <a:lnTo>
                          <a:pt x="18339" y="15391"/>
                        </a:lnTo>
                        <a:lnTo>
                          <a:pt x="18489" y="14928"/>
                        </a:lnTo>
                        <a:lnTo>
                          <a:pt x="18668" y="14004"/>
                        </a:lnTo>
                        <a:lnTo>
                          <a:pt x="18907" y="14268"/>
                        </a:lnTo>
                        <a:lnTo>
                          <a:pt x="19386" y="13673"/>
                        </a:lnTo>
                        <a:lnTo>
                          <a:pt x="19566" y="13673"/>
                        </a:lnTo>
                        <a:lnTo>
                          <a:pt x="19625" y="13409"/>
                        </a:lnTo>
                        <a:lnTo>
                          <a:pt x="19805" y="13013"/>
                        </a:lnTo>
                        <a:lnTo>
                          <a:pt x="19835" y="13541"/>
                        </a:lnTo>
                        <a:lnTo>
                          <a:pt x="19955" y="13013"/>
                        </a:lnTo>
                        <a:lnTo>
                          <a:pt x="20194" y="13277"/>
                        </a:lnTo>
                        <a:lnTo>
                          <a:pt x="20254" y="13277"/>
                        </a:lnTo>
                        <a:lnTo>
                          <a:pt x="20403" y="12418"/>
                        </a:lnTo>
                        <a:lnTo>
                          <a:pt x="20583" y="11956"/>
                        </a:lnTo>
                        <a:lnTo>
                          <a:pt x="20702" y="11560"/>
                        </a:lnTo>
                        <a:lnTo>
                          <a:pt x="20583" y="11163"/>
                        </a:lnTo>
                        <a:lnTo>
                          <a:pt x="20523" y="11163"/>
                        </a:lnTo>
                        <a:lnTo>
                          <a:pt x="20403" y="11692"/>
                        </a:lnTo>
                        <a:lnTo>
                          <a:pt x="20254" y="11824"/>
                        </a:lnTo>
                        <a:lnTo>
                          <a:pt x="20314" y="11295"/>
                        </a:lnTo>
                        <a:lnTo>
                          <a:pt x="20194" y="10899"/>
                        </a:lnTo>
                        <a:lnTo>
                          <a:pt x="20134" y="11295"/>
                        </a:lnTo>
                        <a:lnTo>
                          <a:pt x="20134" y="11428"/>
                        </a:lnTo>
                        <a:lnTo>
                          <a:pt x="20014" y="11428"/>
                        </a:lnTo>
                        <a:lnTo>
                          <a:pt x="20074" y="11956"/>
                        </a:lnTo>
                        <a:lnTo>
                          <a:pt x="19835" y="11692"/>
                        </a:lnTo>
                        <a:lnTo>
                          <a:pt x="19446" y="12286"/>
                        </a:lnTo>
                        <a:lnTo>
                          <a:pt x="18997" y="12154"/>
                        </a:lnTo>
                        <a:lnTo>
                          <a:pt x="18489" y="11031"/>
                        </a:lnTo>
                        <a:lnTo>
                          <a:pt x="18728" y="11295"/>
                        </a:lnTo>
                        <a:lnTo>
                          <a:pt x="18907" y="11428"/>
                        </a:lnTo>
                        <a:lnTo>
                          <a:pt x="19177" y="11824"/>
                        </a:lnTo>
                        <a:lnTo>
                          <a:pt x="19386" y="11956"/>
                        </a:lnTo>
                        <a:lnTo>
                          <a:pt x="19506" y="11692"/>
                        </a:lnTo>
                        <a:lnTo>
                          <a:pt x="19835" y="10833"/>
                        </a:lnTo>
                        <a:lnTo>
                          <a:pt x="19835" y="10305"/>
                        </a:lnTo>
                        <a:lnTo>
                          <a:pt x="19625" y="10437"/>
                        </a:lnTo>
                        <a:lnTo>
                          <a:pt x="19685" y="10040"/>
                        </a:lnTo>
                        <a:lnTo>
                          <a:pt x="19895" y="10040"/>
                        </a:lnTo>
                        <a:lnTo>
                          <a:pt x="20014" y="9578"/>
                        </a:lnTo>
                        <a:lnTo>
                          <a:pt x="19566" y="9182"/>
                        </a:lnTo>
                        <a:lnTo>
                          <a:pt x="19356" y="9182"/>
                        </a:lnTo>
                        <a:lnTo>
                          <a:pt x="18429" y="8719"/>
                        </a:lnTo>
                        <a:lnTo>
                          <a:pt x="18399" y="8455"/>
                        </a:lnTo>
                        <a:lnTo>
                          <a:pt x="18848" y="8719"/>
                        </a:lnTo>
                        <a:lnTo>
                          <a:pt x="19237" y="8719"/>
                        </a:lnTo>
                        <a:lnTo>
                          <a:pt x="19446" y="8587"/>
                        </a:lnTo>
                        <a:lnTo>
                          <a:pt x="19566" y="8587"/>
                        </a:lnTo>
                        <a:lnTo>
                          <a:pt x="19506" y="8191"/>
                        </a:lnTo>
                        <a:lnTo>
                          <a:pt x="19446" y="7728"/>
                        </a:lnTo>
                        <a:lnTo>
                          <a:pt x="19685" y="7728"/>
                        </a:lnTo>
                        <a:lnTo>
                          <a:pt x="19566" y="7927"/>
                        </a:lnTo>
                        <a:lnTo>
                          <a:pt x="19745" y="8455"/>
                        </a:lnTo>
                        <a:lnTo>
                          <a:pt x="19955" y="8587"/>
                        </a:lnTo>
                        <a:lnTo>
                          <a:pt x="20014" y="8059"/>
                        </a:lnTo>
                        <a:lnTo>
                          <a:pt x="20134" y="8455"/>
                        </a:lnTo>
                        <a:lnTo>
                          <a:pt x="20314" y="8587"/>
                        </a:lnTo>
                        <a:lnTo>
                          <a:pt x="20762" y="8587"/>
                        </a:lnTo>
                        <a:lnTo>
                          <a:pt x="20912" y="8191"/>
                        </a:lnTo>
                        <a:lnTo>
                          <a:pt x="21211" y="6804"/>
                        </a:lnTo>
                        <a:lnTo>
                          <a:pt x="21211" y="6341"/>
                        </a:lnTo>
                        <a:lnTo>
                          <a:pt x="21420" y="6473"/>
                        </a:lnTo>
                        <a:lnTo>
                          <a:pt x="21600" y="6077"/>
                        </a:lnTo>
                        <a:lnTo>
                          <a:pt x="21540" y="5615"/>
                        </a:lnTo>
                        <a:lnTo>
                          <a:pt x="21480" y="4690"/>
                        </a:lnTo>
                        <a:lnTo>
                          <a:pt x="21361" y="4228"/>
                        </a:lnTo>
                        <a:lnTo>
                          <a:pt x="21151" y="3831"/>
                        </a:lnTo>
                        <a:lnTo>
                          <a:pt x="21151" y="4492"/>
                        </a:lnTo>
                        <a:lnTo>
                          <a:pt x="20792" y="4492"/>
                        </a:lnTo>
                        <a:lnTo>
                          <a:pt x="20792" y="4954"/>
                        </a:lnTo>
                        <a:lnTo>
                          <a:pt x="20852" y="5813"/>
                        </a:lnTo>
                        <a:lnTo>
                          <a:pt x="20702" y="6341"/>
                        </a:lnTo>
                        <a:lnTo>
                          <a:pt x="20583" y="6077"/>
                        </a:lnTo>
                        <a:lnTo>
                          <a:pt x="20762" y="5615"/>
                        </a:lnTo>
                        <a:lnTo>
                          <a:pt x="20523" y="5483"/>
                        </a:lnTo>
                        <a:lnTo>
                          <a:pt x="20643" y="4954"/>
                        </a:lnTo>
                        <a:lnTo>
                          <a:pt x="20643" y="4492"/>
                        </a:lnTo>
                        <a:lnTo>
                          <a:pt x="20583" y="4095"/>
                        </a:lnTo>
                        <a:lnTo>
                          <a:pt x="20403" y="3963"/>
                        </a:lnTo>
                        <a:lnTo>
                          <a:pt x="20074" y="4228"/>
                        </a:lnTo>
                        <a:lnTo>
                          <a:pt x="20014" y="4690"/>
                        </a:lnTo>
                        <a:lnTo>
                          <a:pt x="19625" y="4492"/>
                        </a:lnTo>
                        <a:lnTo>
                          <a:pt x="19386" y="4822"/>
                        </a:lnTo>
                        <a:lnTo>
                          <a:pt x="19177" y="4954"/>
                        </a:lnTo>
                        <a:lnTo>
                          <a:pt x="18997" y="5086"/>
                        </a:lnTo>
                        <a:lnTo>
                          <a:pt x="18937" y="4624"/>
                        </a:lnTo>
                        <a:lnTo>
                          <a:pt x="18788" y="4095"/>
                        </a:lnTo>
                        <a:lnTo>
                          <a:pt x="18668" y="3699"/>
                        </a:lnTo>
                        <a:lnTo>
                          <a:pt x="18608" y="3237"/>
                        </a:lnTo>
                        <a:lnTo>
                          <a:pt x="18728" y="2840"/>
                        </a:lnTo>
                        <a:lnTo>
                          <a:pt x="18608" y="2510"/>
                        </a:lnTo>
                        <a:lnTo>
                          <a:pt x="18728" y="2708"/>
                        </a:lnTo>
                        <a:lnTo>
                          <a:pt x="18728" y="3369"/>
                        </a:lnTo>
                        <a:lnTo>
                          <a:pt x="18907" y="4228"/>
                        </a:lnTo>
                        <a:lnTo>
                          <a:pt x="19117" y="4228"/>
                        </a:lnTo>
                        <a:lnTo>
                          <a:pt x="19356" y="4492"/>
                        </a:lnTo>
                        <a:lnTo>
                          <a:pt x="19805" y="3633"/>
                        </a:lnTo>
                        <a:lnTo>
                          <a:pt x="19566" y="3237"/>
                        </a:lnTo>
                        <a:lnTo>
                          <a:pt x="19805" y="3237"/>
                        </a:lnTo>
                        <a:lnTo>
                          <a:pt x="20074" y="3369"/>
                        </a:lnTo>
                        <a:lnTo>
                          <a:pt x="19895" y="2972"/>
                        </a:lnTo>
                        <a:lnTo>
                          <a:pt x="20134" y="3105"/>
                        </a:lnTo>
                        <a:lnTo>
                          <a:pt x="20314" y="2972"/>
                        </a:lnTo>
                        <a:lnTo>
                          <a:pt x="20314" y="2642"/>
                        </a:lnTo>
                        <a:lnTo>
                          <a:pt x="20134" y="2246"/>
                        </a:lnTo>
                        <a:lnTo>
                          <a:pt x="19895" y="1982"/>
                        </a:lnTo>
                        <a:lnTo>
                          <a:pt x="20134" y="1982"/>
                        </a:lnTo>
                        <a:lnTo>
                          <a:pt x="20523" y="2510"/>
                        </a:lnTo>
                        <a:lnTo>
                          <a:pt x="20792" y="2510"/>
                        </a:lnTo>
                        <a:lnTo>
                          <a:pt x="20583" y="2114"/>
                        </a:lnTo>
                        <a:lnTo>
                          <a:pt x="20463" y="1651"/>
                        </a:lnTo>
                        <a:lnTo>
                          <a:pt x="20852" y="2378"/>
                        </a:lnTo>
                        <a:lnTo>
                          <a:pt x="21032" y="2972"/>
                        </a:lnTo>
                        <a:lnTo>
                          <a:pt x="21032" y="2510"/>
                        </a:lnTo>
                        <a:lnTo>
                          <a:pt x="20643" y="1123"/>
                        </a:lnTo>
                        <a:lnTo>
                          <a:pt x="20643" y="991"/>
                        </a:lnTo>
                        <a:lnTo>
                          <a:pt x="20403" y="859"/>
                        </a:lnTo>
                        <a:lnTo>
                          <a:pt x="20254" y="396"/>
                        </a:lnTo>
                        <a:lnTo>
                          <a:pt x="20194" y="0"/>
                        </a:lnTo>
                        <a:lnTo>
                          <a:pt x="17711" y="1255"/>
                        </a:lnTo>
                        <a:lnTo>
                          <a:pt x="14899" y="251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5" name="Shape 2686">
                    <a:extLst>
                      <a:ext uri="{FF2B5EF4-FFF2-40B4-BE49-F238E27FC236}">
                        <a16:creationId xmlns:a16="http://schemas.microsoft.com/office/drawing/2014/main" id="{B7DFF9FC-158E-45D9-83D9-F013C2B62FC1}"/>
                      </a:ext>
                    </a:extLst>
                  </p:cNvPr>
                  <p:cNvSpPr/>
                  <p:nvPr/>
                </p:nvSpPr>
                <p:spPr>
                  <a:xfrm>
                    <a:off x="1834656" y="31988"/>
                    <a:ext cx="24390" cy="19685"/>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21600" y="0"/>
                        </a:lnTo>
                        <a:lnTo>
                          <a:pt x="7200" y="0"/>
                        </a:lnTo>
                        <a:lnTo>
                          <a:pt x="0" y="5400"/>
                        </a:lnTo>
                        <a:lnTo>
                          <a:pt x="168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6" name="Shape 2687">
                    <a:extLst>
                      <a:ext uri="{FF2B5EF4-FFF2-40B4-BE49-F238E27FC236}">
                        <a16:creationId xmlns:a16="http://schemas.microsoft.com/office/drawing/2014/main" id="{8B8C5AA7-3FFF-457C-8F05-8E8F8DB8D7CC}"/>
                      </a:ext>
                    </a:extLst>
                  </p:cNvPr>
                  <p:cNvSpPr/>
                  <p:nvPr/>
                </p:nvSpPr>
                <p:spPr>
                  <a:xfrm>
                    <a:off x="1834656" y="31988"/>
                    <a:ext cx="24390" cy="19685"/>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21600" y="0"/>
                        </a:lnTo>
                        <a:lnTo>
                          <a:pt x="7200" y="0"/>
                        </a:lnTo>
                        <a:lnTo>
                          <a:pt x="0" y="5400"/>
                        </a:lnTo>
                        <a:lnTo>
                          <a:pt x="168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7" name="Shape 2688">
                    <a:extLst>
                      <a:ext uri="{FF2B5EF4-FFF2-40B4-BE49-F238E27FC236}">
                        <a16:creationId xmlns:a16="http://schemas.microsoft.com/office/drawing/2014/main" id="{B5AE88AE-BC7C-49F7-9D6C-84631A170ADE}"/>
                      </a:ext>
                    </a:extLst>
                  </p:cNvPr>
                  <p:cNvSpPr/>
                  <p:nvPr/>
                </p:nvSpPr>
                <p:spPr>
                  <a:xfrm>
                    <a:off x="1840075" y="-1"/>
                    <a:ext cx="24390" cy="31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92"/>
                        </a:lnTo>
                        <a:lnTo>
                          <a:pt x="2400" y="21600"/>
                        </a:lnTo>
                        <a:lnTo>
                          <a:pt x="21600" y="21600"/>
                        </a:lnTo>
                        <a:lnTo>
                          <a:pt x="12000" y="9969"/>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8" name="Shape 2689">
                    <a:extLst>
                      <a:ext uri="{FF2B5EF4-FFF2-40B4-BE49-F238E27FC236}">
                        <a16:creationId xmlns:a16="http://schemas.microsoft.com/office/drawing/2014/main" id="{59AA5835-9E71-4B53-B200-2E402966E650}"/>
                      </a:ext>
                    </a:extLst>
                  </p:cNvPr>
                  <p:cNvSpPr/>
                  <p:nvPr/>
                </p:nvSpPr>
                <p:spPr>
                  <a:xfrm>
                    <a:off x="1840075" y="-1"/>
                    <a:ext cx="24390" cy="31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92"/>
                        </a:lnTo>
                        <a:lnTo>
                          <a:pt x="2400" y="21600"/>
                        </a:lnTo>
                        <a:lnTo>
                          <a:pt x="21600" y="21600"/>
                        </a:lnTo>
                        <a:lnTo>
                          <a:pt x="12000" y="9969"/>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9" name="Shape 2690">
                    <a:extLst>
                      <a:ext uri="{FF2B5EF4-FFF2-40B4-BE49-F238E27FC236}">
                        <a16:creationId xmlns:a16="http://schemas.microsoft.com/office/drawing/2014/main" id="{B2753777-FFFE-4B80-B2F3-5D75B1A62055}"/>
                      </a:ext>
                    </a:extLst>
                  </p:cNvPr>
                  <p:cNvSpPr/>
                  <p:nvPr/>
                </p:nvSpPr>
                <p:spPr>
                  <a:xfrm>
                    <a:off x="1864464" y="27067"/>
                    <a:ext cx="121950" cy="182082"/>
                  </a:xfrm>
                  <a:custGeom>
                    <a:avLst/>
                    <a:gdLst/>
                    <a:ahLst/>
                    <a:cxnLst>
                      <a:cxn ang="0">
                        <a:pos x="wd2" y="hd2"/>
                      </a:cxn>
                      <a:cxn ang="5400000">
                        <a:pos x="wd2" y="hd2"/>
                      </a:cxn>
                      <a:cxn ang="10800000">
                        <a:pos x="wd2" y="hd2"/>
                      </a:cxn>
                      <a:cxn ang="16200000">
                        <a:pos x="wd2" y="hd2"/>
                      </a:cxn>
                    </a:cxnLst>
                    <a:rect l="0" t="0" r="r" b="b"/>
                    <a:pathLst>
                      <a:path w="21600" h="21600" extrusionOk="0">
                        <a:moveTo>
                          <a:pt x="6240" y="8465"/>
                        </a:moveTo>
                        <a:lnTo>
                          <a:pt x="8160" y="9924"/>
                        </a:lnTo>
                        <a:lnTo>
                          <a:pt x="10560" y="13719"/>
                        </a:lnTo>
                        <a:lnTo>
                          <a:pt x="14400" y="15470"/>
                        </a:lnTo>
                        <a:lnTo>
                          <a:pt x="13440" y="16638"/>
                        </a:lnTo>
                        <a:lnTo>
                          <a:pt x="16320" y="17222"/>
                        </a:lnTo>
                        <a:lnTo>
                          <a:pt x="19680" y="19265"/>
                        </a:lnTo>
                        <a:lnTo>
                          <a:pt x="21600" y="21600"/>
                        </a:lnTo>
                        <a:lnTo>
                          <a:pt x="21600" y="21016"/>
                        </a:lnTo>
                        <a:lnTo>
                          <a:pt x="19680" y="18681"/>
                        </a:lnTo>
                        <a:lnTo>
                          <a:pt x="11520" y="12843"/>
                        </a:lnTo>
                        <a:lnTo>
                          <a:pt x="7200" y="8757"/>
                        </a:lnTo>
                        <a:lnTo>
                          <a:pt x="1920" y="584"/>
                        </a:lnTo>
                        <a:lnTo>
                          <a:pt x="960" y="0"/>
                        </a:lnTo>
                        <a:lnTo>
                          <a:pt x="0" y="584"/>
                        </a:lnTo>
                        <a:lnTo>
                          <a:pt x="6240" y="84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0" name="Shape 2691">
                    <a:extLst>
                      <a:ext uri="{FF2B5EF4-FFF2-40B4-BE49-F238E27FC236}">
                        <a16:creationId xmlns:a16="http://schemas.microsoft.com/office/drawing/2014/main" id="{C60E75C9-D573-46E0-9D57-AD5B0DAEC4B1}"/>
                      </a:ext>
                    </a:extLst>
                  </p:cNvPr>
                  <p:cNvSpPr/>
                  <p:nvPr/>
                </p:nvSpPr>
                <p:spPr>
                  <a:xfrm>
                    <a:off x="1864464" y="27067"/>
                    <a:ext cx="121950" cy="182082"/>
                  </a:xfrm>
                  <a:custGeom>
                    <a:avLst/>
                    <a:gdLst/>
                    <a:ahLst/>
                    <a:cxnLst>
                      <a:cxn ang="0">
                        <a:pos x="wd2" y="hd2"/>
                      </a:cxn>
                      <a:cxn ang="5400000">
                        <a:pos x="wd2" y="hd2"/>
                      </a:cxn>
                      <a:cxn ang="10800000">
                        <a:pos x="wd2" y="hd2"/>
                      </a:cxn>
                      <a:cxn ang="16200000">
                        <a:pos x="wd2" y="hd2"/>
                      </a:cxn>
                    </a:cxnLst>
                    <a:rect l="0" t="0" r="r" b="b"/>
                    <a:pathLst>
                      <a:path w="21600" h="21600" extrusionOk="0">
                        <a:moveTo>
                          <a:pt x="6240" y="8465"/>
                        </a:moveTo>
                        <a:lnTo>
                          <a:pt x="8160" y="9924"/>
                        </a:lnTo>
                        <a:lnTo>
                          <a:pt x="10560" y="13719"/>
                        </a:lnTo>
                        <a:lnTo>
                          <a:pt x="14400" y="15470"/>
                        </a:lnTo>
                        <a:lnTo>
                          <a:pt x="13440" y="16638"/>
                        </a:lnTo>
                        <a:lnTo>
                          <a:pt x="16320" y="17222"/>
                        </a:lnTo>
                        <a:lnTo>
                          <a:pt x="19680" y="19265"/>
                        </a:lnTo>
                        <a:lnTo>
                          <a:pt x="21600" y="21600"/>
                        </a:lnTo>
                        <a:lnTo>
                          <a:pt x="21600" y="21016"/>
                        </a:lnTo>
                        <a:lnTo>
                          <a:pt x="19680" y="18681"/>
                        </a:lnTo>
                        <a:lnTo>
                          <a:pt x="11520" y="12843"/>
                        </a:lnTo>
                        <a:lnTo>
                          <a:pt x="7200" y="8757"/>
                        </a:lnTo>
                        <a:lnTo>
                          <a:pt x="1920" y="584"/>
                        </a:lnTo>
                        <a:lnTo>
                          <a:pt x="960" y="0"/>
                        </a:lnTo>
                        <a:lnTo>
                          <a:pt x="0" y="584"/>
                        </a:lnTo>
                        <a:lnTo>
                          <a:pt x="6240" y="84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75" name="Group 2700">
                  <a:extLst>
                    <a:ext uri="{FF2B5EF4-FFF2-40B4-BE49-F238E27FC236}">
                      <a16:creationId xmlns:a16="http://schemas.microsoft.com/office/drawing/2014/main" id="{31818D6C-4CA7-4602-A2AA-75186FA0722C}"/>
                    </a:ext>
                  </a:extLst>
                </p:cNvPr>
                <p:cNvGrpSpPr/>
                <p:nvPr/>
              </p:nvGrpSpPr>
              <p:grpSpPr>
                <a:xfrm>
                  <a:off x="10114812" y="2852886"/>
                  <a:ext cx="602830" cy="267277"/>
                  <a:chOff x="-1" y="-1"/>
                  <a:chExt cx="1043345" cy="462587"/>
                </a:xfrm>
                <a:solidFill>
                  <a:srgbClr val="FFFFFF">
                    <a:lumMod val="85000"/>
                  </a:srgbClr>
                </a:solidFill>
              </p:grpSpPr>
              <p:sp>
                <p:nvSpPr>
                  <p:cNvPr id="624" name="Shape 2693">
                    <a:extLst>
                      <a:ext uri="{FF2B5EF4-FFF2-40B4-BE49-F238E27FC236}">
                        <a16:creationId xmlns:a16="http://schemas.microsoft.com/office/drawing/2014/main" id="{74F50B49-E846-48D5-A7FF-88109B1D1A58}"/>
                      </a:ext>
                    </a:extLst>
                  </p:cNvPr>
                  <p:cNvSpPr/>
                  <p:nvPr/>
                </p:nvSpPr>
                <p:spPr>
                  <a:xfrm>
                    <a:off x="-1" y="-1"/>
                    <a:ext cx="1043345" cy="462587"/>
                  </a:xfrm>
                  <a:custGeom>
                    <a:avLst/>
                    <a:gdLst/>
                    <a:ahLst/>
                    <a:cxnLst>
                      <a:cxn ang="0">
                        <a:pos x="wd2" y="hd2"/>
                      </a:cxn>
                      <a:cxn ang="5400000">
                        <a:pos x="wd2" y="hd2"/>
                      </a:cxn>
                      <a:cxn ang="10800000">
                        <a:pos x="wd2" y="hd2"/>
                      </a:cxn>
                      <a:cxn ang="16200000">
                        <a:pos x="wd2" y="hd2"/>
                      </a:cxn>
                    </a:cxnLst>
                    <a:rect l="0" t="0" r="r" b="b"/>
                    <a:pathLst>
                      <a:path w="21600" h="21600" extrusionOk="0">
                        <a:moveTo>
                          <a:pt x="18458" y="14477"/>
                        </a:moveTo>
                        <a:lnTo>
                          <a:pt x="17841" y="9077"/>
                        </a:lnTo>
                        <a:lnTo>
                          <a:pt x="16551" y="0"/>
                        </a:lnTo>
                        <a:lnTo>
                          <a:pt x="7798" y="3906"/>
                        </a:lnTo>
                        <a:lnTo>
                          <a:pt x="0" y="6894"/>
                        </a:lnTo>
                        <a:lnTo>
                          <a:pt x="561" y="13328"/>
                        </a:lnTo>
                        <a:lnTo>
                          <a:pt x="842" y="12523"/>
                        </a:lnTo>
                        <a:lnTo>
                          <a:pt x="1178" y="11834"/>
                        </a:lnTo>
                        <a:lnTo>
                          <a:pt x="1403" y="11030"/>
                        </a:lnTo>
                        <a:lnTo>
                          <a:pt x="1795" y="10111"/>
                        </a:lnTo>
                        <a:lnTo>
                          <a:pt x="1908" y="9536"/>
                        </a:lnTo>
                        <a:lnTo>
                          <a:pt x="2244" y="9077"/>
                        </a:lnTo>
                        <a:lnTo>
                          <a:pt x="2637" y="9306"/>
                        </a:lnTo>
                        <a:lnTo>
                          <a:pt x="3198" y="7698"/>
                        </a:lnTo>
                        <a:lnTo>
                          <a:pt x="3198" y="6894"/>
                        </a:lnTo>
                        <a:lnTo>
                          <a:pt x="3254" y="6894"/>
                        </a:lnTo>
                        <a:lnTo>
                          <a:pt x="3703" y="7583"/>
                        </a:lnTo>
                        <a:lnTo>
                          <a:pt x="4096" y="7698"/>
                        </a:lnTo>
                        <a:lnTo>
                          <a:pt x="4657" y="7583"/>
                        </a:lnTo>
                        <a:lnTo>
                          <a:pt x="4769" y="6894"/>
                        </a:lnTo>
                        <a:lnTo>
                          <a:pt x="5049" y="5974"/>
                        </a:lnTo>
                        <a:lnTo>
                          <a:pt x="5498" y="5974"/>
                        </a:lnTo>
                        <a:lnTo>
                          <a:pt x="5723" y="5170"/>
                        </a:lnTo>
                        <a:lnTo>
                          <a:pt x="6003" y="4940"/>
                        </a:lnTo>
                        <a:lnTo>
                          <a:pt x="6452" y="5170"/>
                        </a:lnTo>
                        <a:lnTo>
                          <a:pt x="6732" y="5860"/>
                        </a:lnTo>
                        <a:lnTo>
                          <a:pt x="7574" y="5630"/>
                        </a:lnTo>
                        <a:lnTo>
                          <a:pt x="7518" y="6434"/>
                        </a:lnTo>
                        <a:lnTo>
                          <a:pt x="7798" y="6664"/>
                        </a:lnTo>
                        <a:lnTo>
                          <a:pt x="7911" y="7583"/>
                        </a:lnTo>
                        <a:lnTo>
                          <a:pt x="8247" y="8157"/>
                        </a:lnTo>
                        <a:lnTo>
                          <a:pt x="8359" y="8617"/>
                        </a:lnTo>
                        <a:lnTo>
                          <a:pt x="9089" y="8617"/>
                        </a:lnTo>
                        <a:lnTo>
                          <a:pt x="9482" y="9077"/>
                        </a:lnTo>
                        <a:lnTo>
                          <a:pt x="9706" y="9881"/>
                        </a:lnTo>
                        <a:lnTo>
                          <a:pt x="9594" y="10570"/>
                        </a:lnTo>
                        <a:lnTo>
                          <a:pt x="10043" y="11260"/>
                        </a:lnTo>
                        <a:lnTo>
                          <a:pt x="10548" y="11260"/>
                        </a:lnTo>
                        <a:lnTo>
                          <a:pt x="10996" y="11374"/>
                        </a:lnTo>
                        <a:lnTo>
                          <a:pt x="11165" y="11834"/>
                        </a:lnTo>
                        <a:lnTo>
                          <a:pt x="11614" y="12064"/>
                        </a:lnTo>
                        <a:lnTo>
                          <a:pt x="12006" y="11604"/>
                        </a:lnTo>
                        <a:lnTo>
                          <a:pt x="12455" y="12294"/>
                        </a:lnTo>
                        <a:lnTo>
                          <a:pt x="12455" y="12983"/>
                        </a:lnTo>
                        <a:lnTo>
                          <a:pt x="12231" y="13557"/>
                        </a:lnTo>
                        <a:lnTo>
                          <a:pt x="12343" y="14477"/>
                        </a:lnTo>
                        <a:lnTo>
                          <a:pt x="12006" y="15281"/>
                        </a:lnTo>
                        <a:lnTo>
                          <a:pt x="11950" y="16200"/>
                        </a:lnTo>
                        <a:lnTo>
                          <a:pt x="11726" y="16774"/>
                        </a:lnTo>
                        <a:lnTo>
                          <a:pt x="11614" y="17004"/>
                        </a:lnTo>
                        <a:lnTo>
                          <a:pt x="11501" y="17694"/>
                        </a:lnTo>
                        <a:lnTo>
                          <a:pt x="11614" y="18498"/>
                        </a:lnTo>
                        <a:lnTo>
                          <a:pt x="11950" y="19417"/>
                        </a:lnTo>
                        <a:lnTo>
                          <a:pt x="12231" y="18498"/>
                        </a:lnTo>
                        <a:lnTo>
                          <a:pt x="12231" y="17923"/>
                        </a:lnTo>
                        <a:lnTo>
                          <a:pt x="12679" y="17694"/>
                        </a:lnTo>
                        <a:lnTo>
                          <a:pt x="12848" y="18498"/>
                        </a:lnTo>
                        <a:lnTo>
                          <a:pt x="13184" y="19187"/>
                        </a:lnTo>
                        <a:lnTo>
                          <a:pt x="13633" y="19877"/>
                        </a:lnTo>
                        <a:lnTo>
                          <a:pt x="13633" y="18498"/>
                        </a:lnTo>
                        <a:lnTo>
                          <a:pt x="13802" y="19417"/>
                        </a:lnTo>
                        <a:lnTo>
                          <a:pt x="14138" y="20106"/>
                        </a:lnTo>
                        <a:lnTo>
                          <a:pt x="14587" y="19877"/>
                        </a:lnTo>
                        <a:lnTo>
                          <a:pt x="14980" y="19877"/>
                        </a:lnTo>
                        <a:lnTo>
                          <a:pt x="15316" y="20681"/>
                        </a:lnTo>
                        <a:lnTo>
                          <a:pt x="15429" y="20451"/>
                        </a:lnTo>
                        <a:lnTo>
                          <a:pt x="15821" y="20451"/>
                        </a:lnTo>
                        <a:lnTo>
                          <a:pt x="16158" y="21140"/>
                        </a:lnTo>
                        <a:lnTo>
                          <a:pt x="16270" y="20451"/>
                        </a:lnTo>
                        <a:lnTo>
                          <a:pt x="15821" y="18957"/>
                        </a:lnTo>
                        <a:lnTo>
                          <a:pt x="15429" y="18498"/>
                        </a:lnTo>
                        <a:lnTo>
                          <a:pt x="14980" y="17923"/>
                        </a:lnTo>
                        <a:lnTo>
                          <a:pt x="14475" y="17234"/>
                        </a:lnTo>
                        <a:lnTo>
                          <a:pt x="14250" y="16660"/>
                        </a:lnTo>
                        <a:lnTo>
                          <a:pt x="13914" y="15051"/>
                        </a:lnTo>
                        <a:lnTo>
                          <a:pt x="13914" y="14477"/>
                        </a:lnTo>
                        <a:lnTo>
                          <a:pt x="14026" y="15281"/>
                        </a:lnTo>
                        <a:lnTo>
                          <a:pt x="14475" y="16774"/>
                        </a:lnTo>
                        <a:lnTo>
                          <a:pt x="14868" y="17464"/>
                        </a:lnTo>
                        <a:lnTo>
                          <a:pt x="15204" y="17694"/>
                        </a:lnTo>
                        <a:lnTo>
                          <a:pt x="15429" y="18153"/>
                        </a:lnTo>
                        <a:lnTo>
                          <a:pt x="15597" y="17464"/>
                        </a:lnTo>
                        <a:lnTo>
                          <a:pt x="14868" y="15970"/>
                        </a:lnTo>
                        <a:lnTo>
                          <a:pt x="14643" y="14247"/>
                        </a:lnTo>
                        <a:lnTo>
                          <a:pt x="14475" y="13328"/>
                        </a:lnTo>
                        <a:lnTo>
                          <a:pt x="14587" y="12753"/>
                        </a:lnTo>
                        <a:lnTo>
                          <a:pt x="14475" y="11834"/>
                        </a:lnTo>
                        <a:lnTo>
                          <a:pt x="14475" y="10340"/>
                        </a:lnTo>
                        <a:lnTo>
                          <a:pt x="14138" y="9881"/>
                        </a:lnTo>
                        <a:lnTo>
                          <a:pt x="14755" y="9881"/>
                        </a:lnTo>
                        <a:lnTo>
                          <a:pt x="14475" y="9536"/>
                        </a:lnTo>
                        <a:lnTo>
                          <a:pt x="14475" y="8617"/>
                        </a:lnTo>
                        <a:lnTo>
                          <a:pt x="13633" y="7583"/>
                        </a:lnTo>
                        <a:lnTo>
                          <a:pt x="13914" y="7353"/>
                        </a:lnTo>
                        <a:lnTo>
                          <a:pt x="14475" y="7353"/>
                        </a:lnTo>
                        <a:lnTo>
                          <a:pt x="14138" y="6664"/>
                        </a:lnTo>
                        <a:lnTo>
                          <a:pt x="14475" y="6894"/>
                        </a:lnTo>
                        <a:lnTo>
                          <a:pt x="14475" y="5400"/>
                        </a:lnTo>
                        <a:lnTo>
                          <a:pt x="14587" y="4940"/>
                        </a:lnTo>
                        <a:lnTo>
                          <a:pt x="14868" y="5860"/>
                        </a:lnTo>
                        <a:lnTo>
                          <a:pt x="14868" y="4481"/>
                        </a:lnTo>
                        <a:lnTo>
                          <a:pt x="14980" y="4136"/>
                        </a:lnTo>
                        <a:lnTo>
                          <a:pt x="15092" y="4940"/>
                        </a:lnTo>
                        <a:lnTo>
                          <a:pt x="15429" y="4711"/>
                        </a:lnTo>
                        <a:lnTo>
                          <a:pt x="15709" y="3906"/>
                        </a:lnTo>
                        <a:lnTo>
                          <a:pt x="15485" y="2987"/>
                        </a:lnTo>
                        <a:lnTo>
                          <a:pt x="15485" y="2528"/>
                        </a:lnTo>
                        <a:lnTo>
                          <a:pt x="15821" y="2298"/>
                        </a:lnTo>
                        <a:lnTo>
                          <a:pt x="16158" y="2183"/>
                        </a:lnTo>
                        <a:lnTo>
                          <a:pt x="16046" y="2987"/>
                        </a:lnTo>
                        <a:lnTo>
                          <a:pt x="16326" y="2298"/>
                        </a:lnTo>
                        <a:lnTo>
                          <a:pt x="16438" y="2528"/>
                        </a:lnTo>
                        <a:lnTo>
                          <a:pt x="15934" y="4251"/>
                        </a:lnTo>
                        <a:lnTo>
                          <a:pt x="16438" y="4251"/>
                        </a:lnTo>
                        <a:lnTo>
                          <a:pt x="16158" y="4711"/>
                        </a:lnTo>
                        <a:lnTo>
                          <a:pt x="15709" y="4940"/>
                        </a:lnTo>
                        <a:lnTo>
                          <a:pt x="15429" y="5630"/>
                        </a:lnTo>
                        <a:lnTo>
                          <a:pt x="15204" y="7928"/>
                        </a:lnTo>
                        <a:lnTo>
                          <a:pt x="15485" y="8847"/>
                        </a:lnTo>
                        <a:lnTo>
                          <a:pt x="15597" y="8157"/>
                        </a:lnTo>
                        <a:lnTo>
                          <a:pt x="15821" y="8157"/>
                        </a:lnTo>
                        <a:lnTo>
                          <a:pt x="15821" y="9306"/>
                        </a:lnTo>
                        <a:lnTo>
                          <a:pt x="15485" y="9881"/>
                        </a:lnTo>
                        <a:lnTo>
                          <a:pt x="15092" y="10111"/>
                        </a:lnTo>
                        <a:lnTo>
                          <a:pt x="15092" y="11604"/>
                        </a:lnTo>
                        <a:lnTo>
                          <a:pt x="15204" y="11030"/>
                        </a:lnTo>
                        <a:lnTo>
                          <a:pt x="15485" y="10340"/>
                        </a:lnTo>
                        <a:lnTo>
                          <a:pt x="15597" y="10111"/>
                        </a:lnTo>
                        <a:lnTo>
                          <a:pt x="15934" y="11030"/>
                        </a:lnTo>
                        <a:lnTo>
                          <a:pt x="16270" y="11030"/>
                        </a:lnTo>
                        <a:lnTo>
                          <a:pt x="16046" y="11604"/>
                        </a:lnTo>
                        <a:lnTo>
                          <a:pt x="16270" y="12523"/>
                        </a:lnTo>
                        <a:lnTo>
                          <a:pt x="15821" y="11834"/>
                        </a:lnTo>
                        <a:lnTo>
                          <a:pt x="15485" y="12064"/>
                        </a:lnTo>
                        <a:lnTo>
                          <a:pt x="15429" y="12983"/>
                        </a:lnTo>
                        <a:lnTo>
                          <a:pt x="15597" y="13787"/>
                        </a:lnTo>
                        <a:lnTo>
                          <a:pt x="15597" y="12983"/>
                        </a:lnTo>
                        <a:lnTo>
                          <a:pt x="16046" y="12753"/>
                        </a:lnTo>
                        <a:lnTo>
                          <a:pt x="16270" y="12983"/>
                        </a:lnTo>
                        <a:lnTo>
                          <a:pt x="16326" y="13787"/>
                        </a:lnTo>
                        <a:lnTo>
                          <a:pt x="16887" y="14017"/>
                        </a:lnTo>
                        <a:lnTo>
                          <a:pt x="17224" y="13787"/>
                        </a:lnTo>
                        <a:lnTo>
                          <a:pt x="16999" y="14477"/>
                        </a:lnTo>
                        <a:lnTo>
                          <a:pt x="16046" y="14247"/>
                        </a:lnTo>
                        <a:lnTo>
                          <a:pt x="15934" y="15051"/>
                        </a:lnTo>
                        <a:lnTo>
                          <a:pt x="16326" y="14706"/>
                        </a:lnTo>
                        <a:lnTo>
                          <a:pt x="16158" y="16200"/>
                        </a:lnTo>
                        <a:lnTo>
                          <a:pt x="16158" y="17004"/>
                        </a:lnTo>
                        <a:lnTo>
                          <a:pt x="16438" y="17923"/>
                        </a:lnTo>
                        <a:lnTo>
                          <a:pt x="16326" y="17004"/>
                        </a:lnTo>
                        <a:lnTo>
                          <a:pt x="16775" y="17464"/>
                        </a:lnTo>
                        <a:lnTo>
                          <a:pt x="17112" y="18153"/>
                        </a:lnTo>
                        <a:lnTo>
                          <a:pt x="17504" y="18383"/>
                        </a:lnTo>
                        <a:lnTo>
                          <a:pt x="17392" y="17694"/>
                        </a:lnTo>
                        <a:lnTo>
                          <a:pt x="17504" y="16774"/>
                        </a:lnTo>
                        <a:lnTo>
                          <a:pt x="17504" y="17694"/>
                        </a:lnTo>
                        <a:lnTo>
                          <a:pt x="17729" y="17923"/>
                        </a:lnTo>
                        <a:lnTo>
                          <a:pt x="18065" y="16430"/>
                        </a:lnTo>
                        <a:lnTo>
                          <a:pt x="18065" y="17923"/>
                        </a:lnTo>
                        <a:lnTo>
                          <a:pt x="18234" y="18153"/>
                        </a:lnTo>
                        <a:lnTo>
                          <a:pt x="17953" y="18957"/>
                        </a:lnTo>
                        <a:lnTo>
                          <a:pt x="18065" y="19647"/>
                        </a:lnTo>
                        <a:lnTo>
                          <a:pt x="18346" y="19187"/>
                        </a:lnTo>
                        <a:lnTo>
                          <a:pt x="18570" y="19877"/>
                        </a:lnTo>
                        <a:lnTo>
                          <a:pt x="18907" y="19417"/>
                        </a:lnTo>
                        <a:lnTo>
                          <a:pt x="18795" y="20336"/>
                        </a:lnTo>
                        <a:lnTo>
                          <a:pt x="18458" y="21140"/>
                        </a:lnTo>
                        <a:lnTo>
                          <a:pt x="18458" y="21600"/>
                        </a:lnTo>
                        <a:lnTo>
                          <a:pt x="19300" y="21140"/>
                        </a:lnTo>
                        <a:lnTo>
                          <a:pt x="19636" y="21140"/>
                        </a:lnTo>
                        <a:lnTo>
                          <a:pt x="19917" y="20336"/>
                        </a:lnTo>
                        <a:lnTo>
                          <a:pt x="20758" y="19647"/>
                        </a:lnTo>
                        <a:lnTo>
                          <a:pt x="20758" y="18957"/>
                        </a:lnTo>
                        <a:lnTo>
                          <a:pt x="20983" y="18153"/>
                        </a:lnTo>
                        <a:lnTo>
                          <a:pt x="21207" y="16660"/>
                        </a:lnTo>
                        <a:lnTo>
                          <a:pt x="21432" y="16774"/>
                        </a:lnTo>
                        <a:lnTo>
                          <a:pt x="21600" y="15281"/>
                        </a:lnTo>
                        <a:lnTo>
                          <a:pt x="21207" y="14477"/>
                        </a:lnTo>
                        <a:lnTo>
                          <a:pt x="21432" y="14247"/>
                        </a:lnTo>
                        <a:lnTo>
                          <a:pt x="21544" y="14017"/>
                        </a:lnTo>
                        <a:lnTo>
                          <a:pt x="18795" y="15281"/>
                        </a:lnTo>
                        <a:lnTo>
                          <a:pt x="18458" y="14477"/>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5" name="Shape 2694">
                    <a:extLst>
                      <a:ext uri="{FF2B5EF4-FFF2-40B4-BE49-F238E27FC236}">
                        <a16:creationId xmlns:a16="http://schemas.microsoft.com/office/drawing/2014/main" id="{D75DE337-640E-4401-A97A-289957867DBB}"/>
                      </a:ext>
                    </a:extLst>
                  </p:cNvPr>
                  <p:cNvSpPr/>
                  <p:nvPr/>
                </p:nvSpPr>
                <p:spPr>
                  <a:xfrm>
                    <a:off x="560966" y="248515"/>
                    <a:ext cx="40650" cy="418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0080" y="0"/>
                        </a:lnTo>
                        <a:lnTo>
                          <a:pt x="0" y="5082"/>
                        </a:lnTo>
                        <a:lnTo>
                          <a:pt x="8640" y="10165"/>
                        </a:lnTo>
                        <a:lnTo>
                          <a:pt x="12960" y="15247"/>
                        </a:lnTo>
                        <a:lnTo>
                          <a:pt x="15840" y="21600"/>
                        </a:lnTo>
                        <a:lnTo>
                          <a:pt x="21600" y="15247"/>
                        </a:lnTo>
                        <a:lnTo>
                          <a:pt x="21600" y="76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6" name="Shape 2695">
                    <a:extLst>
                      <a:ext uri="{FF2B5EF4-FFF2-40B4-BE49-F238E27FC236}">
                        <a16:creationId xmlns:a16="http://schemas.microsoft.com/office/drawing/2014/main" id="{6C679B39-50A5-47C8-AD9C-4FF63EC34449}"/>
                      </a:ext>
                    </a:extLst>
                  </p:cNvPr>
                  <p:cNvSpPr/>
                  <p:nvPr/>
                </p:nvSpPr>
                <p:spPr>
                  <a:xfrm>
                    <a:off x="560966" y="248515"/>
                    <a:ext cx="40650" cy="418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0080" y="0"/>
                        </a:lnTo>
                        <a:lnTo>
                          <a:pt x="0" y="5082"/>
                        </a:lnTo>
                        <a:lnTo>
                          <a:pt x="8640" y="10165"/>
                        </a:lnTo>
                        <a:lnTo>
                          <a:pt x="12960" y="15247"/>
                        </a:lnTo>
                        <a:lnTo>
                          <a:pt x="15840" y="21600"/>
                        </a:lnTo>
                        <a:lnTo>
                          <a:pt x="21600" y="15247"/>
                        </a:lnTo>
                        <a:lnTo>
                          <a:pt x="21600" y="76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7" name="Shape 2696">
                    <a:extLst>
                      <a:ext uri="{FF2B5EF4-FFF2-40B4-BE49-F238E27FC236}">
                        <a16:creationId xmlns:a16="http://schemas.microsoft.com/office/drawing/2014/main" id="{DC9CF385-0CA7-4150-A57C-7E83E4AEB488}"/>
                      </a:ext>
                    </a:extLst>
                  </p:cNvPr>
                  <p:cNvSpPr/>
                  <p:nvPr/>
                </p:nvSpPr>
                <p:spPr>
                  <a:xfrm>
                    <a:off x="1008113" y="410912"/>
                    <a:ext cx="27101" cy="51674"/>
                  </a:xfrm>
                  <a:custGeom>
                    <a:avLst/>
                    <a:gdLst/>
                    <a:ahLst/>
                    <a:cxnLst>
                      <a:cxn ang="0">
                        <a:pos x="wd2" y="hd2"/>
                      </a:cxn>
                      <a:cxn ang="5400000">
                        <a:pos x="wd2" y="hd2"/>
                      </a:cxn>
                      <a:cxn ang="10800000">
                        <a:pos x="wd2" y="hd2"/>
                      </a:cxn>
                      <a:cxn ang="16200000">
                        <a:pos x="wd2" y="hd2"/>
                      </a:cxn>
                    </a:cxnLst>
                    <a:rect l="0" t="0" r="r" b="b"/>
                    <a:pathLst>
                      <a:path w="21600" h="21600" extrusionOk="0">
                        <a:moveTo>
                          <a:pt x="8640" y="8229"/>
                        </a:moveTo>
                        <a:lnTo>
                          <a:pt x="8640" y="15429"/>
                        </a:lnTo>
                        <a:lnTo>
                          <a:pt x="0" y="21600"/>
                        </a:lnTo>
                        <a:lnTo>
                          <a:pt x="12960" y="15429"/>
                        </a:lnTo>
                        <a:lnTo>
                          <a:pt x="21600" y="0"/>
                        </a:lnTo>
                        <a:lnTo>
                          <a:pt x="17280" y="2057"/>
                        </a:lnTo>
                        <a:lnTo>
                          <a:pt x="8640" y="822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8" name="Shape 2697">
                    <a:extLst>
                      <a:ext uri="{FF2B5EF4-FFF2-40B4-BE49-F238E27FC236}">
                        <a16:creationId xmlns:a16="http://schemas.microsoft.com/office/drawing/2014/main" id="{7EB2625B-DAF6-4DAB-ACF0-57CA16696787}"/>
                      </a:ext>
                    </a:extLst>
                  </p:cNvPr>
                  <p:cNvSpPr/>
                  <p:nvPr/>
                </p:nvSpPr>
                <p:spPr>
                  <a:xfrm>
                    <a:off x="1008113" y="410912"/>
                    <a:ext cx="27101" cy="51674"/>
                  </a:xfrm>
                  <a:custGeom>
                    <a:avLst/>
                    <a:gdLst/>
                    <a:ahLst/>
                    <a:cxnLst>
                      <a:cxn ang="0">
                        <a:pos x="wd2" y="hd2"/>
                      </a:cxn>
                      <a:cxn ang="5400000">
                        <a:pos x="wd2" y="hd2"/>
                      </a:cxn>
                      <a:cxn ang="10800000">
                        <a:pos x="wd2" y="hd2"/>
                      </a:cxn>
                      <a:cxn ang="16200000">
                        <a:pos x="wd2" y="hd2"/>
                      </a:cxn>
                    </a:cxnLst>
                    <a:rect l="0" t="0" r="r" b="b"/>
                    <a:pathLst>
                      <a:path w="21600" h="21600" extrusionOk="0">
                        <a:moveTo>
                          <a:pt x="8640" y="8229"/>
                        </a:moveTo>
                        <a:lnTo>
                          <a:pt x="8640" y="15429"/>
                        </a:lnTo>
                        <a:lnTo>
                          <a:pt x="0" y="21600"/>
                        </a:lnTo>
                        <a:lnTo>
                          <a:pt x="12960" y="15429"/>
                        </a:lnTo>
                        <a:lnTo>
                          <a:pt x="21600" y="0"/>
                        </a:lnTo>
                        <a:lnTo>
                          <a:pt x="17280" y="2057"/>
                        </a:lnTo>
                        <a:lnTo>
                          <a:pt x="8640" y="822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9" name="Shape 2698">
                    <a:extLst>
                      <a:ext uri="{FF2B5EF4-FFF2-40B4-BE49-F238E27FC236}">
                        <a16:creationId xmlns:a16="http://schemas.microsoft.com/office/drawing/2014/main" id="{04F333BF-12DF-41F1-8B43-2ACA60C2CC35}"/>
                      </a:ext>
                    </a:extLst>
                  </p:cNvPr>
                  <p:cNvSpPr/>
                  <p:nvPr/>
                </p:nvSpPr>
                <p:spPr>
                  <a:xfrm>
                    <a:off x="1029791" y="342015"/>
                    <a:ext cx="13550" cy="7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0" y="20160"/>
                        </a:lnTo>
                        <a:lnTo>
                          <a:pt x="17280" y="15120"/>
                        </a:lnTo>
                        <a:lnTo>
                          <a:pt x="21600" y="0"/>
                        </a:lnTo>
                        <a:lnTo>
                          <a:pt x="17280" y="504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0" name="Shape 2699">
                    <a:extLst>
                      <a:ext uri="{FF2B5EF4-FFF2-40B4-BE49-F238E27FC236}">
                        <a16:creationId xmlns:a16="http://schemas.microsoft.com/office/drawing/2014/main" id="{AE256709-1D9B-4759-95AD-3B8B6EEC5314}"/>
                      </a:ext>
                    </a:extLst>
                  </p:cNvPr>
                  <p:cNvSpPr/>
                  <p:nvPr/>
                </p:nvSpPr>
                <p:spPr>
                  <a:xfrm>
                    <a:off x="1029791" y="342015"/>
                    <a:ext cx="13550" cy="7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0" y="20160"/>
                        </a:lnTo>
                        <a:lnTo>
                          <a:pt x="17280" y="15120"/>
                        </a:lnTo>
                        <a:lnTo>
                          <a:pt x="21600" y="0"/>
                        </a:lnTo>
                        <a:lnTo>
                          <a:pt x="17280" y="504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76" name="Shape 2701">
                  <a:extLst>
                    <a:ext uri="{FF2B5EF4-FFF2-40B4-BE49-F238E27FC236}">
                      <a16:creationId xmlns:a16="http://schemas.microsoft.com/office/drawing/2014/main" id="{DE186C2A-8429-4083-A43F-EC4ED0207292}"/>
                    </a:ext>
                  </a:extLst>
                </p:cNvPr>
                <p:cNvSpPr/>
                <p:nvPr/>
              </p:nvSpPr>
              <p:spPr>
                <a:xfrm>
                  <a:off x="10770879" y="2400795"/>
                  <a:ext cx="230171" cy="203300"/>
                </a:xfrm>
                <a:custGeom>
                  <a:avLst/>
                  <a:gdLst/>
                  <a:ahLst/>
                  <a:cxnLst>
                    <a:cxn ang="0">
                      <a:pos x="wd2" y="hd2"/>
                    </a:cxn>
                    <a:cxn ang="5400000">
                      <a:pos x="wd2" y="hd2"/>
                    </a:cxn>
                    <a:cxn ang="10800000">
                      <a:pos x="wd2" y="hd2"/>
                    </a:cxn>
                    <a:cxn ang="16200000">
                      <a:pos x="wd2" y="hd2"/>
                    </a:cxn>
                  </a:cxnLst>
                  <a:rect l="0" t="0" r="r" b="b"/>
                  <a:pathLst>
                    <a:path w="21600" h="21600" extrusionOk="0">
                      <a:moveTo>
                        <a:pt x="21306" y="10271"/>
                      </a:moveTo>
                      <a:lnTo>
                        <a:pt x="21600" y="9365"/>
                      </a:lnTo>
                      <a:lnTo>
                        <a:pt x="21306" y="8308"/>
                      </a:lnTo>
                      <a:lnTo>
                        <a:pt x="19102" y="0"/>
                      </a:lnTo>
                      <a:lnTo>
                        <a:pt x="18514" y="0"/>
                      </a:lnTo>
                      <a:lnTo>
                        <a:pt x="17192" y="302"/>
                      </a:lnTo>
                      <a:lnTo>
                        <a:pt x="11314" y="1662"/>
                      </a:lnTo>
                      <a:lnTo>
                        <a:pt x="10286" y="2266"/>
                      </a:lnTo>
                      <a:lnTo>
                        <a:pt x="9698" y="2266"/>
                      </a:lnTo>
                      <a:lnTo>
                        <a:pt x="7788" y="2870"/>
                      </a:lnTo>
                      <a:lnTo>
                        <a:pt x="6612" y="2870"/>
                      </a:lnTo>
                      <a:lnTo>
                        <a:pt x="0" y="4531"/>
                      </a:lnTo>
                      <a:lnTo>
                        <a:pt x="1910" y="16162"/>
                      </a:lnTo>
                      <a:lnTo>
                        <a:pt x="2792" y="17371"/>
                      </a:lnTo>
                      <a:lnTo>
                        <a:pt x="2792" y="18126"/>
                      </a:lnTo>
                      <a:lnTo>
                        <a:pt x="1176" y="19938"/>
                      </a:lnTo>
                      <a:lnTo>
                        <a:pt x="1176" y="20392"/>
                      </a:lnTo>
                      <a:lnTo>
                        <a:pt x="1910" y="21600"/>
                      </a:lnTo>
                      <a:lnTo>
                        <a:pt x="3086" y="20996"/>
                      </a:lnTo>
                      <a:lnTo>
                        <a:pt x="4996" y="19032"/>
                      </a:lnTo>
                      <a:lnTo>
                        <a:pt x="6171" y="18428"/>
                      </a:lnTo>
                      <a:lnTo>
                        <a:pt x="6612" y="17371"/>
                      </a:lnTo>
                      <a:lnTo>
                        <a:pt x="7200" y="17673"/>
                      </a:lnTo>
                      <a:lnTo>
                        <a:pt x="8816" y="15558"/>
                      </a:lnTo>
                      <a:lnTo>
                        <a:pt x="9992" y="15407"/>
                      </a:lnTo>
                      <a:lnTo>
                        <a:pt x="10873" y="14803"/>
                      </a:lnTo>
                      <a:lnTo>
                        <a:pt x="11902" y="14803"/>
                      </a:lnTo>
                      <a:lnTo>
                        <a:pt x="12490" y="14199"/>
                      </a:lnTo>
                      <a:lnTo>
                        <a:pt x="15576" y="13594"/>
                      </a:lnTo>
                      <a:lnTo>
                        <a:pt x="15576" y="12839"/>
                      </a:lnTo>
                      <a:lnTo>
                        <a:pt x="15282" y="12235"/>
                      </a:lnTo>
                      <a:lnTo>
                        <a:pt x="15722" y="12235"/>
                      </a:lnTo>
                      <a:lnTo>
                        <a:pt x="15722" y="12839"/>
                      </a:lnTo>
                      <a:lnTo>
                        <a:pt x="16898" y="12839"/>
                      </a:lnTo>
                      <a:lnTo>
                        <a:pt x="18808" y="11631"/>
                      </a:lnTo>
                      <a:lnTo>
                        <a:pt x="20718" y="10876"/>
                      </a:lnTo>
                      <a:lnTo>
                        <a:pt x="21600" y="11027"/>
                      </a:lnTo>
                      <a:lnTo>
                        <a:pt x="21306" y="10573"/>
                      </a:lnTo>
                      <a:lnTo>
                        <a:pt x="21306" y="10271"/>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77" name="Shape 2702">
                  <a:extLst>
                    <a:ext uri="{FF2B5EF4-FFF2-40B4-BE49-F238E27FC236}">
                      <a16:creationId xmlns:a16="http://schemas.microsoft.com/office/drawing/2014/main" id="{F8499501-CF23-4AC5-8023-C951E54E408F}"/>
                    </a:ext>
                  </a:extLst>
                </p:cNvPr>
                <p:cNvSpPr/>
                <p:nvPr/>
              </p:nvSpPr>
              <p:spPr>
                <a:xfrm>
                  <a:off x="10836642" y="1893257"/>
                  <a:ext cx="223909" cy="422237"/>
                </a:xfrm>
                <a:custGeom>
                  <a:avLst/>
                  <a:gdLst/>
                  <a:ahLst/>
                  <a:cxnLst>
                    <a:cxn ang="0">
                      <a:pos x="wd2" y="hd2"/>
                    </a:cxn>
                    <a:cxn ang="5400000">
                      <a:pos x="wd2" y="hd2"/>
                    </a:cxn>
                    <a:cxn ang="10800000">
                      <a:pos x="wd2" y="hd2"/>
                    </a:cxn>
                    <a:cxn ang="16200000">
                      <a:pos x="wd2" y="hd2"/>
                    </a:cxn>
                  </a:cxnLst>
                  <a:rect l="0" t="0" r="r" b="b"/>
                  <a:pathLst>
                    <a:path w="21600" h="21600" extrusionOk="0">
                      <a:moveTo>
                        <a:pt x="19485" y="15709"/>
                      </a:moveTo>
                      <a:lnTo>
                        <a:pt x="19183" y="15200"/>
                      </a:lnTo>
                      <a:lnTo>
                        <a:pt x="18126" y="14909"/>
                      </a:lnTo>
                      <a:lnTo>
                        <a:pt x="17220" y="14473"/>
                      </a:lnTo>
                      <a:lnTo>
                        <a:pt x="16766" y="14109"/>
                      </a:lnTo>
                      <a:lnTo>
                        <a:pt x="16464" y="13527"/>
                      </a:lnTo>
                      <a:lnTo>
                        <a:pt x="16464" y="12945"/>
                      </a:lnTo>
                      <a:lnTo>
                        <a:pt x="15256" y="11491"/>
                      </a:lnTo>
                      <a:lnTo>
                        <a:pt x="7552" y="291"/>
                      </a:lnTo>
                      <a:lnTo>
                        <a:pt x="7401" y="0"/>
                      </a:lnTo>
                      <a:lnTo>
                        <a:pt x="6193" y="509"/>
                      </a:lnTo>
                      <a:lnTo>
                        <a:pt x="5287" y="436"/>
                      </a:lnTo>
                      <a:lnTo>
                        <a:pt x="4229" y="800"/>
                      </a:lnTo>
                      <a:lnTo>
                        <a:pt x="4229" y="1236"/>
                      </a:lnTo>
                      <a:lnTo>
                        <a:pt x="3927" y="2327"/>
                      </a:lnTo>
                      <a:lnTo>
                        <a:pt x="3927" y="2836"/>
                      </a:lnTo>
                      <a:lnTo>
                        <a:pt x="3625" y="2982"/>
                      </a:lnTo>
                      <a:lnTo>
                        <a:pt x="4229" y="3855"/>
                      </a:lnTo>
                      <a:lnTo>
                        <a:pt x="3625" y="4800"/>
                      </a:lnTo>
                      <a:lnTo>
                        <a:pt x="3927" y="5309"/>
                      </a:lnTo>
                      <a:lnTo>
                        <a:pt x="4834" y="5745"/>
                      </a:lnTo>
                      <a:lnTo>
                        <a:pt x="5136" y="6255"/>
                      </a:lnTo>
                      <a:lnTo>
                        <a:pt x="5136" y="6691"/>
                      </a:lnTo>
                      <a:lnTo>
                        <a:pt x="4229" y="7491"/>
                      </a:lnTo>
                      <a:lnTo>
                        <a:pt x="2568" y="8436"/>
                      </a:lnTo>
                      <a:lnTo>
                        <a:pt x="1964" y="8436"/>
                      </a:lnTo>
                      <a:lnTo>
                        <a:pt x="1057" y="9018"/>
                      </a:lnTo>
                      <a:lnTo>
                        <a:pt x="1057" y="9455"/>
                      </a:lnTo>
                      <a:lnTo>
                        <a:pt x="1662" y="10545"/>
                      </a:lnTo>
                      <a:lnTo>
                        <a:pt x="1359" y="11345"/>
                      </a:lnTo>
                      <a:lnTo>
                        <a:pt x="1662" y="11855"/>
                      </a:lnTo>
                      <a:lnTo>
                        <a:pt x="1057" y="12436"/>
                      </a:lnTo>
                      <a:lnTo>
                        <a:pt x="1057" y="12945"/>
                      </a:lnTo>
                      <a:lnTo>
                        <a:pt x="755" y="13382"/>
                      </a:lnTo>
                      <a:lnTo>
                        <a:pt x="302" y="13964"/>
                      </a:lnTo>
                      <a:lnTo>
                        <a:pt x="453" y="14764"/>
                      </a:lnTo>
                      <a:lnTo>
                        <a:pt x="0" y="15200"/>
                      </a:lnTo>
                      <a:lnTo>
                        <a:pt x="755" y="16945"/>
                      </a:lnTo>
                      <a:lnTo>
                        <a:pt x="755" y="17891"/>
                      </a:lnTo>
                      <a:lnTo>
                        <a:pt x="1662" y="19418"/>
                      </a:lnTo>
                      <a:lnTo>
                        <a:pt x="1057" y="19927"/>
                      </a:lnTo>
                      <a:lnTo>
                        <a:pt x="1057" y="20509"/>
                      </a:lnTo>
                      <a:lnTo>
                        <a:pt x="1662" y="21018"/>
                      </a:lnTo>
                      <a:lnTo>
                        <a:pt x="2568" y="21600"/>
                      </a:lnTo>
                      <a:lnTo>
                        <a:pt x="15860" y="20073"/>
                      </a:lnTo>
                      <a:lnTo>
                        <a:pt x="17220" y="19273"/>
                      </a:lnTo>
                      <a:lnTo>
                        <a:pt x="17824" y="18836"/>
                      </a:lnTo>
                      <a:lnTo>
                        <a:pt x="18126" y="18836"/>
                      </a:lnTo>
                      <a:lnTo>
                        <a:pt x="18730" y="18327"/>
                      </a:lnTo>
                      <a:lnTo>
                        <a:pt x="19787" y="18036"/>
                      </a:lnTo>
                      <a:lnTo>
                        <a:pt x="20392" y="17891"/>
                      </a:lnTo>
                      <a:lnTo>
                        <a:pt x="20996" y="17891"/>
                      </a:lnTo>
                      <a:lnTo>
                        <a:pt x="20996" y="17527"/>
                      </a:lnTo>
                      <a:lnTo>
                        <a:pt x="21600" y="16364"/>
                      </a:lnTo>
                      <a:lnTo>
                        <a:pt x="20996" y="16291"/>
                      </a:lnTo>
                      <a:lnTo>
                        <a:pt x="20392" y="16145"/>
                      </a:lnTo>
                      <a:lnTo>
                        <a:pt x="19485" y="1570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78" name="Shape 2703">
                  <a:extLst>
                    <a:ext uri="{FF2B5EF4-FFF2-40B4-BE49-F238E27FC236}">
                      <a16:creationId xmlns:a16="http://schemas.microsoft.com/office/drawing/2014/main" id="{196CB359-B177-4F11-8048-8D8B6518CD57}"/>
                    </a:ext>
                  </a:extLst>
                </p:cNvPr>
                <p:cNvSpPr/>
                <p:nvPr/>
              </p:nvSpPr>
              <p:spPr>
                <a:xfrm>
                  <a:off x="10974431" y="2390844"/>
                  <a:ext cx="70461" cy="113734"/>
                </a:xfrm>
                <a:custGeom>
                  <a:avLst/>
                  <a:gdLst/>
                  <a:ahLst/>
                  <a:cxnLst>
                    <a:cxn ang="0">
                      <a:pos x="wd2" y="hd2"/>
                    </a:cxn>
                    <a:cxn ang="5400000">
                      <a:pos x="wd2" y="hd2"/>
                    </a:cxn>
                    <a:cxn ang="10800000">
                      <a:pos x="wd2" y="hd2"/>
                    </a:cxn>
                    <a:cxn ang="16200000">
                      <a:pos x="wd2" y="hd2"/>
                    </a:cxn>
                  </a:cxnLst>
                  <a:rect l="0" t="0" r="r" b="b"/>
                  <a:pathLst>
                    <a:path w="21600" h="21600" extrusionOk="0">
                      <a:moveTo>
                        <a:pt x="19680" y="4860"/>
                      </a:moveTo>
                      <a:lnTo>
                        <a:pt x="18720" y="3510"/>
                      </a:lnTo>
                      <a:lnTo>
                        <a:pt x="17280" y="2970"/>
                      </a:lnTo>
                      <a:lnTo>
                        <a:pt x="16320" y="1350"/>
                      </a:lnTo>
                      <a:lnTo>
                        <a:pt x="12480" y="0"/>
                      </a:lnTo>
                      <a:lnTo>
                        <a:pt x="0" y="1890"/>
                      </a:lnTo>
                      <a:lnTo>
                        <a:pt x="7200" y="16740"/>
                      </a:lnTo>
                      <a:lnTo>
                        <a:pt x="8160" y="18630"/>
                      </a:lnTo>
                      <a:lnTo>
                        <a:pt x="7200" y="20250"/>
                      </a:lnTo>
                      <a:lnTo>
                        <a:pt x="7200" y="20790"/>
                      </a:lnTo>
                      <a:lnTo>
                        <a:pt x="8160" y="21600"/>
                      </a:lnTo>
                      <a:lnTo>
                        <a:pt x="11040" y="20790"/>
                      </a:lnTo>
                      <a:lnTo>
                        <a:pt x="20640" y="17010"/>
                      </a:lnTo>
                      <a:lnTo>
                        <a:pt x="20640" y="15120"/>
                      </a:lnTo>
                      <a:lnTo>
                        <a:pt x="19680" y="12960"/>
                      </a:lnTo>
                      <a:lnTo>
                        <a:pt x="19680" y="11070"/>
                      </a:lnTo>
                      <a:lnTo>
                        <a:pt x="17280" y="8910"/>
                      </a:lnTo>
                      <a:lnTo>
                        <a:pt x="18720" y="7560"/>
                      </a:lnTo>
                      <a:lnTo>
                        <a:pt x="18240" y="5400"/>
                      </a:lnTo>
                      <a:lnTo>
                        <a:pt x="20640" y="7560"/>
                      </a:lnTo>
                      <a:lnTo>
                        <a:pt x="21600" y="6480"/>
                      </a:lnTo>
                      <a:lnTo>
                        <a:pt x="21600" y="5940"/>
                      </a:lnTo>
                      <a:lnTo>
                        <a:pt x="19680" y="486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79" name="Shape 2704">
                  <a:extLst>
                    <a:ext uri="{FF2B5EF4-FFF2-40B4-BE49-F238E27FC236}">
                      <a16:creationId xmlns:a16="http://schemas.microsoft.com/office/drawing/2014/main" id="{94490E03-2CF8-4000-96EB-D4CFFFB1656D}"/>
                    </a:ext>
                  </a:extLst>
                </p:cNvPr>
                <p:cNvSpPr/>
                <p:nvPr/>
              </p:nvSpPr>
              <p:spPr>
                <a:xfrm>
                  <a:off x="11044892" y="2424964"/>
                  <a:ext cx="9395" cy="11374"/>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0" y="0"/>
                      </a:lnTo>
                      <a:lnTo>
                        <a:pt x="720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0" name="Shape 2705">
                  <a:extLst>
                    <a:ext uri="{FF2B5EF4-FFF2-40B4-BE49-F238E27FC236}">
                      <a16:creationId xmlns:a16="http://schemas.microsoft.com/office/drawing/2014/main" id="{4733884C-2862-4FE6-A376-C4C86077E44F}"/>
                    </a:ext>
                  </a:extLst>
                </p:cNvPr>
                <p:cNvSpPr/>
                <p:nvPr/>
              </p:nvSpPr>
              <p:spPr>
                <a:xfrm>
                  <a:off x="11044892" y="2424964"/>
                  <a:ext cx="9395" cy="11374"/>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0" y="0"/>
                      </a:lnTo>
                      <a:lnTo>
                        <a:pt x="720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1" name="Shape 2706">
                  <a:extLst>
                    <a:ext uri="{FF2B5EF4-FFF2-40B4-BE49-F238E27FC236}">
                      <a16:creationId xmlns:a16="http://schemas.microsoft.com/office/drawing/2014/main" id="{6EB87BEB-C719-41EA-A9C8-509816E64BB9}"/>
                    </a:ext>
                  </a:extLst>
                </p:cNvPr>
                <p:cNvSpPr/>
                <p:nvPr/>
              </p:nvSpPr>
              <p:spPr>
                <a:xfrm>
                  <a:off x="11054286" y="2413590"/>
                  <a:ext cx="10962" cy="199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29" y="9257"/>
                      </a:lnTo>
                      <a:lnTo>
                        <a:pt x="0" y="18514"/>
                      </a:lnTo>
                      <a:lnTo>
                        <a:pt x="15429" y="21600"/>
                      </a:lnTo>
                      <a:lnTo>
                        <a:pt x="21600" y="12343"/>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2" name="Shape 2707">
                  <a:extLst>
                    <a:ext uri="{FF2B5EF4-FFF2-40B4-BE49-F238E27FC236}">
                      <a16:creationId xmlns:a16="http://schemas.microsoft.com/office/drawing/2014/main" id="{E565DD6C-4E9D-4997-BB6E-3358AA8582D8}"/>
                    </a:ext>
                  </a:extLst>
                </p:cNvPr>
                <p:cNvSpPr/>
                <p:nvPr/>
              </p:nvSpPr>
              <p:spPr>
                <a:xfrm>
                  <a:off x="11054286" y="2413590"/>
                  <a:ext cx="10962" cy="199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29" y="9257"/>
                      </a:lnTo>
                      <a:lnTo>
                        <a:pt x="0" y="18514"/>
                      </a:lnTo>
                      <a:lnTo>
                        <a:pt x="15429" y="21600"/>
                      </a:lnTo>
                      <a:lnTo>
                        <a:pt x="21600" y="12343"/>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3" name="Shape 2708">
                  <a:extLst>
                    <a:ext uri="{FF2B5EF4-FFF2-40B4-BE49-F238E27FC236}">
                      <a16:creationId xmlns:a16="http://schemas.microsoft.com/office/drawing/2014/main" id="{218DC7EE-1A28-44E1-BDF9-BD43AC9446B9}"/>
                    </a:ext>
                  </a:extLst>
                </p:cNvPr>
                <p:cNvSpPr/>
                <p:nvPr/>
              </p:nvSpPr>
              <p:spPr>
                <a:xfrm>
                  <a:off x="11062114" y="2433494"/>
                  <a:ext cx="15659" cy="31277"/>
                </a:xfrm>
                <a:custGeom>
                  <a:avLst/>
                  <a:gdLst/>
                  <a:ahLst/>
                  <a:cxnLst>
                    <a:cxn ang="0">
                      <a:pos x="wd2" y="hd2"/>
                    </a:cxn>
                    <a:cxn ang="5400000">
                      <a:pos x="wd2" y="hd2"/>
                    </a:cxn>
                    <a:cxn ang="10800000">
                      <a:pos x="wd2" y="hd2"/>
                    </a:cxn>
                    <a:cxn ang="16200000">
                      <a:pos x="wd2" y="hd2"/>
                    </a:cxn>
                  </a:cxnLst>
                  <a:rect l="0" t="0" r="r" b="b"/>
                  <a:pathLst>
                    <a:path w="21600" h="21600" extrusionOk="0">
                      <a:moveTo>
                        <a:pt x="12960" y="1964"/>
                      </a:moveTo>
                      <a:lnTo>
                        <a:pt x="0" y="0"/>
                      </a:lnTo>
                      <a:lnTo>
                        <a:pt x="4320" y="14727"/>
                      </a:lnTo>
                      <a:lnTo>
                        <a:pt x="12960" y="21600"/>
                      </a:lnTo>
                      <a:lnTo>
                        <a:pt x="21600" y="16691"/>
                      </a:lnTo>
                      <a:lnTo>
                        <a:pt x="21600" y="12764"/>
                      </a:lnTo>
                      <a:lnTo>
                        <a:pt x="12960" y="1964"/>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4" name="Shape 2709">
                  <a:extLst>
                    <a:ext uri="{FF2B5EF4-FFF2-40B4-BE49-F238E27FC236}">
                      <a16:creationId xmlns:a16="http://schemas.microsoft.com/office/drawing/2014/main" id="{E680C856-C51A-45D9-8563-414C29AC0828}"/>
                    </a:ext>
                  </a:extLst>
                </p:cNvPr>
                <p:cNvSpPr/>
                <p:nvPr/>
              </p:nvSpPr>
              <p:spPr>
                <a:xfrm>
                  <a:off x="11062114" y="2433494"/>
                  <a:ext cx="15659" cy="31277"/>
                </a:xfrm>
                <a:custGeom>
                  <a:avLst/>
                  <a:gdLst/>
                  <a:ahLst/>
                  <a:cxnLst>
                    <a:cxn ang="0">
                      <a:pos x="wd2" y="hd2"/>
                    </a:cxn>
                    <a:cxn ang="5400000">
                      <a:pos x="wd2" y="hd2"/>
                    </a:cxn>
                    <a:cxn ang="10800000">
                      <a:pos x="wd2" y="hd2"/>
                    </a:cxn>
                    <a:cxn ang="16200000">
                      <a:pos x="wd2" y="hd2"/>
                    </a:cxn>
                  </a:cxnLst>
                  <a:rect l="0" t="0" r="r" b="b"/>
                  <a:pathLst>
                    <a:path w="21600" h="21600" extrusionOk="0">
                      <a:moveTo>
                        <a:pt x="12960" y="1964"/>
                      </a:moveTo>
                      <a:lnTo>
                        <a:pt x="0" y="0"/>
                      </a:lnTo>
                      <a:lnTo>
                        <a:pt x="4320" y="14727"/>
                      </a:lnTo>
                      <a:lnTo>
                        <a:pt x="12960" y="21600"/>
                      </a:lnTo>
                      <a:lnTo>
                        <a:pt x="21600" y="16691"/>
                      </a:lnTo>
                      <a:lnTo>
                        <a:pt x="21600" y="12764"/>
                      </a:lnTo>
                      <a:lnTo>
                        <a:pt x="12960" y="1964"/>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85" name="Group 2726">
                  <a:extLst>
                    <a:ext uri="{FF2B5EF4-FFF2-40B4-BE49-F238E27FC236}">
                      <a16:creationId xmlns:a16="http://schemas.microsoft.com/office/drawing/2014/main" id="{32D4A897-2E9D-40ED-893D-0FAF3BCA8187}"/>
                    </a:ext>
                  </a:extLst>
                </p:cNvPr>
                <p:cNvGrpSpPr/>
                <p:nvPr/>
              </p:nvGrpSpPr>
              <p:grpSpPr>
                <a:xfrm>
                  <a:off x="4443530" y="2345349"/>
                  <a:ext cx="1085092" cy="1650563"/>
                  <a:chOff x="-1" y="0"/>
                  <a:chExt cx="1878017" cy="2856702"/>
                </a:xfrm>
                <a:solidFill>
                  <a:srgbClr val="FFFFFF">
                    <a:lumMod val="85000"/>
                  </a:srgbClr>
                </a:solidFill>
              </p:grpSpPr>
              <p:sp>
                <p:nvSpPr>
                  <p:cNvPr id="608" name="Shape 2710">
                    <a:extLst>
                      <a:ext uri="{FF2B5EF4-FFF2-40B4-BE49-F238E27FC236}">
                        <a16:creationId xmlns:a16="http://schemas.microsoft.com/office/drawing/2014/main" id="{B86379C1-0C8D-4D45-A2B2-70F15BC23D6F}"/>
                      </a:ext>
                    </a:extLst>
                  </p:cNvPr>
                  <p:cNvSpPr/>
                  <p:nvPr/>
                </p:nvSpPr>
                <p:spPr>
                  <a:xfrm>
                    <a:off x="-1" y="0"/>
                    <a:ext cx="1878017" cy="2856702"/>
                  </a:xfrm>
                  <a:custGeom>
                    <a:avLst/>
                    <a:gdLst/>
                    <a:ahLst/>
                    <a:cxnLst>
                      <a:cxn ang="0">
                        <a:pos x="wd2" y="hd2"/>
                      </a:cxn>
                      <a:cxn ang="5400000">
                        <a:pos x="wd2" y="hd2"/>
                      </a:cxn>
                      <a:cxn ang="10800000">
                        <a:pos x="wd2" y="hd2"/>
                      </a:cxn>
                      <a:cxn ang="16200000">
                        <a:pos x="wd2" y="hd2"/>
                      </a:cxn>
                    </a:cxnLst>
                    <a:rect l="0" t="0" r="r" b="b"/>
                    <a:pathLst>
                      <a:path w="21600" h="21600" extrusionOk="0">
                        <a:moveTo>
                          <a:pt x="19200" y="21581"/>
                        </a:moveTo>
                        <a:lnTo>
                          <a:pt x="19325" y="21600"/>
                        </a:lnTo>
                        <a:lnTo>
                          <a:pt x="19512" y="21600"/>
                        </a:lnTo>
                        <a:lnTo>
                          <a:pt x="19574" y="21507"/>
                        </a:lnTo>
                        <a:lnTo>
                          <a:pt x="19792" y="21395"/>
                        </a:lnTo>
                        <a:lnTo>
                          <a:pt x="19792" y="21079"/>
                        </a:lnTo>
                        <a:lnTo>
                          <a:pt x="19574" y="21005"/>
                        </a:lnTo>
                        <a:lnTo>
                          <a:pt x="19325" y="20949"/>
                        </a:lnTo>
                        <a:lnTo>
                          <a:pt x="19325" y="20837"/>
                        </a:lnTo>
                        <a:lnTo>
                          <a:pt x="19387" y="20707"/>
                        </a:lnTo>
                        <a:lnTo>
                          <a:pt x="19449" y="20558"/>
                        </a:lnTo>
                        <a:lnTo>
                          <a:pt x="19325" y="20409"/>
                        </a:lnTo>
                        <a:lnTo>
                          <a:pt x="19449" y="20316"/>
                        </a:lnTo>
                        <a:lnTo>
                          <a:pt x="19668" y="20205"/>
                        </a:lnTo>
                        <a:lnTo>
                          <a:pt x="20042" y="19926"/>
                        </a:lnTo>
                        <a:lnTo>
                          <a:pt x="20135" y="19758"/>
                        </a:lnTo>
                        <a:lnTo>
                          <a:pt x="20260" y="19647"/>
                        </a:lnTo>
                        <a:lnTo>
                          <a:pt x="20260" y="19405"/>
                        </a:lnTo>
                        <a:lnTo>
                          <a:pt x="20384" y="19163"/>
                        </a:lnTo>
                        <a:lnTo>
                          <a:pt x="20571" y="19088"/>
                        </a:lnTo>
                        <a:lnTo>
                          <a:pt x="20665" y="18977"/>
                        </a:lnTo>
                        <a:lnTo>
                          <a:pt x="21382" y="18735"/>
                        </a:lnTo>
                        <a:lnTo>
                          <a:pt x="21600" y="18605"/>
                        </a:lnTo>
                        <a:lnTo>
                          <a:pt x="21444" y="18493"/>
                        </a:lnTo>
                        <a:lnTo>
                          <a:pt x="21039" y="18214"/>
                        </a:lnTo>
                        <a:lnTo>
                          <a:pt x="21070" y="18084"/>
                        </a:lnTo>
                        <a:lnTo>
                          <a:pt x="20977" y="17935"/>
                        </a:lnTo>
                        <a:lnTo>
                          <a:pt x="20977" y="17823"/>
                        </a:lnTo>
                        <a:lnTo>
                          <a:pt x="20852" y="17656"/>
                        </a:lnTo>
                        <a:lnTo>
                          <a:pt x="20603" y="17377"/>
                        </a:lnTo>
                        <a:lnTo>
                          <a:pt x="20603" y="17228"/>
                        </a:lnTo>
                        <a:lnTo>
                          <a:pt x="20665" y="17135"/>
                        </a:lnTo>
                        <a:lnTo>
                          <a:pt x="17330" y="14233"/>
                        </a:lnTo>
                        <a:lnTo>
                          <a:pt x="9538" y="7405"/>
                        </a:lnTo>
                        <a:lnTo>
                          <a:pt x="10130" y="6084"/>
                        </a:lnTo>
                        <a:lnTo>
                          <a:pt x="11938" y="1563"/>
                        </a:lnTo>
                        <a:lnTo>
                          <a:pt x="7418" y="874"/>
                        </a:lnTo>
                        <a:lnTo>
                          <a:pt x="2057" y="0"/>
                        </a:lnTo>
                        <a:lnTo>
                          <a:pt x="1932" y="0"/>
                        </a:lnTo>
                        <a:lnTo>
                          <a:pt x="1808" y="242"/>
                        </a:lnTo>
                        <a:lnTo>
                          <a:pt x="1683" y="372"/>
                        </a:lnTo>
                        <a:lnTo>
                          <a:pt x="1808" y="521"/>
                        </a:lnTo>
                        <a:lnTo>
                          <a:pt x="1808" y="930"/>
                        </a:lnTo>
                        <a:lnTo>
                          <a:pt x="1745" y="1191"/>
                        </a:lnTo>
                        <a:lnTo>
                          <a:pt x="1216" y="1749"/>
                        </a:lnTo>
                        <a:lnTo>
                          <a:pt x="1278" y="1842"/>
                        </a:lnTo>
                        <a:lnTo>
                          <a:pt x="1153" y="1991"/>
                        </a:lnTo>
                        <a:lnTo>
                          <a:pt x="1060" y="2084"/>
                        </a:lnTo>
                        <a:lnTo>
                          <a:pt x="935" y="2233"/>
                        </a:lnTo>
                        <a:lnTo>
                          <a:pt x="997" y="2270"/>
                        </a:lnTo>
                        <a:lnTo>
                          <a:pt x="748" y="2363"/>
                        </a:lnTo>
                        <a:lnTo>
                          <a:pt x="592" y="2437"/>
                        </a:lnTo>
                        <a:lnTo>
                          <a:pt x="405" y="2549"/>
                        </a:lnTo>
                        <a:lnTo>
                          <a:pt x="218" y="2679"/>
                        </a:lnTo>
                        <a:lnTo>
                          <a:pt x="62" y="2940"/>
                        </a:lnTo>
                        <a:lnTo>
                          <a:pt x="62" y="3144"/>
                        </a:lnTo>
                        <a:lnTo>
                          <a:pt x="0" y="3274"/>
                        </a:lnTo>
                        <a:lnTo>
                          <a:pt x="405" y="3665"/>
                        </a:lnTo>
                        <a:lnTo>
                          <a:pt x="405" y="3814"/>
                        </a:lnTo>
                        <a:lnTo>
                          <a:pt x="592" y="3907"/>
                        </a:lnTo>
                        <a:lnTo>
                          <a:pt x="748" y="4335"/>
                        </a:lnTo>
                        <a:lnTo>
                          <a:pt x="748" y="4428"/>
                        </a:lnTo>
                        <a:lnTo>
                          <a:pt x="810" y="4577"/>
                        </a:lnTo>
                        <a:lnTo>
                          <a:pt x="748" y="4688"/>
                        </a:lnTo>
                        <a:lnTo>
                          <a:pt x="748" y="4856"/>
                        </a:lnTo>
                        <a:lnTo>
                          <a:pt x="623" y="4986"/>
                        </a:lnTo>
                        <a:lnTo>
                          <a:pt x="405" y="5247"/>
                        </a:lnTo>
                        <a:lnTo>
                          <a:pt x="468" y="5730"/>
                        </a:lnTo>
                        <a:lnTo>
                          <a:pt x="405" y="5935"/>
                        </a:lnTo>
                        <a:lnTo>
                          <a:pt x="218" y="6084"/>
                        </a:lnTo>
                        <a:lnTo>
                          <a:pt x="405" y="6326"/>
                        </a:lnTo>
                        <a:lnTo>
                          <a:pt x="686" y="6567"/>
                        </a:lnTo>
                        <a:lnTo>
                          <a:pt x="935" y="6958"/>
                        </a:lnTo>
                        <a:lnTo>
                          <a:pt x="1060" y="7088"/>
                        </a:lnTo>
                        <a:lnTo>
                          <a:pt x="1216" y="7237"/>
                        </a:lnTo>
                        <a:lnTo>
                          <a:pt x="1340" y="7330"/>
                        </a:lnTo>
                        <a:lnTo>
                          <a:pt x="1403" y="7479"/>
                        </a:lnTo>
                        <a:lnTo>
                          <a:pt x="1340" y="7609"/>
                        </a:lnTo>
                        <a:lnTo>
                          <a:pt x="1403" y="7553"/>
                        </a:lnTo>
                        <a:lnTo>
                          <a:pt x="1403" y="7591"/>
                        </a:lnTo>
                        <a:lnTo>
                          <a:pt x="1621" y="7833"/>
                        </a:lnTo>
                        <a:lnTo>
                          <a:pt x="1683" y="8074"/>
                        </a:lnTo>
                        <a:lnTo>
                          <a:pt x="1527" y="7833"/>
                        </a:lnTo>
                        <a:lnTo>
                          <a:pt x="1465" y="7963"/>
                        </a:lnTo>
                        <a:lnTo>
                          <a:pt x="1340" y="8112"/>
                        </a:lnTo>
                        <a:lnTo>
                          <a:pt x="1278" y="8242"/>
                        </a:lnTo>
                        <a:lnTo>
                          <a:pt x="1465" y="8149"/>
                        </a:lnTo>
                        <a:lnTo>
                          <a:pt x="1683" y="8279"/>
                        </a:lnTo>
                        <a:lnTo>
                          <a:pt x="1745" y="8428"/>
                        </a:lnTo>
                        <a:lnTo>
                          <a:pt x="1995" y="8484"/>
                        </a:lnTo>
                        <a:lnTo>
                          <a:pt x="2088" y="8633"/>
                        </a:lnTo>
                        <a:lnTo>
                          <a:pt x="2338" y="8763"/>
                        </a:lnTo>
                        <a:lnTo>
                          <a:pt x="2525" y="8707"/>
                        </a:lnTo>
                        <a:lnTo>
                          <a:pt x="2400" y="8558"/>
                        </a:lnTo>
                        <a:lnTo>
                          <a:pt x="2556" y="8465"/>
                        </a:lnTo>
                        <a:lnTo>
                          <a:pt x="2525" y="8316"/>
                        </a:lnTo>
                        <a:lnTo>
                          <a:pt x="2618" y="8205"/>
                        </a:lnTo>
                        <a:lnTo>
                          <a:pt x="2868" y="8149"/>
                        </a:lnTo>
                        <a:lnTo>
                          <a:pt x="3086" y="8242"/>
                        </a:lnTo>
                        <a:lnTo>
                          <a:pt x="3210" y="8391"/>
                        </a:lnTo>
                        <a:lnTo>
                          <a:pt x="3460" y="8465"/>
                        </a:lnTo>
                        <a:lnTo>
                          <a:pt x="3616" y="8428"/>
                        </a:lnTo>
                        <a:lnTo>
                          <a:pt x="3865" y="8428"/>
                        </a:lnTo>
                        <a:lnTo>
                          <a:pt x="4021" y="8521"/>
                        </a:lnTo>
                        <a:lnTo>
                          <a:pt x="4457" y="8558"/>
                        </a:lnTo>
                        <a:lnTo>
                          <a:pt x="4613" y="8465"/>
                        </a:lnTo>
                        <a:lnTo>
                          <a:pt x="4551" y="8521"/>
                        </a:lnTo>
                        <a:lnTo>
                          <a:pt x="4395" y="8633"/>
                        </a:lnTo>
                        <a:lnTo>
                          <a:pt x="4551" y="8633"/>
                        </a:lnTo>
                        <a:lnTo>
                          <a:pt x="4800" y="8558"/>
                        </a:lnTo>
                        <a:lnTo>
                          <a:pt x="4862" y="8558"/>
                        </a:lnTo>
                        <a:lnTo>
                          <a:pt x="5018" y="8707"/>
                        </a:lnTo>
                        <a:lnTo>
                          <a:pt x="5143" y="8800"/>
                        </a:lnTo>
                        <a:lnTo>
                          <a:pt x="5143" y="8837"/>
                        </a:lnTo>
                        <a:lnTo>
                          <a:pt x="4862" y="8558"/>
                        </a:lnTo>
                        <a:lnTo>
                          <a:pt x="4395" y="8670"/>
                        </a:lnTo>
                        <a:lnTo>
                          <a:pt x="3740" y="8484"/>
                        </a:lnTo>
                        <a:lnTo>
                          <a:pt x="3460" y="8484"/>
                        </a:lnTo>
                        <a:lnTo>
                          <a:pt x="3210" y="8428"/>
                        </a:lnTo>
                        <a:lnTo>
                          <a:pt x="3023" y="8465"/>
                        </a:lnTo>
                        <a:lnTo>
                          <a:pt x="2805" y="8465"/>
                        </a:lnTo>
                        <a:lnTo>
                          <a:pt x="2681" y="8595"/>
                        </a:lnTo>
                        <a:lnTo>
                          <a:pt x="2868" y="8707"/>
                        </a:lnTo>
                        <a:lnTo>
                          <a:pt x="2805" y="8837"/>
                        </a:lnTo>
                        <a:lnTo>
                          <a:pt x="2868" y="8986"/>
                        </a:lnTo>
                        <a:lnTo>
                          <a:pt x="2992" y="9023"/>
                        </a:lnTo>
                        <a:lnTo>
                          <a:pt x="3023" y="9265"/>
                        </a:lnTo>
                        <a:lnTo>
                          <a:pt x="3023" y="9507"/>
                        </a:lnTo>
                        <a:lnTo>
                          <a:pt x="3210" y="9637"/>
                        </a:lnTo>
                        <a:lnTo>
                          <a:pt x="3023" y="9619"/>
                        </a:lnTo>
                        <a:lnTo>
                          <a:pt x="2805" y="9470"/>
                        </a:lnTo>
                        <a:lnTo>
                          <a:pt x="2681" y="9340"/>
                        </a:lnTo>
                        <a:lnTo>
                          <a:pt x="2462" y="9265"/>
                        </a:lnTo>
                        <a:lnTo>
                          <a:pt x="2525" y="9116"/>
                        </a:lnTo>
                        <a:lnTo>
                          <a:pt x="2618" y="9023"/>
                        </a:lnTo>
                        <a:lnTo>
                          <a:pt x="2556" y="8874"/>
                        </a:lnTo>
                        <a:lnTo>
                          <a:pt x="2556" y="8837"/>
                        </a:lnTo>
                        <a:lnTo>
                          <a:pt x="2338" y="8837"/>
                        </a:lnTo>
                        <a:lnTo>
                          <a:pt x="2213" y="8949"/>
                        </a:lnTo>
                        <a:lnTo>
                          <a:pt x="2213" y="9060"/>
                        </a:lnTo>
                        <a:lnTo>
                          <a:pt x="2057" y="9340"/>
                        </a:lnTo>
                        <a:lnTo>
                          <a:pt x="2151" y="9433"/>
                        </a:lnTo>
                        <a:lnTo>
                          <a:pt x="2151" y="9712"/>
                        </a:lnTo>
                        <a:lnTo>
                          <a:pt x="2088" y="9823"/>
                        </a:lnTo>
                        <a:lnTo>
                          <a:pt x="2057" y="9935"/>
                        </a:lnTo>
                        <a:lnTo>
                          <a:pt x="2057" y="10028"/>
                        </a:lnTo>
                        <a:lnTo>
                          <a:pt x="2088" y="10177"/>
                        </a:lnTo>
                        <a:lnTo>
                          <a:pt x="2462" y="10549"/>
                        </a:lnTo>
                        <a:lnTo>
                          <a:pt x="2681" y="10660"/>
                        </a:lnTo>
                        <a:lnTo>
                          <a:pt x="3086" y="10660"/>
                        </a:lnTo>
                        <a:lnTo>
                          <a:pt x="3210" y="10940"/>
                        </a:lnTo>
                        <a:lnTo>
                          <a:pt x="3210" y="11219"/>
                        </a:lnTo>
                        <a:lnTo>
                          <a:pt x="3148" y="11181"/>
                        </a:lnTo>
                        <a:lnTo>
                          <a:pt x="3023" y="11293"/>
                        </a:lnTo>
                        <a:lnTo>
                          <a:pt x="2618" y="11423"/>
                        </a:lnTo>
                        <a:lnTo>
                          <a:pt x="2618" y="11702"/>
                        </a:lnTo>
                        <a:lnTo>
                          <a:pt x="2556" y="11963"/>
                        </a:lnTo>
                        <a:lnTo>
                          <a:pt x="2681" y="12093"/>
                        </a:lnTo>
                        <a:lnTo>
                          <a:pt x="3023" y="12335"/>
                        </a:lnTo>
                        <a:lnTo>
                          <a:pt x="3086" y="12614"/>
                        </a:lnTo>
                        <a:lnTo>
                          <a:pt x="3273" y="12726"/>
                        </a:lnTo>
                        <a:lnTo>
                          <a:pt x="3335" y="12967"/>
                        </a:lnTo>
                        <a:lnTo>
                          <a:pt x="3553" y="13209"/>
                        </a:lnTo>
                        <a:lnTo>
                          <a:pt x="3553" y="13358"/>
                        </a:lnTo>
                        <a:lnTo>
                          <a:pt x="3678" y="13488"/>
                        </a:lnTo>
                        <a:lnTo>
                          <a:pt x="3927" y="13637"/>
                        </a:lnTo>
                        <a:lnTo>
                          <a:pt x="4021" y="13879"/>
                        </a:lnTo>
                        <a:lnTo>
                          <a:pt x="4457" y="14121"/>
                        </a:lnTo>
                        <a:lnTo>
                          <a:pt x="4488" y="14270"/>
                        </a:lnTo>
                        <a:lnTo>
                          <a:pt x="4332" y="14326"/>
                        </a:lnTo>
                        <a:lnTo>
                          <a:pt x="4270" y="14474"/>
                        </a:lnTo>
                        <a:lnTo>
                          <a:pt x="4457" y="14605"/>
                        </a:lnTo>
                        <a:lnTo>
                          <a:pt x="4675" y="14642"/>
                        </a:lnTo>
                        <a:lnTo>
                          <a:pt x="4862" y="14791"/>
                        </a:lnTo>
                        <a:lnTo>
                          <a:pt x="4862" y="14921"/>
                        </a:lnTo>
                        <a:lnTo>
                          <a:pt x="4613" y="15107"/>
                        </a:lnTo>
                        <a:lnTo>
                          <a:pt x="4613" y="15349"/>
                        </a:lnTo>
                        <a:lnTo>
                          <a:pt x="4488" y="15479"/>
                        </a:lnTo>
                        <a:lnTo>
                          <a:pt x="4551" y="15628"/>
                        </a:lnTo>
                        <a:lnTo>
                          <a:pt x="4395" y="15758"/>
                        </a:lnTo>
                        <a:lnTo>
                          <a:pt x="4395" y="15870"/>
                        </a:lnTo>
                        <a:lnTo>
                          <a:pt x="4551" y="15907"/>
                        </a:lnTo>
                        <a:lnTo>
                          <a:pt x="4675" y="16037"/>
                        </a:lnTo>
                        <a:lnTo>
                          <a:pt x="4862" y="16186"/>
                        </a:lnTo>
                        <a:lnTo>
                          <a:pt x="5486" y="16223"/>
                        </a:lnTo>
                        <a:lnTo>
                          <a:pt x="5735" y="16298"/>
                        </a:lnTo>
                        <a:lnTo>
                          <a:pt x="5953" y="16298"/>
                        </a:lnTo>
                        <a:lnTo>
                          <a:pt x="6390" y="16465"/>
                        </a:lnTo>
                        <a:lnTo>
                          <a:pt x="6545" y="16540"/>
                        </a:lnTo>
                        <a:lnTo>
                          <a:pt x="7013" y="16540"/>
                        </a:lnTo>
                        <a:lnTo>
                          <a:pt x="7387" y="16707"/>
                        </a:lnTo>
                        <a:lnTo>
                          <a:pt x="7481" y="16856"/>
                        </a:lnTo>
                        <a:lnTo>
                          <a:pt x="7730" y="16949"/>
                        </a:lnTo>
                        <a:lnTo>
                          <a:pt x="7792" y="17209"/>
                        </a:lnTo>
                        <a:lnTo>
                          <a:pt x="8260" y="17451"/>
                        </a:lnTo>
                        <a:lnTo>
                          <a:pt x="8665" y="17581"/>
                        </a:lnTo>
                        <a:lnTo>
                          <a:pt x="9538" y="17693"/>
                        </a:lnTo>
                        <a:lnTo>
                          <a:pt x="9600" y="17730"/>
                        </a:lnTo>
                        <a:lnTo>
                          <a:pt x="9725" y="17972"/>
                        </a:lnTo>
                        <a:lnTo>
                          <a:pt x="9787" y="18102"/>
                        </a:lnTo>
                        <a:lnTo>
                          <a:pt x="9725" y="18214"/>
                        </a:lnTo>
                        <a:lnTo>
                          <a:pt x="9725" y="18363"/>
                        </a:lnTo>
                        <a:lnTo>
                          <a:pt x="9943" y="18419"/>
                        </a:lnTo>
                        <a:lnTo>
                          <a:pt x="10068" y="18326"/>
                        </a:lnTo>
                        <a:lnTo>
                          <a:pt x="10255" y="18363"/>
                        </a:lnTo>
                        <a:lnTo>
                          <a:pt x="10473" y="18419"/>
                        </a:lnTo>
                        <a:lnTo>
                          <a:pt x="10722" y="18642"/>
                        </a:lnTo>
                        <a:lnTo>
                          <a:pt x="10847" y="18772"/>
                        </a:lnTo>
                        <a:lnTo>
                          <a:pt x="11065" y="18884"/>
                        </a:lnTo>
                        <a:lnTo>
                          <a:pt x="11782" y="19405"/>
                        </a:lnTo>
                        <a:lnTo>
                          <a:pt x="12000" y="19684"/>
                        </a:lnTo>
                        <a:lnTo>
                          <a:pt x="12125" y="19963"/>
                        </a:lnTo>
                        <a:lnTo>
                          <a:pt x="12187" y="20205"/>
                        </a:lnTo>
                        <a:lnTo>
                          <a:pt x="12125" y="20484"/>
                        </a:lnTo>
                        <a:lnTo>
                          <a:pt x="12062" y="20726"/>
                        </a:lnTo>
                        <a:lnTo>
                          <a:pt x="12062" y="20874"/>
                        </a:lnTo>
                        <a:lnTo>
                          <a:pt x="12125" y="20763"/>
                        </a:lnTo>
                        <a:lnTo>
                          <a:pt x="12281" y="20837"/>
                        </a:lnTo>
                        <a:lnTo>
                          <a:pt x="12249" y="20986"/>
                        </a:lnTo>
                        <a:lnTo>
                          <a:pt x="12125" y="20837"/>
                        </a:lnTo>
                        <a:lnTo>
                          <a:pt x="12249" y="20986"/>
                        </a:lnTo>
                        <a:lnTo>
                          <a:pt x="12281" y="21153"/>
                        </a:lnTo>
                        <a:lnTo>
                          <a:pt x="12405" y="21191"/>
                        </a:lnTo>
                        <a:lnTo>
                          <a:pt x="19044" y="21581"/>
                        </a:lnTo>
                        <a:lnTo>
                          <a:pt x="19200" y="21581"/>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09" name="Shape 2711">
                    <a:extLst>
                      <a:ext uri="{FF2B5EF4-FFF2-40B4-BE49-F238E27FC236}">
                        <a16:creationId xmlns:a16="http://schemas.microsoft.com/office/drawing/2014/main" id="{98D69D45-108A-46E7-9B3E-02F03A2EEE15}"/>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0" name="Shape 2712">
                    <a:extLst>
                      <a:ext uri="{FF2B5EF4-FFF2-40B4-BE49-F238E27FC236}">
                        <a16:creationId xmlns:a16="http://schemas.microsoft.com/office/drawing/2014/main" id="{DADED8BA-F1ED-4DA5-BEB8-89ABC7A92E30}"/>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1" name="Shape 2713">
                    <a:extLst>
                      <a:ext uri="{FF2B5EF4-FFF2-40B4-BE49-F238E27FC236}">
                        <a16:creationId xmlns:a16="http://schemas.microsoft.com/office/drawing/2014/main" id="{52B0A493-2341-4734-B546-9E532B0CADD1}"/>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2" name="Shape 2714">
                    <a:extLst>
                      <a:ext uri="{FF2B5EF4-FFF2-40B4-BE49-F238E27FC236}">
                        <a16:creationId xmlns:a16="http://schemas.microsoft.com/office/drawing/2014/main" id="{CB6AAAAC-0AFF-43A6-96B9-F6B0C4ABF3C4}"/>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3" name="Shape 2715">
                    <a:extLst>
                      <a:ext uri="{FF2B5EF4-FFF2-40B4-BE49-F238E27FC236}">
                        <a16:creationId xmlns:a16="http://schemas.microsoft.com/office/drawing/2014/main" id="{E685B1B8-11D4-4AC1-A81D-E185DF4A3770}"/>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4" name="Shape 2716">
                    <a:extLst>
                      <a:ext uri="{FF2B5EF4-FFF2-40B4-BE49-F238E27FC236}">
                        <a16:creationId xmlns:a16="http://schemas.microsoft.com/office/drawing/2014/main" id="{FCEF0B5F-0A63-456E-ADDD-BC2701E9EAF3}"/>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5" name="Shape 2717">
                    <a:extLst>
                      <a:ext uri="{FF2B5EF4-FFF2-40B4-BE49-F238E27FC236}">
                        <a16:creationId xmlns:a16="http://schemas.microsoft.com/office/drawing/2014/main" id="{4AD5935D-34B0-4372-8232-9FA41FEA6CC6}"/>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6" name="Shape 2718">
                    <a:extLst>
                      <a:ext uri="{FF2B5EF4-FFF2-40B4-BE49-F238E27FC236}">
                        <a16:creationId xmlns:a16="http://schemas.microsoft.com/office/drawing/2014/main" id="{B406CCD1-A64A-4739-81B3-812106993924}"/>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7" name="Shape 2719">
                    <a:extLst>
                      <a:ext uri="{FF2B5EF4-FFF2-40B4-BE49-F238E27FC236}">
                        <a16:creationId xmlns:a16="http://schemas.microsoft.com/office/drawing/2014/main" id="{A6615EF0-DD33-4528-A0A6-D842F19BE8B2}"/>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8" name="Shape 2720">
                    <a:extLst>
                      <a:ext uri="{FF2B5EF4-FFF2-40B4-BE49-F238E27FC236}">
                        <a16:creationId xmlns:a16="http://schemas.microsoft.com/office/drawing/2014/main" id="{A2CF7753-B0C2-469E-A952-511F4DAC6140}"/>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9" name="Shape 2721">
                    <a:extLst>
                      <a:ext uri="{FF2B5EF4-FFF2-40B4-BE49-F238E27FC236}">
                        <a16:creationId xmlns:a16="http://schemas.microsoft.com/office/drawing/2014/main" id="{084A0CD8-18F9-4D93-8CF9-C330787C4954}"/>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0" name="Shape 2722">
                    <a:extLst>
                      <a:ext uri="{FF2B5EF4-FFF2-40B4-BE49-F238E27FC236}">
                        <a16:creationId xmlns:a16="http://schemas.microsoft.com/office/drawing/2014/main" id="{4896B33F-6A3F-4D69-8971-33EF6A6FD2A6}"/>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1" name="Shape 2723">
                    <a:extLst>
                      <a:ext uri="{FF2B5EF4-FFF2-40B4-BE49-F238E27FC236}">
                        <a16:creationId xmlns:a16="http://schemas.microsoft.com/office/drawing/2014/main" id="{A07F7444-2EE9-4E8C-A206-2F40F3E20301}"/>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2" name="Shape 2724">
                    <a:extLst>
                      <a:ext uri="{FF2B5EF4-FFF2-40B4-BE49-F238E27FC236}">
                        <a16:creationId xmlns:a16="http://schemas.microsoft.com/office/drawing/2014/main" id="{BEEE4F0B-F644-4A73-B639-15E3140C7C8B}"/>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3" name="Shape 2725">
                    <a:extLst>
                      <a:ext uri="{FF2B5EF4-FFF2-40B4-BE49-F238E27FC236}">
                        <a16:creationId xmlns:a16="http://schemas.microsoft.com/office/drawing/2014/main" id="{E8C30E25-1692-4E55-9C0F-9A2B05601F65}"/>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86" name="Group 2730">
                  <a:extLst>
                    <a:ext uri="{FF2B5EF4-FFF2-40B4-BE49-F238E27FC236}">
                      <a16:creationId xmlns:a16="http://schemas.microsoft.com/office/drawing/2014/main" id="{B0A6A77B-E8B3-45F4-8C4E-65D5A031AD49}"/>
                    </a:ext>
                  </a:extLst>
                </p:cNvPr>
                <p:cNvGrpSpPr/>
                <p:nvPr/>
              </p:nvGrpSpPr>
              <p:grpSpPr>
                <a:xfrm>
                  <a:off x="10612733" y="2579925"/>
                  <a:ext cx="176936" cy="368216"/>
                  <a:chOff x="0" y="-1"/>
                  <a:chExt cx="306228" cy="637286"/>
                </a:xfrm>
                <a:solidFill>
                  <a:srgbClr val="FFFFFF">
                    <a:lumMod val="85000"/>
                  </a:srgbClr>
                </a:solidFill>
              </p:grpSpPr>
              <p:sp>
                <p:nvSpPr>
                  <p:cNvPr id="605" name="Shape 2727">
                    <a:extLst>
                      <a:ext uri="{FF2B5EF4-FFF2-40B4-BE49-F238E27FC236}">
                        <a16:creationId xmlns:a16="http://schemas.microsoft.com/office/drawing/2014/main" id="{0640E19A-C688-42DF-8F40-4C98D8501C7E}"/>
                      </a:ext>
                    </a:extLst>
                  </p:cNvPr>
                  <p:cNvSpPr/>
                  <p:nvPr/>
                </p:nvSpPr>
                <p:spPr>
                  <a:xfrm>
                    <a:off x="0" y="-1"/>
                    <a:ext cx="306228" cy="637286"/>
                  </a:xfrm>
                  <a:custGeom>
                    <a:avLst/>
                    <a:gdLst/>
                    <a:ahLst/>
                    <a:cxnLst>
                      <a:cxn ang="0">
                        <a:pos x="wd2" y="hd2"/>
                      </a:cxn>
                      <a:cxn ang="5400000">
                        <a:pos x="wd2" y="hd2"/>
                      </a:cxn>
                      <a:cxn ang="10800000">
                        <a:pos x="wd2" y="hd2"/>
                      </a:cxn>
                      <a:cxn ang="16200000">
                        <a:pos x="wd2" y="hd2"/>
                      </a:cxn>
                    </a:cxnLst>
                    <a:rect l="0" t="0" r="r" b="b"/>
                    <a:pathLst>
                      <a:path w="21600" h="21600" extrusionOk="0">
                        <a:moveTo>
                          <a:pt x="3250" y="751"/>
                        </a:moveTo>
                        <a:lnTo>
                          <a:pt x="2867" y="1251"/>
                        </a:lnTo>
                        <a:lnTo>
                          <a:pt x="2867" y="1918"/>
                        </a:lnTo>
                        <a:lnTo>
                          <a:pt x="956" y="3336"/>
                        </a:lnTo>
                        <a:lnTo>
                          <a:pt x="0" y="3920"/>
                        </a:lnTo>
                        <a:lnTo>
                          <a:pt x="382" y="4253"/>
                        </a:lnTo>
                        <a:lnTo>
                          <a:pt x="956" y="4420"/>
                        </a:lnTo>
                        <a:lnTo>
                          <a:pt x="1338" y="5004"/>
                        </a:lnTo>
                        <a:lnTo>
                          <a:pt x="956" y="5504"/>
                        </a:lnTo>
                        <a:lnTo>
                          <a:pt x="0" y="6088"/>
                        </a:lnTo>
                        <a:lnTo>
                          <a:pt x="765" y="7089"/>
                        </a:lnTo>
                        <a:lnTo>
                          <a:pt x="1720" y="7673"/>
                        </a:lnTo>
                        <a:lnTo>
                          <a:pt x="3250" y="7839"/>
                        </a:lnTo>
                        <a:lnTo>
                          <a:pt x="3250" y="8507"/>
                        </a:lnTo>
                        <a:lnTo>
                          <a:pt x="4588" y="8757"/>
                        </a:lnTo>
                        <a:lnTo>
                          <a:pt x="5352" y="8924"/>
                        </a:lnTo>
                        <a:lnTo>
                          <a:pt x="6499" y="9424"/>
                        </a:lnTo>
                        <a:lnTo>
                          <a:pt x="9749" y="10508"/>
                        </a:lnTo>
                        <a:lnTo>
                          <a:pt x="8984" y="11008"/>
                        </a:lnTo>
                        <a:lnTo>
                          <a:pt x="7455" y="11592"/>
                        </a:lnTo>
                        <a:lnTo>
                          <a:pt x="6499" y="12259"/>
                        </a:lnTo>
                        <a:lnTo>
                          <a:pt x="6117" y="12259"/>
                        </a:lnTo>
                        <a:lnTo>
                          <a:pt x="6117" y="12426"/>
                        </a:lnTo>
                        <a:lnTo>
                          <a:pt x="5735" y="12426"/>
                        </a:lnTo>
                        <a:lnTo>
                          <a:pt x="5352" y="13010"/>
                        </a:lnTo>
                        <a:lnTo>
                          <a:pt x="5352" y="13510"/>
                        </a:lnTo>
                        <a:lnTo>
                          <a:pt x="3823" y="13927"/>
                        </a:lnTo>
                        <a:lnTo>
                          <a:pt x="3632" y="14094"/>
                        </a:lnTo>
                        <a:lnTo>
                          <a:pt x="2485" y="14261"/>
                        </a:lnTo>
                        <a:lnTo>
                          <a:pt x="1338" y="14761"/>
                        </a:lnTo>
                        <a:lnTo>
                          <a:pt x="765" y="15345"/>
                        </a:lnTo>
                        <a:lnTo>
                          <a:pt x="382" y="16179"/>
                        </a:lnTo>
                        <a:lnTo>
                          <a:pt x="0" y="16429"/>
                        </a:lnTo>
                        <a:lnTo>
                          <a:pt x="0" y="16596"/>
                        </a:lnTo>
                        <a:lnTo>
                          <a:pt x="765" y="17263"/>
                        </a:lnTo>
                        <a:lnTo>
                          <a:pt x="765" y="17597"/>
                        </a:lnTo>
                        <a:lnTo>
                          <a:pt x="3250" y="18514"/>
                        </a:lnTo>
                        <a:lnTo>
                          <a:pt x="4205" y="18681"/>
                        </a:lnTo>
                        <a:lnTo>
                          <a:pt x="5735" y="19015"/>
                        </a:lnTo>
                        <a:lnTo>
                          <a:pt x="7837" y="19765"/>
                        </a:lnTo>
                        <a:lnTo>
                          <a:pt x="9366" y="19432"/>
                        </a:lnTo>
                        <a:lnTo>
                          <a:pt x="11851" y="19432"/>
                        </a:lnTo>
                        <a:lnTo>
                          <a:pt x="12616" y="20099"/>
                        </a:lnTo>
                        <a:lnTo>
                          <a:pt x="11851" y="21016"/>
                        </a:lnTo>
                        <a:lnTo>
                          <a:pt x="12234" y="21600"/>
                        </a:lnTo>
                        <a:lnTo>
                          <a:pt x="13189" y="21517"/>
                        </a:lnTo>
                        <a:lnTo>
                          <a:pt x="13954" y="21183"/>
                        </a:lnTo>
                        <a:lnTo>
                          <a:pt x="14336" y="20516"/>
                        </a:lnTo>
                        <a:lnTo>
                          <a:pt x="15101" y="19932"/>
                        </a:lnTo>
                        <a:lnTo>
                          <a:pt x="15865" y="18848"/>
                        </a:lnTo>
                        <a:lnTo>
                          <a:pt x="16439" y="18181"/>
                        </a:lnTo>
                        <a:lnTo>
                          <a:pt x="15865" y="18181"/>
                        </a:lnTo>
                        <a:lnTo>
                          <a:pt x="15865" y="17847"/>
                        </a:lnTo>
                        <a:lnTo>
                          <a:pt x="16821" y="17263"/>
                        </a:lnTo>
                        <a:lnTo>
                          <a:pt x="18350" y="17263"/>
                        </a:lnTo>
                        <a:lnTo>
                          <a:pt x="17586" y="16763"/>
                        </a:lnTo>
                        <a:lnTo>
                          <a:pt x="18350" y="16179"/>
                        </a:lnTo>
                        <a:lnTo>
                          <a:pt x="17968" y="15679"/>
                        </a:lnTo>
                        <a:lnTo>
                          <a:pt x="18924" y="15345"/>
                        </a:lnTo>
                        <a:lnTo>
                          <a:pt x="19306" y="14761"/>
                        </a:lnTo>
                        <a:lnTo>
                          <a:pt x="20071" y="14094"/>
                        </a:lnTo>
                        <a:lnTo>
                          <a:pt x="20835" y="13677"/>
                        </a:lnTo>
                        <a:lnTo>
                          <a:pt x="20071" y="13010"/>
                        </a:lnTo>
                        <a:lnTo>
                          <a:pt x="20453" y="12510"/>
                        </a:lnTo>
                        <a:lnTo>
                          <a:pt x="20071" y="11592"/>
                        </a:lnTo>
                        <a:lnTo>
                          <a:pt x="19688" y="11008"/>
                        </a:lnTo>
                        <a:lnTo>
                          <a:pt x="20071" y="11008"/>
                        </a:lnTo>
                        <a:lnTo>
                          <a:pt x="20453" y="10341"/>
                        </a:lnTo>
                        <a:lnTo>
                          <a:pt x="21218" y="10842"/>
                        </a:lnTo>
                        <a:lnTo>
                          <a:pt x="20835" y="11425"/>
                        </a:lnTo>
                        <a:lnTo>
                          <a:pt x="21218" y="12510"/>
                        </a:lnTo>
                        <a:lnTo>
                          <a:pt x="21600" y="11926"/>
                        </a:lnTo>
                        <a:lnTo>
                          <a:pt x="21218" y="10341"/>
                        </a:lnTo>
                        <a:lnTo>
                          <a:pt x="20835" y="9758"/>
                        </a:lnTo>
                        <a:lnTo>
                          <a:pt x="20835" y="8006"/>
                        </a:lnTo>
                        <a:lnTo>
                          <a:pt x="20453" y="7256"/>
                        </a:lnTo>
                        <a:lnTo>
                          <a:pt x="17586" y="7089"/>
                        </a:lnTo>
                        <a:lnTo>
                          <a:pt x="16439" y="7256"/>
                        </a:lnTo>
                        <a:lnTo>
                          <a:pt x="15483" y="7089"/>
                        </a:lnTo>
                        <a:lnTo>
                          <a:pt x="15483" y="5504"/>
                        </a:lnTo>
                        <a:lnTo>
                          <a:pt x="16057" y="4837"/>
                        </a:lnTo>
                        <a:lnTo>
                          <a:pt x="16439" y="4837"/>
                        </a:lnTo>
                        <a:lnTo>
                          <a:pt x="17968" y="4420"/>
                        </a:lnTo>
                        <a:lnTo>
                          <a:pt x="17586" y="3920"/>
                        </a:lnTo>
                        <a:lnTo>
                          <a:pt x="18350" y="3169"/>
                        </a:lnTo>
                        <a:lnTo>
                          <a:pt x="18350" y="1918"/>
                        </a:lnTo>
                        <a:lnTo>
                          <a:pt x="4588" y="0"/>
                        </a:lnTo>
                        <a:lnTo>
                          <a:pt x="3250" y="75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06" name="Shape 2728">
                    <a:extLst>
                      <a:ext uri="{FF2B5EF4-FFF2-40B4-BE49-F238E27FC236}">
                        <a16:creationId xmlns:a16="http://schemas.microsoft.com/office/drawing/2014/main" id="{23890FF7-ABF9-4E93-AD2C-51C0877F9D3A}"/>
                      </a:ext>
                    </a:extLst>
                  </p:cNvPr>
                  <p:cNvSpPr/>
                  <p:nvPr/>
                </p:nvSpPr>
                <p:spPr>
                  <a:xfrm>
                    <a:off x="284549" y="398610"/>
                    <a:ext cx="16260" cy="49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07" name="Shape 2729">
                    <a:extLst>
                      <a:ext uri="{FF2B5EF4-FFF2-40B4-BE49-F238E27FC236}">
                        <a16:creationId xmlns:a16="http://schemas.microsoft.com/office/drawing/2014/main" id="{BBD8C11F-EE7C-4ECA-8AC7-E24AA68C1A04}"/>
                      </a:ext>
                    </a:extLst>
                  </p:cNvPr>
                  <p:cNvSpPr/>
                  <p:nvPr/>
                </p:nvSpPr>
                <p:spPr>
                  <a:xfrm>
                    <a:off x="284549" y="398610"/>
                    <a:ext cx="16260" cy="49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87" name="Group 2733">
                  <a:extLst>
                    <a:ext uri="{FF2B5EF4-FFF2-40B4-BE49-F238E27FC236}">
                      <a16:creationId xmlns:a16="http://schemas.microsoft.com/office/drawing/2014/main" id="{B79D8C85-B0F6-4484-A145-94A9AC04B6B9}"/>
                    </a:ext>
                  </a:extLst>
                </p:cNvPr>
                <p:cNvGrpSpPr/>
                <p:nvPr/>
              </p:nvGrpSpPr>
              <p:grpSpPr>
                <a:xfrm>
                  <a:off x="10000510" y="1999884"/>
                  <a:ext cx="1000539" cy="676716"/>
                  <a:chOff x="0" y="0"/>
                  <a:chExt cx="1731678" cy="1171223"/>
                </a:xfrm>
                <a:solidFill>
                  <a:srgbClr val="FFFFFF">
                    <a:lumMod val="85000"/>
                  </a:srgbClr>
                </a:solidFill>
              </p:grpSpPr>
              <p:sp>
                <p:nvSpPr>
                  <p:cNvPr id="603" name="Shape 2731">
                    <a:extLst>
                      <a:ext uri="{FF2B5EF4-FFF2-40B4-BE49-F238E27FC236}">
                        <a16:creationId xmlns:a16="http://schemas.microsoft.com/office/drawing/2014/main" id="{5C53FADD-0A19-4AC2-B302-FF6945F9FDB2}"/>
                      </a:ext>
                    </a:extLst>
                  </p:cNvPr>
                  <p:cNvSpPr/>
                  <p:nvPr/>
                </p:nvSpPr>
                <p:spPr>
                  <a:xfrm>
                    <a:off x="0" y="0"/>
                    <a:ext cx="1384802" cy="1124475"/>
                  </a:xfrm>
                  <a:custGeom>
                    <a:avLst/>
                    <a:gdLst/>
                    <a:ahLst/>
                    <a:cxnLst>
                      <a:cxn ang="0">
                        <a:pos x="wd2" y="hd2"/>
                      </a:cxn>
                      <a:cxn ang="5400000">
                        <a:pos x="wd2" y="hd2"/>
                      </a:cxn>
                      <a:cxn ang="10800000">
                        <a:pos x="wd2" y="hd2"/>
                      </a:cxn>
                      <a:cxn ang="16200000">
                        <a:pos x="wd2" y="hd2"/>
                      </a:cxn>
                    </a:cxnLst>
                    <a:rect l="0" t="0" r="r" b="b"/>
                    <a:pathLst>
                      <a:path w="21600" h="21600" extrusionOk="0">
                        <a:moveTo>
                          <a:pt x="21135" y="19568"/>
                        </a:moveTo>
                        <a:lnTo>
                          <a:pt x="21600" y="19000"/>
                        </a:lnTo>
                        <a:lnTo>
                          <a:pt x="21600" y="18764"/>
                        </a:lnTo>
                        <a:lnTo>
                          <a:pt x="21346" y="18386"/>
                        </a:lnTo>
                        <a:lnTo>
                          <a:pt x="20797" y="14747"/>
                        </a:lnTo>
                        <a:lnTo>
                          <a:pt x="20670" y="14510"/>
                        </a:lnTo>
                        <a:lnTo>
                          <a:pt x="20712" y="11391"/>
                        </a:lnTo>
                        <a:lnTo>
                          <a:pt x="20712" y="11013"/>
                        </a:lnTo>
                        <a:lnTo>
                          <a:pt x="20586" y="10776"/>
                        </a:lnTo>
                        <a:lnTo>
                          <a:pt x="20586" y="10493"/>
                        </a:lnTo>
                        <a:lnTo>
                          <a:pt x="19951" y="7184"/>
                        </a:lnTo>
                        <a:lnTo>
                          <a:pt x="19444" y="6759"/>
                        </a:lnTo>
                        <a:lnTo>
                          <a:pt x="19360" y="7184"/>
                        </a:lnTo>
                        <a:lnTo>
                          <a:pt x="19233" y="6853"/>
                        </a:lnTo>
                        <a:lnTo>
                          <a:pt x="19317" y="6239"/>
                        </a:lnTo>
                        <a:lnTo>
                          <a:pt x="19148" y="5625"/>
                        </a:lnTo>
                        <a:lnTo>
                          <a:pt x="18895" y="5246"/>
                        </a:lnTo>
                        <a:lnTo>
                          <a:pt x="18726" y="4632"/>
                        </a:lnTo>
                        <a:lnTo>
                          <a:pt x="18726" y="4018"/>
                        </a:lnTo>
                        <a:lnTo>
                          <a:pt x="18810" y="3828"/>
                        </a:lnTo>
                        <a:lnTo>
                          <a:pt x="18810" y="3450"/>
                        </a:lnTo>
                        <a:lnTo>
                          <a:pt x="18726" y="3119"/>
                        </a:lnTo>
                        <a:lnTo>
                          <a:pt x="18726" y="2836"/>
                        </a:lnTo>
                        <a:lnTo>
                          <a:pt x="18683" y="2505"/>
                        </a:lnTo>
                        <a:lnTo>
                          <a:pt x="18345" y="2221"/>
                        </a:lnTo>
                        <a:lnTo>
                          <a:pt x="18261" y="1891"/>
                        </a:lnTo>
                        <a:lnTo>
                          <a:pt x="18261" y="1087"/>
                        </a:lnTo>
                        <a:lnTo>
                          <a:pt x="18049" y="709"/>
                        </a:lnTo>
                        <a:lnTo>
                          <a:pt x="18049" y="378"/>
                        </a:lnTo>
                        <a:lnTo>
                          <a:pt x="17965" y="189"/>
                        </a:lnTo>
                        <a:lnTo>
                          <a:pt x="17965" y="0"/>
                        </a:lnTo>
                        <a:lnTo>
                          <a:pt x="15724" y="709"/>
                        </a:lnTo>
                        <a:lnTo>
                          <a:pt x="13653" y="1182"/>
                        </a:lnTo>
                        <a:lnTo>
                          <a:pt x="13400" y="1182"/>
                        </a:lnTo>
                        <a:lnTo>
                          <a:pt x="12766" y="1512"/>
                        </a:lnTo>
                        <a:lnTo>
                          <a:pt x="11751" y="2741"/>
                        </a:lnTo>
                        <a:lnTo>
                          <a:pt x="10863" y="4537"/>
                        </a:lnTo>
                        <a:lnTo>
                          <a:pt x="10863" y="4868"/>
                        </a:lnTo>
                        <a:lnTo>
                          <a:pt x="10398" y="5625"/>
                        </a:lnTo>
                        <a:lnTo>
                          <a:pt x="10314" y="5766"/>
                        </a:lnTo>
                        <a:lnTo>
                          <a:pt x="10018" y="6144"/>
                        </a:lnTo>
                        <a:lnTo>
                          <a:pt x="9426" y="6759"/>
                        </a:lnTo>
                        <a:lnTo>
                          <a:pt x="9426" y="7042"/>
                        </a:lnTo>
                        <a:lnTo>
                          <a:pt x="9680" y="7279"/>
                        </a:lnTo>
                        <a:lnTo>
                          <a:pt x="9764" y="7468"/>
                        </a:lnTo>
                        <a:lnTo>
                          <a:pt x="9680" y="7090"/>
                        </a:lnTo>
                        <a:lnTo>
                          <a:pt x="10018" y="6948"/>
                        </a:lnTo>
                        <a:lnTo>
                          <a:pt x="10018" y="7468"/>
                        </a:lnTo>
                        <a:lnTo>
                          <a:pt x="10398" y="7184"/>
                        </a:lnTo>
                        <a:lnTo>
                          <a:pt x="10229" y="7562"/>
                        </a:lnTo>
                        <a:lnTo>
                          <a:pt x="10145" y="7846"/>
                        </a:lnTo>
                        <a:lnTo>
                          <a:pt x="9933" y="7988"/>
                        </a:lnTo>
                        <a:lnTo>
                          <a:pt x="10145" y="8602"/>
                        </a:lnTo>
                        <a:lnTo>
                          <a:pt x="10314" y="9169"/>
                        </a:lnTo>
                        <a:lnTo>
                          <a:pt x="10398" y="9500"/>
                        </a:lnTo>
                        <a:lnTo>
                          <a:pt x="10145" y="9878"/>
                        </a:lnTo>
                        <a:lnTo>
                          <a:pt x="9849" y="9878"/>
                        </a:lnTo>
                        <a:lnTo>
                          <a:pt x="9511" y="10209"/>
                        </a:lnTo>
                        <a:lnTo>
                          <a:pt x="9215" y="10493"/>
                        </a:lnTo>
                        <a:lnTo>
                          <a:pt x="9046" y="10824"/>
                        </a:lnTo>
                        <a:lnTo>
                          <a:pt x="8792" y="11202"/>
                        </a:lnTo>
                        <a:lnTo>
                          <a:pt x="8496" y="11391"/>
                        </a:lnTo>
                        <a:lnTo>
                          <a:pt x="8327" y="11627"/>
                        </a:lnTo>
                        <a:lnTo>
                          <a:pt x="8116" y="11533"/>
                        </a:lnTo>
                        <a:lnTo>
                          <a:pt x="7482" y="11627"/>
                        </a:lnTo>
                        <a:lnTo>
                          <a:pt x="6890" y="11722"/>
                        </a:lnTo>
                        <a:lnTo>
                          <a:pt x="6256" y="12194"/>
                        </a:lnTo>
                        <a:lnTo>
                          <a:pt x="5537" y="11816"/>
                        </a:lnTo>
                        <a:lnTo>
                          <a:pt x="4354" y="11816"/>
                        </a:lnTo>
                        <a:lnTo>
                          <a:pt x="3255" y="12100"/>
                        </a:lnTo>
                        <a:lnTo>
                          <a:pt x="2621" y="12336"/>
                        </a:lnTo>
                        <a:lnTo>
                          <a:pt x="2367" y="12620"/>
                        </a:lnTo>
                        <a:lnTo>
                          <a:pt x="2071" y="12714"/>
                        </a:lnTo>
                        <a:lnTo>
                          <a:pt x="1733" y="12903"/>
                        </a:lnTo>
                        <a:lnTo>
                          <a:pt x="1522" y="13045"/>
                        </a:lnTo>
                        <a:lnTo>
                          <a:pt x="1649" y="13707"/>
                        </a:lnTo>
                        <a:lnTo>
                          <a:pt x="1564" y="13943"/>
                        </a:lnTo>
                        <a:lnTo>
                          <a:pt x="2198" y="14038"/>
                        </a:lnTo>
                        <a:lnTo>
                          <a:pt x="2198" y="14227"/>
                        </a:lnTo>
                        <a:lnTo>
                          <a:pt x="2156" y="14416"/>
                        </a:lnTo>
                        <a:lnTo>
                          <a:pt x="2452" y="15125"/>
                        </a:lnTo>
                        <a:lnTo>
                          <a:pt x="2452" y="15456"/>
                        </a:lnTo>
                        <a:lnTo>
                          <a:pt x="1987" y="16070"/>
                        </a:lnTo>
                        <a:lnTo>
                          <a:pt x="1818" y="16448"/>
                        </a:lnTo>
                        <a:lnTo>
                          <a:pt x="1564" y="16732"/>
                        </a:lnTo>
                        <a:lnTo>
                          <a:pt x="1268" y="17157"/>
                        </a:lnTo>
                        <a:lnTo>
                          <a:pt x="803" y="17772"/>
                        </a:lnTo>
                        <a:lnTo>
                          <a:pt x="169" y="18575"/>
                        </a:lnTo>
                        <a:lnTo>
                          <a:pt x="0" y="18670"/>
                        </a:lnTo>
                        <a:lnTo>
                          <a:pt x="85" y="18764"/>
                        </a:lnTo>
                        <a:lnTo>
                          <a:pt x="211" y="19898"/>
                        </a:lnTo>
                        <a:lnTo>
                          <a:pt x="2917" y="19379"/>
                        </a:lnTo>
                        <a:lnTo>
                          <a:pt x="7059" y="18481"/>
                        </a:lnTo>
                        <a:lnTo>
                          <a:pt x="11667" y="17441"/>
                        </a:lnTo>
                        <a:lnTo>
                          <a:pt x="14752" y="16637"/>
                        </a:lnTo>
                        <a:lnTo>
                          <a:pt x="14752" y="16732"/>
                        </a:lnTo>
                        <a:lnTo>
                          <a:pt x="15090" y="16779"/>
                        </a:lnTo>
                        <a:lnTo>
                          <a:pt x="15259" y="17157"/>
                        </a:lnTo>
                        <a:lnTo>
                          <a:pt x="15471" y="17063"/>
                        </a:lnTo>
                        <a:lnTo>
                          <a:pt x="15809" y="17346"/>
                        </a:lnTo>
                        <a:lnTo>
                          <a:pt x="16063" y="18055"/>
                        </a:lnTo>
                        <a:lnTo>
                          <a:pt x="16105" y="18386"/>
                        </a:lnTo>
                        <a:lnTo>
                          <a:pt x="16359" y="18764"/>
                        </a:lnTo>
                        <a:lnTo>
                          <a:pt x="16908" y="18953"/>
                        </a:lnTo>
                        <a:lnTo>
                          <a:pt x="17246" y="19000"/>
                        </a:lnTo>
                        <a:lnTo>
                          <a:pt x="17542" y="19189"/>
                        </a:lnTo>
                        <a:lnTo>
                          <a:pt x="17542" y="19284"/>
                        </a:lnTo>
                        <a:lnTo>
                          <a:pt x="20586" y="20371"/>
                        </a:lnTo>
                        <a:lnTo>
                          <a:pt x="20332" y="19568"/>
                        </a:lnTo>
                        <a:lnTo>
                          <a:pt x="20078" y="19284"/>
                        </a:lnTo>
                        <a:lnTo>
                          <a:pt x="20036" y="18953"/>
                        </a:lnTo>
                        <a:lnTo>
                          <a:pt x="20078" y="18859"/>
                        </a:lnTo>
                        <a:lnTo>
                          <a:pt x="20163" y="19189"/>
                        </a:lnTo>
                        <a:lnTo>
                          <a:pt x="20416" y="19379"/>
                        </a:lnTo>
                        <a:lnTo>
                          <a:pt x="20586" y="19898"/>
                        </a:lnTo>
                        <a:lnTo>
                          <a:pt x="20670" y="20891"/>
                        </a:lnTo>
                        <a:lnTo>
                          <a:pt x="20501" y="21600"/>
                        </a:lnTo>
                        <a:lnTo>
                          <a:pt x="20670" y="21600"/>
                        </a:lnTo>
                        <a:lnTo>
                          <a:pt x="20712" y="21222"/>
                        </a:lnTo>
                        <a:lnTo>
                          <a:pt x="21050" y="21175"/>
                        </a:lnTo>
                        <a:lnTo>
                          <a:pt x="21135" y="20796"/>
                        </a:lnTo>
                        <a:lnTo>
                          <a:pt x="21346" y="20088"/>
                        </a:lnTo>
                        <a:lnTo>
                          <a:pt x="21135" y="19709"/>
                        </a:lnTo>
                        <a:lnTo>
                          <a:pt x="21135" y="1956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04" name="Shape 2732">
                    <a:extLst>
                      <a:ext uri="{FF2B5EF4-FFF2-40B4-BE49-F238E27FC236}">
                        <a16:creationId xmlns:a16="http://schemas.microsoft.com/office/drawing/2014/main" id="{B966471E-148D-4B8C-8DE2-0011541D0F58}"/>
                      </a:ext>
                    </a:extLst>
                  </p:cNvPr>
                  <p:cNvSpPr/>
                  <p:nvPr/>
                </p:nvSpPr>
                <p:spPr>
                  <a:xfrm>
                    <a:off x="1319760" y="939929"/>
                    <a:ext cx="411918" cy="231294"/>
                  </a:xfrm>
                  <a:custGeom>
                    <a:avLst/>
                    <a:gdLst/>
                    <a:ahLst/>
                    <a:cxnLst>
                      <a:cxn ang="0">
                        <a:pos x="wd2" y="hd2"/>
                      </a:cxn>
                      <a:cxn ang="5400000">
                        <a:pos x="wd2" y="hd2"/>
                      </a:cxn>
                      <a:cxn ang="10800000">
                        <a:pos x="wd2" y="hd2"/>
                      </a:cxn>
                      <a:cxn ang="16200000">
                        <a:pos x="wd2" y="hd2"/>
                      </a:cxn>
                    </a:cxnLst>
                    <a:rect l="0" t="0" r="r" b="b"/>
                    <a:pathLst>
                      <a:path w="21600" h="21600" extrusionOk="0">
                        <a:moveTo>
                          <a:pt x="19753" y="2528"/>
                        </a:moveTo>
                        <a:lnTo>
                          <a:pt x="19184" y="2068"/>
                        </a:lnTo>
                        <a:lnTo>
                          <a:pt x="18332" y="2528"/>
                        </a:lnTo>
                        <a:lnTo>
                          <a:pt x="17337" y="3447"/>
                        </a:lnTo>
                        <a:lnTo>
                          <a:pt x="15916" y="6434"/>
                        </a:lnTo>
                        <a:lnTo>
                          <a:pt x="15489" y="6894"/>
                        </a:lnTo>
                        <a:lnTo>
                          <a:pt x="14353" y="7353"/>
                        </a:lnTo>
                        <a:lnTo>
                          <a:pt x="15205" y="5515"/>
                        </a:lnTo>
                        <a:lnTo>
                          <a:pt x="16200" y="4366"/>
                        </a:lnTo>
                        <a:lnTo>
                          <a:pt x="16200" y="2528"/>
                        </a:lnTo>
                        <a:lnTo>
                          <a:pt x="17053" y="0"/>
                        </a:lnTo>
                        <a:lnTo>
                          <a:pt x="14068" y="5515"/>
                        </a:lnTo>
                        <a:lnTo>
                          <a:pt x="12221" y="6894"/>
                        </a:lnTo>
                        <a:lnTo>
                          <a:pt x="9237" y="8043"/>
                        </a:lnTo>
                        <a:lnTo>
                          <a:pt x="8526" y="8502"/>
                        </a:lnTo>
                        <a:lnTo>
                          <a:pt x="7958" y="9881"/>
                        </a:lnTo>
                        <a:lnTo>
                          <a:pt x="6963" y="9881"/>
                        </a:lnTo>
                        <a:lnTo>
                          <a:pt x="4974" y="11489"/>
                        </a:lnTo>
                        <a:lnTo>
                          <a:pt x="4263" y="11489"/>
                        </a:lnTo>
                        <a:lnTo>
                          <a:pt x="3126" y="12409"/>
                        </a:lnTo>
                        <a:lnTo>
                          <a:pt x="3411" y="14247"/>
                        </a:lnTo>
                        <a:lnTo>
                          <a:pt x="2416" y="13787"/>
                        </a:lnTo>
                        <a:lnTo>
                          <a:pt x="2132" y="15396"/>
                        </a:lnTo>
                        <a:lnTo>
                          <a:pt x="284" y="17234"/>
                        </a:lnTo>
                        <a:lnTo>
                          <a:pt x="0" y="19302"/>
                        </a:lnTo>
                        <a:lnTo>
                          <a:pt x="0" y="20681"/>
                        </a:lnTo>
                        <a:lnTo>
                          <a:pt x="284" y="21140"/>
                        </a:lnTo>
                        <a:lnTo>
                          <a:pt x="2132" y="20221"/>
                        </a:lnTo>
                        <a:lnTo>
                          <a:pt x="995" y="21600"/>
                        </a:lnTo>
                        <a:lnTo>
                          <a:pt x="3126" y="20221"/>
                        </a:lnTo>
                        <a:lnTo>
                          <a:pt x="6679" y="16774"/>
                        </a:lnTo>
                        <a:lnTo>
                          <a:pt x="6963" y="16774"/>
                        </a:lnTo>
                        <a:lnTo>
                          <a:pt x="8242" y="15396"/>
                        </a:lnTo>
                        <a:lnTo>
                          <a:pt x="9095" y="14706"/>
                        </a:lnTo>
                        <a:lnTo>
                          <a:pt x="11226" y="12868"/>
                        </a:lnTo>
                        <a:lnTo>
                          <a:pt x="12221" y="11949"/>
                        </a:lnTo>
                        <a:lnTo>
                          <a:pt x="13358" y="11260"/>
                        </a:lnTo>
                        <a:lnTo>
                          <a:pt x="14068" y="10800"/>
                        </a:lnTo>
                        <a:lnTo>
                          <a:pt x="15916" y="8502"/>
                        </a:lnTo>
                        <a:lnTo>
                          <a:pt x="16200" y="7353"/>
                        </a:lnTo>
                        <a:lnTo>
                          <a:pt x="17337" y="6894"/>
                        </a:lnTo>
                        <a:lnTo>
                          <a:pt x="19184" y="4366"/>
                        </a:lnTo>
                        <a:lnTo>
                          <a:pt x="20321" y="3447"/>
                        </a:lnTo>
                        <a:lnTo>
                          <a:pt x="21600" y="689"/>
                        </a:lnTo>
                        <a:lnTo>
                          <a:pt x="20463" y="1609"/>
                        </a:lnTo>
                        <a:lnTo>
                          <a:pt x="19753" y="252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88" name="Group 2741">
                  <a:extLst>
                    <a:ext uri="{FF2B5EF4-FFF2-40B4-BE49-F238E27FC236}">
                      <a16:creationId xmlns:a16="http://schemas.microsoft.com/office/drawing/2014/main" id="{CCEAA82B-53E8-43E4-8F0A-1B67A44E7268}"/>
                    </a:ext>
                  </a:extLst>
                </p:cNvPr>
                <p:cNvGrpSpPr/>
                <p:nvPr/>
              </p:nvGrpSpPr>
              <p:grpSpPr>
                <a:xfrm>
                  <a:off x="10766181" y="2242988"/>
                  <a:ext cx="465040" cy="230315"/>
                  <a:chOff x="0" y="-1"/>
                  <a:chExt cx="804865" cy="398615"/>
                </a:xfrm>
                <a:solidFill>
                  <a:srgbClr val="FFFFFF">
                    <a:lumMod val="85000"/>
                  </a:srgbClr>
                </a:solidFill>
              </p:grpSpPr>
              <p:sp>
                <p:nvSpPr>
                  <p:cNvPr id="596" name="Shape 2734">
                    <a:extLst>
                      <a:ext uri="{FF2B5EF4-FFF2-40B4-BE49-F238E27FC236}">
                        <a16:creationId xmlns:a16="http://schemas.microsoft.com/office/drawing/2014/main" id="{A08FDB23-9FFE-4A59-9E50-445C1320FD70}"/>
                      </a:ext>
                    </a:extLst>
                  </p:cNvPr>
                  <p:cNvSpPr/>
                  <p:nvPr/>
                </p:nvSpPr>
                <p:spPr>
                  <a:xfrm>
                    <a:off x="0" y="-1"/>
                    <a:ext cx="772346" cy="371545"/>
                  </a:xfrm>
                  <a:custGeom>
                    <a:avLst/>
                    <a:gdLst/>
                    <a:ahLst/>
                    <a:cxnLst>
                      <a:cxn ang="0">
                        <a:pos x="wd2" y="hd2"/>
                      </a:cxn>
                      <a:cxn ang="5400000">
                        <a:pos x="wd2" y="hd2"/>
                      </a:cxn>
                      <a:cxn ang="10800000">
                        <a:pos x="wd2" y="hd2"/>
                      </a:cxn>
                      <a:cxn ang="16200000">
                        <a:pos x="wd2" y="hd2"/>
                      </a:cxn>
                    </a:cxnLst>
                    <a:rect l="0" t="0" r="r" b="b"/>
                    <a:pathLst>
                      <a:path w="21600" h="21600" extrusionOk="0">
                        <a:moveTo>
                          <a:pt x="13339" y="286"/>
                        </a:moveTo>
                        <a:lnTo>
                          <a:pt x="12808" y="858"/>
                        </a:lnTo>
                        <a:lnTo>
                          <a:pt x="12505" y="1860"/>
                        </a:lnTo>
                        <a:lnTo>
                          <a:pt x="12354" y="1860"/>
                        </a:lnTo>
                        <a:lnTo>
                          <a:pt x="12051" y="2718"/>
                        </a:lnTo>
                        <a:lnTo>
                          <a:pt x="11368" y="4291"/>
                        </a:lnTo>
                        <a:lnTo>
                          <a:pt x="4699" y="7295"/>
                        </a:lnTo>
                        <a:lnTo>
                          <a:pt x="76" y="8869"/>
                        </a:lnTo>
                        <a:lnTo>
                          <a:pt x="76" y="10013"/>
                        </a:lnTo>
                        <a:lnTo>
                          <a:pt x="0" y="19454"/>
                        </a:lnTo>
                        <a:lnTo>
                          <a:pt x="227" y="20170"/>
                        </a:lnTo>
                        <a:lnTo>
                          <a:pt x="3638" y="18596"/>
                        </a:lnTo>
                        <a:lnTo>
                          <a:pt x="4244" y="18596"/>
                        </a:lnTo>
                        <a:lnTo>
                          <a:pt x="5229" y="18024"/>
                        </a:lnTo>
                        <a:lnTo>
                          <a:pt x="5533" y="18024"/>
                        </a:lnTo>
                        <a:lnTo>
                          <a:pt x="6063" y="17452"/>
                        </a:lnTo>
                        <a:lnTo>
                          <a:pt x="9095" y="16164"/>
                        </a:lnTo>
                        <a:lnTo>
                          <a:pt x="9777" y="15878"/>
                        </a:lnTo>
                        <a:lnTo>
                          <a:pt x="10080" y="15878"/>
                        </a:lnTo>
                        <a:lnTo>
                          <a:pt x="12051" y="14877"/>
                        </a:lnTo>
                        <a:lnTo>
                          <a:pt x="12657" y="15592"/>
                        </a:lnTo>
                        <a:lnTo>
                          <a:pt x="12808" y="16450"/>
                        </a:lnTo>
                        <a:lnTo>
                          <a:pt x="13036" y="16736"/>
                        </a:lnTo>
                        <a:lnTo>
                          <a:pt x="13187" y="17452"/>
                        </a:lnTo>
                        <a:lnTo>
                          <a:pt x="13491" y="18024"/>
                        </a:lnTo>
                        <a:lnTo>
                          <a:pt x="13491" y="18310"/>
                        </a:lnTo>
                        <a:lnTo>
                          <a:pt x="13945" y="18882"/>
                        </a:lnTo>
                        <a:lnTo>
                          <a:pt x="14324" y="18024"/>
                        </a:lnTo>
                        <a:lnTo>
                          <a:pt x="14476" y="17166"/>
                        </a:lnTo>
                        <a:lnTo>
                          <a:pt x="14476" y="18310"/>
                        </a:lnTo>
                        <a:lnTo>
                          <a:pt x="14324" y="19168"/>
                        </a:lnTo>
                        <a:lnTo>
                          <a:pt x="14779" y="19454"/>
                        </a:lnTo>
                        <a:lnTo>
                          <a:pt x="15082" y="21028"/>
                        </a:lnTo>
                        <a:lnTo>
                          <a:pt x="15082" y="21600"/>
                        </a:lnTo>
                        <a:lnTo>
                          <a:pt x="15385" y="20456"/>
                        </a:lnTo>
                        <a:lnTo>
                          <a:pt x="15916" y="20456"/>
                        </a:lnTo>
                        <a:lnTo>
                          <a:pt x="16219" y="18882"/>
                        </a:lnTo>
                        <a:lnTo>
                          <a:pt x="16749" y="18024"/>
                        </a:lnTo>
                        <a:lnTo>
                          <a:pt x="16901" y="17166"/>
                        </a:lnTo>
                        <a:lnTo>
                          <a:pt x="17507" y="16450"/>
                        </a:lnTo>
                        <a:lnTo>
                          <a:pt x="17507" y="17452"/>
                        </a:lnTo>
                        <a:lnTo>
                          <a:pt x="17811" y="19454"/>
                        </a:lnTo>
                        <a:lnTo>
                          <a:pt x="18341" y="19168"/>
                        </a:lnTo>
                        <a:lnTo>
                          <a:pt x="18796" y="18596"/>
                        </a:lnTo>
                        <a:lnTo>
                          <a:pt x="18947" y="17452"/>
                        </a:lnTo>
                        <a:lnTo>
                          <a:pt x="19175" y="17452"/>
                        </a:lnTo>
                        <a:lnTo>
                          <a:pt x="20615" y="15878"/>
                        </a:lnTo>
                        <a:lnTo>
                          <a:pt x="21373" y="15592"/>
                        </a:lnTo>
                        <a:lnTo>
                          <a:pt x="21600" y="14591"/>
                        </a:lnTo>
                        <a:lnTo>
                          <a:pt x="21373" y="12731"/>
                        </a:lnTo>
                        <a:lnTo>
                          <a:pt x="20615" y="10728"/>
                        </a:lnTo>
                        <a:lnTo>
                          <a:pt x="20084" y="10299"/>
                        </a:lnTo>
                        <a:lnTo>
                          <a:pt x="19478" y="9727"/>
                        </a:lnTo>
                        <a:lnTo>
                          <a:pt x="18947" y="10013"/>
                        </a:lnTo>
                        <a:lnTo>
                          <a:pt x="19478" y="10299"/>
                        </a:lnTo>
                        <a:lnTo>
                          <a:pt x="20084" y="10728"/>
                        </a:lnTo>
                        <a:lnTo>
                          <a:pt x="20312" y="11873"/>
                        </a:lnTo>
                        <a:lnTo>
                          <a:pt x="20766" y="11873"/>
                        </a:lnTo>
                        <a:lnTo>
                          <a:pt x="21069" y="13446"/>
                        </a:lnTo>
                        <a:lnTo>
                          <a:pt x="20463" y="14305"/>
                        </a:lnTo>
                        <a:lnTo>
                          <a:pt x="19478" y="15878"/>
                        </a:lnTo>
                        <a:lnTo>
                          <a:pt x="18947" y="15592"/>
                        </a:lnTo>
                        <a:lnTo>
                          <a:pt x="18493" y="15592"/>
                        </a:lnTo>
                        <a:lnTo>
                          <a:pt x="18038" y="15306"/>
                        </a:lnTo>
                        <a:lnTo>
                          <a:pt x="17659" y="13446"/>
                        </a:lnTo>
                        <a:lnTo>
                          <a:pt x="17053" y="13160"/>
                        </a:lnTo>
                        <a:lnTo>
                          <a:pt x="16598" y="12731"/>
                        </a:lnTo>
                        <a:lnTo>
                          <a:pt x="16598" y="11873"/>
                        </a:lnTo>
                        <a:lnTo>
                          <a:pt x="17053" y="12445"/>
                        </a:lnTo>
                        <a:lnTo>
                          <a:pt x="16598" y="11301"/>
                        </a:lnTo>
                        <a:lnTo>
                          <a:pt x="15613" y="9441"/>
                        </a:lnTo>
                        <a:lnTo>
                          <a:pt x="15082" y="9155"/>
                        </a:lnTo>
                        <a:lnTo>
                          <a:pt x="14476" y="9727"/>
                        </a:lnTo>
                        <a:lnTo>
                          <a:pt x="14097" y="9155"/>
                        </a:lnTo>
                        <a:lnTo>
                          <a:pt x="13642" y="8297"/>
                        </a:lnTo>
                        <a:lnTo>
                          <a:pt x="14248" y="8297"/>
                        </a:lnTo>
                        <a:lnTo>
                          <a:pt x="14097" y="7295"/>
                        </a:lnTo>
                        <a:lnTo>
                          <a:pt x="14476" y="6151"/>
                        </a:lnTo>
                        <a:lnTo>
                          <a:pt x="14324" y="6008"/>
                        </a:lnTo>
                        <a:lnTo>
                          <a:pt x="14627" y="4864"/>
                        </a:lnTo>
                        <a:lnTo>
                          <a:pt x="15613" y="3719"/>
                        </a:lnTo>
                        <a:lnTo>
                          <a:pt x="15764" y="2718"/>
                        </a:lnTo>
                        <a:lnTo>
                          <a:pt x="15234" y="2718"/>
                        </a:lnTo>
                        <a:lnTo>
                          <a:pt x="15385" y="3004"/>
                        </a:lnTo>
                        <a:lnTo>
                          <a:pt x="14779" y="3290"/>
                        </a:lnTo>
                        <a:lnTo>
                          <a:pt x="14324" y="2432"/>
                        </a:lnTo>
                        <a:lnTo>
                          <a:pt x="14248" y="1430"/>
                        </a:lnTo>
                        <a:lnTo>
                          <a:pt x="13794" y="1144"/>
                        </a:lnTo>
                        <a:lnTo>
                          <a:pt x="13945" y="0"/>
                        </a:lnTo>
                        <a:lnTo>
                          <a:pt x="13642" y="0"/>
                        </a:lnTo>
                        <a:lnTo>
                          <a:pt x="13339" y="28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7" name="Shape 2735">
                    <a:extLst>
                      <a:ext uri="{FF2B5EF4-FFF2-40B4-BE49-F238E27FC236}">
                        <a16:creationId xmlns:a16="http://schemas.microsoft.com/office/drawing/2014/main" id="{987F8A62-E935-49C3-8379-404D05A61BBA}"/>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8" name="Shape 2736">
                    <a:extLst>
                      <a:ext uri="{FF2B5EF4-FFF2-40B4-BE49-F238E27FC236}">
                        <a16:creationId xmlns:a16="http://schemas.microsoft.com/office/drawing/2014/main" id="{B42A0E47-1895-4162-ADBB-1A5E00F0116A}"/>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9" name="Shape 2737">
                    <a:extLst>
                      <a:ext uri="{FF2B5EF4-FFF2-40B4-BE49-F238E27FC236}">
                        <a16:creationId xmlns:a16="http://schemas.microsoft.com/office/drawing/2014/main" id="{C1B642E3-2F45-4584-8AC3-A26891DBB9A9}"/>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00" name="Shape 2738">
                    <a:extLst>
                      <a:ext uri="{FF2B5EF4-FFF2-40B4-BE49-F238E27FC236}">
                        <a16:creationId xmlns:a16="http://schemas.microsoft.com/office/drawing/2014/main" id="{3BD64A0E-75B2-40A9-8783-2C91C1BFB60F}"/>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01" name="Shape 2739">
                    <a:extLst>
                      <a:ext uri="{FF2B5EF4-FFF2-40B4-BE49-F238E27FC236}">
                        <a16:creationId xmlns:a16="http://schemas.microsoft.com/office/drawing/2014/main" id="{15DF8BC8-51FA-45A5-A434-C390FE871C79}"/>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02" name="Shape 2740">
                    <a:extLst>
                      <a:ext uri="{FF2B5EF4-FFF2-40B4-BE49-F238E27FC236}">
                        <a16:creationId xmlns:a16="http://schemas.microsoft.com/office/drawing/2014/main" id="{9833EF4F-0621-41D1-AF30-A5F669B9F3E1}"/>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89" name="Group 2747">
                  <a:extLst>
                    <a:ext uri="{FF2B5EF4-FFF2-40B4-BE49-F238E27FC236}">
                      <a16:creationId xmlns:a16="http://schemas.microsoft.com/office/drawing/2014/main" id="{72D2F120-C956-409D-9A7A-E75D5186287F}"/>
                    </a:ext>
                  </a:extLst>
                </p:cNvPr>
                <p:cNvGrpSpPr/>
                <p:nvPr/>
              </p:nvGrpSpPr>
              <p:grpSpPr>
                <a:xfrm>
                  <a:off x="10913365" y="1510827"/>
                  <a:ext cx="522975" cy="700886"/>
                  <a:chOff x="-1" y="0"/>
                  <a:chExt cx="905134" cy="1213053"/>
                </a:xfrm>
                <a:solidFill>
                  <a:srgbClr val="FFFFFF">
                    <a:lumMod val="85000"/>
                  </a:srgbClr>
                </a:solidFill>
              </p:grpSpPr>
              <p:sp>
                <p:nvSpPr>
                  <p:cNvPr id="591" name="Shape 2742">
                    <a:extLst>
                      <a:ext uri="{FF2B5EF4-FFF2-40B4-BE49-F238E27FC236}">
                        <a16:creationId xmlns:a16="http://schemas.microsoft.com/office/drawing/2014/main" id="{837FA886-241A-4567-AC90-70D2DCEB56C7}"/>
                      </a:ext>
                    </a:extLst>
                  </p:cNvPr>
                  <p:cNvSpPr/>
                  <p:nvPr/>
                </p:nvSpPr>
                <p:spPr>
                  <a:xfrm>
                    <a:off x="-1" y="0"/>
                    <a:ext cx="845514" cy="1213053"/>
                  </a:xfrm>
                  <a:custGeom>
                    <a:avLst/>
                    <a:gdLst/>
                    <a:ahLst/>
                    <a:cxnLst>
                      <a:cxn ang="0">
                        <a:pos x="wd2" y="hd2"/>
                      </a:cxn>
                      <a:cxn ang="5400000">
                        <a:pos x="wd2" y="hd2"/>
                      </a:cxn>
                      <a:cxn ang="10800000">
                        <a:pos x="wd2" y="hd2"/>
                      </a:cxn>
                      <a:cxn ang="16200000">
                        <a:pos x="wd2" y="hd2"/>
                      </a:cxn>
                    </a:cxnLst>
                    <a:rect l="0" t="0" r="r" b="b"/>
                    <a:pathLst>
                      <a:path w="21600" h="21600" extrusionOk="0">
                        <a:moveTo>
                          <a:pt x="21185" y="9814"/>
                        </a:moveTo>
                        <a:lnTo>
                          <a:pt x="20908" y="10121"/>
                        </a:lnTo>
                        <a:lnTo>
                          <a:pt x="20423" y="9902"/>
                        </a:lnTo>
                        <a:lnTo>
                          <a:pt x="21046" y="9376"/>
                        </a:lnTo>
                        <a:lnTo>
                          <a:pt x="20146" y="8806"/>
                        </a:lnTo>
                        <a:lnTo>
                          <a:pt x="20146" y="8719"/>
                        </a:lnTo>
                        <a:lnTo>
                          <a:pt x="20008" y="8719"/>
                        </a:lnTo>
                        <a:lnTo>
                          <a:pt x="19731" y="8631"/>
                        </a:lnTo>
                        <a:lnTo>
                          <a:pt x="19385" y="8631"/>
                        </a:lnTo>
                        <a:lnTo>
                          <a:pt x="18969" y="8982"/>
                        </a:lnTo>
                        <a:lnTo>
                          <a:pt x="18415" y="8631"/>
                        </a:lnTo>
                        <a:lnTo>
                          <a:pt x="18208" y="8325"/>
                        </a:lnTo>
                        <a:lnTo>
                          <a:pt x="18208" y="8062"/>
                        </a:lnTo>
                        <a:lnTo>
                          <a:pt x="17792" y="7755"/>
                        </a:lnTo>
                        <a:lnTo>
                          <a:pt x="17654" y="7492"/>
                        </a:lnTo>
                        <a:lnTo>
                          <a:pt x="17792" y="7185"/>
                        </a:lnTo>
                        <a:lnTo>
                          <a:pt x="17515" y="7010"/>
                        </a:lnTo>
                        <a:lnTo>
                          <a:pt x="17031" y="7098"/>
                        </a:lnTo>
                        <a:lnTo>
                          <a:pt x="16615" y="7098"/>
                        </a:lnTo>
                        <a:lnTo>
                          <a:pt x="16131" y="6923"/>
                        </a:lnTo>
                        <a:lnTo>
                          <a:pt x="15577" y="6923"/>
                        </a:lnTo>
                        <a:lnTo>
                          <a:pt x="15438" y="6660"/>
                        </a:lnTo>
                        <a:lnTo>
                          <a:pt x="15438" y="6441"/>
                        </a:lnTo>
                        <a:lnTo>
                          <a:pt x="15162" y="6090"/>
                        </a:lnTo>
                        <a:lnTo>
                          <a:pt x="15162" y="5783"/>
                        </a:lnTo>
                        <a:lnTo>
                          <a:pt x="14677" y="4776"/>
                        </a:lnTo>
                        <a:lnTo>
                          <a:pt x="12600" y="832"/>
                        </a:lnTo>
                        <a:lnTo>
                          <a:pt x="12185" y="745"/>
                        </a:lnTo>
                        <a:lnTo>
                          <a:pt x="11146" y="351"/>
                        </a:lnTo>
                        <a:lnTo>
                          <a:pt x="10246" y="88"/>
                        </a:lnTo>
                        <a:lnTo>
                          <a:pt x="9762" y="0"/>
                        </a:lnTo>
                        <a:lnTo>
                          <a:pt x="9208" y="88"/>
                        </a:lnTo>
                        <a:lnTo>
                          <a:pt x="8792" y="394"/>
                        </a:lnTo>
                        <a:lnTo>
                          <a:pt x="8308" y="570"/>
                        </a:lnTo>
                        <a:lnTo>
                          <a:pt x="7892" y="920"/>
                        </a:lnTo>
                        <a:lnTo>
                          <a:pt x="7546" y="1008"/>
                        </a:lnTo>
                        <a:lnTo>
                          <a:pt x="6992" y="1314"/>
                        </a:lnTo>
                        <a:lnTo>
                          <a:pt x="6508" y="1227"/>
                        </a:lnTo>
                        <a:lnTo>
                          <a:pt x="5954" y="1008"/>
                        </a:lnTo>
                        <a:lnTo>
                          <a:pt x="5677" y="351"/>
                        </a:lnTo>
                        <a:lnTo>
                          <a:pt x="5192" y="351"/>
                        </a:lnTo>
                        <a:lnTo>
                          <a:pt x="4777" y="394"/>
                        </a:lnTo>
                        <a:lnTo>
                          <a:pt x="2562" y="4513"/>
                        </a:lnTo>
                        <a:lnTo>
                          <a:pt x="2838" y="5783"/>
                        </a:lnTo>
                        <a:lnTo>
                          <a:pt x="2423" y="6178"/>
                        </a:lnTo>
                        <a:lnTo>
                          <a:pt x="2146" y="7098"/>
                        </a:lnTo>
                        <a:lnTo>
                          <a:pt x="2423" y="7404"/>
                        </a:lnTo>
                        <a:lnTo>
                          <a:pt x="2423" y="7974"/>
                        </a:lnTo>
                        <a:lnTo>
                          <a:pt x="2977" y="8237"/>
                        </a:lnTo>
                        <a:lnTo>
                          <a:pt x="2285" y="8894"/>
                        </a:lnTo>
                        <a:lnTo>
                          <a:pt x="2562" y="9157"/>
                        </a:lnTo>
                        <a:lnTo>
                          <a:pt x="1800" y="9727"/>
                        </a:lnTo>
                        <a:lnTo>
                          <a:pt x="1523" y="10033"/>
                        </a:lnTo>
                        <a:lnTo>
                          <a:pt x="1385" y="10384"/>
                        </a:lnTo>
                        <a:lnTo>
                          <a:pt x="1385" y="10471"/>
                        </a:lnTo>
                        <a:lnTo>
                          <a:pt x="1800" y="11041"/>
                        </a:lnTo>
                        <a:lnTo>
                          <a:pt x="1385" y="10866"/>
                        </a:lnTo>
                        <a:lnTo>
                          <a:pt x="1246" y="10953"/>
                        </a:lnTo>
                        <a:lnTo>
                          <a:pt x="1108" y="11216"/>
                        </a:lnTo>
                        <a:lnTo>
                          <a:pt x="1246" y="11523"/>
                        </a:lnTo>
                        <a:lnTo>
                          <a:pt x="762" y="11611"/>
                        </a:lnTo>
                        <a:lnTo>
                          <a:pt x="346" y="11523"/>
                        </a:lnTo>
                        <a:lnTo>
                          <a:pt x="0" y="11786"/>
                        </a:lnTo>
                        <a:lnTo>
                          <a:pt x="69" y="11961"/>
                        </a:lnTo>
                        <a:lnTo>
                          <a:pt x="3600" y="18708"/>
                        </a:lnTo>
                        <a:lnTo>
                          <a:pt x="4154" y="19585"/>
                        </a:lnTo>
                        <a:lnTo>
                          <a:pt x="4154" y="19935"/>
                        </a:lnTo>
                        <a:lnTo>
                          <a:pt x="4292" y="20286"/>
                        </a:lnTo>
                        <a:lnTo>
                          <a:pt x="4500" y="20505"/>
                        </a:lnTo>
                        <a:lnTo>
                          <a:pt x="4915" y="20768"/>
                        </a:lnTo>
                        <a:lnTo>
                          <a:pt x="5400" y="20943"/>
                        </a:lnTo>
                        <a:lnTo>
                          <a:pt x="5538" y="21249"/>
                        </a:lnTo>
                        <a:lnTo>
                          <a:pt x="5954" y="21512"/>
                        </a:lnTo>
                        <a:lnTo>
                          <a:pt x="6231" y="21600"/>
                        </a:lnTo>
                        <a:lnTo>
                          <a:pt x="6577" y="21337"/>
                        </a:lnTo>
                        <a:lnTo>
                          <a:pt x="6715" y="20987"/>
                        </a:lnTo>
                        <a:lnTo>
                          <a:pt x="6577" y="20680"/>
                        </a:lnTo>
                        <a:lnTo>
                          <a:pt x="6577" y="20329"/>
                        </a:lnTo>
                        <a:lnTo>
                          <a:pt x="7131" y="20110"/>
                        </a:lnTo>
                        <a:lnTo>
                          <a:pt x="7546" y="19541"/>
                        </a:lnTo>
                        <a:lnTo>
                          <a:pt x="7269" y="19278"/>
                        </a:lnTo>
                        <a:lnTo>
                          <a:pt x="7892" y="18621"/>
                        </a:lnTo>
                        <a:lnTo>
                          <a:pt x="7546" y="18533"/>
                        </a:lnTo>
                        <a:lnTo>
                          <a:pt x="7546" y="18270"/>
                        </a:lnTo>
                        <a:lnTo>
                          <a:pt x="7615" y="17963"/>
                        </a:lnTo>
                        <a:lnTo>
                          <a:pt x="8446" y="17306"/>
                        </a:lnTo>
                        <a:lnTo>
                          <a:pt x="8654" y="17876"/>
                        </a:lnTo>
                        <a:lnTo>
                          <a:pt x="8654" y="17525"/>
                        </a:lnTo>
                        <a:lnTo>
                          <a:pt x="8654" y="17876"/>
                        </a:lnTo>
                        <a:lnTo>
                          <a:pt x="8931" y="17525"/>
                        </a:lnTo>
                        <a:lnTo>
                          <a:pt x="9069" y="17219"/>
                        </a:lnTo>
                        <a:lnTo>
                          <a:pt x="9208" y="17306"/>
                        </a:lnTo>
                        <a:lnTo>
                          <a:pt x="9623" y="17876"/>
                        </a:lnTo>
                        <a:lnTo>
                          <a:pt x="9762" y="17525"/>
                        </a:lnTo>
                        <a:lnTo>
                          <a:pt x="9069" y="16649"/>
                        </a:lnTo>
                        <a:lnTo>
                          <a:pt x="8931" y="16737"/>
                        </a:lnTo>
                        <a:lnTo>
                          <a:pt x="8931" y="16474"/>
                        </a:lnTo>
                        <a:lnTo>
                          <a:pt x="9208" y="16167"/>
                        </a:lnTo>
                        <a:lnTo>
                          <a:pt x="9069" y="16474"/>
                        </a:lnTo>
                        <a:lnTo>
                          <a:pt x="9831" y="17482"/>
                        </a:lnTo>
                        <a:lnTo>
                          <a:pt x="9969" y="17219"/>
                        </a:lnTo>
                        <a:lnTo>
                          <a:pt x="9623" y="16868"/>
                        </a:lnTo>
                        <a:lnTo>
                          <a:pt x="9762" y="16474"/>
                        </a:lnTo>
                        <a:lnTo>
                          <a:pt x="9969" y="16386"/>
                        </a:lnTo>
                        <a:lnTo>
                          <a:pt x="10246" y="16737"/>
                        </a:lnTo>
                        <a:lnTo>
                          <a:pt x="10108" y="16956"/>
                        </a:lnTo>
                        <a:lnTo>
                          <a:pt x="10662" y="17131"/>
                        </a:lnTo>
                        <a:lnTo>
                          <a:pt x="10385" y="16561"/>
                        </a:lnTo>
                        <a:lnTo>
                          <a:pt x="10385" y="16211"/>
                        </a:lnTo>
                        <a:lnTo>
                          <a:pt x="10523" y="16167"/>
                        </a:lnTo>
                        <a:lnTo>
                          <a:pt x="10523" y="16474"/>
                        </a:lnTo>
                        <a:lnTo>
                          <a:pt x="10662" y="16824"/>
                        </a:lnTo>
                        <a:lnTo>
                          <a:pt x="11008" y="16956"/>
                        </a:lnTo>
                        <a:lnTo>
                          <a:pt x="11008" y="16299"/>
                        </a:lnTo>
                        <a:lnTo>
                          <a:pt x="11146" y="16080"/>
                        </a:lnTo>
                        <a:lnTo>
                          <a:pt x="11700" y="16080"/>
                        </a:lnTo>
                        <a:lnTo>
                          <a:pt x="12185" y="16211"/>
                        </a:lnTo>
                        <a:lnTo>
                          <a:pt x="12323" y="15904"/>
                        </a:lnTo>
                        <a:lnTo>
                          <a:pt x="12738" y="15554"/>
                        </a:lnTo>
                        <a:lnTo>
                          <a:pt x="12600" y="15247"/>
                        </a:lnTo>
                        <a:lnTo>
                          <a:pt x="12600" y="14677"/>
                        </a:lnTo>
                        <a:lnTo>
                          <a:pt x="12738" y="14327"/>
                        </a:lnTo>
                        <a:lnTo>
                          <a:pt x="12738" y="14020"/>
                        </a:lnTo>
                        <a:lnTo>
                          <a:pt x="12462" y="13757"/>
                        </a:lnTo>
                        <a:lnTo>
                          <a:pt x="13085" y="13495"/>
                        </a:lnTo>
                        <a:lnTo>
                          <a:pt x="13015" y="13013"/>
                        </a:lnTo>
                        <a:lnTo>
                          <a:pt x="13362" y="13275"/>
                        </a:lnTo>
                        <a:lnTo>
                          <a:pt x="13362" y="13582"/>
                        </a:lnTo>
                        <a:lnTo>
                          <a:pt x="13777" y="13495"/>
                        </a:lnTo>
                        <a:lnTo>
                          <a:pt x="13777" y="13845"/>
                        </a:lnTo>
                        <a:lnTo>
                          <a:pt x="13500" y="14020"/>
                        </a:lnTo>
                        <a:lnTo>
                          <a:pt x="14400" y="14020"/>
                        </a:lnTo>
                        <a:lnTo>
                          <a:pt x="15162" y="14152"/>
                        </a:lnTo>
                        <a:lnTo>
                          <a:pt x="14815" y="13845"/>
                        </a:lnTo>
                        <a:lnTo>
                          <a:pt x="14815" y="13582"/>
                        </a:lnTo>
                        <a:lnTo>
                          <a:pt x="14954" y="13275"/>
                        </a:lnTo>
                        <a:lnTo>
                          <a:pt x="14815" y="13013"/>
                        </a:lnTo>
                        <a:lnTo>
                          <a:pt x="15300" y="13275"/>
                        </a:lnTo>
                        <a:lnTo>
                          <a:pt x="15715" y="13013"/>
                        </a:lnTo>
                        <a:lnTo>
                          <a:pt x="15577" y="12706"/>
                        </a:lnTo>
                        <a:lnTo>
                          <a:pt x="16892" y="12925"/>
                        </a:lnTo>
                        <a:lnTo>
                          <a:pt x="17169" y="13275"/>
                        </a:lnTo>
                        <a:lnTo>
                          <a:pt x="17377" y="12925"/>
                        </a:lnTo>
                        <a:lnTo>
                          <a:pt x="17169" y="12706"/>
                        </a:lnTo>
                        <a:lnTo>
                          <a:pt x="17515" y="12531"/>
                        </a:lnTo>
                        <a:lnTo>
                          <a:pt x="17654" y="12750"/>
                        </a:lnTo>
                        <a:lnTo>
                          <a:pt x="17654" y="12531"/>
                        </a:lnTo>
                        <a:lnTo>
                          <a:pt x="17792" y="12750"/>
                        </a:lnTo>
                        <a:lnTo>
                          <a:pt x="17931" y="12531"/>
                        </a:lnTo>
                        <a:lnTo>
                          <a:pt x="17792" y="12180"/>
                        </a:lnTo>
                        <a:lnTo>
                          <a:pt x="18069" y="11873"/>
                        </a:lnTo>
                        <a:lnTo>
                          <a:pt x="18415" y="12180"/>
                        </a:lnTo>
                        <a:lnTo>
                          <a:pt x="18692" y="12180"/>
                        </a:lnTo>
                        <a:lnTo>
                          <a:pt x="18831" y="11873"/>
                        </a:lnTo>
                        <a:lnTo>
                          <a:pt x="19246" y="11873"/>
                        </a:lnTo>
                        <a:lnTo>
                          <a:pt x="19246" y="11611"/>
                        </a:lnTo>
                        <a:lnTo>
                          <a:pt x="19592" y="11435"/>
                        </a:lnTo>
                        <a:lnTo>
                          <a:pt x="19731" y="11435"/>
                        </a:lnTo>
                        <a:lnTo>
                          <a:pt x="19731" y="11304"/>
                        </a:lnTo>
                        <a:lnTo>
                          <a:pt x="20146" y="11304"/>
                        </a:lnTo>
                        <a:lnTo>
                          <a:pt x="19869" y="11041"/>
                        </a:lnTo>
                        <a:lnTo>
                          <a:pt x="20631" y="11041"/>
                        </a:lnTo>
                        <a:lnTo>
                          <a:pt x="21046" y="10866"/>
                        </a:lnTo>
                        <a:lnTo>
                          <a:pt x="21600" y="10296"/>
                        </a:lnTo>
                        <a:lnTo>
                          <a:pt x="21600" y="9989"/>
                        </a:lnTo>
                        <a:lnTo>
                          <a:pt x="21046" y="9727"/>
                        </a:lnTo>
                        <a:lnTo>
                          <a:pt x="21185" y="981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2" name="Shape 2743">
                    <a:extLst>
                      <a:ext uri="{FF2B5EF4-FFF2-40B4-BE49-F238E27FC236}">
                        <a16:creationId xmlns:a16="http://schemas.microsoft.com/office/drawing/2014/main" id="{BB80139B-E8E2-4F04-9374-0AB6F704E112}"/>
                      </a:ext>
                    </a:extLst>
                  </p:cNvPr>
                  <p:cNvSpPr/>
                  <p:nvPr/>
                </p:nvSpPr>
                <p:spPr>
                  <a:xfrm>
                    <a:off x="604323" y="730786"/>
                    <a:ext cx="46071" cy="51674"/>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0" y="13371"/>
                        </a:lnTo>
                        <a:lnTo>
                          <a:pt x="2541" y="21600"/>
                        </a:lnTo>
                        <a:lnTo>
                          <a:pt x="21600" y="13371"/>
                        </a:lnTo>
                        <a:lnTo>
                          <a:pt x="21600" y="6171"/>
                        </a:lnTo>
                        <a:lnTo>
                          <a:pt x="12706" y="2057"/>
                        </a:lnTo>
                        <a:lnTo>
                          <a:pt x="10165"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3" name="Shape 2744">
                    <a:extLst>
                      <a:ext uri="{FF2B5EF4-FFF2-40B4-BE49-F238E27FC236}">
                        <a16:creationId xmlns:a16="http://schemas.microsoft.com/office/drawing/2014/main" id="{86E37A3D-4599-43EE-BAA0-E3E0B872ACA7}"/>
                      </a:ext>
                    </a:extLst>
                  </p:cNvPr>
                  <p:cNvSpPr/>
                  <p:nvPr/>
                </p:nvSpPr>
                <p:spPr>
                  <a:xfrm>
                    <a:off x="604323" y="730786"/>
                    <a:ext cx="46071" cy="51674"/>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0" y="13371"/>
                        </a:lnTo>
                        <a:lnTo>
                          <a:pt x="2541" y="21600"/>
                        </a:lnTo>
                        <a:lnTo>
                          <a:pt x="21600" y="13371"/>
                        </a:lnTo>
                        <a:lnTo>
                          <a:pt x="21600" y="6171"/>
                        </a:lnTo>
                        <a:lnTo>
                          <a:pt x="12706" y="2057"/>
                        </a:lnTo>
                        <a:lnTo>
                          <a:pt x="10165"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4" name="Shape 2745">
                    <a:extLst>
                      <a:ext uri="{FF2B5EF4-FFF2-40B4-BE49-F238E27FC236}">
                        <a16:creationId xmlns:a16="http://schemas.microsoft.com/office/drawing/2014/main" id="{68376755-8BBA-4067-B10B-4349693F8AAF}"/>
                      </a:ext>
                    </a:extLst>
                  </p:cNvPr>
                  <p:cNvSpPr/>
                  <p:nvPr/>
                </p:nvSpPr>
                <p:spPr>
                  <a:xfrm>
                    <a:off x="880742" y="556087"/>
                    <a:ext cx="24391" cy="49212"/>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0" y="7560"/>
                        </a:lnTo>
                        <a:lnTo>
                          <a:pt x="0" y="16200"/>
                        </a:lnTo>
                        <a:lnTo>
                          <a:pt x="9600" y="21600"/>
                        </a:lnTo>
                        <a:lnTo>
                          <a:pt x="21600" y="16200"/>
                        </a:lnTo>
                        <a:lnTo>
                          <a:pt x="21600" y="7560"/>
                        </a:lnTo>
                        <a:lnTo>
                          <a:pt x="9600" y="2160"/>
                        </a:lnTo>
                        <a:lnTo>
                          <a:pt x="9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5" name="Shape 2746">
                    <a:extLst>
                      <a:ext uri="{FF2B5EF4-FFF2-40B4-BE49-F238E27FC236}">
                        <a16:creationId xmlns:a16="http://schemas.microsoft.com/office/drawing/2014/main" id="{8367F338-465B-4CC0-9246-4F1A312E4590}"/>
                      </a:ext>
                    </a:extLst>
                  </p:cNvPr>
                  <p:cNvSpPr/>
                  <p:nvPr/>
                </p:nvSpPr>
                <p:spPr>
                  <a:xfrm>
                    <a:off x="880742" y="556087"/>
                    <a:ext cx="24391" cy="49212"/>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0" y="7560"/>
                        </a:lnTo>
                        <a:lnTo>
                          <a:pt x="0" y="16200"/>
                        </a:lnTo>
                        <a:lnTo>
                          <a:pt x="9600" y="21600"/>
                        </a:lnTo>
                        <a:lnTo>
                          <a:pt x="21600" y="16200"/>
                        </a:lnTo>
                        <a:lnTo>
                          <a:pt x="21600" y="7560"/>
                        </a:lnTo>
                        <a:lnTo>
                          <a:pt x="9600" y="2160"/>
                        </a:lnTo>
                        <a:lnTo>
                          <a:pt x="9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90" name="Shape 2749">
                  <a:extLst>
                    <a:ext uri="{FF2B5EF4-FFF2-40B4-BE49-F238E27FC236}">
                      <a16:creationId xmlns:a16="http://schemas.microsoft.com/office/drawing/2014/main" id="{739BF6E3-2164-4EEC-850C-E03D4838AB3D}"/>
                    </a:ext>
                  </a:extLst>
                </p:cNvPr>
                <p:cNvSpPr/>
                <p:nvPr/>
              </p:nvSpPr>
              <p:spPr>
                <a:xfrm>
                  <a:off x="9656425" y="2958567"/>
                  <a:ext cx="1030288" cy="531705"/>
                </a:xfrm>
                <a:custGeom>
                  <a:avLst/>
                  <a:gdLst/>
                  <a:ahLst/>
                  <a:cxnLst>
                    <a:cxn ang="0">
                      <a:pos x="wd2" y="hd2"/>
                    </a:cxn>
                    <a:cxn ang="5400000">
                      <a:pos x="wd2" y="hd2"/>
                    </a:cxn>
                    <a:cxn ang="10800000">
                      <a:pos x="wd2" y="hd2"/>
                    </a:cxn>
                    <a:cxn ang="16200000">
                      <a:pos x="wd2" y="hd2"/>
                    </a:cxn>
                  </a:cxnLst>
                  <a:rect l="0" t="0" r="r" b="b"/>
                  <a:pathLst>
                    <a:path w="21600" h="21600" extrusionOk="0">
                      <a:moveTo>
                        <a:pt x="16151" y="1617"/>
                      </a:moveTo>
                      <a:lnTo>
                        <a:pt x="16052" y="1386"/>
                      </a:lnTo>
                      <a:lnTo>
                        <a:pt x="15790" y="1328"/>
                      </a:lnTo>
                      <a:lnTo>
                        <a:pt x="15494" y="1328"/>
                      </a:lnTo>
                      <a:lnTo>
                        <a:pt x="15232" y="982"/>
                      </a:lnTo>
                      <a:lnTo>
                        <a:pt x="15297" y="635"/>
                      </a:lnTo>
                      <a:lnTo>
                        <a:pt x="15166" y="231"/>
                      </a:lnTo>
                      <a:lnTo>
                        <a:pt x="14936" y="0"/>
                      </a:lnTo>
                      <a:lnTo>
                        <a:pt x="14509" y="0"/>
                      </a:lnTo>
                      <a:lnTo>
                        <a:pt x="14378" y="751"/>
                      </a:lnTo>
                      <a:lnTo>
                        <a:pt x="14247" y="1213"/>
                      </a:lnTo>
                      <a:lnTo>
                        <a:pt x="13032" y="0"/>
                      </a:lnTo>
                      <a:lnTo>
                        <a:pt x="12770" y="116"/>
                      </a:lnTo>
                      <a:lnTo>
                        <a:pt x="12835" y="520"/>
                      </a:lnTo>
                      <a:lnTo>
                        <a:pt x="12704" y="982"/>
                      </a:lnTo>
                      <a:lnTo>
                        <a:pt x="12770" y="1733"/>
                      </a:lnTo>
                      <a:lnTo>
                        <a:pt x="12573" y="2195"/>
                      </a:lnTo>
                      <a:lnTo>
                        <a:pt x="12474" y="2945"/>
                      </a:lnTo>
                      <a:lnTo>
                        <a:pt x="12277" y="3350"/>
                      </a:lnTo>
                      <a:lnTo>
                        <a:pt x="12080" y="3350"/>
                      </a:lnTo>
                      <a:lnTo>
                        <a:pt x="11916" y="4101"/>
                      </a:lnTo>
                      <a:lnTo>
                        <a:pt x="11653" y="4216"/>
                      </a:lnTo>
                      <a:lnTo>
                        <a:pt x="11424" y="4216"/>
                      </a:lnTo>
                      <a:lnTo>
                        <a:pt x="11358" y="4678"/>
                      </a:lnTo>
                      <a:lnTo>
                        <a:pt x="11292" y="5198"/>
                      </a:lnTo>
                      <a:lnTo>
                        <a:pt x="11161" y="5544"/>
                      </a:lnTo>
                      <a:lnTo>
                        <a:pt x="11095" y="6411"/>
                      </a:lnTo>
                      <a:lnTo>
                        <a:pt x="10964" y="6815"/>
                      </a:lnTo>
                      <a:lnTo>
                        <a:pt x="10800" y="6930"/>
                      </a:lnTo>
                      <a:lnTo>
                        <a:pt x="10308" y="6815"/>
                      </a:lnTo>
                      <a:lnTo>
                        <a:pt x="10308" y="6642"/>
                      </a:lnTo>
                      <a:lnTo>
                        <a:pt x="10045" y="6295"/>
                      </a:lnTo>
                      <a:lnTo>
                        <a:pt x="9815" y="6411"/>
                      </a:lnTo>
                      <a:lnTo>
                        <a:pt x="9815" y="7624"/>
                      </a:lnTo>
                      <a:lnTo>
                        <a:pt x="9684" y="7797"/>
                      </a:lnTo>
                      <a:lnTo>
                        <a:pt x="9553" y="8605"/>
                      </a:lnTo>
                      <a:lnTo>
                        <a:pt x="9421" y="9010"/>
                      </a:lnTo>
                      <a:lnTo>
                        <a:pt x="9388" y="9472"/>
                      </a:lnTo>
                      <a:lnTo>
                        <a:pt x="9323" y="10222"/>
                      </a:lnTo>
                      <a:lnTo>
                        <a:pt x="9060" y="10742"/>
                      </a:lnTo>
                      <a:lnTo>
                        <a:pt x="8830" y="11493"/>
                      </a:lnTo>
                      <a:lnTo>
                        <a:pt x="8765" y="12244"/>
                      </a:lnTo>
                      <a:lnTo>
                        <a:pt x="8929" y="12706"/>
                      </a:lnTo>
                      <a:lnTo>
                        <a:pt x="8765" y="13052"/>
                      </a:lnTo>
                      <a:lnTo>
                        <a:pt x="8830" y="13457"/>
                      </a:lnTo>
                      <a:lnTo>
                        <a:pt x="8765" y="13572"/>
                      </a:lnTo>
                      <a:lnTo>
                        <a:pt x="8338" y="14092"/>
                      </a:lnTo>
                      <a:lnTo>
                        <a:pt x="8075" y="14034"/>
                      </a:lnTo>
                      <a:lnTo>
                        <a:pt x="7649" y="14670"/>
                      </a:lnTo>
                      <a:lnTo>
                        <a:pt x="7353" y="14439"/>
                      </a:lnTo>
                      <a:lnTo>
                        <a:pt x="7353" y="14901"/>
                      </a:lnTo>
                      <a:lnTo>
                        <a:pt x="7288" y="15189"/>
                      </a:lnTo>
                      <a:lnTo>
                        <a:pt x="7025" y="15305"/>
                      </a:lnTo>
                      <a:lnTo>
                        <a:pt x="6533" y="15767"/>
                      </a:lnTo>
                      <a:lnTo>
                        <a:pt x="6303" y="15767"/>
                      </a:lnTo>
                      <a:lnTo>
                        <a:pt x="5909" y="15536"/>
                      </a:lnTo>
                      <a:lnTo>
                        <a:pt x="5843" y="15825"/>
                      </a:lnTo>
                      <a:lnTo>
                        <a:pt x="5416" y="16402"/>
                      </a:lnTo>
                      <a:lnTo>
                        <a:pt x="5055" y="16287"/>
                      </a:lnTo>
                      <a:lnTo>
                        <a:pt x="4629" y="15825"/>
                      </a:lnTo>
                      <a:lnTo>
                        <a:pt x="4366" y="15420"/>
                      </a:lnTo>
                      <a:lnTo>
                        <a:pt x="4202" y="14958"/>
                      </a:lnTo>
                      <a:lnTo>
                        <a:pt x="4202" y="14670"/>
                      </a:lnTo>
                      <a:lnTo>
                        <a:pt x="3316" y="16518"/>
                      </a:lnTo>
                      <a:lnTo>
                        <a:pt x="2528" y="17499"/>
                      </a:lnTo>
                      <a:lnTo>
                        <a:pt x="2396" y="17904"/>
                      </a:lnTo>
                      <a:lnTo>
                        <a:pt x="2396" y="18366"/>
                      </a:lnTo>
                      <a:lnTo>
                        <a:pt x="2101" y="18655"/>
                      </a:lnTo>
                      <a:lnTo>
                        <a:pt x="2101" y="19001"/>
                      </a:lnTo>
                      <a:lnTo>
                        <a:pt x="1904" y="19405"/>
                      </a:lnTo>
                      <a:lnTo>
                        <a:pt x="1740" y="19636"/>
                      </a:lnTo>
                      <a:lnTo>
                        <a:pt x="1477" y="19983"/>
                      </a:lnTo>
                      <a:lnTo>
                        <a:pt x="1412" y="20329"/>
                      </a:lnTo>
                      <a:lnTo>
                        <a:pt x="919" y="20734"/>
                      </a:lnTo>
                      <a:lnTo>
                        <a:pt x="689" y="21080"/>
                      </a:lnTo>
                      <a:lnTo>
                        <a:pt x="427" y="21196"/>
                      </a:lnTo>
                      <a:lnTo>
                        <a:pt x="0" y="21600"/>
                      </a:lnTo>
                      <a:lnTo>
                        <a:pt x="853" y="21369"/>
                      </a:lnTo>
                      <a:lnTo>
                        <a:pt x="1346" y="21369"/>
                      </a:lnTo>
                      <a:lnTo>
                        <a:pt x="3217" y="20849"/>
                      </a:lnTo>
                      <a:lnTo>
                        <a:pt x="4366" y="20618"/>
                      </a:lnTo>
                      <a:lnTo>
                        <a:pt x="5252" y="20214"/>
                      </a:lnTo>
                      <a:lnTo>
                        <a:pt x="6040" y="20214"/>
                      </a:lnTo>
                      <a:lnTo>
                        <a:pt x="6894" y="20098"/>
                      </a:lnTo>
                      <a:lnTo>
                        <a:pt x="9126" y="19405"/>
                      </a:lnTo>
                      <a:lnTo>
                        <a:pt x="15297" y="17499"/>
                      </a:lnTo>
                      <a:lnTo>
                        <a:pt x="18383" y="16402"/>
                      </a:lnTo>
                      <a:lnTo>
                        <a:pt x="21108" y="15305"/>
                      </a:lnTo>
                      <a:lnTo>
                        <a:pt x="21042" y="15074"/>
                      </a:lnTo>
                      <a:lnTo>
                        <a:pt x="21173" y="15305"/>
                      </a:lnTo>
                      <a:lnTo>
                        <a:pt x="21272" y="15189"/>
                      </a:lnTo>
                      <a:lnTo>
                        <a:pt x="21239" y="14901"/>
                      </a:lnTo>
                      <a:lnTo>
                        <a:pt x="21239" y="14439"/>
                      </a:lnTo>
                      <a:lnTo>
                        <a:pt x="21403" y="14785"/>
                      </a:lnTo>
                      <a:lnTo>
                        <a:pt x="21534" y="15189"/>
                      </a:lnTo>
                      <a:lnTo>
                        <a:pt x="21600" y="15074"/>
                      </a:lnTo>
                      <a:lnTo>
                        <a:pt x="21239" y="13919"/>
                      </a:lnTo>
                      <a:lnTo>
                        <a:pt x="21042" y="13110"/>
                      </a:lnTo>
                      <a:lnTo>
                        <a:pt x="20353" y="13110"/>
                      </a:lnTo>
                      <a:lnTo>
                        <a:pt x="20188" y="13052"/>
                      </a:lnTo>
                      <a:lnTo>
                        <a:pt x="20123" y="13572"/>
                      </a:lnTo>
                      <a:lnTo>
                        <a:pt x="20188" y="13803"/>
                      </a:lnTo>
                      <a:lnTo>
                        <a:pt x="19991" y="13572"/>
                      </a:lnTo>
                      <a:lnTo>
                        <a:pt x="19795" y="13572"/>
                      </a:lnTo>
                      <a:lnTo>
                        <a:pt x="19565" y="13919"/>
                      </a:lnTo>
                      <a:lnTo>
                        <a:pt x="19630" y="13572"/>
                      </a:lnTo>
                      <a:lnTo>
                        <a:pt x="19433" y="13110"/>
                      </a:lnTo>
                      <a:lnTo>
                        <a:pt x="19171" y="12937"/>
                      </a:lnTo>
                      <a:lnTo>
                        <a:pt x="19007" y="12475"/>
                      </a:lnTo>
                      <a:lnTo>
                        <a:pt x="18941" y="12186"/>
                      </a:lnTo>
                      <a:lnTo>
                        <a:pt x="18678" y="12244"/>
                      </a:lnTo>
                      <a:lnTo>
                        <a:pt x="18449" y="12186"/>
                      </a:lnTo>
                      <a:lnTo>
                        <a:pt x="18252" y="12186"/>
                      </a:lnTo>
                      <a:lnTo>
                        <a:pt x="17825" y="11955"/>
                      </a:lnTo>
                      <a:lnTo>
                        <a:pt x="17136" y="11955"/>
                      </a:lnTo>
                      <a:lnTo>
                        <a:pt x="17201" y="11724"/>
                      </a:lnTo>
                      <a:lnTo>
                        <a:pt x="17398" y="11840"/>
                      </a:lnTo>
                      <a:lnTo>
                        <a:pt x="17891" y="11609"/>
                      </a:lnTo>
                      <a:lnTo>
                        <a:pt x="18153" y="11955"/>
                      </a:lnTo>
                      <a:lnTo>
                        <a:pt x="18252" y="11955"/>
                      </a:lnTo>
                      <a:lnTo>
                        <a:pt x="18252" y="11493"/>
                      </a:lnTo>
                      <a:lnTo>
                        <a:pt x="18449" y="11955"/>
                      </a:lnTo>
                      <a:lnTo>
                        <a:pt x="18678" y="12186"/>
                      </a:lnTo>
                      <a:lnTo>
                        <a:pt x="18875" y="11840"/>
                      </a:lnTo>
                      <a:lnTo>
                        <a:pt x="19072" y="12244"/>
                      </a:lnTo>
                      <a:lnTo>
                        <a:pt x="19302" y="12590"/>
                      </a:lnTo>
                      <a:lnTo>
                        <a:pt x="19565" y="12706"/>
                      </a:lnTo>
                      <a:lnTo>
                        <a:pt x="19729" y="13110"/>
                      </a:lnTo>
                      <a:lnTo>
                        <a:pt x="19860" y="12937"/>
                      </a:lnTo>
                      <a:lnTo>
                        <a:pt x="19991" y="12821"/>
                      </a:lnTo>
                      <a:lnTo>
                        <a:pt x="20057" y="12475"/>
                      </a:lnTo>
                      <a:lnTo>
                        <a:pt x="19991" y="12071"/>
                      </a:lnTo>
                      <a:lnTo>
                        <a:pt x="19729" y="11955"/>
                      </a:lnTo>
                      <a:lnTo>
                        <a:pt x="19696" y="11493"/>
                      </a:lnTo>
                      <a:lnTo>
                        <a:pt x="19433" y="11609"/>
                      </a:lnTo>
                      <a:lnTo>
                        <a:pt x="19007" y="11320"/>
                      </a:lnTo>
                      <a:lnTo>
                        <a:pt x="18810" y="10973"/>
                      </a:lnTo>
                      <a:lnTo>
                        <a:pt x="18317" y="10338"/>
                      </a:lnTo>
                      <a:lnTo>
                        <a:pt x="18580" y="10338"/>
                      </a:lnTo>
                      <a:lnTo>
                        <a:pt x="19007" y="11089"/>
                      </a:lnTo>
                      <a:lnTo>
                        <a:pt x="19433" y="11378"/>
                      </a:lnTo>
                      <a:lnTo>
                        <a:pt x="19565" y="10973"/>
                      </a:lnTo>
                      <a:lnTo>
                        <a:pt x="19368" y="10627"/>
                      </a:lnTo>
                      <a:lnTo>
                        <a:pt x="19433" y="10511"/>
                      </a:lnTo>
                      <a:lnTo>
                        <a:pt x="19696" y="10511"/>
                      </a:lnTo>
                      <a:lnTo>
                        <a:pt x="19860" y="10858"/>
                      </a:lnTo>
                      <a:lnTo>
                        <a:pt x="19926" y="10511"/>
                      </a:lnTo>
                      <a:lnTo>
                        <a:pt x="19795" y="9760"/>
                      </a:lnTo>
                      <a:lnTo>
                        <a:pt x="19630" y="9760"/>
                      </a:lnTo>
                      <a:lnTo>
                        <a:pt x="19368" y="9645"/>
                      </a:lnTo>
                      <a:lnTo>
                        <a:pt x="19499" y="9529"/>
                      </a:lnTo>
                      <a:lnTo>
                        <a:pt x="19236" y="9241"/>
                      </a:lnTo>
                      <a:lnTo>
                        <a:pt x="19007" y="9241"/>
                      </a:lnTo>
                      <a:lnTo>
                        <a:pt x="18810" y="8894"/>
                      </a:lnTo>
                      <a:lnTo>
                        <a:pt x="18744" y="8663"/>
                      </a:lnTo>
                      <a:lnTo>
                        <a:pt x="18252" y="8374"/>
                      </a:lnTo>
                      <a:lnTo>
                        <a:pt x="18088" y="7912"/>
                      </a:lnTo>
                      <a:lnTo>
                        <a:pt x="17891" y="7681"/>
                      </a:lnTo>
                      <a:lnTo>
                        <a:pt x="17694" y="7508"/>
                      </a:lnTo>
                      <a:lnTo>
                        <a:pt x="17595" y="7161"/>
                      </a:lnTo>
                      <a:lnTo>
                        <a:pt x="17136" y="6642"/>
                      </a:lnTo>
                      <a:lnTo>
                        <a:pt x="16971" y="6642"/>
                      </a:lnTo>
                      <a:lnTo>
                        <a:pt x="17136" y="6526"/>
                      </a:lnTo>
                      <a:lnTo>
                        <a:pt x="17398" y="6757"/>
                      </a:lnTo>
                      <a:lnTo>
                        <a:pt x="17628" y="7046"/>
                      </a:lnTo>
                      <a:lnTo>
                        <a:pt x="17891" y="7508"/>
                      </a:lnTo>
                      <a:lnTo>
                        <a:pt x="18088" y="7624"/>
                      </a:lnTo>
                      <a:lnTo>
                        <a:pt x="18252" y="8028"/>
                      </a:lnTo>
                      <a:lnTo>
                        <a:pt x="18449" y="8143"/>
                      </a:lnTo>
                      <a:lnTo>
                        <a:pt x="18875" y="8663"/>
                      </a:lnTo>
                      <a:lnTo>
                        <a:pt x="19138" y="8779"/>
                      </a:lnTo>
                      <a:lnTo>
                        <a:pt x="19138" y="8894"/>
                      </a:lnTo>
                      <a:lnTo>
                        <a:pt x="19368" y="9010"/>
                      </a:lnTo>
                      <a:lnTo>
                        <a:pt x="19499" y="8490"/>
                      </a:lnTo>
                      <a:lnTo>
                        <a:pt x="19499" y="8028"/>
                      </a:lnTo>
                      <a:lnTo>
                        <a:pt x="19302" y="7624"/>
                      </a:lnTo>
                      <a:lnTo>
                        <a:pt x="19565" y="7681"/>
                      </a:lnTo>
                      <a:lnTo>
                        <a:pt x="19565" y="7277"/>
                      </a:lnTo>
                      <a:lnTo>
                        <a:pt x="19072" y="6930"/>
                      </a:lnTo>
                      <a:lnTo>
                        <a:pt x="18875" y="6930"/>
                      </a:lnTo>
                      <a:lnTo>
                        <a:pt x="18875" y="6815"/>
                      </a:lnTo>
                      <a:lnTo>
                        <a:pt x="18646" y="6815"/>
                      </a:lnTo>
                      <a:lnTo>
                        <a:pt x="18646" y="6642"/>
                      </a:lnTo>
                      <a:lnTo>
                        <a:pt x="18449" y="6295"/>
                      </a:lnTo>
                      <a:lnTo>
                        <a:pt x="18383" y="6064"/>
                      </a:lnTo>
                      <a:lnTo>
                        <a:pt x="17956" y="6295"/>
                      </a:lnTo>
                      <a:lnTo>
                        <a:pt x="17891" y="6180"/>
                      </a:lnTo>
                      <a:lnTo>
                        <a:pt x="17529" y="6180"/>
                      </a:lnTo>
                      <a:lnTo>
                        <a:pt x="17136" y="5544"/>
                      </a:lnTo>
                      <a:lnTo>
                        <a:pt x="17136" y="5198"/>
                      </a:lnTo>
                      <a:lnTo>
                        <a:pt x="16906" y="5198"/>
                      </a:lnTo>
                      <a:lnTo>
                        <a:pt x="16643" y="5544"/>
                      </a:lnTo>
                      <a:lnTo>
                        <a:pt x="16479" y="5660"/>
                      </a:lnTo>
                      <a:lnTo>
                        <a:pt x="16282" y="5660"/>
                      </a:lnTo>
                      <a:lnTo>
                        <a:pt x="16151" y="5198"/>
                      </a:lnTo>
                      <a:lnTo>
                        <a:pt x="16282" y="5198"/>
                      </a:lnTo>
                      <a:lnTo>
                        <a:pt x="16216" y="4794"/>
                      </a:lnTo>
                      <a:lnTo>
                        <a:pt x="16348" y="3581"/>
                      </a:lnTo>
                      <a:lnTo>
                        <a:pt x="16479" y="3812"/>
                      </a:lnTo>
                      <a:lnTo>
                        <a:pt x="16545" y="3812"/>
                      </a:lnTo>
                      <a:lnTo>
                        <a:pt x="16610" y="3581"/>
                      </a:lnTo>
                      <a:lnTo>
                        <a:pt x="16545" y="3350"/>
                      </a:lnTo>
                      <a:lnTo>
                        <a:pt x="16774" y="3061"/>
                      </a:lnTo>
                      <a:lnTo>
                        <a:pt x="16709" y="2599"/>
                      </a:lnTo>
                      <a:lnTo>
                        <a:pt x="16643" y="2368"/>
                      </a:lnTo>
                      <a:lnTo>
                        <a:pt x="16610" y="1964"/>
                      </a:lnTo>
                      <a:lnTo>
                        <a:pt x="16413" y="1733"/>
                      </a:lnTo>
                      <a:lnTo>
                        <a:pt x="16151" y="161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11" name="Rectangle 110">
                <a:extLst>
                  <a:ext uri="{FF2B5EF4-FFF2-40B4-BE49-F238E27FC236}">
                    <a16:creationId xmlns:a16="http://schemas.microsoft.com/office/drawing/2014/main" id="{BAA77E15-090C-43B6-82B0-E878FD5C35B1}"/>
                  </a:ext>
                </a:extLst>
              </p:cNvPr>
              <p:cNvSpPr>
                <a:spLocks noChangeArrowheads="1"/>
              </p:cNvSpPr>
              <p:nvPr/>
            </p:nvSpPr>
            <p:spPr bwMode="auto">
              <a:xfrm>
                <a:off x="7320430" y="2697611"/>
                <a:ext cx="286823" cy="272622"/>
              </a:xfrm>
              <a:prstGeom prst="rect">
                <a:avLst/>
              </a:prstGeom>
              <a:noFill/>
              <a:ln>
                <a:noFill/>
              </a:ln>
              <a:extLst/>
            </p:spPr>
            <p:txBody>
              <a:bodyPr wrap="non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1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NE</a:t>
                </a:r>
              </a:p>
            </p:txBody>
          </p:sp>
          <p:sp>
            <p:nvSpPr>
              <p:cNvPr id="512" name="Rectangle 111">
                <a:extLst>
                  <a:ext uri="{FF2B5EF4-FFF2-40B4-BE49-F238E27FC236}">
                    <a16:creationId xmlns:a16="http://schemas.microsoft.com/office/drawing/2014/main" id="{BE65F326-31A7-4F67-98D2-5EC7D65D3FCC}"/>
                  </a:ext>
                </a:extLst>
              </p:cNvPr>
              <p:cNvSpPr>
                <a:spLocks noChangeArrowheads="1"/>
              </p:cNvSpPr>
              <p:nvPr/>
            </p:nvSpPr>
            <p:spPr bwMode="auto">
              <a:xfrm>
                <a:off x="7143828" y="4270519"/>
                <a:ext cx="808007" cy="27262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1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TX</a:t>
                </a:r>
              </a:p>
            </p:txBody>
          </p:sp>
          <p:sp>
            <p:nvSpPr>
              <p:cNvPr id="513" name="Rectangle 112">
                <a:extLst>
                  <a:ext uri="{FF2B5EF4-FFF2-40B4-BE49-F238E27FC236}">
                    <a16:creationId xmlns:a16="http://schemas.microsoft.com/office/drawing/2014/main" id="{D0567E5A-41AE-4E61-8301-CCE6193CEC48}"/>
                  </a:ext>
                </a:extLst>
              </p:cNvPr>
              <p:cNvSpPr>
                <a:spLocks noChangeArrowheads="1"/>
              </p:cNvSpPr>
              <p:nvPr/>
            </p:nvSpPr>
            <p:spPr bwMode="auto">
              <a:xfrm>
                <a:off x="9830932" y="2613787"/>
                <a:ext cx="742236" cy="27262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1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PA</a:t>
                </a:r>
              </a:p>
            </p:txBody>
          </p:sp>
          <p:sp>
            <p:nvSpPr>
              <p:cNvPr id="514" name="Rectangle 113">
                <a:extLst>
                  <a:ext uri="{FF2B5EF4-FFF2-40B4-BE49-F238E27FC236}">
                    <a16:creationId xmlns:a16="http://schemas.microsoft.com/office/drawing/2014/main" id="{D01203AF-AF5F-4EF0-997A-C2119F00EE0A}"/>
                  </a:ext>
                </a:extLst>
              </p:cNvPr>
              <p:cNvSpPr>
                <a:spLocks noChangeArrowheads="1"/>
              </p:cNvSpPr>
              <p:nvPr/>
            </p:nvSpPr>
            <p:spPr bwMode="auto">
              <a:xfrm>
                <a:off x="9679173" y="3997360"/>
                <a:ext cx="309541" cy="272622"/>
              </a:xfrm>
              <a:prstGeom prst="rect">
                <a:avLst/>
              </a:prstGeom>
              <a:noFill/>
              <a:ln>
                <a:noFill/>
              </a:ln>
              <a:extLst/>
            </p:spPr>
            <p:txBody>
              <a:bodyPr wrap="non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1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GA</a:t>
                </a:r>
              </a:p>
            </p:txBody>
          </p:sp>
        </p:grpSp>
        <p:grpSp>
          <p:nvGrpSpPr>
            <p:cNvPr id="496" name="Group 495">
              <a:extLst>
                <a:ext uri="{FF2B5EF4-FFF2-40B4-BE49-F238E27FC236}">
                  <a16:creationId xmlns:a16="http://schemas.microsoft.com/office/drawing/2014/main" id="{7C7ECEE1-8CCA-47D7-B425-760FC4CC5D19}"/>
                </a:ext>
              </a:extLst>
            </p:cNvPr>
            <p:cNvGrpSpPr/>
            <p:nvPr/>
          </p:nvGrpSpPr>
          <p:grpSpPr>
            <a:xfrm>
              <a:off x="5765455" y="2648229"/>
              <a:ext cx="818318" cy="818318"/>
              <a:chOff x="5905714" y="2436273"/>
              <a:chExt cx="1010067" cy="1010067"/>
            </a:xfrm>
          </p:grpSpPr>
          <p:sp>
            <p:nvSpPr>
              <p:cNvPr id="508" name="Oval 507">
                <a:extLst>
                  <a:ext uri="{FF2B5EF4-FFF2-40B4-BE49-F238E27FC236}">
                    <a16:creationId xmlns:a16="http://schemas.microsoft.com/office/drawing/2014/main" id="{C74D6910-F3A1-43D7-B88B-D8E9E08A8023}"/>
                  </a:ext>
                </a:extLst>
              </p:cNvPr>
              <p:cNvSpPr/>
              <p:nvPr/>
            </p:nvSpPr>
            <p:spPr>
              <a:xfrm>
                <a:off x="5905714" y="2436273"/>
                <a:ext cx="1010067" cy="1010067"/>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sp>
            <p:nvSpPr>
              <p:cNvPr id="509" name="Oval 508">
                <a:extLst>
                  <a:ext uri="{FF2B5EF4-FFF2-40B4-BE49-F238E27FC236}">
                    <a16:creationId xmlns:a16="http://schemas.microsoft.com/office/drawing/2014/main" id="{07ACADE1-0373-443E-97B4-B4BB26E475C2}"/>
                  </a:ext>
                </a:extLst>
              </p:cNvPr>
              <p:cNvSpPr/>
              <p:nvPr/>
            </p:nvSpPr>
            <p:spPr>
              <a:xfrm>
                <a:off x="6354070" y="2884629"/>
                <a:ext cx="113355" cy="113355"/>
              </a:xfrm>
              <a:prstGeom prst="ellipse">
                <a:avLst/>
              </a:prstGeom>
              <a:solidFill>
                <a:srgbClr val="0A7CBA"/>
              </a:solidFill>
              <a:ln>
                <a:no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grpSp>
        <p:grpSp>
          <p:nvGrpSpPr>
            <p:cNvPr id="497" name="Group 496">
              <a:extLst>
                <a:ext uri="{FF2B5EF4-FFF2-40B4-BE49-F238E27FC236}">
                  <a16:creationId xmlns:a16="http://schemas.microsoft.com/office/drawing/2014/main" id="{1A8EF556-3843-4207-BA1E-6FEC0A750091}"/>
                </a:ext>
              </a:extLst>
            </p:cNvPr>
            <p:cNvGrpSpPr/>
            <p:nvPr/>
          </p:nvGrpSpPr>
          <p:grpSpPr>
            <a:xfrm>
              <a:off x="5848660" y="3415769"/>
              <a:ext cx="818318" cy="818318"/>
              <a:chOff x="5905714" y="2436273"/>
              <a:chExt cx="1010067" cy="1010067"/>
            </a:xfrm>
          </p:grpSpPr>
          <p:sp>
            <p:nvSpPr>
              <p:cNvPr id="506" name="Oval 505">
                <a:extLst>
                  <a:ext uri="{FF2B5EF4-FFF2-40B4-BE49-F238E27FC236}">
                    <a16:creationId xmlns:a16="http://schemas.microsoft.com/office/drawing/2014/main" id="{443AAED6-A146-41DC-AF71-8EB0A4BC794E}"/>
                  </a:ext>
                </a:extLst>
              </p:cNvPr>
              <p:cNvSpPr/>
              <p:nvPr/>
            </p:nvSpPr>
            <p:spPr>
              <a:xfrm>
                <a:off x="5905714" y="2436273"/>
                <a:ext cx="1010067" cy="1010067"/>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sp>
            <p:nvSpPr>
              <p:cNvPr id="507" name="Oval 506">
                <a:extLst>
                  <a:ext uri="{FF2B5EF4-FFF2-40B4-BE49-F238E27FC236}">
                    <a16:creationId xmlns:a16="http://schemas.microsoft.com/office/drawing/2014/main" id="{644FA0DC-CEB7-4296-99AE-27A16ECD48B6}"/>
                  </a:ext>
                </a:extLst>
              </p:cNvPr>
              <p:cNvSpPr/>
              <p:nvPr/>
            </p:nvSpPr>
            <p:spPr>
              <a:xfrm>
                <a:off x="6354070" y="2884629"/>
                <a:ext cx="113355" cy="113355"/>
              </a:xfrm>
              <a:prstGeom prst="ellipse">
                <a:avLst/>
              </a:prstGeom>
              <a:solidFill>
                <a:srgbClr val="0A7CBA"/>
              </a:solidFill>
              <a:ln>
                <a:solidFill>
                  <a:srgbClr val="0A7CBA"/>
                </a:solid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grpSp>
        <p:grpSp>
          <p:nvGrpSpPr>
            <p:cNvPr id="498" name="Group 497">
              <a:extLst>
                <a:ext uri="{FF2B5EF4-FFF2-40B4-BE49-F238E27FC236}">
                  <a16:creationId xmlns:a16="http://schemas.microsoft.com/office/drawing/2014/main" id="{BE270C50-AFA3-4390-971C-4B3B17BEC490}"/>
                </a:ext>
              </a:extLst>
            </p:cNvPr>
            <p:cNvGrpSpPr/>
            <p:nvPr/>
          </p:nvGrpSpPr>
          <p:grpSpPr>
            <a:xfrm>
              <a:off x="6608960" y="3168978"/>
              <a:ext cx="818318" cy="818318"/>
              <a:chOff x="5905714" y="2436273"/>
              <a:chExt cx="1010067" cy="1010067"/>
            </a:xfrm>
          </p:grpSpPr>
          <p:sp>
            <p:nvSpPr>
              <p:cNvPr id="504" name="Oval 503">
                <a:extLst>
                  <a:ext uri="{FF2B5EF4-FFF2-40B4-BE49-F238E27FC236}">
                    <a16:creationId xmlns:a16="http://schemas.microsoft.com/office/drawing/2014/main" id="{1BBF50CA-3DFF-4E14-BB62-0D4BA682C57C}"/>
                  </a:ext>
                </a:extLst>
              </p:cNvPr>
              <p:cNvSpPr/>
              <p:nvPr/>
            </p:nvSpPr>
            <p:spPr>
              <a:xfrm>
                <a:off x="5905714" y="2436273"/>
                <a:ext cx="1010067" cy="1010067"/>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sp>
            <p:nvSpPr>
              <p:cNvPr id="505" name="Oval 504">
                <a:extLst>
                  <a:ext uri="{FF2B5EF4-FFF2-40B4-BE49-F238E27FC236}">
                    <a16:creationId xmlns:a16="http://schemas.microsoft.com/office/drawing/2014/main" id="{97E188AF-CD73-45FB-86D1-39C7863D0CFC}"/>
                  </a:ext>
                </a:extLst>
              </p:cNvPr>
              <p:cNvSpPr/>
              <p:nvPr/>
            </p:nvSpPr>
            <p:spPr>
              <a:xfrm>
                <a:off x="6354070" y="2884629"/>
                <a:ext cx="113355" cy="113355"/>
              </a:xfrm>
              <a:prstGeom prst="ellipse">
                <a:avLst/>
              </a:prstGeom>
              <a:solidFill>
                <a:srgbClr val="0A7CBA"/>
              </a:solidFill>
              <a:ln>
                <a:solidFill>
                  <a:srgbClr val="0A7CBA"/>
                </a:solid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grpSp>
        <p:grpSp>
          <p:nvGrpSpPr>
            <p:cNvPr id="499" name="Group 498">
              <a:extLst>
                <a:ext uri="{FF2B5EF4-FFF2-40B4-BE49-F238E27FC236}">
                  <a16:creationId xmlns:a16="http://schemas.microsoft.com/office/drawing/2014/main" id="{AC28CC51-01AE-4EE5-8A3D-2A7A7CC5E730}"/>
                </a:ext>
              </a:extLst>
            </p:cNvPr>
            <p:cNvGrpSpPr/>
            <p:nvPr/>
          </p:nvGrpSpPr>
          <p:grpSpPr>
            <a:xfrm>
              <a:off x="6983004" y="2614774"/>
              <a:ext cx="818318" cy="818318"/>
              <a:chOff x="5905714" y="2436273"/>
              <a:chExt cx="1010067" cy="1010067"/>
            </a:xfrm>
          </p:grpSpPr>
          <p:sp>
            <p:nvSpPr>
              <p:cNvPr id="502" name="Oval 501">
                <a:extLst>
                  <a:ext uri="{FF2B5EF4-FFF2-40B4-BE49-F238E27FC236}">
                    <a16:creationId xmlns:a16="http://schemas.microsoft.com/office/drawing/2014/main" id="{DE83621E-3767-43A1-B7F3-5F756E274380}"/>
                  </a:ext>
                </a:extLst>
              </p:cNvPr>
              <p:cNvSpPr/>
              <p:nvPr/>
            </p:nvSpPr>
            <p:spPr>
              <a:xfrm>
                <a:off x="5905714" y="2436273"/>
                <a:ext cx="1010067" cy="1010067"/>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sp>
            <p:nvSpPr>
              <p:cNvPr id="503" name="Oval 502">
                <a:extLst>
                  <a:ext uri="{FF2B5EF4-FFF2-40B4-BE49-F238E27FC236}">
                    <a16:creationId xmlns:a16="http://schemas.microsoft.com/office/drawing/2014/main" id="{D3E88CE5-CE37-4FC3-BD63-7F0F19780B54}"/>
                  </a:ext>
                </a:extLst>
              </p:cNvPr>
              <p:cNvSpPr/>
              <p:nvPr/>
            </p:nvSpPr>
            <p:spPr>
              <a:xfrm>
                <a:off x="6354070" y="2884629"/>
                <a:ext cx="113355" cy="113355"/>
              </a:xfrm>
              <a:prstGeom prst="ellipse">
                <a:avLst/>
              </a:prstGeom>
              <a:solidFill>
                <a:srgbClr val="0A7CBA"/>
              </a:solidFill>
              <a:ln>
                <a:no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grpSp>
        <p:sp>
          <p:nvSpPr>
            <p:cNvPr id="500" name="Oval 499">
              <a:extLst>
                <a:ext uri="{FF2B5EF4-FFF2-40B4-BE49-F238E27FC236}">
                  <a16:creationId xmlns:a16="http://schemas.microsoft.com/office/drawing/2014/main" id="{DE594A62-34D4-4179-A6F8-C2396A933AF5}"/>
                </a:ext>
              </a:extLst>
            </p:cNvPr>
            <p:cNvSpPr/>
            <p:nvPr/>
          </p:nvSpPr>
          <p:spPr>
            <a:xfrm>
              <a:off x="7730534" y="3512254"/>
              <a:ext cx="508111" cy="508111"/>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ea typeface="+mn-ea"/>
                <a:cs typeface="Arial" panose="020B0604020202020204" pitchFamily="34" charset="0"/>
              </a:endParaRPr>
            </a:p>
          </p:txBody>
        </p:sp>
        <p:sp>
          <p:nvSpPr>
            <p:cNvPr id="501" name="Rectangle 111">
              <a:extLst>
                <a:ext uri="{FF2B5EF4-FFF2-40B4-BE49-F238E27FC236}">
                  <a16:creationId xmlns:a16="http://schemas.microsoft.com/office/drawing/2014/main" id="{BB077BD3-4E4C-48A0-BA80-8F5F62C2DAD8}"/>
                </a:ext>
              </a:extLst>
            </p:cNvPr>
            <p:cNvSpPr>
              <a:spLocks noChangeArrowheads="1"/>
            </p:cNvSpPr>
            <p:nvPr/>
          </p:nvSpPr>
          <p:spPr bwMode="auto">
            <a:xfrm>
              <a:off x="7722139" y="3636449"/>
              <a:ext cx="541005" cy="30171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000" b="0"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400-mile radius</a:t>
              </a:r>
            </a:p>
          </p:txBody>
        </p:sp>
      </p:grpSp>
      <p:pic>
        <p:nvPicPr>
          <p:cNvPr id="708" name="Picture 8" descr="Related image">
            <a:extLst>
              <a:ext uri="{FF2B5EF4-FFF2-40B4-BE49-F238E27FC236}">
                <a16:creationId xmlns:a16="http://schemas.microsoft.com/office/drawing/2014/main" id="{8C4563E2-E7AE-41ED-ACB2-D092368201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995" y="6064808"/>
            <a:ext cx="611138" cy="470861"/>
          </a:xfrm>
          <a:prstGeom prst="rect">
            <a:avLst/>
          </a:prstGeom>
          <a:noFill/>
          <a:extLst>
            <a:ext uri="{909E8E84-426E-40DD-AFC4-6F175D3DCCD1}">
              <a14:hiddenFill xmlns:a14="http://schemas.microsoft.com/office/drawing/2010/main">
                <a:solidFill>
                  <a:srgbClr val="FFFFFF"/>
                </a:solidFill>
              </a14:hiddenFill>
            </a:ext>
          </a:extLst>
        </p:spPr>
      </p:pic>
      <p:pic>
        <p:nvPicPr>
          <p:cNvPr id="709" name="Picture 36" descr="Image result for Pilgrim’s Pride logo png">
            <a:extLst>
              <a:ext uri="{FF2B5EF4-FFF2-40B4-BE49-F238E27FC236}">
                <a16:creationId xmlns:a16="http://schemas.microsoft.com/office/drawing/2014/main" id="{4FCAEBAB-F3D1-4835-B481-8EC5717BD2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0550" y="5259053"/>
            <a:ext cx="585564" cy="420308"/>
          </a:xfrm>
          <a:prstGeom prst="rect">
            <a:avLst/>
          </a:prstGeom>
          <a:noFill/>
          <a:extLst>
            <a:ext uri="{909E8E84-426E-40DD-AFC4-6F175D3DCCD1}">
              <a14:hiddenFill xmlns:a14="http://schemas.microsoft.com/office/drawing/2010/main">
                <a:solidFill>
                  <a:srgbClr val="FFFFFF"/>
                </a:solidFill>
              </a14:hiddenFill>
            </a:ext>
          </a:extLst>
        </p:spPr>
      </p:pic>
      <p:pic>
        <p:nvPicPr>
          <p:cNvPr id="710" name="Picture 47">
            <a:extLst>
              <a:ext uri="{FF2B5EF4-FFF2-40B4-BE49-F238E27FC236}">
                <a16:creationId xmlns:a16="http://schemas.microsoft.com/office/drawing/2014/main" id="{468DE2E4-CCB6-453C-8F7D-838700BF74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2242" y="5666611"/>
            <a:ext cx="468279" cy="468279"/>
          </a:xfrm>
          <a:prstGeom prst="rect">
            <a:avLst/>
          </a:prstGeom>
        </p:spPr>
      </p:pic>
      <p:pic>
        <p:nvPicPr>
          <p:cNvPr id="711" name="Picture 48">
            <a:extLst>
              <a:ext uri="{FF2B5EF4-FFF2-40B4-BE49-F238E27FC236}">
                <a16:creationId xmlns:a16="http://schemas.microsoft.com/office/drawing/2014/main" id="{ACF89BB9-9C8F-489E-BBD9-C34EBE6039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0657" y="5375472"/>
            <a:ext cx="794136" cy="228686"/>
          </a:xfrm>
          <a:prstGeom prst="rect">
            <a:avLst/>
          </a:prstGeom>
        </p:spPr>
      </p:pic>
      <p:pic>
        <p:nvPicPr>
          <p:cNvPr id="712" name="Picture 12" descr="Image result for cargill">
            <a:extLst>
              <a:ext uri="{FF2B5EF4-FFF2-40B4-BE49-F238E27FC236}">
                <a16:creationId xmlns:a16="http://schemas.microsoft.com/office/drawing/2014/main" id="{9947CBF6-F583-404E-B2B4-F087D0531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713" y="5833175"/>
            <a:ext cx="678614" cy="348414"/>
          </a:xfrm>
          <a:prstGeom prst="rect">
            <a:avLst/>
          </a:prstGeom>
          <a:noFill/>
          <a:extLst>
            <a:ext uri="{909E8E84-426E-40DD-AFC4-6F175D3DCCD1}">
              <a14:hiddenFill xmlns:a14="http://schemas.microsoft.com/office/drawing/2010/main">
                <a:solidFill>
                  <a:srgbClr val="FFFFFF"/>
                </a:solidFill>
              </a14:hiddenFill>
            </a:ext>
          </a:extLst>
        </p:spPr>
      </p:pic>
      <p:pic>
        <p:nvPicPr>
          <p:cNvPr id="713" name="Picture 50">
            <a:extLst>
              <a:ext uri="{FF2B5EF4-FFF2-40B4-BE49-F238E27FC236}">
                <a16:creationId xmlns:a16="http://schemas.microsoft.com/office/drawing/2014/main" id="{080785A6-AC8A-470A-A937-D7E175955E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7505" y="5713712"/>
            <a:ext cx="782946" cy="304004"/>
          </a:xfrm>
          <a:prstGeom prst="rect">
            <a:avLst/>
          </a:prstGeom>
        </p:spPr>
      </p:pic>
      <p:pic>
        <p:nvPicPr>
          <p:cNvPr id="714" name="Picture 52">
            <a:extLst>
              <a:ext uri="{FF2B5EF4-FFF2-40B4-BE49-F238E27FC236}">
                <a16:creationId xmlns:a16="http://schemas.microsoft.com/office/drawing/2014/main" id="{5775D711-7AFE-4D69-8E2E-B3D0B96912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2199" y="6251146"/>
            <a:ext cx="934155" cy="197729"/>
          </a:xfrm>
          <a:prstGeom prst="rect">
            <a:avLst/>
          </a:prstGeom>
        </p:spPr>
      </p:pic>
      <p:pic>
        <p:nvPicPr>
          <p:cNvPr id="715" name="chart">
            <a:extLst>
              <a:ext uri="{FF2B5EF4-FFF2-40B4-BE49-F238E27FC236}">
                <a16:creationId xmlns:a16="http://schemas.microsoft.com/office/drawing/2014/main" id="{0BCF42BA-AB8A-499F-B7A5-B19B3CDE24F2}"/>
              </a:ext>
            </a:extLst>
          </p:cNvPr>
          <p:cNvPicPr>
            <a:picLocks noChangeAspect="1"/>
          </p:cNvPicPr>
          <p:nvPr/>
        </p:nvPicPr>
        <p:blipFill>
          <a:blip r:embed="rId11"/>
          <a:stretch>
            <a:fillRect/>
          </a:stretch>
        </p:blipFill>
        <p:spPr>
          <a:xfrm>
            <a:off x="6961052" y="5933027"/>
            <a:ext cx="898722" cy="417989"/>
          </a:xfrm>
          <a:prstGeom prst="rect">
            <a:avLst/>
          </a:prstGeom>
        </p:spPr>
      </p:pic>
      <p:pic>
        <p:nvPicPr>
          <p:cNvPr id="716" name="Picture 2" descr="Image result for italian rose logo png">
            <a:extLst>
              <a:ext uri="{FF2B5EF4-FFF2-40B4-BE49-F238E27FC236}">
                <a16:creationId xmlns:a16="http://schemas.microsoft.com/office/drawing/2014/main" id="{68127382-A4D9-405B-B9D4-1577EBAF0ED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16665" y="5142635"/>
            <a:ext cx="800634" cy="788123"/>
          </a:xfrm>
          <a:prstGeom prst="rect">
            <a:avLst/>
          </a:prstGeom>
          <a:noFill/>
          <a:extLst>
            <a:ext uri="{909E8E84-426E-40DD-AFC4-6F175D3DCCD1}">
              <a14:hiddenFill xmlns:a14="http://schemas.microsoft.com/office/drawing/2010/main">
                <a:solidFill>
                  <a:srgbClr val="FFFFFF"/>
                </a:solidFill>
              </a14:hiddenFill>
            </a:ext>
          </a:extLst>
        </p:spPr>
      </p:pic>
      <p:pic>
        <p:nvPicPr>
          <p:cNvPr id="717" name="Picture 4" descr="Image result for nature's variety logo png">
            <a:extLst>
              <a:ext uri="{FF2B5EF4-FFF2-40B4-BE49-F238E27FC236}">
                <a16:creationId xmlns:a16="http://schemas.microsoft.com/office/drawing/2014/main" id="{82A17C75-297D-4FFB-A223-25341C99B9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2442" y="5316636"/>
            <a:ext cx="799904" cy="299963"/>
          </a:xfrm>
          <a:prstGeom prst="rect">
            <a:avLst/>
          </a:prstGeom>
          <a:noFill/>
          <a:extLst>
            <a:ext uri="{909E8E84-426E-40DD-AFC4-6F175D3DCCD1}">
              <a14:hiddenFill xmlns:a14="http://schemas.microsoft.com/office/drawing/2010/main">
                <a:solidFill>
                  <a:srgbClr val="FFFFFF"/>
                </a:solidFill>
              </a14:hiddenFill>
            </a:ext>
          </a:extLst>
        </p:spPr>
      </p:pic>
      <p:pic>
        <p:nvPicPr>
          <p:cNvPr id="718" name="Picture 6" descr="Image result for Bakkavor logo png">
            <a:extLst>
              <a:ext uri="{FF2B5EF4-FFF2-40B4-BE49-F238E27FC236}">
                <a16:creationId xmlns:a16="http://schemas.microsoft.com/office/drawing/2014/main" id="{6D3FF6D7-B646-423E-9278-A69BAA3C07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4275" y="6286424"/>
            <a:ext cx="948888" cy="157983"/>
          </a:xfrm>
          <a:prstGeom prst="rect">
            <a:avLst/>
          </a:prstGeom>
          <a:noFill/>
          <a:extLst>
            <a:ext uri="{909E8E84-426E-40DD-AFC4-6F175D3DCCD1}">
              <a14:hiddenFill xmlns:a14="http://schemas.microsoft.com/office/drawing/2010/main">
                <a:solidFill>
                  <a:srgbClr val="FFFFFF"/>
                </a:solidFill>
              </a14:hiddenFill>
            </a:ext>
          </a:extLst>
        </p:spPr>
      </p:pic>
      <p:pic>
        <p:nvPicPr>
          <p:cNvPr id="719" name="Picture 718">
            <a:extLst>
              <a:ext uri="{FF2B5EF4-FFF2-40B4-BE49-F238E27FC236}">
                <a16:creationId xmlns:a16="http://schemas.microsoft.com/office/drawing/2014/main" id="{77F971C1-0B0E-4064-8063-5F6ED281A1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56001" y="5707125"/>
            <a:ext cx="568761" cy="532425"/>
          </a:xfrm>
          <a:prstGeom prst="rect">
            <a:avLst/>
          </a:prstGeom>
        </p:spPr>
      </p:pic>
      <p:pic>
        <p:nvPicPr>
          <p:cNvPr id="720" name="Picture 10" descr="Image result for Jennie-O logo">
            <a:extLst>
              <a:ext uri="{FF2B5EF4-FFF2-40B4-BE49-F238E27FC236}">
                <a16:creationId xmlns:a16="http://schemas.microsoft.com/office/drawing/2014/main" id="{620C0ECC-002E-4DFE-AB94-ADF0DF8779F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78026" y="5748084"/>
            <a:ext cx="629915" cy="427649"/>
          </a:xfrm>
          <a:prstGeom prst="rect">
            <a:avLst/>
          </a:prstGeom>
          <a:noFill/>
          <a:extLst>
            <a:ext uri="{909E8E84-426E-40DD-AFC4-6F175D3DCCD1}">
              <a14:hiddenFill xmlns:a14="http://schemas.microsoft.com/office/drawing/2010/main">
                <a:solidFill>
                  <a:srgbClr val="FFFFFF"/>
                </a:solidFill>
              </a14:hiddenFill>
            </a:ext>
          </a:extLst>
        </p:spPr>
      </p:pic>
      <p:pic>
        <p:nvPicPr>
          <p:cNvPr id="721" name="Picture 720">
            <a:extLst>
              <a:ext uri="{FF2B5EF4-FFF2-40B4-BE49-F238E27FC236}">
                <a16:creationId xmlns:a16="http://schemas.microsoft.com/office/drawing/2014/main" id="{8F2B3632-D86B-4697-8442-5E3392341F7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74273" y="6216200"/>
            <a:ext cx="580200" cy="267620"/>
          </a:xfrm>
          <a:prstGeom prst="rect">
            <a:avLst/>
          </a:prstGeom>
        </p:spPr>
      </p:pic>
      <p:pic>
        <p:nvPicPr>
          <p:cNvPr id="722" name="Picture 721">
            <a:extLst>
              <a:ext uri="{FF2B5EF4-FFF2-40B4-BE49-F238E27FC236}">
                <a16:creationId xmlns:a16="http://schemas.microsoft.com/office/drawing/2014/main" id="{960AB710-0FC2-415F-8667-6361042DBFD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43624" y="6126049"/>
            <a:ext cx="998135" cy="302293"/>
          </a:xfrm>
          <a:prstGeom prst="rect">
            <a:avLst/>
          </a:prstGeom>
        </p:spPr>
      </p:pic>
      <p:pic>
        <p:nvPicPr>
          <p:cNvPr id="723" name="Picture 722">
            <a:extLst>
              <a:ext uri="{FF2B5EF4-FFF2-40B4-BE49-F238E27FC236}">
                <a16:creationId xmlns:a16="http://schemas.microsoft.com/office/drawing/2014/main" id="{BD34FE88-1425-459E-AFCF-595907776517}"/>
              </a:ext>
            </a:extLst>
          </p:cNvPr>
          <p:cNvPicPr>
            <a:picLocks noChangeAspect="1"/>
          </p:cNvPicPr>
          <p:nvPr/>
        </p:nvPicPr>
        <p:blipFill>
          <a:blip r:embed="rId19"/>
          <a:stretch>
            <a:fillRect/>
          </a:stretch>
        </p:blipFill>
        <p:spPr>
          <a:xfrm>
            <a:off x="7214325" y="5589502"/>
            <a:ext cx="392176" cy="392176"/>
          </a:xfrm>
          <a:prstGeom prst="rect">
            <a:avLst/>
          </a:prstGeom>
        </p:spPr>
      </p:pic>
      <p:pic>
        <p:nvPicPr>
          <p:cNvPr id="724" name="Picture 723">
            <a:extLst>
              <a:ext uri="{FF2B5EF4-FFF2-40B4-BE49-F238E27FC236}">
                <a16:creationId xmlns:a16="http://schemas.microsoft.com/office/drawing/2014/main" id="{EC748A99-625D-45D6-B2F0-176513A091D1}"/>
              </a:ext>
            </a:extLst>
          </p:cNvPr>
          <p:cNvPicPr>
            <a:picLocks noChangeAspect="1"/>
          </p:cNvPicPr>
          <p:nvPr/>
        </p:nvPicPr>
        <p:blipFill rotWithShape="1">
          <a:blip r:embed="rId20">
            <a:extLst>
              <a:ext uri="{28A0092B-C50C-407E-A947-70E740481C1C}">
                <a14:useLocalDpi xmlns:a14="http://schemas.microsoft.com/office/drawing/2010/main" val="0"/>
              </a:ext>
            </a:extLst>
          </a:blip>
          <a:srcRect l="21736" t="6575" r="20626" b="6307"/>
          <a:stretch/>
        </p:blipFill>
        <p:spPr>
          <a:xfrm>
            <a:off x="7736179" y="5757552"/>
            <a:ext cx="432283" cy="435481"/>
          </a:xfrm>
          <a:prstGeom prst="rect">
            <a:avLst/>
          </a:prstGeom>
        </p:spPr>
      </p:pic>
      <p:pic>
        <p:nvPicPr>
          <p:cNvPr id="725" name="Picture 724">
            <a:extLst>
              <a:ext uri="{FF2B5EF4-FFF2-40B4-BE49-F238E27FC236}">
                <a16:creationId xmlns:a16="http://schemas.microsoft.com/office/drawing/2014/main" id="{55E36582-0956-4E63-AC88-D1F8A2EB72A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62701" y="5302389"/>
            <a:ext cx="725372" cy="215496"/>
          </a:xfrm>
          <a:prstGeom prst="rect">
            <a:avLst/>
          </a:prstGeom>
        </p:spPr>
      </p:pic>
      <p:sp>
        <p:nvSpPr>
          <p:cNvPr id="726" name="Freeform 60">
            <a:extLst>
              <a:ext uri="{FF2B5EF4-FFF2-40B4-BE49-F238E27FC236}">
                <a16:creationId xmlns:a16="http://schemas.microsoft.com/office/drawing/2014/main" id="{10930D9F-3267-4611-AEE8-682041BB23FA}"/>
              </a:ext>
            </a:extLst>
          </p:cNvPr>
          <p:cNvSpPr/>
          <p:nvPr/>
        </p:nvSpPr>
        <p:spPr>
          <a:xfrm flipH="1">
            <a:off x="-1378497"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27" name="Title 1">
            <a:extLst>
              <a:ext uri="{FF2B5EF4-FFF2-40B4-BE49-F238E27FC236}">
                <a16:creationId xmlns:a16="http://schemas.microsoft.com/office/drawing/2014/main" id="{65836EBC-E430-40C8-9470-E84FF52FE486}"/>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AT A GLANCE</a:t>
            </a:r>
          </a:p>
        </p:txBody>
      </p:sp>
      <p:sp>
        <p:nvSpPr>
          <p:cNvPr id="728" name="Slide Number Placeholder 6">
            <a:extLst>
              <a:ext uri="{FF2B5EF4-FFF2-40B4-BE49-F238E27FC236}">
                <a16:creationId xmlns:a16="http://schemas.microsoft.com/office/drawing/2014/main" id="{5ECB332E-89C7-40C7-BF4D-1BED6932C9F0}"/>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15</a:t>
            </a:fld>
            <a:endParaRPr lang="en-US" dirty="0"/>
          </a:p>
        </p:txBody>
      </p:sp>
    </p:spTree>
    <p:extLst>
      <p:ext uri="{BB962C8B-B14F-4D97-AF65-F5344CB8AC3E}">
        <p14:creationId xmlns:p14="http://schemas.microsoft.com/office/powerpoint/2010/main" val="290657231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5B49D-05F5-42C4-A2A7-7AFDE1E93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479" y="2752071"/>
            <a:ext cx="1879670" cy="1250072"/>
          </a:xfrm>
          <a:prstGeom prst="rect">
            <a:avLst/>
          </a:prstGeom>
          <a:ln w="19050" cap="sq">
            <a:solidFill>
              <a:schemeClr val="accent3"/>
            </a:solidFill>
            <a:prstDash val="solid"/>
            <a:miter lim="800000"/>
          </a:ln>
          <a:effectLst/>
        </p:spPr>
      </p:pic>
      <p:pic>
        <p:nvPicPr>
          <p:cNvPr id="4" name="Picture 3">
            <a:extLst>
              <a:ext uri="{FF2B5EF4-FFF2-40B4-BE49-F238E27FC236}">
                <a16:creationId xmlns:a16="http://schemas.microsoft.com/office/drawing/2014/main" id="{E9112DA6-D70C-4382-99F6-791CC7CDF400}"/>
              </a:ext>
            </a:extLst>
          </p:cNvPr>
          <p:cNvPicPr>
            <a:picLocks noChangeAspect="1"/>
          </p:cNvPicPr>
          <p:nvPr/>
        </p:nvPicPr>
        <p:blipFill rotWithShape="1">
          <a:blip r:embed="rId3">
            <a:extLst>
              <a:ext uri="{28A0092B-C50C-407E-A947-70E740481C1C}">
                <a14:useLocalDpi xmlns:a14="http://schemas.microsoft.com/office/drawing/2010/main" val="0"/>
              </a:ext>
            </a:extLst>
          </a:blip>
          <a:srcRect l="20844"/>
          <a:stretch/>
        </p:blipFill>
        <p:spPr>
          <a:xfrm>
            <a:off x="720716" y="3733390"/>
            <a:ext cx="1768488" cy="1485839"/>
          </a:xfrm>
          <a:prstGeom prst="rect">
            <a:avLst/>
          </a:prstGeom>
          <a:ln w="19050" cap="sq">
            <a:solidFill>
              <a:schemeClr val="accent3"/>
            </a:solidFill>
            <a:prstDash val="solid"/>
            <a:miter lim="800000"/>
          </a:ln>
          <a:effectLst/>
        </p:spPr>
      </p:pic>
      <p:sp>
        <p:nvSpPr>
          <p:cNvPr id="5" name="Rectangle 1">
            <a:extLst>
              <a:ext uri="{FF2B5EF4-FFF2-40B4-BE49-F238E27FC236}">
                <a16:creationId xmlns:a16="http://schemas.microsoft.com/office/drawing/2014/main" id="{72F3F420-5220-46EF-A0D2-9F22AD230531}"/>
              </a:ext>
            </a:extLst>
          </p:cNvPr>
          <p:cNvSpPr>
            <a:spLocks noChangeArrowheads="1"/>
          </p:cNvSpPr>
          <p:nvPr/>
        </p:nvSpPr>
        <p:spPr bwMode="auto">
          <a:xfrm>
            <a:off x="1241948" y="1370208"/>
            <a:ext cx="13583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538A"/>
                </a:solidFill>
                <a:effectLst/>
                <a:uLnTx/>
                <a:uFillTx/>
                <a:latin typeface="Arial Narrow" panose="020B0606020202030204" pitchFamily="34" charset="0"/>
                <a:cs typeface="Arial" charset="0"/>
                <a:sym typeface="Helvetica Light"/>
              </a:rPr>
              <a:t>HPP Summit™</a:t>
            </a:r>
          </a:p>
        </p:txBody>
      </p:sp>
      <p:sp>
        <p:nvSpPr>
          <p:cNvPr id="6" name="Rectangle 1">
            <a:extLst>
              <a:ext uri="{FF2B5EF4-FFF2-40B4-BE49-F238E27FC236}">
                <a16:creationId xmlns:a16="http://schemas.microsoft.com/office/drawing/2014/main" id="{A035CFA4-7F8D-4DCF-8A2A-9748D63A10BA}"/>
              </a:ext>
            </a:extLst>
          </p:cNvPr>
          <p:cNvSpPr>
            <a:spLocks noChangeArrowheads="1"/>
          </p:cNvSpPr>
          <p:nvPr/>
        </p:nvSpPr>
        <p:spPr bwMode="auto">
          <a:xfrm>
            <a:off x="6184336" y="1370208"/>
            <a:ext cx="240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538A"/>
                </a:solidFill>
                <a:effectLst/>
                <a:uLnTx/>
                <a:uFillTx/>
                <a:latin typeface="Arial Narrow" panose="020B0606020202030204" pitchFamily="34" charset="0"/>
                <a:cs typeface="Arial" charset="0"/>
                <a:sym typeface="Helvetica Light"/>
              </a:rPr>
              <a:t>Research &amp; Resources</a:t>
            </a:r>
          </a:p>
        </p:txBody>
      </p:sp>
      <p:sp>
        <p:nvSpPr>
          <p:cNvPr id="7" name="Rectangle 1">
            <a:extLst>
              <a:ext uri="{FF2B5EF4-FFF2-40B4-BE49-F238E27FC236}">
                <a16:creationId xmlns:a16="http://schemas.microsoft.com/office/drawing/2014/main" id="{CA6D2E44-7551-4A38-99CD-11C0FAF10943}"/>
              </a:ext>
            </a:extLst>
          </p:cNvPr>
          <p:cNvSpPr>
            <a:spLocks noChangeArrowheads="1"/>
          </p:cNvSpPr>
          <p:nvPr/>
        </p:nvSpPr>
        <p:spPr bwMode="auto">
          <a:xfrm>
            <a:off x="3574677" y="1370208"/>
            <a:ext cx="19848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538A"/>
                </a:solidFill>
                <a:effectLst/>
                <a:uLnTx/>
                <a:uFillTx/>
                <a:latin typeface="Arial Narrow" panose="020B0606020202030204" pitchFamily="34" charset="0"/>
                <a:cs typeface="Arial" charset="0"/>
                <a:sym typeface="Helvetica Light"/>
              </a:rPr>
              <a:t>Cold Pressure Council</a:t>
            </a:r>
          </a:p>
        </p:txBody>
      </p:sp>
      <p:cxnSp>
        <p:nvCxnSpPr>
          <p:cNvPr id="8" name="Straight Connector 7">
            <a:extLst>
              <a:ext uri="{FF2B5EF4-FFF2-40B4-BE49-F238E27FC236}">
                <a16:creationId xmlns:a16="http://schemas.microsoft.com/office/drawing/2014/main" id="{7155C9B4-4F3E-48B8-B881-74E16E11DF9F}"/>
              </a:ext>
            </a:extLst>
          </p:cNvPr>
          <p:cNvCxnSpPr>
            <a:cxnSpLocks/>
          </p:cNvCxnSpPr>
          <p:nvPr/>
        </p:nvCxnSpPr>
        <p:spPr>
          <a:xfrm>
            <a:off x="809704" y="1743192"/>
            <a:ext cx="2222870" cy="0"/>
          </a:xfrm>
          <a:prstGeom prst="line">
            <a:avLst/>
          </a:prstGeom>
          <a:noFill/>
          <a:ln w="38100" cap="flat">
            <a:solidFill>
              <a:schemeClr val="accent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C8106718-8BB1-496A-B7CD-1E653C2154EF}"/>
              </a:ext>
            </a:extLst>
          </p:cNvPr>
          <p:cNvCxnSpPr>
            <a:cxnSpLocks/>
          </p:cNvCxnSpPr>
          <p:nvPr/>
        </p:nvCxnSpPr>
        <p:spPr>
          <a:xfrm>
            <a:off x="3455661" y="1743192"/>
            <a:ext cx="2222870" cy="0"/>
          </a:xfrm>
          <a:prstGeom prst="line">
            <a:avLst/>
          </a:prstGeom>
          <a:noFill/>
          <a:ln w="38100" cap="flat">
            <a:solidFill>
              <a:schemeClr val="accent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0477A67F-7F1B-4361-A29A-C6D1318F250E}"/>
              </a:ext>
            </a:extLst>
          </p:cNvPr>
          <p:cNvCxnSpPr>
            <a:cxnSpLocks/>
          </p:cNvCxnSpPr>
          <p:nvPr/>
        </p:nvCxnSpPr>
        <p:spPr>
          <a:xfrm>
            <a:off x="6329062" y="1743192"/>
            <a:ext cx="2222870" cy="0"/>
          </a:xfrm>
          <a:prstGeom prst="line">
            <a:avLst/>
          </a:prstGeom>
          <a:noFill/>
          <a:ln w="38100" cap="flat">
            <a:solidFill>
              <a:schemeClr val="accent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sp>
        <p:nvSpPr>
          <p:cNvPr id="11" name="Rectangle 1">
            <a:extLst>
              <a:ext uri="{FF2B5EF4-FFF2-40B4-BE49-F238E27FC236}">
                <a16:creationId xmlns:a16="http://schemas.microsoft.com/office/drawing/2014/main" id="{5296C58A-C4FA-47CE-993E-B40CBC11FCC7}"/>
              </a:ext>
            </a:extLst>
          </p:cNvPr>
          <p:cNvSpPr>
            <a:spLocks noChangeArrowheads="1"/>
          </p:cNvSpPr>
          <p:nvPr/>
        </p:nvSpPr>
        <p:spPr bwMode="auto">
          <a:xfrm>
            <a:off x="4393669" y="5348337"/>
            <a:ext cx="13992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4E4038"/>
                </a:solidFill>
                <a:effectLst/>
                <a:uLnTx/>
                <a:uFillTx/>
                <a:latin typeface="Arial" panose="020B0604020202020204"/>
                <a:cs typeface="Arial" charset="0"/>
                <a:sym typeface="Helvetica Light"/>
              </a:rPr>
              <a:t>High Pressure Certified Consumer Seal Debuted in 2017</a:t>
            </a:r>
          </a:p>
        </p:txBody>
      </p:sp>
      <p:grpSp>
        <p:nvGrpSpPr>
          <p:cNvPr id="12" name="Group 11">
            <a:extLst>
              <a:ext uri="{FF2B5EF4-FFF2-40B4-BE49-F238E27FC236}">
                <a16:creationId xmlns:a16="http://schemas.microsoft.com/office/drawing/2014/main" id="{01766998-2E35-4DA5-BE12-BE9382B77F0B}"/>
              </a:ext>
            </a:extLst>
          </p:cNvPr>
          <p:cNvGrpSpPr/>
          <p:nvPr/>
        </p:nvGrpSpPr>
        <p:grpSpPr>
          <a:xfrm>
            <a:off x="3596218" y="4168190"/>
            <a:ext cx="1941757" cy="967230"/>
            <a:chOff x="3631444" y="2427765"/>
            <a:chExt cx="1941757" cy="967230"/>
          </a:xfrm>
        </p:grpSpPr>
        <p:pic>
          <p:nvPicPr>
            <p:cNvPr id="13" name="Picture 12">
              <a:extLst>
                <a:ext uri="{FF2B5EF4-FFF2-40B4-BE49-F238E27FC236}">
                  <a16:creationId xmlns:a16="http://schemas.microsoft.com/office/drawing/2014/main" id="{661C93A8-B350-4A49-A797-95B11D6C1E7F}"/>
                </a:ext>
              </a:extLst>
            </p:cNvPr>
            <p:cNvPicPr>
              <a:picLocks noChangeAspect="1"/>
            </p:cNvPicPr>
            <p:nvPr/>
          </p:nvPicPr>
          <p:blipFill rotWithShape="1">
            <a:blip r:embed="rId4"/>
            <a:srcRect l="31730" t="3167" r="25721" b="557"/>
            <a:stretch/>
          </p:blipFill>
          <p:spPr>
            <a:xfrm>
              <a:off x="3631444" y="2475743"/>
              <a:ext cx="933854" cy="909007"/>
            </a:xfrm>
            <a:prstGeom prst="rect">
              <a:avLst/>
            </a:prstGeom>
          </p:spPr>
        </p:pic>
        <p:pic>
          <p:nvPicPr>
            <p:cNvPr id="14" name="Picture 2">
              <a:extLst>
                <a:ext uri="{FF2B5EF4-FFF2-40B4-BE49-F238E27FC236}">
                  <a16:creationId xmlns:a16="http://schemas.microsoft.com/office/drawing/2014/main" id="{8E731AAF-998F-4B33-9F63-E95163819C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10" b="96994" l="17223" r="80107"/>
                      </a14:imgEffect>
                    </a14:imgLayer>
                  </a14:imgProps>
                </a:ext>
                <a:ext uri="{28A0092B-C50C-407E-A947-70E740481C1C}">
                  <a14:useLocalDpi xmlns:a14="http://schemas.microsoft.com/office/drawing/2010/main" val="0"/>
                </a:ext>
              </a:extLst>
            </a:blip>
            <a:srcRect l="18091" r="19109"/>
            <a:stretch/>
          </p:blipFill>
          <p:spPr bwMode="auto">
            <a:xfrm>
              <a:off x="4661453" y="2427765"/>
              <a:ext cx="911748" cy="96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a:extLst>
              <a:ext uri="{FF2B5EF4-FFF2-40B4-BE49-F238E27FC236}">
                <a16:creationId xmlns:a16="http://schemas.microsoft.com/office/drawing/2014/main" id="{A11E57FE-311F-4A83-AE0B-C1A36483804B}"/>
              </a:ext>
            </a:extLst>
          </p:cNvPr>
          <p:cNvGrpSpPr/>
          <p:nvPr/>
        </p:nvGrpSpPr>
        <p:grpSpPr>
          <a:xfrm>
            <a:off x="3464869" y="1785461"/>
            <a:ext cx="2204454" cy="523220"/>
            <a:chOff x="3577010" y="2265002"/>
            <a:chExt cx="2204454" cy="523220"/>
          </a:xfrm>
        </p:grpSpPr>
        <p:sp>
          <p:nvSpPr>
            <p:cNvPr id="16" name="Rectangle 1">
              <a:extLst>
                <a:ext uri="{FF2B5EF4-FFF2-40B4-BE49-F238E27FC236}">
                  <a16:creationId xmlns:a16="http://schemas.microsoft.com/office/drawing/2014/main" id="{86502BCA-4398-4DC8-9248-DAAC0E6072E3}"/>
                </a:ext>
              </a:extLst>
            </p:cNvPr>
            <p:cNvSpPr>
              <a:spLocks noChangeArrowheads="1"/>
            </p:cNvSpPr>
            <p:nvPr/>
          </p:nvSpPr>
          <p:spPr bwMode="auto">
            <a:xfrm>
              <a:off x="3577010" y="2388113"/>
              <a:ext cx="2204454" cy="276999"/>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E4038"/>
                  </a:solidFill>
                  <a:effectLst/>
                  <a:uLnTx/>
                  <a:uFillTx/>
                  <a:latin typeface="Arial" panose="020B0604020202020204"/>
                  <a:cs typeface="Arial" charset="0"/>
                  <a:sym typeface="Helvetica Light"/>
                </a:rPr>
                <a:t>Founding member</a:t>
              </a:r>
              <a:endParaRPr kumimoji="0" lang="en-US" altLang="en-US" sz="1200" b="1" i="0" u="none" strike="noStrike" kern="1200" cap="none" spc="0" normalizeH="0" baseline="0" noProof="0" dirty="0">
                <a:ln>
                  <a:noFill/>
                </a:ln>
                <a:solidFill>
                  <a:srgbClr val="4E4038"/>
                </a:solidFill>
                <a:effectLst/>
                <a:uLnTx/>
                <a:uFillTx/>
                <a:latin typeface="Arial Narrow" panose="020B0606020202030204" pitchFamily="34" charset="0"/>
                <a:cs typeface="Arial" charset="0"/>
                <a:sym typeface="Helvetica Light"/>
              </a:endParaRPr>
            </a:p>
          </p:txBody>
        </p:sp>
        <p:sp>
          <p:nvSpPr>
            <p:cNvPr id="17" name="Rectangle 1">
              <a:extLst>
                <a:ext uri="{FF2B5EF4-FFF2-40B4-BE49-F238E27FC236}">
                  <a16:creationId xmlns:a16="http://schemas.microsoft.com/office/drawing/2014/main" id="{7D855AD0-919C-4112-A3FB-1E441DA7BEB7}"/>
                </a:ext>
              </a:extLst>
            </p:cNvPr>
            <p:cNvSpPr>
              <a:spLocks noChangeArrowheads="1"/>
            </p:cNvSpPr>
            <p:nvPr/>
          </p:nvSpPr>
          <p:spPr bwMode="auto">
            <a:xfrm>
              <a:off x="3609239" y="2265002"/>
              <a:ext cx="402640" cy="523220"/>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en-US" sz="2800" b="1" i="0" u="none" strike="noStrike" kern="1200" cap="none" spc="0" normalizeH="0" baseline="0" noProof="0" dirty="0">
                  <a:ln>
                    <a:noFill/>
                  </a:ln>
                  <a:solidFill>
                    <a:srgbClr val="CDDB28"/>
                  </a:solidFill>
                  <a:effectLst/>
                  <a:uLnTx/>
                  <a:uFillTx/>
                  <a:latin typeface="Arial Narrow" panose="020B0606020202030204" pitchFamily="34" charset="0"/>
                  <a:cs typeface="Arial" charset="0"/>
                  <a:sym typeface="Helvetica Light"/>
                </a:rPr>
                <a:t> </a:t>
              </a:r>
            </a:p>
          </p:txBody>
        </p:sp>
      </p:grpSp>
      <p:cxnSp>
        <p:nvCxnSpPr>
          <p:cNvPr id="18" name="Straight Arrow Connector 17">
            <a:extLst>
              <a:ext uri="{FF2B5EF4-FFF2-40B4-BE49-F238E27FC236}">
                <a16:creationId xmlns:a16="http://schemas.microsoft.com/office/drawing/2014/main" id="{1737BBB1-C6F8-4890-9308-BEA8B5685D52}"/>
              </a:ext>
            </a:extLst>
          </p:cNvPr>
          <p:cNvCxnSpPr>
            <a:cxnSpLocks/>
          </p:cNvCxnSpPr>
          <p:nvPr/>
        </p:nvCxnSpPr>
        <p:spPr>
          <a:xfrm>
            <a:off x="5093311" y="5159781"/>
            <a:ext cx="0" cy="276922"/>
          </a:xfrm>
          <a:prstGeom prst="straightConnector1">
            <a:avLst/>
          </a:prstGeom>
          <a:noFill/>
          <a:ln w="381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9" name="Picture 31">
            <a:extLst>
              <a:ext uri="{FF2B5EF4-FFF2-40B4-BE49-F238E27FC236}">
                <a16:creationId xmlns:a16="http://schemas.microsoft.com/office/drawing/2014/main" id="{570363DD-0FD5-450F-8818-F795442AA3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9126" y="4947440"/>
            <a:ext cx="1794340" cy="1196227"/>
          </a:xfrm>
          <a:prstGeom prst="rect">
            <a:avLst/>
          </a:prstGeom>
          <a:ln w="19050" cap="sq">
            <a:solidFill>
              <a:schemeClr val="accent3"/>
            </a:solidFill>
            <a:prstDash val="solid"/>
            <a:miter lim="800000"/>
          </a:ln>
          <a:effectLst/>
        </p:spPr>
      </p:pic>
      <p:sp>
        <p:nvSpPr>
          <p:cNvPr id="20" name="10-Point Star 3">
            <a:extLst>
              <a:ext uri="{FF2B5EF4-FFF2-40B4-BE49-F238E27FC236}">
                <a16:creationId xmlns:a16="http://schemas.microsoft.com/office/drawing/2014/main" id="{D8B2B6A2-502D-46CD-90DA-63AD4E6F3427}"/>
              </a:ext>
            </a:extLst>
          </p:cNvPr>
          <p:cNvSpPr/>
          <p:nvPr/>
        </p:nvSpPr>
        <p:spPr>
          <a:xfrm>
            <a:off x="593353" y="4784271"/>
            <a:ext cx="1005840" cy="1005840"/>
          </a:xfrm>
          <a:prstGeom prst="star12">
            <a:avLst/>
          </a:prstGeom>
          <a:gradFill>
            <a:gsLst>
              <a:gs pos="21000">
                <a:schemeClr val="accent1"/>
              </a:gs>
              <a:gs pos="8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sym typeface="Helvetica Light"/>
            </a:endParaRPr>
          </a:p>
        </p:txBody>
      </p:sp>
      <p:sp>
        <p:nvSpPr>
          <p:cNvPr id="21" name="TextBox 33">
            <a:extLst>
              <a:ext uri="{FF2B5EF4-FFF2-40B4-BE49-F238E27FC236}">
                <a16:creationId xmlns:a16="http://schemas.microsoft.com/office/drawing/2014/main" id="{15F2F922-A924-44C2-B64C-BAAB2D5821DD}"/>
              </a:ext>
            </a:extLst>
          </p:cNvPr>
          <p:cNvSpPr txBox="1"/>
          <p:nvPr/>
        </p:nvSpPr>
        <p:spPr>
          <a:xfrm>
            <a:off x="660305" y="4941859"/>
            <a:ext cx="871936" cy="5699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sym typeface="Helvetica Light"/>
              </a:rPr>
              <a:t>25+ </a:t>
            </a:r>
          </a:p>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sym typeface="Helvetica Light"/>
              </a:rPr>
              <a:t>Expert Speakers</a:t>
            </a:r>
          </a:p>
        </p:txBody>
      </p:sp>
      <p:sp>
        <p:nvSpPr>
          <p:cNvPr id="22" name="10-Point Star 16">
            <a:extLst>
              <a:ext uri="{FF2B5EF4-FFF2-40B4-BE49-F238E27FC236}">
                <a16:creationId xmlns:a16="http://schemas.microsoft.com/office/drawing/2014/main" id="{F1D5D0B0-96BA-4ACB-9FFE-893A71A69058}"/>
              </a:ext>
            </a:extLst>
          </p:cNvPr>
          <p:cNvSpPr/>
          <p:nvPr/>
        </p:nvSpPr>
        <p:spPr>
          <a:xfrm>
            <a:off x="1809195" y="3601579"/>
            <a:ext cx="1005840" cy="1005840"/>
          </a:xfrm>
          <a:prstGeom prst="star12">
            <a:avLst/>
          </a:prstGeom>
          <a:gradFill>
            <a:gsLst>
              <a:gs pos="21000">
                <a:schemeClr val="accent1"/>
              </a:gs>
              <a:gs pos="8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sym typeface="Helvetica Light"/>
            </a:endParaRPr>
          </a:p>
        </p:txBody>
      </p:sp>
      <p:sp>
        <p:nvSpPr>
          <p:cNvPr id="23" name="TextBox 35">
            <a:extLst>
              <a:ext uri="{FF2B5EF4-FFF2-40B4-BE49-F238E27FC236}">
                <a16:creationId xmlns:a16="http://schemas.microsoft.com/office/drawing/2014/main" id="{2DFBE373-996A-443E-A329-4F71A894DCC4}"/>
              </a:ext>
            </a:extLst>
          </p:cNvPr>
          <p:cNvSpPr txBox="1"/>
          <p:nvPr/>
        </p:nvSpPr>
        <p:spPr>
          <a:xfrm>
            <a:off x="1889794" y="3813745"/>
            <a:ext cx="84464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sym typeface="Helvetica Light"/>
              </a:rPr>
              <a:t>200 </a:t>
            </a:r>
          </a:p>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sym typeface="Helvetica Light"/>
              </a:rPr>
              <a:t>Attendees</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sym typeface="Helvetica Light"/>
            </a:endParaRPr>
          </a:p>
        </p:txBody>
      </p:sp>
      <p:grpSp>
        <p:nvGrpSpPr>
          <p:cNvPr id="24" name="Group 23">
            <a:extLst>
              <a:ext uri="{FF2B5EF4-FFF2-40B4-BE49-F238E27FC236}">
                <a16:creationId xmlns:a16="http://schemas.microsoft.com/office/drawing/2014/main" id="{370B2DA2-B7AE-45C5-A16E-D97189FF65A1}"/>
              </a:ext>
            </a:extLst>
          </p:cNvPr>
          <p:cNvGrpSpPr/>
          <p:nvPr/>
        </p:nvGrpSpPr>
        <p:grpSpPr>
          <a:xfrm>
            <a:off x="630261" y="1785461"/>
            <a:ext cx="2648432" cy="523220"/>
            <a:chOff x="3609239" y="2265002"/>
            <a:chExt cx="2648432" cy="523220"/>
          </a:xfrm>
        </p:grpSpPr>
        <p:sp>
          <p:nvSpPr>
            <p:cNvPr id="25" name="Rectangle 1">
              <a:extLst>
                <a:ext uri="{FF2B5EF4-FFF2-40B4-BE49-F238E27FC236}">
                  <a16:creationId xmlns:a16="http://schemas.microsoft.com/office/drawing/2014/main" id="{0BE96668-EF3A-4466-A76A-5435E035C95F}"/>
                </a:ext>
              </a:extLst>
            </p:cNvPr>
            <p:cNvSpPr>
              <a:spLocks noChangeArrowheads="1"/>
            </p:cNvSpPr>
            <p:nvPr/>
          </p:nvSpPr>
          <p:spPr bwMode="auto">
            <a:xfrm>
              <a:off x="3945603" y="2295780"/>
              <a:ext cx="2312068" cy="461665"/>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E4038"/>
                  </a:solidFill>
                  <a:effectLst/>
                  <a:uLnTx/>
                  <a:uFillTx/>
                  <a:latin typeface="Arial" panose="020B0604020202020204"/>
                  <a:cs typeface="Arial" charset="0"/>
                  <a:sym typeface="Helvetica Light"/>
                </a:rPr>
                <a:t>Annual conference hosted by Universal Pure</a:t>
              </a:r>
            </a:p>
          </p:txBody>
        </p:sp>
        <p:sp>
          <p:nvSpPr>
            <p:cNvPr id="26" name="Rectangle 1">
              <a:extLst>
                <a:ext uri="{FF2B5EF4-FFF2-40B4-BE49-F238E27FC236}">
                  <a16:creationId xmlns:a16="http://schemas.microsoft.com/office/drawing/2014/main" id="{4BBC0443-5D84-483E-8A89-561DDEBF1D9F}"/>
                </a:ext>
              </a:extLst>
            </p:cNvPr>
            <p:cNvSpPr>
              <a:spLocks noChangeArrowheads="1"/>
            </p:cNvSpPr>
            <p:nvPr/>
          </p:nvSpPr>
          <p:spPr bwMode="auto">
            <a:xfrm>
              <a:off x="3609239" y="2265002"/>
              <a:ext cx="402640" cy="523220"/>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en-US" sz="2800" b="1" i="0" u="none" strike="noStrike" kern="1200" cap="none" spc="0" normalizeH="0" baseline="0" noProof="0" dirty="0">
                  <a:ln>
                    <a:noFill/>
                  </a:ln>
                  <a:solidFill>
                    <a:srgbClr val="CDDB28"/>
                  </a:solidFill>
                  <a:effectLst/>
                  <a:uLnTx/>
                  <a:uFillTx/>
                  <a:latin typeface="Arial Narrow" panose="020B0606020202030204" pitchFamily="34" charset="0"/>
                  <a:cs typeface="Arial" charset="0"/>
                  <a:sym typeface="Helvetica Light"/>
                </a:rPr>
                <a:t> </a:t>
              </a:r>
            </a:p>
          </p:txBody>
        </p:sp>
      </p:grpSp>
      <p:pic>
        <p:nvPicPr>
          <p:cNvPr id="27" name="Picture 2">
            <a:extLst>
              <a:ext uri="{FF2B5EF4-FFF2-40B4-BE49-F238E27FC236}">
                <a16:creationId xmlns:a16="http://schemas.microsoft.com/office/drawing/2014/main" id="{D31E5867-DB45-4C1D-823F-CD2F25DA979D}"/>
              </a:ext>
            </a:extLst>
          </p:cNvPr>
          <p:cNvPicPr>
            <a:picLocks noChangeAspect="1"/>
          </p:cNvPicPr>
          <p:nvPr/>
        </p:nvPicPr>
        <p:blipFill>
          <a:blip r:embed="rId8"/>
          <a:stretch>
            <a:fillRect/>
          </a:stretch>
        </p:blipFill>
        <p:spPr>
          <a:xfrm>
            <a:off x="6133816" y="2365451"/>
            <a:ext cx="2008453" cy="2603288"/>
          </a:xfrm>
          <a:prstGeom prst="rect">
            <a:avLst/>
          </a:prstGeom>
          <a:ln w="19050" cap="sq">
            <a:solidFill>
              <a:schemeClr val="accent3"/>
            </a:solidFill>
            <a:prstDash val="solid"/>
            <a:miter lim="800000"/>
          </a:ln>
          <a:effectLst/>
        </p:spPr>
      </p:pic>
      <p:pic>
        <p:nvPicPr>
          <p:cNvPr id="28" name="Picture 25">
            <a:extLst>
              <a:ext uri="{FF2B5EF4-FFF2-40B4-BE49-F238E27FC236}">
                <a16:creationId xmlns:a16="http://schemas.microsoft.com/office/drawing/2014/main" id="{15D372E9-41CE-41CE-B688-CD6B63E2D12B}"/>
              </a:ext>
            </a:extLst>
          </p:cNvPr>
          <p:cNvPicPr>
            <a:picLocks noChangeAspect="1"/>
          </p:cNvPicPr>
          <p:nvPr/>
        </p:nvPicPr>
        <p:blipFill rotWithShape="1">
          <a:blip r:embed="rId9"/>
          <a:srcRect r="-651" b="6489"/>
          <a:stretch/>
        </p:blipFill>
        <p:spPr>
          <a:xfrm>
            <a:off x="6845030" y="3514183"/>
            <a:ext cx="1864341" cy="1308014"/>
          </a:xfrm>
          <a:prstGeom prst="rect">
            <a:avLst/>
          </a:prstGeom>
          <a:ln w="19050" cap="sq">
            <a:solidFill>
              <a:schemeClr val="accent3"/>
            </a:solidFill>
            <a:prstDash val="solid"/>
            <a:miter lim="800000"/>
          </a:ln>
          <a:effectLst/>
        </p:spPr>
      </p:pic>
      <p:sp>
        <p:nvSpPr>
          <p:cNvPr id="29" name="Round Same Side Corner Rectangle 15">
            <a:extLst>
              <a:ext uri="{FF2B5EF4-FFF2-40B4-BE49-F238E27FC236}">
                <a16:creationId xmlns:a16="http://schemas.microsoft.com/office/drawing/2014/main" id="{CDAA3E44-08E1-46D8-9533-034D7E8ECF0F}"/>
              </a:ext>
            </a:extLst>
          </p:cNvPr>
          <p:cNvSpPr/>
          <p:nvPr/>
        </p:nvSpPr>
        <p:spPr>
          <a:xfrm>
            <a:off x="408790" y="1221563"/>
            <a:ext cx="8326420" cy="5163902"/>
          </a:xfrm>
          <a:prstGeom prst="round2SameRect">
            <a:avLst>
              <a:gd name="adj1" fmla="val 2825"/>
              <a:gd name="adj2" fmla="val 0"/>
            </a:avLst>
          </a:prstGeom>
          <a:no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sym typeface="Helvetica Light"/>
            </a:endParaRPr>
          </a:p>
        </p:txBody>
      </p:sp>
      <p:pic>
        <p:nvPicPr>
          <p:cNvPr id="30" name="Picture 21">
            <a:extLst>
              <a:ext uri="{FF2B5EF4-FFF2-40B4-BE49-F238E27FC236}">
                <a16:creationId xmlns:a16="http://schemas.microsoft.com/office/drawing/2014/main" id="{39CDBE78-6EDB-47B8-8CFD-2C0BA36F22C1}"/>
              </a:ext>
            </a:extLst>
          </p:cNvPr>
          <p:cNvPicPr>
            <a:picLocks noChangeAspect="1"/>
          </p:cNvPicPr>
          <p:nvPr/>
        </p:nvPicPr>
        <p:blipFill>
          <a:blip r:embed="rId10"/>
          <a:stretch>
            <a:fillRect/>
          </a:stretch>
        </p:blipFill>
        <p:spPr>
          <a:xfrm>
            <a:off x="6145168" y="4634164"/>
            <a:ext cx="2052824" cy="1196032"/>
          </a:xfrm>
          <a:prstGeom prst="rect">
            <a:avLst/>
          </a:prstGeom>
          <a:ln w="19050" cap="sq">
            <a:solidFill>
              <a:schemeClr val="accent3"/>
            </a:solidFill>
            <a:prstDash val="solid"/>
            <a:miter lim="800000"/>
          </a:ln>
          <a:effectLst/>
        </p:spPr>
      </p:pic>
      <p:cxnSp>
        <p:nvCxnSpPr>
          <p:cNvPr id="31" name="Straight Connector 30">
            <a:extLst>
              <a:ext uri="{FF2B5EF4-FFF2-40B4-BE49-F238E27FC236}">
                <a16:creationId xmlns:a16="http://schemas.microsoft.com/office/drawing/2014/main" id="{54F22ECC-CC08-452B-B5FB-BE76F103EA53}"/>
              </a:ext>
            </a:extLst>
          </p:cNvPr>
          <p:cNvCxnSpPr>
            <a:cxnSpLocks/>
          </p:cNvCxnSpPr>
          <p:nvPr/>
        </p:nvCxnSpPr>
        <p:spPr>
          <a:xfrm flipH="1" flipV="1">
            <a:off x="3260699" y="1347996"/>
            <a:ext cx="0" cy="4937760"/>
          </a:xfrm>
          <a:prstGeom prst="line">
            <a:avLst/>
          </a:prstGeom>
          <a:noFill/>
          <a:ln w="12700" cap="flat" cmpd="sng" algn="ctr">
            <a:solidFill>
              <a:schemeClr val="bg1"/>
            </a:solidFill>
            <a:prstDash val="dash"/>
            <a:miter lim="800000"/>
          </a:ln>
          <a:effectLst/>
        </p:spPr>
      </p:cxnSp>
      <p:cxnSp>
        <p:nvCxnSpPr>
          <p:cNvPr id="32" name="Straight Connector 31">
            <a:extLst>
              <a:ext uri="{FF2B5EF4-FFF2-40B4-BE49-F238E27FC236}">
                <a16:creationId xmlns:a16="http://schemas.microsoft.com/office/drawing/2014/main" id="{9B6EF0FE-51B6-4BE1-9AED-8D44014EED98}"/>
              </a:ext>
            </a:extLst>
          </p:cNvPr>
          <p:cNvCxnSpPr>
            <a:cxnSpLocks/>
          </p:cNvCxnSpPr>
          <p:nvPr/>
        </p:nvCxnSpPr>
        <p:spPr>
          <a:xfrm flipH="1" flipV="1">
            <a:off x="5957891" y="1347996"/>
            <a:ext cx="0" cy="4937760"/>
          </a:xfrm>
          <a:prstGeom prst="line">
            <a:avLst/>
          </a:prstGeom>
          <a:noFill/>
          <a:ln w="12700" cap="flat" cmpd="sng" algn="ctr">
            <a:solidFill>
              <a:schemeClr val="bg1"/>
            </a:solidFill>
            <a:prstDash val="dash"/>
            <a:miter lim="800000"/>
          </a:ln>
          <a:effectLst/>
        </p:spPr>
      </p:cxnSp>
      <p:grpSp>
        <p:nvGrpSpPr>
          <p:cNvPr id="33" name="Group 32">
            <a:extLst>
              <a:ext uri="{FF2B5EF4-FFF2-40B4-BE49-F238E27FC236}">
                <a16:creationId xmlns:a16="http://schemas.microsoft.com/office/drawing/2014/main" id="{A1B6A5E9-708B-424F-A648-C0718D8B17D8}"/>
              </a:ext>
            </a:extLst>
          </p:cNvPr>
          <p:cNvGrpSpPr/>
          <p:nvPr/>
        </p:nvGrpSpPr>
        <p:grpSpPr>
          <a:xfrm>
            <a:off x="3280080" y="2461566"/>
            <a:ext cx="2692997" cy="1540577"/>
            <a:chOff x="3202446" y="2731095"/>
            <a:chExt cx="2692997" cy="1540577"/>
          </a:xfrm>
        </p:grpSpPr>
        <p:sp>
          <p:nvSpPr>
            <p:cNvPr id="34" name="Rectangle 1">
              <a:extLst>
                <a:ext uri="{FF2B5EF4-FFF2-40B4-BE49-F238E27FC236}">
                  <a16:creationId xmlns:a16="http://schemas.microsoft.com/office/drawing/2014/main" id="{D1496B78-F6BA-492B-BC40-89EA373443D0}"/>
                </a:ext>
              </a:extLst>
            </p:cNvPr>
            <p:cNvSpPr>
              <a:spLocks noChangeArrowheads="1"/>
            </p:cNvSpPr>
            <p:nvPr/>
          </p:nvSpPr>
          <p:spPr bwMode="auto">
            <a:xfrm>
              <a:off x="3238749" y="2853759"/>
              <a:ext cx="2656694" cy="122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4E4038"/>
                  </a:solidFill>
                  <a:effectLst/>
                  <a:uLnTx/>
                  <a:uFillTx/>
                  <a:latin typeface="Arial" panose="020B0604020202020204"/>
                  <a:cs typeface="Arial" charset="0"/>
                  <a:sym typeface="Helvetica Light"/>
                </a:rPr>
                <a:t>To lead, facilitate and promote industry standardization, user education, and consumer awareness of High Pressure Processing</a:t>
              </a:r>
              <a:endParaRPr kumimoji="0" lang="en-US" altLang="en-US" sz="1200" b="0" i="1" u="none" strike="noStrike" kern="1200" cap="none" spc="0" normalizeH="0" baseline="0" noProof="0" dirty="0">
                <a:ln>
                  <a:noFill/>
                </a:ln>
                <a:solidFill>
                  <a:srgbClr val="4E4038"/>
                </a:solidFill>
                <a:effectLst/>
                <a:uLnTx/>
                <a:uFillTx/>
                <a:latin typeface="Arial Narrow" panose="020B0606020202030204" pitchFamily="34" charset="0"/>
                <a:cs typeface="Arial" charset="0"/>
                <a:sym typeface="Helvetica Light"/>
              </a:endParaRPr>
            </a:p>
          </p:txBody>
        </p:sp>
        <p:sp>
          <p:nvSpPr>
            <p:cNvPr id="35" name="Rectangle 1">
              <a:extLst>
                <a:ext uri="{FF2B5EF4-FFF2-40B4-BE49-F238E27FC236}">
                  <a16:creationId xmlns:a16="http://schemas.microsoft.com/office/drawing/2014/main" id="{0A418D7E-0D6B-4EA9-A257-F3556BB81A7E}"/>
                </a:ext>
              </a:extLst>
            </p:cNvPr>
            <p:cNvSpPr>
              <a:spLocks noChangeArrowheads="1"/>
            </p:cNvSpPr>
            <p:nvPr/>
          </p:nvSpPr>
          <p:spPr bwMode="auto">
            <a:xfrm>
              <a:off x="3202446" y="2731095"/>
              <a:ext cx="4385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A7CBA"/>
                  </a:solidFill>
                  <a:effectLst/>
                  <a:uLnTx/>
                  <a:uFillTx/>
                  <a:latin typeface="Arial Narrow" panose="020B0606020202030204" pitchFamily="34" charset="0"/>
                  <a:cs typeface="Arial" charset="0"/>
                  <a:sym typeface="Helvetica Light"/>
                </a:rPr>
                <a:t>“</a:t>
              </a:r>
            </a:p>
          </p:txBody>
        </p:sp>
        <p:sp>
          <p:nvSpPr>
            <p:cNvPr id="36" name="Rectangle 1">
              <a:extLst>
                <a:ext uri="{FF2B5EF4-FFF2-40B4-BE49-F238E27FC236}">
                  <a16:creationId xmlns:a16="http://schemas.microsoft.com/office/drawing/2014/main" id="{B365769A-7B3F-4DFD-A306-D1B6C54DF1C2}"/>
                </a:ext>
              </a:extLst>
            </p:cNvPr>
            <p:cNvSpPr>
              <a:spLocks noChangeArrowheads="1"/>
            </p:cNvSpPr>
            <p:nvPr/>
          </p:nvSpPr>
          <p:spPr bwMode="auto">
            <a:xfrm>
              <a:off x="4815589" y="3686897"/>
              <a:ext cx="4385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A7CBA"/>
                  </a:solidFill>
                  <a:effectLst/>
                  <a:uLnTx/>
                  <a:uFillTx/>
                  <a:latin typeface="Arial Narrow" panose="020B0606020202030204" pitchFamily="34" charset="0"/>
                  <a:cs typeface="Arial" charset="0"/>
                  <a:sym typeface="Helvetica Light"/>
                </a:rPr>
                <a:t>”</a:t>
              </a:r>
            </a:p>
          </p:txBody>
        </p:sp>
      </p:grpSp>
      <p:grpSp>
        <p:nvGrpSpPr>
          <p:cNvPr id="37" name="Group 36">
            <a:extLst>
              <a:ext uri="{FF2B5EF4-FFF2-40B4-BE49-F238E27FC236}">
                <a16:creationId xmlns:a16="http://schemas.microsoft.com/office/drawing/2014/main" id="{D1D16B15-94E3-4B26-85D8-64EED12CCE92}"/>
              </a:ext>
            </a:extLst>
          </p:cNvPr>
          <p:cNvGrpSpPr/>
          <p:nvPr/>
        </p:nvGrpSpPr>
        <p:grpSpPr>
          <a:xfrm>
            <a:off x="6233016" y="1785461"/>
            <a:ext cx="2502194" cy="523220"/>
            <a:chOff x="3609239" y="2265002"/>
            <a:chExt cx="2421907" cy="523220"/>
          </a:xfrm>
        </p:grpSpPr>
        <p:sp>
          <p:nvSpPr>
            <p:cNvPr id="38" name="Rectangle 1">
              <a:extLst>
                <a:ext uri="{FF2B5EF4-FFF2-40B4-BE49-F238E27FC236}">
                  <a16:creationId xmlns:a16="http://schemas.microsoft.com/office/drawing/2014/main" id="{52227963-63DA-4C7F-A464-A30EA66B27C6}"/>
                </a:ext>
              </a:extLst>
            </p:cNvPr>
            <p:cNvSpPr>
              <a:spLocks noChangeArrowheads="1"/>
            </p:cNvSpPr>
            <p:nvPr/>
          </p:nvSpPr>
          <p:spPr bwMode="auto">
            <a:xfrm>
              <a:off x="4011878" y="2295780"/>
              <a:ext cx="2019268" cy="461665"/>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E4038"/>
                  </a:solidFill>
                  <a:effectLst/>
                  <a:uLnTx/>
                  <a:uFillTx/>
                  <a:latin typeface="Arial" panose="020B0604020202020204"/>
                  <a:cs typeface="Arial" charset="0"/>
                  <a:sym typeface="Helvetica Light"/>
                </a:rPr>
                <a:t>Driving consumer &amp; manufacturer awareness</a:t>
              </a:r>
              <a:endParaRPr kumimoji="0" lang="en-US" altLang="en-US" sz="1200" b="1" i="0" u="none" strike="noStrike" kern="1200" cap="none" spc="0" normalizeH="0" baseline="0" noProof="0" dirty="0">
                <a:ln>
                  <a:noFill/>
                </a:ln>
                <a:solidFill>
                  <a:srgbClr val="4E4038"/>
                </a:solidFill>
                <a:effectLst/>
                <a:uLnTx/>
                <a:uFillTx/>
                <a:latin typeface="Arial Narrow" panose="020B0606020202030204" pitchFamily="34" charset="0"/>
                <a:cs typeface="Arial" charset="0"/>
                <a:sym typeface="Helvetica Light"/>
              </a:endParaRPr>
            </a:p>
          </p:txBody>
        </p:sp>
        <p:sp>
          <p:nvSpPr>
            <p:cNvPr id="39" name="Rectangle 1">
              <a:extLst>
                <a:ext uri="{FF2B5EF4-FFF2-40B4-BE49-F238E27FC236}">
                  <a16:creationId xmlns:a16="http://schemas.microsoft.com/office/drawing/2014/main" id="{D97B7E34-9552-4CFF-8B95-17B502CA9315}"/>
                </a:ext>
              </a:extLst>
            </p:cNvPr>
            <p:cNvSpPr>
              <a:spLocks noChangeArrowheads="1"/>
            </p:cNvSpPr>
            <p:nvPr/>
          </p:nvSpPr>
          <p:spPr bwMode="auto">
            <a:xfrm>
              <a:off x="3609239" y="2265002"/>
              <a:ext cx="402640" cy="523220"/>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en-US" sz="2800" b="1" i="0" u="none" strike="noStrike" kern="1200" cap="none" spc="0" normalizeH="0" baseline="0" noProof="0" dirty="0">
                  <a:ln>
                    <a:noFill/>
                  </a:ln>
                  <a:solidFill>
                    <a:srgbClr val="CDDB28"/>
                  </a:solidFill>
                  <a:effectLst/>
                  <a:uLnTx/>
                  <a:uFillTx/>
                  <a:latin typeface="Arial Narrow" panose="020B0606020202030204" pitchFamily="34" charset="0"/>
                  <a:cs typeface="Arial" charset="0"/>
                  <a:sym typeface="Helvetica Light"/>
                </a:rPr>
                <a:t> </a:t>
              </a:r>
            </a:p>
          </p:txBody>
        </p:sp>
      </p:grpSp>
      <p:grpSp>
        <p:nvGrpSpPr>
          <p:cNvPr id="40" name="Group 39">
            <a:extLst>
              <a:ext uri="{FF2B5EF4-FFF2-40B4-BE49-F238E27FC236}">
                <a16:creationId xmlns:a16="http://schemas.microsoft.com/office/drawing/2014/main" id="{B41CF9EA-AE02-4B09-815A-0F7078C518D6}"/>
              </a:ext>
            </a:extLst>
          </p:cNvPr>
          <p:cNvGrpSpPr/>
          <p:nvPr/>
        </p:nvGrpSpPr>
        <p:grpSpPr>
          <a:xfrm>
            <a:off x="691340" y="2454101"/>
            <a:ext cx="1498569" cy="689459"/>
            <a:chOff x="-1579513" y="2377926"/>
            <a:chExt cx="2654808" cy="1221419"/>
          </a:xfrm>
        </p:grpSpPr>
        <p:pic>
          <p:nvPicPr>
            <p:cNvPr id="41" name="Picture 30">
              <a:extLst>
                <a:ext uri="{FF2B5EF4-FFF2-40B4-BE49-F238E27FC236}">
                  <a16:creationId xmlns:a16="http://schemas.microsoft.com/office/drawing/2014/main" id="{918618D5-C78C-4991-AB6C-15AE2C6A41F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9179"/>
            <a:stretch/>
          </p:blipFill>
          <p:spPr>
            <a:xfrm>
              <a:off x="-1579513" y="3336917"/>
              <a:ext cx="2651760" cy="262428"/>
            </a:xfrm>
            <a:prstGeom prst="rect">
              <a:avLst/>
            </a:prstGeom>
          </p:spPr>
        </p:pic>
        <p:pic>
          <p:nvPicPr>
            <p:cNvPr id="42" name="Picture 41">
              <a:extLst>
                <a:ext uri="{FF2B5EF4-FFF2-40B4-BE49-F238E27FC236}">
                  <a16:creationId xmlns:a16="http://schemas.microsoft.com/office/drawing/2014/main" id="{76413F8F-E5FA-45E1-97DA-37185B0A92F8}"/>
                </a:ext>
              </a:extLst>
            </p:cNvPr>
            <p:cNvPicPr>
              <a:picLocks noChangeAspect="1"/>
            </p:cNvPicPr>
            <p:nvPr/>
          </p:nvPicPr>
          <p:blipFill rotWithShape="1">
            <a:blip r:embed="rId12">
              <a:extLst>
                <a:ext uri="{28A0092B-C50C-407E-A947-70E740481C1C}">
                  <a14:useLocalDpi xmlns:a14="http://schemas.microsoft.com/office/drawing/2010/main" val="0"/>
                </a:ext>
              </a:extLst>
            </a:blip>
            <a:srcRect b="23623"/>
            <a:stretch/>
          </p:blipFill>
          <p:spPr>
            <a:xfrm>
              <a:off x="-1579513" y="2377926"/>
              <a:ext cx="2654808" cy="963774"/>
            </a:xfrm>
            <a:prstGeom prst="rect">
              <a:avLst/>
            </a:prstGeom>
          </p:spPr>
        </p:pic>
      </p:grpSp>
      <p:sp>
        <p:nvSpPr>
          <p:cNvPr id="43" name="Freeform 60">
            <a:extLst>
              <a:ext uri="{FF2B5EF4-FFF2-40B4-BE49-F238E27FC236}">
                <a16:creationId xmlns:a16="http://schemas.microsoft.com/office/drawing/2014/main" id="{2F4B4CE5-8185-4253-8EFB-4863637B2413}"/>
              </a:ext>
            </a:extLst>
          </p:cNvPr>
          <p:cNvSpPr/>
          <p:nvPr/>
        </p:nvSpPr>
        <p:spPr>
          <a:xfrm flipH="1">
            <a:off x="-1378497" y="380015"/>
            <a:ext cx="4974715"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Title 1">
            <a:extLst>
              <a:ext uri="{FF2B5EF4-FFF2-40B4-BE49-F238E27FC236}">
                <a16:creationId xmlns:a16="http://schemas.microsoft.com/office/drawing/2014/main" id="{E1CCA596-1BE2-4388-942A-4A983B6E85F1}"/>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Industry leadership</a:t>
            </a:r>
          </a:p>
        </p:txBody>
      </p:sp>
      <p:sp>
        <p:nvSpPr>
          <p:cNvPr id="45" name="Slide Number Placeholder 6">
            <a:extLst>
              <a:ext uri="{FF2B5EF4-FFF2-40B4-BE49-F238E27FC236}">
                <a16:creationId xmlns:a16="http://schemas.microsoft.com/office/drawing/2014/main" id="{B16FCCA1-C544-496E-9357-2986E9ACB7DD}"/>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16</a:t>
            </a:fld>
            <a:endParaRPr lang="en-US" dirty="0"/>
          </a:p>
        </p:txBody>
      </p:sp>
    </p:spTree>
    <p:extLst>
      <p:ext uri="{BB962C8B-B14F-4D97-AF65-F5344CB8AC3E}">
        <p14:creationId xmlns:p14="http://schemas.microsoft.com/office/powerpoint/2010/main" val="192040147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262">
            <a:extLst>
              <a:ext uri="{FF2B5EF4-FFF2-40B4-BE49-F238E27FC236}">
                <a16:creationId xmlns:a16="http://schemas.microsoft.com/office/drawing/2014/main" id="{B1A554CB-98C2-40A7-8862-E8CFCF5A39EF}"/>
              </a:ext>
            </a:extLst>
          </p:cNvPr>
          <p:cNvSpPr/>
          <p:nvPr/>
        </p:nvSpPr>
        <p:spPr>
          <a:xfrm>
            <a:off x="132659" y="1216283"/>
            <a:ext cx="4156364" cy="335285"/>
          </a:xfrm>
          <a:prstGeom prst="rect">
            <a:avLst/>
          </a:prstGeom>
        </p:spPr>
        <p:txBody>
          <a:bodyPr>
            <a:spAutoFit/>
          </a:bodyPr>
          <a:lstStyle/>
          <a:p>
            <a:pPr marL="0" lvl="1" indent="0" algn="ctr" defTabSz="914400" eaLnBrk="1" fontAlgn="auto" hangingPunct="1">
              <a:lnSpc>
                <a:spcPct val="107000"/>
              </a:lnSpc>
              <a:spcBef>
                <a:spcPts val="0"/>
              </a:spcBef>
              <a:spcAft>
                <a:spcPts val="600"/>
              </a:spcAft>
              <a:buSzPct val="110000"/>
            </a:pPr>
            <a:r>
              <a:rPr lang="en-US" sz="1600" b="1" dirty="0">
                <a:solidFill>
                  <a:srgbClr val="00538A"/>
                </a:solidFill>
                <a:latin typeface="Arial Narrow" panose="020B0606020202030204" pitchFamily="34" charset="0"/>
                <a:ea typeface="+mn-ea"/>
                <a:cs typeface="Arial" panose="020B0604020202020204" pitchFamily="34" charset="0"/>
              </a:rPr>
              <a:t>Value-Added Offering, Pre- and Post-HPP</a:t>
            </a:r>
          </a:p>
        </p:txBody>
      </p:sp>
      <p:sp>
        <p:nvSpPr>
          <p:cNvPr id="264" name="Rectangle 263">
            <a:extLst>
              <a:ext uri="{FF2B5EF4-FFF2-40B4-BE49-F238E27FC236}">
                <a16:creationId xmlns:a16="http://schemas.microsoft.com/office/drawing/2014/main" id="{B70B1C9B-4CC6-4E7F-A4E0-2719EC30C4BE}"/>
              </a:ext>
            </a:extLst>
          </p:cNvPr>
          <p:cNvSpPr/>
          <p:nvPr/>
        </p:nvSpPr>
        <p:spPr>
          <a:xfrm rot="16200000">
            <a:off x="-1111038" y="4849861"/>
            <a:ext cx="2838853" cy="335285"/>
          </a:xfrm>
          <a:prstGeom prst="rect">
            <a:avLst/>
          </a:prstGeom>
        </p:spPr>
        <p:txBody>
          <a:bodyPr>
            <a:spAutoFit/>
          </a:bodyPr>
          <a:lstStyle/>
          <a:p>
            <a:pPr marL="0" lvl="1" indent="0" algn="ctr" defTabSz="914400" eaLnBrk="1" fontAlgn="auto" hangingPunct="1">
              <a:lnSpc>
                <a:spcPct val="107000"/>
              </a:lnSpc>
              <a:spcBef>
                <a:spcPts val="0"/>
              </a:spcBef>
              <a:spcAft>
                <a:spcPts val="600"/>
              </a:spcAft>
              <a:buSzPct val="110000"/>
            </a:pPr>
            <a:r>
              <a:rPr lang="en-US" sz="1600" b="1" dirty="0">
                <a:solidFill>
                  <a:srgbClr val="00538A"/>
                </a:solidFill>
                <a:latin typeface="Arial Narrow" panose="020B0606020202030204" pitchFamily="34" charset="0"/>
                <a:ea typeface="+mn-ea"/>
                <a:cs typeface="Arial" panose="020B0604020202020204" pitchFamily="34" charset="0"/>
              </a:rPr>
              <a:t>Unmatched Service Offerings</a:t>
            </a:r>
          </a:p>
        </p:txBody>
      </p:sp>
      <p:graphicFrame>
        <p:nvGraphicFramePr>
          <p:cNvPr id="265" name="Table 264">
            <a:extLst>
              <a:ext uri="{FF2B5EF4-FFF2-40B4-BE49-F238E27FC236}">
                <a16:creationId xmlns:a16="http://schemas.microsoft.com/office/drawing/2014/main" id="{A75E23A6-2705-4D8C-9983-FD4B021E01CB}"/>
              </a:ext>
            </a:extLst>
          </p:cNvPr>
          <p:cNvGraphicFramePr>
            <a:graphicFrameLocks noGrp="1"/>
          </p:cNvGraphicFramePr>
          <p:nvPr>
            <p:extLst>
              <p:ext uri="{D42A27DB-BD31-4B8C-83A1-F6EECF244321}">
                <p14:modId xmlns:p14="http://schemas.microsoft.com/office/powerpoint/2010/main" val="2422706234"/>
              </p:ext>
            </p:extLst>
          </p:nvPr>
        </p:nvGraphicFramePr>
        <p:xfrm>
          <a:off x="590063" y="3621203"/>
          <a:ext cx="7963876" cy="2792984"/>
        </p:xfrm>
        <a:graphic>
          <a:graphicData uri="http://schemas.openxmlformats.org/drawingml/2006/table">
            <a:tbl>
              <a:tblPr firstRow="1" bandRow="1"/>
              <a:tblGrid>
                <a:gridCol w="1998901">
                  <a:extLst>
                    <a:ext uri="{9D8B030D-6E8A-4147-A177-3AD203B41FA5}">
                      <a16:colId xmlns:a16="http://schemas.microsoft.com/office/drawing/2014/main" val="3388296782"/>
                    </a:ext>
                  </a:extLst>
                </a:gridCol>
                <a:gridCol w="1192995">
                  <a:extLst>
                    <a:ext uri="{9D8B030D-6E8A-4147-A177-3AD203B41FA5}">
                      <a16:colId xmlns:a16="http://schemas.microsoft.com/office/drawing/2014/main" val="605850319"/>
                    </a:ext>
                  </a:extLst>
                </a:gridCol>
                <a:gridCol w="1192995">
                  <a:extLst>
                    <a:ext uri="{9D8B030D-6E8A-4147-A177-3AD203B41FA5}">
                      <a16:colId xmlns:a16="http://schemas.microsoft.com/office/drawing/2014/main" val="1737296608"/>
                    </a:ext>
                  </a:extLst>
                </a:gridCol>
                <a:gridCol w="1192995">
                  <a:extLst>
                    <a:ext uri="{9D8B030D-6E8A-4147-A177-3AD203B41FA5}">
                      <a16:colId xmlns:a16="http://schemas.microsoft.com/office/drawing/2014/main" val="1759689437"/>
                    </a:ext>
                  </a:extLst>
                </a:gridCol>
                <a:gridCol w="1192995">
                  <a:extLst>
                    <a:ext uri="{9D8B030D-6E8A-4147-A177-3AD203B41FA5}">
                      <a16:colId xmlns:a16="http://schemas.microsoft.com/office/drawing/2014/main" val="2337363455"/>
                    </a:ext>
                  </a:extLst>
                </a:gridCol>
                <a:gridCol w="1192995">
                  <a:extLst>
                    <a:ext uri="{9D8B030D-6E8A-4147-A177-3AD203B41FA5}">
                      <a16:colId xmlns:a16="http://schemas.microsoft.com/office/drawing/2014/main" val="3899630622"/>
                    </a:ext>
                  </a:extLst>
                </a:gridCol>
              </a:tblGrid>
              <a:tr h="0">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b="1" i="0" u="none" strike="noStrike" cap="none" spc="0" baseline="0" dirty="0">
                          <a:ln>
                            <a:noFill/>
                          </a:ln>
                          <a:solidFill>
                            <a:schemeClr val="accent5"/>
                          </a:solidFill>
                          <a:uFillTx/>
                          <a:latin typeface="Arial Narrow" panose="020B0606020202030204" pitchFamily="34" charset="0"/>
                          <a:ea typeface="+mn-ea"/>
                          <a:cs typeface="+mn-cs"/>
                          <a:sym typeface="Helvetica Light"/>
                        </a:rPr>
                        <a:t>Capabilities</a:t>
                      </a:r>
                    </a:p>
                  </a:txBody>
                  <a:tcPr anchor="ctr">
                    <a:lnL w="12700" cap="flat" cmpd="sng" algn="ctr">
                      <a:solidFill>
                        <a:srgbClr val="656569"/>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DCDEE0"/>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chemeClr val="accent1"/>
                          </a:solidFill>
                          <a:latin typeface="Arial Narrow" panose="020B0606020202030204" pitchFamily="34" charset="0"/>
                        </a:rPr>
                        <a:t>UNIVERSAL PURE</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DCDEE0"/>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chemeClr val="accent5"/>
                          </a:solidFill>
                          <a:latin typeface="Arial Narrow" panose="020B0606020202030204" pitchFamily="34" charset="0"/>
                        </a:rPr>
                        <a:t>Competitor A</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DCDEE0"/>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chemeClr val="accent5"/>
                          </a:solidFill>
                          <a:latin typeface="Arial Narrow" panose="020B0606020202030204" pitchFamily="34" charset="0"/>
                        </a:rPr>
                        <a:t>Competitor B</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DCDEE0"/>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chemeClr val="accent5"/>
                          </a:solidFill>
                          <a:latin typeface="Arial Narrow" panose="020B0606020202030204" pitchFamily="34" charset="0"/>
                        </a:rPr>
                        <a:t>Competitor C</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DCDEE0"/>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Arial" panose="020B0604020202020204"/>
                          <a:sym typeface="Helvetica Light"/>
                        </a:defRPr>
                      </a:lvl9pPr>
                    </a:lstStyle>
                    <a:p>
                      <a:r>
                        <a:rPr lang="en-US" sz="1400" dirty="0">
                          <a:solidFill>
                            <a:schemeClr val="accent5"/>
                          </a:solidFill>
                          <a:latin typeface="Arial Narrow" panose="020B0606020202030204" pitchFamily="34" charset="0"/>
                        </a:rPr>
                        <a:t>Competitor D</a:t>
                      </a:r>
                    </a:p>
                  </a:txBody>
                  <a:tcPr anchor="ctr">
                    <a:lnL w="12700" cap="flat" cmpd="sng" algn="ctr">
                      <a:solidFill>
                        <a:srgbClr val="DCDEE0"/>
                      </a:solidFill>
                      <a:prstDash val="solid"/>
                      <a:round/>
                      <a:headEnd type="none" w="med" len="med"/>
                      <a:tailEnd type="none" w="med" len="med"/>
                    </a:lnL>
                    <a:lnR w="12700" cap="flat" cmpd="sng" algn="ctr">
                      <a:solidFill>
                        <a:srgbClr val="656569"/>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656569"/>
                      </a:solidFill>
                      <a:prstDash val="solid"/>
                      <a:round/>
                      <a:headEnd type="none" w="med" len="med"/>
                      <a:tailEnd type="none" w="med" len="med"/>
                    </a:lnB>
                    <a:lnTlToBr w="12700" cmpd="sng">
                      <a:noFill/>
                      <a:prstDash val="solid"/>
                    </a:lnTlToBr>
                    <a:lnBlToTr w="12700" cmpd="sng">
                      <a:noFill/>
                      <a:prstDash val="solid"/>
                    </a:lnBlToTr>
                    <a:solidFill>
                      <a:srgbClr val="DCDEE0"/>
                    </a:solidFill>
                  </a:tcPr>
                </a:tc>
                <a:extLst>
                  <a:ext uri="{0D108BD9-81ED-4DB2-BD59-A6C34878D82A}">
                    <a16:rowId xmlns:a16="http://schemas.microsoft.com/office/drawing/2014/main" val="2193205988"/>
                  </a:ext>
                </a:extLst>
              </a:tr>
              <a:tr h="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5"/>
                          </a:solidFill>
                          <a:latin typeface="Arial Narrow" panose="020B0606020202030204" pitchFamily="34" charset="0"/>
                        </a:rPr>
                        <a:t>Cold Storage</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1"/>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656569"/>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014322"/>
                  </a:ext>
                </a:extLst>
              </a:tr>
              <a:tr h="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5"/>
                          </a:solidFill>
                          <a:latin typeface="Arial Narrow" panose="020B0606020202030204" pitchFamily="34" charset="0"/>
                        </a:rPr>
                        <a:t>Blast / Room Freeze</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1"/>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114566"/>
                  </a:ext>
                </a:extLst>
              </a:tr>
              <a:tr h="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5"/>
                          </a:solidFill>
                          <a:latin typeface="Arial Narrow" panose="020B0606020202030204" pitchFamily="34" charset="0"/>
                        </a:rPr>
                        <a:t>Tempering</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1"/>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7279457"/>
                  </a:ext>
                </a:extLst>
              </a:tr>
              <a:tr h="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5"/>
                          </a:solidFill>
                          <a:latin typeface="Arial Narrow" panose="020B0606020202030204" pitchFamily="34" charset="0"/>
                        </a:rPr>
                        <a:t>Kitting</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1"/>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5470154"/>
                  </a:ext>
                </a:extLst>
              </a:tr>
              <a:tr h="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5"/>
                          </a:solidFill>
                          <a:latin typeface="Arial Narrow" panose="020B0606020202030204" pitchFamily="34" charset="0"/>
                        </a:rPr>
                        <a:t>R&amp;D / Validation Assistance</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1"/>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2396286"/>
                  </a:ext>
                </a:extLst>
              </a:tr>
              <a:tr h="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5"/>
                          </a:solidFill>
                          <a:latin typeface="Arial Narrow" panose="020B0606020202030204" pitchFamily="34" charset="0"/>
                        </a:rPr>
                        <a:t>Regulatory Assistance</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1"/>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4038777"/>
                  </a:ext>
                </a:extLst>
              </a:tr>
              <a:tr h="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5"/>
                          </a:solidFill>
                          <a:latin typeface="Arial Narrow" panose="020B0606020202030204" pitchFamily="34" charset="0"/>
                        </a:rPr>
                        <a:t>Warehouse Mgt. System</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1"/>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2865866"/>
                  </a:ext>
                </a:extLst>
              </a:tr>
              <a:tr h="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r>
                        <a:rPr lang="en-US" sz="1200" b="1" dirty="0">
                          <a:solidFill>
                            <a:schemeClr val="accent5"/>
                          </a:solidFill>
                          <a:latin typeface="Arial Narrow" panose="020B0606020202030204" pitchFamily="34" charset="0"/>
                        </a:rPr>
                        <a:t>Logistics Partner</a:t>
                      </a: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1"/>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Arial" panose="020B0604020202020204"/>
                          <a:sym typeface="Helvetica Light"/>
                        </a:defRPr>
                      </a:lvl9pPr>
                    </a:lstStyle>
                    <a:p>
                      <a:endParaRPr lang="en-US" dirty="0">
                        <a:solidFill>
                          <a:schemeClr val="accent5"/>
                        </a:solidFill>
                      </a:endParaRPr>
                    </a:p>
                  </a:txBody>
                  <a:tcPr anchor="ct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05246"/>
                  </a:ext>
                </a:extLst>
              </a:tr>
            </a:tbl>
          </a:graphicData>
        </a:graphic>
      </p:graphicFrame>
      <p:sp>
        <p:nvSpPr>
          <p:cNvPr id="266" name="Rectangle: Rounded Corners 265">
            <a:extLst>
              <a:ext uri="{FF2B5EF4-FFF2-40B4-BE49-F238E27FC236}">
                <a16:creationId xmlns:a16="http://schemas.microsoft.com/office/drawing/2014/main" id="{E492D56C-78DC-48F9-9F4A-C7544F292449}"/>
              </a:ext>
            </a:extLst>
          </p:cNvPr>
          <p:cNvSpPr/>
          <p:nvPr/>
        </p:nvSpPr>
        <p:spPr>
          <a:xfrm>
            <a:off x="2576084" y="3585598"/>
            <a:ext cx="1225243" cy="2927532"/>
          </a:xfrm>
          <a:prstGeom prst="roundRect">
            <a:avLst>
              <a:gd name="adj" fmla="val 12808"/>
            </a:avLst>
          </a:prstGeom>
          <a:ln w="19050">
            <a:solidFill>
              <a:srgbClr val="CDDB28">
                <a:lumMod val="75000"/>
              </a:srgbClr>
            </a:solidFill>
            <a:prstDash val="lgDash"/>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267" name="Rectangle 266">
            <a:extLst>
              <a:ext uri="{FF2B5EF4-FFF2-40B4-BE49-F238E27FC236}">
                <a16:creationId xmlns:a16="http://schemas.microsoft.com/office/drawing/2014/main" id="{40122DCA-6604-456E-AF2C-C5D237810C8A}"/>
              </a:ext>
            </a:extLst>
          </p:cNvPr>
          <p:cNvSpPr/>
          <p:nvPr/>
        </p:nvSpPr>
        <p:spPr>
          <a:xfrm>
            <a:off x="865565" y="1576609"/>
            <a:ext cx="2690553" cy="1226939"/>
          </a:xfrm>
          <a:prstGeom prst="rect">
            <a:avLst/>
          </a:prstGeom>
        </p:spPr>
        <p:txBody>
          <a:bodyPr wrap="square">
            <a:spAutoFit/>
          </a:bodyPr>
          <a:lstStyle/>
          <a:p>
            <a:pPr marL="0" lvl="1" indent="0" algn="ctr" defTabSz="914400" eaLnBrk="1" fontAlgn="auto" hangingPunct="1">
              <a:lnSpc>
                <a:spcPct val="107000"/>
              </a:lnSpc>
              <a:spcBef>
                <a:spcPts val="0"/>
              </a:spcBef>
              <a:spcAft>
                <a:spcPts val="600"/>
              </a:spcAft>
              <a:buSzPct val="110000"/>
            </a:pPr>
            <a:r>
              <a:rPr lang="en-US" sz="1400" b="1" dirty="0">
                <a:solidFill>
                  <a:srgbClr val="4E4038"/>
                </a:solidFill>
                <a:latin typeface="Arial Narrow" panose="020B0606020202030204" pitchFamily="34" charset="0"/>
                <a:ea typeface="+mn-ea"/>
                <a:cs typeface="Arial" panose="020B0604020202020204" pitchFamily="34" charset="0"/>
              </a:rPr>
              <a:t>Universal Pure has HPP capabilities across 4 facilities and 1 million square feet of cold storage space, providing the ability to handle HPP needs, cold storage &amp; logistics</a:t>
            </a:r>
          </a:p>
        </p:txBody>
      </p:sp>
      <p:sp>
        <p:nvSpPr>
          <p:cNvPr id="268" name="Isosceles Triangle 267">
            <a:extLst>
              <a:ext uri="{FF2B5EF4-FFF2-40B4-BE49-F238E27FC236}">
                <a16:creationId xmlns:a16="http://schemas.microsoft.com/office/drawing/2014/main" id="{879137B6-D985-4F8F-9339-BF31873CAB05}"/>
              </a:ext>
            </a:extLst>
          </p:cNvPr>
          <p:cNvSpPr/>
          <p:nvPr/>
        </p:nvSpPr>
        <p:spPr>
          <a:xfrm rot="16200000">
            <a:off x="3298496" y="2227496"/>
            <a:ext cx="1283451" cy="145297"/>
          </a:xfrm>
          <a:prstGeom prst="triangle">
            <a:avLst/>
          </a:prstGeom>
          <a:solidFill>
            <a:srgbClr val="0A7CBA">
              <a:lumMod val="20000"/>
              <a:lumOff val="80000"/>
            </a:srgbClr>
          </a:solidFill>
          <a:ln>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pic>
        <p:nvPicPr>
          <p:cNvPr id="269" name="Picture 268">
            <a:extLst>
              <a:ext uri="{FF2B5EF4-FFF2-40B4-BE49-F238E27FC236}">
                <a16:creationId xmlns:a16="http://schemas.microsoft.com/office/drawing/2014/main" id="{C74E24F3-DE74-40DE-8A0F-5D84266B7FDB}"/>
              </a:ext>
            </a:extLst>
          </p:cNvPr>
          <p:cNvPicPr>
            <a:picLocks noChangeAspect="1"/>
          </p:cNvPicPr>
          <p:nvPr/>
        </p:nvPicPr>
        <p:blipFill rotWithShape="1">
          <a:blip r:embed="rId2"/>
          <a:srcRect l="12954" t="11372" r="5808" b="27735"/>
          <a:stretch/>
        </p:blipFill>
        <p:spPr>
          <a:xfrm>
            <a:off x="2974604" y="6103051"/>
            <a:ext cx="494306" cy="364299"/>
          </a:xfrm>
          <a:prstGeom prst="rect">
            <a:avLst/>
          </a:prstGeom>
        </p:spPr>
      </p:pic>
      <p:pic>
        <p:nvPicPr>
          <p:cNvPr id="270" name="Picture 269">
            <a:extLst>
              <a:ext uri="{FF2B5EF4-FFF2-40B4-BE49-F238E27FC236}">
                <a16:creationId xmlns:a16="http://schemas.microsoft.com/office/drawing/2014/main" id="{A32551C0-4015-4830-8B9D-D02E3EA514F1}"/>
              </a:ext>
            </a:extLst>
          </p:cNvPr>
          <p:cNvPicPr>
            <a:picLocks noChangeAspect="1"/>
          </p:cNvPicPr>
          <p:nvPr/>
        </p:nvPicPr>
        <p:blipFill>
          <a:blip r:embed="rId3"/>
          <a:stretch>
            <a:fillRect/>
          </a:stretch>
        </p:blipFill>
        <p:spPr>
          <a:xfrm>
            <a:off x="4258368" y="5334342"/>
            <a:ext cx="181203" cy="190834"/>
          </a:xfrm>
          <a:prstGeom prst="rect">
            <a:avLst/>
          </a:prstGeom>
        </p:spPr>
      </p:pic>
      <p:pic>
        <p:nvPicPr>
          <p:cNvPr id="271" name="Picture 270">
            <a:extLst>
              <a:ext uri="{FF2B5EF4-FFF2-40B4-BE49-F238E27FC236}">
                <a16:creationId xmlns:a16="http://schemas.microsoft.com/office/drawing/2014/main" id="{1B1865F5-644F-48E7-880F-7C96D7179371}"/>
              </a:ext>
            </a:extLst>
          </p:cNvPr>
          <p:cNvPicPr>
            <a:picLocks noChangeAspect="1"/>
          </p:cNvPicPr>
          <p:nvPr/>
        </p:nvPicPr>
        <p:blipFill rotWithShape="1">
          <a:blip r:embed="rId2"/>
          <a:srcRect l="12954" t="11372" r="5808" b="27735"/>
          <a:stretch/>
        </p:blipFill>
        <p:spPr>
          <a:xfrm>
            <a:off x="2974604" y="4108148"/>
            <a:ext cx="494306" cy="364299"/>
          </a:xfrm>
          <a:prstGeom prst="rect">
            <a:avLst/>
          </a:prstGeom>
        </p:spPr>
      </p:pic>
      <p:pic>
        <p:nvPicPr>
          <p:cNvPr id="272" name="Picture 271">
            <a:extLst>
              <a:ext uri="{FF2B5EF4-FFF2-40B4-BE49-F238E27FC236}">
                <a16:creationId xmlns:a16="http://schemas.microsoft.com/office/drawing/2014/main" id="{355A7797-BA02-4922-9A68-E92DF202E92B}"/>
              </a:ext>
            </a:extLst>
          </p:cNvPr>
          <p:cNvPicPr>
            <a:picLocks noChangeAspect="1"/>
          </p:cNvPicPr>
          <p:nvPr/>
        </p:nvPicPr>
        <p:blipFill rotWithShape="1">
          <a:blip r:embed="rId2"/>
          <a:srcRect l="12954" t="11372" r="5808" b="27735"/>
          <a:stretch/>
        </p:blipFill>
        <p:spPr>
          <a:xfrm>
            <a:off x="2974604" y="4386902"/>
            <a:ext cx="494306" cy="364299"/>
          </a:xfrm>
          <a:prstGeom prst="rect">
            <a:avLst/>
          </a:prstGeom>
        </p:spPr>
      </p:pic>
      <p:pic>
        <p:nvPicPr>
          <p:cNvPr id="273" name="Picture 272">
            <a:extLst>
              <a:ext uri="{FF2B5EF4-FFF2-40B4-BE49-F238E27FC236}">
                <a16:creationId xmlns:a16="http://schemas.microsoft.com/office/drawing/2014/main" id="{96C564DF-BD18-4E50-9E74-36E515D0645A}"/>
              </a:ext>
            </a:extLst>
          </p:cNvPr>
          <p:cNvPicPr>
            <a:picLocks noChangeAspect="1"/>
          </p:cNvPicPr>
          <p:nvPr/>
        </p:nvPicPr>
        <p:blipFill rotWithShape="1">
          <a:blip r:embed="rId2"/>
          <a:srcRect l="12954" t="11372" r="5808" b="27735"/>
          <a:stretch/>
        </p:blipFill>
        <p:spPr>
          <a:xfrm>
            <a:off x="2974604" y="4661259"/>
            <a:ext cx="494306" cy="364299"/>
          </a:xfrm>
          <a:prstGeom prst="rect">
            <a:avLst/>
          </a:prstGeom>
        </p:spPr>
      </p:pic>
      <p:pic>
        <p:nvPicPr>
          <p:cNvPr id="274" name="Picture 273">
            <a:extLst>
              <a:ext uri="{FF2B5EF4-FFF2-40B4-BE49-F238E27FC236}">
                <a16:creationId xmlns:a16="http://schemas.microsoft.com/office/drawing/2014/main" id="{8FDAEABE-DE73-4583-9B5D-4C800239D681}"/>
              </a:ext>
            </a:extLst>
          </p:cNvPr>
          <p:cNvPicPr>
            <a:picLocks noChangeAspect="1"/>
          </p:cNvPicPr>
          <p:nvPr/>
        </p:nvPicPr>
        <p:blipFill rotWithShape="1">
          <a:blip r:embed="rId2"/>
          <a:srcRect l="12954" t="11372" r="5808" b="27735"/>
          <a:stretch/>
        </p:blipFill>
        <p:spPr>
          <a:xfrm>
            <a:off x="2974604" y="4968856"/>
            <a:ext cx="494306" cy="364299"/>
          </a:xfrm>
          <a:prstGeom prst="rect">
            <a:avLst/>
          </a:prstGeom>
        </p:spPr>
      </p:pic>
      <p:pic>
        <p:nvPicPr>
          <p:cNvPr id="275" name="Picture 274">
            <a:extLst>
              <a:ext uri="{FF2B5EF4-FFF2-40B4-BE49-F238E27FC236}">
                <a16:creationId xmlns:a16="http://schemas.microsoft.com/office/drawing/2014/main" id="{2450E7F5-6F26-4A37-8C70-D5A5A8BFC1B8}"/>
              </a:ext>
            </a:extLst>
          </p:cNvPr>
          <p:cNvPicPr>
            <a:picLocks noChangeAspect="1"/>
          </p:cNvPicPr>
          <p:nvPr/>
        </p:nvPicPr>
        <p:blipFill rotWithShape="1">
          <a:blip r:embed="rId2"/>
          <a:srcRect l="12954" t="11372" r="5808" b="27735"/>
          <a:stretch/>
        </p:blipFill>
        <p:spPr>
          <a:xfrm>
            <a:off x="2974604" y="5247610"/>
            <a:ext cx="494306" cy="364299"/>
          </a:xfrm>
          <a:prstGeom prst="rect">
            <a:avLst/>
          </a:prstGeom>
        </p:spPr>
      </p:pic>
      <p:pic>
        <p:nvPicPr>
          <p:cNvPr id="276" name="Picture 275">
            <a:extLst>
              <a:ext uri="{FF2B5EF4-FFF2-40B4-BE49-F238E27FC236}">
                <a16:creationId xmlns:a16="http://schemas.microsoft.com/office/drawing/2014/main" id="{12186E29-34AB-481A-8633-21C60F521427}"/>
              </a:ext>
            </a:extLst>
          </p:cNvPr>
          <p:cNvPicPr>
            <a:picLocks noChangeAspect="1"/>
          </p:cNvPicPr>
          <p:nvPr/>
        </p:nvPicPr>
        <p:blipFill rotWithShape="1">
          <a:blip r:embed="rId2"/>
          <a:srcRect l="12954" t="11372" r="5808" b="27735"/>
          <a:stretch/>
        </p:blipFill>
        <p:spPr>
          <a:xfrm>
            <a:off x="2974604" y="5538858"/>
            <a:ext cx="494306" cy="364299"/>
          </a:xfrm>
          <a:prstGeom prst="rect">
            <a:avLst/>
          </a:prstGeom>
        </p:spPr>
      </p:pic>
      <p:pic>
        <p:nvPicPr>
          <p:cNvPr id="277" name="Picture 276">
            <a:extLst>
              <a:ext uri="{FF2B5EF4-FFF2-40B4-BE49-F238E27FC236}">
                <a16:creationId xmlns:a16="http://schemas.microsoft.com/office/drawing/2014/main" id="{6809CC33-F68F-4DB0-B6AB-B50FDF580690}"/>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4134867" y="4108148"/>
            <a:ext cx="494306" cy="364299"/>
          </a:xfrm>
          <a:prstGeom prst="rect">
            <a:avLst/>
          </a:prstGeom>
        </p:spPr>
      </p:pic>
      <p:pic>
        <p:nvPicPr>
          <p:cNvPr id="278" name="Picture 277">
            <a:extLst>
              <a:ext uri="{FF2B5EF4-FFF2-40B4-BE49-F238E27FC236}">
                <a16:creationId xmlns:a16="http://schemas.microsoft.com/office/drawing/2014/main" id="{49805D4D-96E1-441E-BA04-7F11B16155B0}"/>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4134867" y="4386902"/>
            <a:ext cx="494306" cy="364299"/>
          </a:xfrm>
          <a:prstGeom prst="rect">
            <a:avLst/>
          </a:prstGeom>
        </p:spPr>
      </p:pic>
      <p:pic>
        <p:nvPicPr>
          <p:cNvPr id="279" name="Picture 278">
            <a:extLst>
              <a:ext uri="{FF2B5EF4-FFF2-40B4-BE49-F238E27FC236}">
                <a16:creationId xmlns:a16="http://schemas.microsoft.com/office/drawing/2014/main" id="{A2EF0837-E429-46B6-B464-05C5C88A9FE4}"/>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4134867" y="4968856"/>
            <a:ext cx="494306" cy="364299"/>
          </a:xfrm>
          <a:prstGeom prst="rect">
            <a:avLst/>
          </a:prstGeom>
        </p:spPr>
      </p:pic>
      <p:pic>
        <p:nvPicPr>
          <p:cNvPr id="280" name="Picture 279">
            <a:extLst>
              <a:ext uri="{FF2B5EF4-FFF2-40B4-BE49-F238E27FC236}">
                <a16:creationId xmlns:a16="http://schemas.microsoft.com/office/drawing/2014/main" id="{FE3775E8-4343-476E-85E0-C769A938E27B}"/>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4134867" y="4661259"/>
            <a:ext cx="494306" cy="364299"/>
          </a:xfrm>
          <a:prstGeom prst="rect">
            <a:avLst/>
          </a:prstGeom>
        </p:spPr>
      </p:pic>
      <p:pic>
        <p:nvPicPr>
          <p:cNvPr id="281" name="Picture 280">
            <a:extLst>
              <a:ext uri="{FF2B5EF4-FFF2-40B4-BE49-F238E27FC236}">
                <a16:creationId xmlns:a16="http://schemas.microsoft.com/office/drawing/2014/main" id="{7233B2C5-A5C5-4DA0-B8D0-1EABF340D5E7}"/>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4134867" y="6103051"/>
            <a:ext cx="494306" cy="364299"/>
          </a:xfrm>
          <a:prstGeom prst="rect">
            <a:avLst/>
          </a:prstGeom>
        </p:spPr>
      </p:pic>
      <p:pic>
        <p:nvPicPr>
          <p:cNvPr id="282" name="Picture 281">
            <a:extLst>
              <a:ext uri="{FF2B5EF4-FFF2-40B4-BE49-F238E27FC236}">
                <a16:creationId xmlns:a16="http://schemas.microsoft.com/office/drawing/2014/main" id="{58E9A5A5-1AAE-4D8E-907E-9E5F734DBE79}"/>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4134867" y="5538858"/>
            <a:ext cx="494306" cy="364299"/>
          </a:xfrm>
          <a:prstGeom prst="rect">
            <a:avLst/>
          </a:prstGeom>
        </p:spPr>
      </p:pic>
      <p:pic>
        <p:nvPicPr>
          <p:cNvPr id="283" name="Picture 282">
            <a:extLst>
              <a:ext uri="{FF2B5EF4-FFF2-40B4-BE49-F238E27FC236}">
                <a16:creationId xmlns:a16="http://schemas.microsoft.com/office/drawing/2014/main" id="{B04EF648-1A70-4417-B522-E4221A47C216}"/>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5322736" y="4968856"/>
            <a:ext cx="494306" cy="364299"/>
          </a:xfrm>
          <a:prstGeom prst="rect">
            <a:avLst/>
          </a:prstGeom>
        </p:spPr>
      </p:pic>
      <p:pic>
        <p:nvPicPr>
          <p:cNvPr id="284" name="Picture 283">
            <a:extLst>
              <a:ext uri="{FF2B5EF4-FFF2-40B4-BE49-F238E27FC236}">
                <a16:creationId xmlns:a16="http://schemas.microsoft.com/office/drawing/2014/main" id="{4DE0C32A-8E33-49D6-8390-F5313189C54D}"/>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5322736" y="5247610"/>
            <a:ext cx="494306" cy="364299"/>
          </a:xfrm>
          <a:prstGeom prst="rect">
            <a:avLst/>
          </a:prstGeom>
        </p:spPr>
      </p:pic>
      <p:pic>
        <p:nvPicPr>
          <p:cNvPr id="285" name="Picture 284">
            <a:extLst>
              <a:ext uri="{FF2B5EF4-FFF2-40B4-BE49-F238E27FC236}">
                <a16:creationId xmlns:a16="http://schemas.microsoft.com/office/drawing/2014/main" id="{55E24D25-2591-47C1-86A8-FCD14719C84F}"/>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5322736" y="5538858"/>
            <a:ext cx="494306" cy="364299"/>
          </a:xfrm>
          <a:prstGeom prst="rect">
            <a:avLst/>
          </a:prstGeom>
        </p:spPr>
      </p:pic>
      <p:pic>
        <p:nvPicPr>
          <p:cNvPr id="286" name="Picture 285">
            <a:extLst>
              <a:ext uri="{FF2B5EF4-FFF2-40B4-BE49-F238E27FC236}">
                <a16:creationId xmlns:a16="http://schemas.microsoft.com/office/drawing/2014/main" id="{0D588FE0-A176-478F-88A5-DF7D445CF712}"/>
              </a:ext>
            </a:extLst>
          </p:cNvPr>
          <p:cNvPicPr>
            <a:picLocks noChangeAspect="1"/>
          </p:cNvPicPr>
          <p:nvPr/>
        </p:nvPicPr>
        <p:blipFill>
          <a:blip r:embed="rId3"/>
          <a:stretch>
            <a:fillRect/>
          </a:stretch>
        </p:blipFill>
        <p:spPr>
          <a:xfrm>
            <a:off x="5497853" y="4194880"/>
            <a:ext cx="181203" cy="190834"/>
          </a:xfrm>
          <a:prstGeom prst="rect">
            <a:avLst/>
          </a:prstGeom>
        </p:spPr>
      </p:pic>
      <p:pic>
        <p:nvPicPr>
          <p:cNvPr id="287" name="Picture 286">
            <a:extLst>
              <a:ext uri="{FF2B5EF4-FFF2-40B4-BE49-F238E27FC236}">
                <a16:creationId xmlns:a16="http://schemas.microsoft.com/office/drawing/2014/main" id="{7BDADF28-6ADF-48CF-B060-0861C3FD7EC4}"/>
              </a:ext>
            </a:extLst>
          </p:cNvPr>
          <p:cNvPicPr>
            <a:picLocks noChangeAspect="1"/>
          </p:cNvPicPr>
          <p:nvPr/>
        </p:nvPicPr>
        <p:blipFill>
          <a:blip r:embed="rId3"/>
          <a:stretch>
            <a:fillRect/>
          </a:stretch>
        </p:blipFill>
        <p:spPr>
          <a:xfrm>
            <a:off x="5497853" y="4473634"/>
            <a:ext cx="181203" cy="190834"/>
          </a:xfrm>
          <a:prstGeom prst="rect">
            <a:avLst/>
          </a:prstGeom>
        </p:spPr>
      </p:pic>
      <p:pic>
        <p:nvPicPr>
          <p:cNvPr id="288" name="Picture 287">
            <a:extLst>
              <a:ext uri="{FF2B5EF4-FFF2-40B4-BE49-F238E27FC236}">
                <a16:creationId xmlns:a16="http://schemas.microsoft.com/office/drawing/2014/main" id="{E7463B9B-5070-4101-9223-5936C0F7B607}"/>
              </a:ext>
            </a:extLst>
          </p:cNvPr>
          <p:cNvPicPr>
            <a:picLocks noChangeAspect="1"/>
          </p:cNvPicPr>
          <p:nvPr/>
        </p:nvPicPr>
        <p:blipFill>
          <a:blip r:embed="rId3"/>
          <a:stretch>
            <a:fillRect/>
          </a:stretch>
        </p:blipFill>
        <p:spPr>
          <a:xfrm>
            <a:off x="5509514" y="4747991"/>
            <a:ext cx="181203" cy="190834"/>
          </a:xfrm>
          <a:prstGeom prst="rect">
            <a:avLst/>
          </a:prstGeom>
        </p:spPr>
      </p:pic>
      <p:pic>
        <p:nvPicPr>
          <p:cNvPr id="289" name="Picture 288">
            <a:extLst>
              <a:ext uri="{FF2B5EF4-FFF2-40B4-BE49-F238E27FC236}">
                <a16:creationId xmlns:a16="http://schemas.microsoft.com/office/drawing/2014/main" id="{4B62E165-6084-4EFB-AF7A-ADB227A9309B}"/>
              </a:ext>
            </a:extLst>
          </p:cNvPr>
          <p:cNvPicPr>
            <a:picLocks noChangeAspect="1"/>
          </p:cNvPicPr>
          <p:nvPr/>
        </p:nvPicPr>
        <p:blipFill>
          <a:blip r:embed="rId3"/>
          <a:stretch>
            <a:fillRect/>
          </a:stretch>
        </p:blipFill>
        <p:spPr>
          <a:xfrm>
            <a:off x="5442124" y="6189783"/>
            <a:ext cx="181203" cy="190834"/>
          </a:xfrm>
          <a:prstGeom prst="rect">
            <a:avLst/>
          </a:prstGeom>
        </p:spPr>
      </p:pic>
      <p:pic>
        <p:nvPicPr>
          <p:cNvPr id="290" name="Picture 289">
            <a:extLst>
              <a:ext uri="{FF2B5EF4-FFF2-40B4-BE49-F238E27FC236}">
                <a16:creationId xmlns:a16="http://schemas.microsoft.com/office/drawing/2014/main" id="{CEB87355-47FE-4845-A8DB-CB63D5D73B77}"/>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6532758" y="4968856"/>
            <a:ext cx="494306" cy="364299"/>
          </a:xfrm>
          <a:prstGeom prst="rect">
            <a:avLst/>
          </a:prstGeom>
        </p:spPr>
      </p:pic>
      <p:pic>
        <p:nvPicPr>
          <p:cNvPr id="291" name="Picture 290">
            <a:extLst>
              <a:ext uri="{FF2B5EF4-FFF2-40B4-BE49-F238E27FC236}">
                <a16:creationId xmlns:a16="http://schemas.microsoft.com/office/drawing/2014/main" id="{76F5A5B1-4A2E-402C-97C3-B83BABBE5921}"/>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6532758" y="5247610"/>
            <a:ext cx="494306" cy="364299"/>
          </a:xfrm>
          <a:prstGeom prst="rect">
            <a:avLst/>
          </a:prstGeom>
        </p:spPr>
      </p:pic>
      <p:pic>
        <p:nvPicPr>
          <p:cNvPr id="292" name="Picture 291">
            <a:extLst>
              <a:ext uri="{FF2B5EF4-FFF2-40B4-BE49-F238E27FC236}">
                <a16:creationId xmlns:a16="http://schemas.microsoft.com/office/drawing/2014/main" id="{45B3AA8F-8259-4F44-87B9-F5C194ECFD98}"/>
              </a:ext>
            </a:extLst>
          </p:cNvPr>
          <p:cNvPicPr>
            <a:picLocks noChangeAspect="1"/>
          </p:cNvPicPr>
          <p:nvPr/>
        </p:nvPicPr>
        <p:blipFill>
          <a:blip r:embed="rId3"/>
          <a:stretch>
            <a:fillRect/>
          </a:stretch>
        </p:blipFill>
        <p:spPr>
          <a:xfrm>
            <a:off x="6620323" y="4194880"/>
            <a:ext cx="181203" cy="190834"/>
          </a:xfrm>
          <a:prstGeom prst="rect">
            <a:avLst/>
          </a:prstGeom>
        </p:spPr>
      </p:pic>
      <p:pic>
        <p:nvPicPr>
          <p:cNvPr id="293" name="Picture 292">
            <a:extLst>
              <a:ext uri="{FF2B5EF4-FFF2-40B4-BE49-F238E27FC236}">
                <a16:creationId xmlns:a16="http://schemas.microsoft.com/office/drawing/2014/main" id="{5F00428D-2E9D-4BEF-B408-A1C7729CE4ED}"/>
              </a:ext>
            </a:extLst>
          </p:cNvPr>
          <p:cNvPicPr>
            <a:picLocks noChangeAspect="1"/>
          </p:cNvPicPr>
          <p:nvPr/>
        </p:nvPicPr>
        <p:blipFill>
          <a:blip r:embed="rId3"/>
          <a:stretch>
            <a:fillRect/>
          </a:stretch>
        </p:blipFill>
        <p:spPr>
          <a:xfrm>
            <a:off x="6620323" y="4473634"/>
            <a:ext cx="181203" cy="190834"/>
          </a:xfrm>
          <a:prstGeom prst="rect">
            <a:avLst/>
          </a:prstGeom>
        </p:spPr>
      </p:pic>
      <p:pic>
        <p:nvPicPr>
          <p:cNvPr id="294" name="Picture 293">
            <a:extLst>
              <a:ext uri="{FF2B5EF4-FFF2-40B4-BE49-F238E27FC236}">
                <a16:creationId xmlns:a16="http://schemas.microsoft.com/office/drawing/2014/main" id="{81D7FFAD-4725-4944-8455-90A22A744E4C}"/>
              </a:ext>
            </a:extLst>
          </p:cNvPr>
          <p:cNvPicPr>
            <a:picLocks noChangeAspect="1"/>
          </p:cNvPicPr>
          <p:nvPr/>
        </p:nvPicPr>
        <p:blipFill>
          <a:blip r:embed="rId3"/>
          <a:stretch>
            <a:fillRect/>
          </a:stretch>
        </p:blipFill>
        <p:spPr>
          <a:xfrm>
            <a:off x="6631984" y="4747991"/>
            <a:ext cx="181203" cy="190834"/>
          </a:xfrm>
          <a:prstGeom prst="rect">
            <a:avLst/>
          </a:prstGeom>
        </p:spPr>
      </p:pic>
      <p:pic>
        <p:nvPicPr>
          <p:cNvPr id="295" name="Picture 294">
            <a:extLst>
              <a:ext uri="{FF2B5EF4-FFF2-40B4-BE49-F238E27FC236}">
                <a16:creationId xmlns:a16="http://schemas.microsoft.com/office/drawing/2014/main" id="{D4D6FCCE-B243-44E9-B6F3-374DAC521634}"/>
              </a:ext>
            </a:extLst>
          </p:cNvPr>
          <p:cNvPicPr>
            <a:picLocks noChangeAspect="1"/>
          </p:cNvPicPr>
          <p:nvPr/>
        </p:nvPicPr>
        <p:blipFill>
          <a:blip r:embed="rId3"/>
          <a:stretch>
            <a:fillRect/>
          </a:stretch>
        </p:blipFill>
        <p:spPr>
          <a:xfrm>
            <a:off x="6651174" y="5625590"/>
            <a:ext cx="181203" cy="190834"/>
          </a:xfrm>
          <a:prstGeom prst="rect">
            <a:avLst/>
          </a:prstGeom>
        </p:spPr>
      </p:pic>
      <p:pic>
        <p:nvPicPr>
          <p:cNvPr id="296" name="Picture 295">
            <a:extLst>
              <a:ext uri="{FF2B5EF4-FFF2-40B4-BE49-F238E27FC236}">
                <a16:creationId xmlns:a16="http://schemas.microsoft.com/office/drawing/2014/main" id="{89870400-11F3-4F2E-A6C4-A59F27C3660D}"/>
              </a:ext>
            </a:extLst>
          </p:cNvPr>
          <p:cNvPicPr>
            <a:picLocks noChangeAspect="1"/>
          </p:cNvPicPr>
          <p:nvPr/>
        </p:nvPicPr>
        <p:blipFill>
          <a:blip r:embed="rId3"/>
          <a:stretch>
            <a:fillRect/>
          </a:stretch>
        </p:blipFill>
        <p:spPr>
          <a:xfrm>
            <a:off x="6662835" y="6189783"/>
            <a:ext cx="181203" cy="190834"/>
          </a:xfrm>
          <a:prstGeom prst="rect">
            <a:avLst/>
          </a:prstGeom>
        </p:spPr>
      </p:pic>
      <p:pic>
        <p:nvPicPr>
          <p:cNvPr id="297" name="Picture 296">
            <a:extLst>
              <a:ext uri="{FF2B5EF4-FFF2-40B4-BE49-F238E27FC236}">
                <a16:creationId xmlns:a16="http://schemas.microsoft.com/office/drawing/2014/main" id="{B98A8858-3CAF-461F-BA0D-19D81E283FF3}"/>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7722529" y="4968856"/>
            <a:ext cx="494306" cy="364299"/>
          </a:xfrm>
          <a:prstGeom prst="rect">
            <a:avLst/>
          </a:prstGeom>
        </p:spPr>
      </p:pic>
      <p:pic>
        <p:nvPicPr>
          <p:cNvPr id="298" name="Picture 297">
            <a:extLst>
              <a:ext uri="{FF2B5EF4-FFF2-40B4-BE49-F238E27FC236}">
                <a16:creationId xmlns:a16="http://schemas.microsoft.com/office/drawing/2014/main" id="{7A15DDF9-1B53-4FDF-83DC-9DC2EA2CDEC1}"/>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7722529" y="5247610"/>
            <a:ext cx="494306" cy="364299"/>
          </a:xfrm>
          <a:prstGeom prst="rect">
            <a:avLst/>
          </a:prstGeom>
        </p:spPr>
      </p:pic>
      <p:pic>
        <p:nvPicPr>
          <p:cNvPr id="299" name="Picture 298">
            <a:extLst>
              <a:ext uri="{FF2B5EF4-FFF2-40B4-BE49-F238E27FC236}">
                <a16:creationId xmlns:a16="http://schemas.microsoft.com/office/drawing/2014/main" id="{AB785BB6-5E47-4DFE-899F-D6344E41C64B}"/>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7722529" y="5538858"/>
            <a:ext cx="494306" cy="364299"/>
          </a:xfrm>
          <a:prstGeom prst="rect">
            <a:avLst/>
          </a:prstGeom>
        </p:spPr>
      </p:pic>
      <p:pic>
        <p:nvPicPr>
          <p:cNvPr id="300" name="Picture 299">
            <a:extLst>
              <a:ext uri="{FF2B5EF4-FFF2-40B4-BE49-F238E27FC236}">
                <a16:creationId xmlns:a16="http://schemas.microsoft.com/office/drawing/2014/main" id="{A0525C64-C9F9-46AB-A5C8-7B5BD2D9D90B}"/>
              </a:ext>
            </a:extLst>
          </p:cNvPr>
          <p:cNvPicPr>
            <a:picLocks noChangeAspect="1"/>
          </p:cNvPicPr>
          <p:nvPr/>
        </p:nvPicPr>
        <p:blipFill>
          <a:blip r:embed="rId3"/>
          <a:stretch>
            <a:fillRect/>
          </a:stretch>
        </p:blipFill>
        <p:spPr>
          <a:xfrm>
            <a:off x="7897646" y="4194880"/>
            <a:ext cx="181203" cy="190834"/>
          </a:xfrm>
          <a:prstGeom prst="rect">
            <a:avLst/>
          </a:prstGeom>
        </p:spPr>
      </p:pic>
      <p:pic>
        <p:nvPicPr>
          <p:cNvPr id="301" name="Picture 300">
            <a:extLst>
              <a:ext uri="{FF2B5EF4-FFF2-40B4-BE49-F238E27FC236}">
                <a16:creationId xmlns:a16="http://schemas.microsoft.com/office/drawing/2014/main" id="{F94A0A0D-051C-4112-A819-36EAFEC0D26B}"/>
              </a:ext>
            </a:extLst>
          </p:cNvPr>
          <p:cNvPicPr>
            <a:picLocks noChangeAspect="1"/>
          </p:cNvPicPr>
          <p:nvPr/>
        </p:nvPicPr>
        <p:blipFill>
          <a:blip r:embed="rId3"/>
          <a:stretch>
            <a:fillRect/>
          </a:stretch>
        </p:blipFill>
        <p:spPr>
          <a:xfrm>
            <a:off x="7897646" y="4473634"/>
            <a:ext cx="181203" cy="190834"/>
          </a:xfrm>
          <a:prstGeom prst="rect">
            <a:avLst/>
          </a:prstGeom>
        </p:spPr>
      </p:pic>
      <p:pic>
        <p:nvPicPr>
          <p:cNvPr id="302" name="Picture 301">
            <a:extLst>
              <a:ext uri="{FF2B5EF4-FFF2-40B4-BE49-F238E27FC236}">
                <a16:creationId xmlns:a16="http://schemas.microsoft.com/office/drawing/2014/main" id="{AF9B8C27-6EE5-4997-8A91-DE83283408F0}"/>
              </a:ext>
            </a:extLst>
          </p:cNvPr>
          <p:cNvPicPr>
            <a:picLocks noChangeAspect="1"/>
          </p:cNvPicPr>
          <p:nvPr/>
        </p:nvPicPr>
        <p:blipFill>
          <a:blip r:embed="rId3"/>
          <a:stretch>
            <a:fillRect/>
          </a:stretch>
        </p:blipFill>
        <p:spPr>
          <a:xfrm>
            <a:off x="7909307" y="4747991"/>
            <a:ext cx="181203" cy="190834"/>
          </a:xfrm>
          <a:prstGeom prst="rect">
            <a:avLst/>
          </a:prstGeom>
        </p:spPr>
      </p:pic>
      <p:pic>
        <p:nvPicPr>
          <p:cNvPr id="303" name="Picture 302">
            <a:extLst>
              <a:ext uri="{FF2B5EF4-FFF2-40B4-BE49-F238E27FC236}">
                <a16:creationId xmlns:a16="http://schemas.microsoft.com/office/drawing/2014/main" id="{0DB60A2F-4590-4156-8713-BA131C631B3C}"/>
              </a:ext>
            </a:extLst>
          </p:cNvPr>
          <p:cNvPicPr>
            <a:picLocks noChangeAspect="1"/>
          </p:cNvPicPr>
          <p:nvPr/>
        </p:nvPicPr>
        <p:blipFill>
          <a:blip r:embed="rId3"/>
          <a:stretch>
            <a:fillRect/>
          </a:stretch>
        </p:blipFill>
        <p:spPr>
          <a:xfrm>
            <a:off x="7841917" y="6189783"/>
            <a:ext cx="181203" cy="190834"/>
          </a:xfrm>
          <a:prstGeom prst="rect">
            <a:avLst/>
          </a:prstGeom>
        </p:spPr>
      </p:pic>
      <p:pic>
        <p:nvPicPr>
          <p:cNvPr id="304" name="Picture 303">
            <a:extLst>
              <a:ext uri="{FF2B5EF4-FFF2-40B4-BE49-F238E27FC236}">
                <a16:creationId xmlns:a16="http://schemas.microsoft.com/office/drawing/2014/main" id="{1EFB5C72-75A1-4DE5-856D-BF036E777FF4}"/>
              </a:ext>
            </a:extLst>
          </p:cNvPr>
          <p:cNvPicPr>
            <a:picLocks noChangeAspect="1"/>
          </p:cNvPicPr>
          <p:nvPr/>
        </p:nvPicPr>
        <p:blipFill rotWithShape="1">
          <a:blip r:embed="rId2"/>
          <a:srcRect l="12954" t="11372" r="5808" b="27735"/>
          <a:stretch/>
        </p:blipFill>
        <p:spPr>
          <a:xfrm>
            <a:off x="2974604" y="5836351"/>
            <a:ext cx="494306" cy="364299"/>
          </a:xfrm>
          <a:prstGeom prst="rect">
            <a:avLst/>
          </a:prstGeom>
        </p:spPr>
      </p:pic>
      <p:pic>
        <p:nvPicPr>
          <p:cNvPr id="305" name="Picture 304">
            <a:extLst>
              <a:ext uri="{FF2B5EF4-FFF2-40B4-BE49-F238E27FC236}">
                <a16:creationId xmlns:a16="http://schemas.microsoft.com/office/drawing/2014/main" id="{33AE7AA3-4583-408B-9DCE-9467CD7919C0}"/>
              </a:ext>
            </a:extLst>
          </p:cNvPr>
          <p:cNvPicPr>
            <a:picLocks noChangeAspect="1"/>
          </p:cNvPicPr>
          <p:nvPr/>
        </p:nvPicPr>
        <p:blipFill rotWithShape="1">
          <a:blip r:embed="rId2">
            <a:duotone>
              <a:prstClr val="black"/>
              <a:srgbClr val="53585F">
                <a:tint val="45000"/>
                <a:satMod val="400000"/>
              </a:srgbClr>
            </a:duotone>
          </a:blip>
          <a:srcRect l="12954" t="11372" r="5808" b="27735"/>
          <a:stretch/>
        </p:blipFill>
        <p:spPr>
          <a:xfrm>
            <a:off x="4134867" y="5808411"/>
            <a:ext cx="494306" cy="364299"/>
          </a:xfrm>
          <a:prstGeom prst="rect">
            <a:avLst/>
          </a:prstGeom>
        </p:spPr>
      </p:pic>
      <p:pic>
        <p:nvPicPr>
          <p:cNvPr id="306" name="Picture 305">
            <a:extLst>
              <a:ext uri="{FF2B5EF4-FFF2-40B4-BE49-F238E27FC236}">
                <a16:creationId xmlns:a16="http://schemas.microsoft.com/office/drawing/2014/main" id="{0C42404F-FF1D-45F8-AC9B-BEF889786074}"/>
              </a:ext>
            </a:extLst>
          </p:cNvPr>
          <p:cNvPicPr>
            <a:picLocks noChangeAspect="1"/>
          </p:cNvPicPr>
          <p:nvPr/>
        </p:nvPicPr>
        <p:blipFill>
          <a:blip r:embed="rId3"/>
          <a:stretch>
            <a:fillRect/>
          </a:stretch>
        </p:blipFill>
        <p:spPr>
          <a:xfrm>
            <a:off x="5442124" y="5895143"/>
            <a:ext cx="181203" cy="190834"/>
          </a:xfrm>
          <a:prstGeom prst="rect">
            <a:avLst/>
          </a:prstGeom>
        </p:spPr>
      </p:pic>
      <p:pic>
        <p:nvPicPr>
          <p:cNvPr id="307" name="Picture 306">
            <a:extLst>
              <a:ext uri="{FF2B5EF4-FFF2-40B4-BE49-F238E27FC236}">
                <a16:creationId xmlns:a16="http://schemas.microsoft.com/office/drawing/2014/main" id="{E8A31336-AA79-43EB-AD10-D1462F8ABF07}"/>
              </a:ext>
            </a:extLst>
          </p:cNvPr>
          <p:cNvPicPr>
            <a:picLocks noChangeAspect="1"/>
          </p:cNvPicPr>
          <p:nvPr/>
        </p:nvPicPr>
        <p:blipFill>
          <a:blip r:embed="rId3"/>
          <a:stretch>
            <a:fillRect/>
          </a:stretch>
        </p:blipFill>
        <p:spPr>
          <a:xfrm>
            <a:off x="6662835" y="5895143"/>
            <a:ext cx="181203" cy="190834"/>
          </a:xfrm>
          <a:prstGeom prst="rect">
            <a:avLst/>
          </a:prstGeom>
        </p:spPr>
      </p:pic>
      <p:pic>
        <p:nvPicPr>
          <p:cNvPr id="308" name="Picture 307">
            <a:extLst>
              <a:ext uri="{FF2B5EF4-FFF2-40B4-BE49-F238E27FC236}">
                <a16:creationId xmlns:a16="http://schemas.microsoft.com/office/drawing/2014/main" id="{96EFFDD3-5C2B-4941-BAF6-C58F8445D2E2}"/>
              </a:ext>
            </a:extLst>
          </p:cNvPr>
          <p:cNvPicPr>
            <a:picLocks noChangeAspect="1"/>
          </p:cNvPicPr>
          <p:nvPr/>
        </p:nvPicPr>
        <p:blipFill>
          <a:blip r:embed="rId3"/>
          <a:stretch>
            <a:fillRect/>
          </a:stretch>
        </p:blipFill>
        <p:spPr>
          <a:xfrm>
            <a:off x="7841917" y="5895143"/>
            <a:ext cx="181203" cy="190834"/>
          </a:xfrm>
          <a:prstGeom prst="rect">
            <a:avLst/>
          </a:prstGeom>
        </p:spPr>
      </p:pic>
      <p:grpSp>
        <p:nvGrpSpPr>
          <p:cNvPr id="309" name="Group 308">
            <a:extLst>
              <a:ext uri="{FF2B5EF4-FFF2-40B4-BE49-F238E27FC236}">
                <a16:creationId xmlns:a16="http://schemas.microsoft.com/office/drawing/2014/main" id="{F6077249-6578-44D4-8107-BB6D86EFD72B}"/>
              </a:ext>
            </a:extLst>
          </p:cNvPr>
          <p:cNvGrpSpPr/>
          <p:nvPr/>
        </p:nvGrpSpPr>
        <p:grpSpPr>
          <a:xfrm>
            <a:off x="4260853" y="1149594"/>
            <a:ext cx="4227289" cy="2387106"/>
            <a:chOff x="4491400" y="1955347"/>
            <a:chExt cx="4312258" cy="2435087"/>
          </a:xfrm>
        </p:grpSpPr>
        <p:grpSp>
          <p:nvGrpSpPr>
            <p:cNvPr id="310" name="Group 103">
              <a:extLst>
                <a:ext uri="{FF2B5EF4-FFF2-40B4-BE49-F238E27FC236}">
                  <a16:creationId xmlns:a16="http://schemas.microsoft.com/office/drawing/2014/main" id="{2F8398C9-0E55-49C2-8C46-05323782A08A}"/>
                </a:ext>
              </a:extLst>
            </p:cNvPr>
            <p:cNvGrpSpPr/>
            <p:nvPr/>
          </p:nvGrpSpPr>
          <p:grpSpPr>
            <a:xfrm>
              <a:off x="4491400" y="1955347"/>
              <a:ext cx="3947259" cy="2435087"/>
              <a:chOff x="4451279" y="1358708"/>
              <a:chExt cx="6992810" cy="3921733"/>
            </a:xfrm>
          </p:grpSpPr>
          <p:grpSp>
            <p:nvGrpSpPr>
              <p:cNvPr id="325" name="Group 109">
                <a:extLst>
                  <a:ext uri="{FF2B5EF4-FFF2-40B4-BE49-F238E27FC236}">
                    <a16:creationId xmlns:a16="http://schemas.microsoft.com/office/drawing/2014/main" id="{B3E7600B-90A1-4F25-B114-F1CD0C8DD5FB}"/>
                  </a:ext>
                </a:extLst>
              </p:cNvPr>
              <p:cNvGrpSpPr/>
              <p:nvPr/>
            </p:nvGrpSpPr>
            <p:grpSpPr>
              <a:xfrm>
                <a:off x="4451279" y="1358708"/>
                <a:ext cx="6992810" cy="3921733"/>
                <a:chOff x="4443530" y="1358708"/>
                <a:chExt cx="6992810" cy="3921733"/>
              </a:xfrm>
            </p:grpSpPr>
            <p:sp>
              <p:nvSpPr>
                <p:cNvPr id="330" name="Shape 2556">
                  <a:extLst>
                    <a:ext uri="{FF2B5EF4-FFF2-40B4-BE49-F238E27FC236}">
                      <a16:creationId xmlns:a16="http://schemas.microsoft.com/office/drawing/2014/main" id="{B7AF4FDF-2DB6-4A83-8472-70588403EB25}"/>
                    </a:ext>
                  </a:extLst>
                </p:cNvPr>
                <p:cNvSpPr/>
                <p:nvPr/>
              </p:nvSpPr>
              <p:spPr>
                <a:xfrm>
                  <a:off x="4599572" y="2128429"/>
                  <a:ext cx="7338" cy="73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1" name="Shape 2557">
                  <a:extLst>
                    <a:ext uri="{FF2B5EF4-FFF2-40B4-BE49-F238E27FC236}">
                      <a16:creationId xmlns:a16="http://schemas.microsoft.com/office/drawing/2014/main" id="{1D8100F9-AFA1-48A2-9043-175D668D7A95}"/>
                    </a:ext>
                  </a:extLst>
                </p:cNvPr>
                <p:cNvSpPr/>
                <p:nvPr/>
              </p:nvSpPr>
              <p:spPr>
                <a:xfrm>
                  <a:off x="4528083" y="1729766"/>
                  <a:ext cx="1069433" cy="810354"/>
                </a:xfrm>
                <a:custGeom>
                  <a:avLst/>
                  <a:gdLst/>
                  <a:ahLst/>
                  <a:cxnLst>
                    <a:cxn ang="0">
                      <a:pos x="wd2" y="hd2"/>
                    </a:cxn>
                    <a:cxn ang="5400000">
                      <a:pos x="wd2" y="hd2"/>
                    </a:cxn>
                    <a:cxn ang="10800000">
                      <a:pos x="wd2" y="hd2"/>
                    </a:cxn>
                    <a:cxn ang="16200000">
                      <a:pos x="wd2" y="hd2"/>
                    </a:cxn>
                  </a:cxnLst>
                  <a:rect l="0" t="0" r="r" b="b"/>
                  <a:pathLst>
                    <a:path w="21600" h="21600" extrusionOk="0">
                      <a:moveTo>
                        <a:pt x="5819" y="18189"/>
                      </a:moveTo>
                      <a:lnTo>
                        <a:pt x="10405" y="19592"/>
                      </a:lnTo>
                      <a:lnTo>
                        <a:pt x="14706" y="20804"/>
                      </a:lnTo>
                      <a:lnTo>
                        <a:pt x="17710" y="21600"/>
                      </a:lnTo>
                      <a:lnTo>
                        <a:pt x="18975" y="14324"/>
                      </a:lnTo>
                      <a:lnTo>
                        <a:pt x="19102" y="14173"/>
                      </a:lnTo>
                      <a:lnTo>
                        <a:pt x="19165" y="14059"/>
                      </a:lnTo>
                      <a:lnTo>
                        <a:pt x="19386" y="13528"/>
                      </a:lnTo>
                      <a:lnTo>
                        <a:pt x="19386" y="13187"/>
                      </a:lnTo>
                      <a:lnTo>
                        <a:pt x="19576" y="12884"/>
                      </a:lnTo>
                      <a:lnTo>
                        <a:pt x="19449" y="12695"/>
                      </a:lnTo>
                      <a:lnTo>
                        <a:pt x="19196" y="12467"/>
                      </a:lnTo>
                      <a:lnTo>
                        <a:pt x="19038" y="12392"/>
                      </a:lnTo>
                      <a:lnTo>
                        <a:pt x="18912" y="12278"/>
                      </a:lnTo>
                      <a:lnTo>
                        <a:pt x="19102" y="11482"/>
                      </a:lnTo>
                      <a:lnTo>
                        <a:pt x="19260" y="11179"/>
                      </a:lnTo>
                      <a:lnTo>
                        <a:pt x="19576" y="10686"/>
                      </a:lnTo>
                      <a:lnTo>
                        <a:pt x="19924" y="10421"/>
                      </a:lnTo>
                      <a:lnTo>
                        <a:pt x="20114" y="10194"/>
                      </a:lnTo>
                      <a:lnTo>
                        <a:pt x="20208" y="9928"/>
                      </a:lnTo>
                      <a:lnTo>
                        <a:pt x="20208" y="9701"/>
                      </a:lnTo>
                      <a:lnTo>
                        <a:pt x="20651" y="9208"/>
                      </a:lnTo>
                      <a:lnTo>
                        <a:pt x="20936" y="8337"/>
                      </a:lnTo>
                      <a:lnTo>
                        <a:pt x="21473" y="7693"/>
                      </a:lnTo>
                      <a:lnTo>
                        <a:pt x="21600" y="7427"/>
                      </a:lnTo>
                      <a:lnTo>
                        <a:pt x="21537" y="6935"/>
                      </a:lnTo>
                      <a:lnTo>
                        <a:pt x="21062" y="6404"/>
                      </a:lnTo>
                      <a:lnTo>
                        <a:pt x="20999" y="6291"/>
                      </a:lnTo>
                      <a:lnTo>
                        <a:pt x="20873" y="5987"/>
                      </a:lnTo>
                      <a:lnTo>
                        <a:pt x="20873" y="5646"/>
                      </a:lnTo>
                      <a:lnTo>
                        <a:pt x="18090" y="5002"/>
                      </a:lnTo>
                      <a:lnTo>
                        <a:pt x="15939" y="4358"/>
                      </a:lnTo>
                      <a:lnTo>
                        <a:pt x="15749" y="4585"/>
                      </a:lnTo>
                      <a:lnTo>
                        <a:pt x="15528" y="4509"/>
                      </a:lnTo>
                      <a:lnTo>
                        <a:pt x="15275" y="4434"/>
                      </a:lnTo>
                      <a:lnTo>
                        <a:pt x="14737" y="4358"/>
                      </a:lnTo>
                      <a:lnTo>
                        <a:pt x="14642" y="4282"/>
                      </a:lnTo>
                      <a:lnTo>
                        <a:pt x="14389" y="4434"/>
                      </a:lnTo>
                      <a:lnTo>
                        <a:pt x="13694" y="4434"/>
                      </a:lnTo>
                      <a:lnTo>
                        <a:pt x="13251" y="4509"/>
                      </a:lnTo>
                      <a:lnTo>
                        <a:pt x="12840" y="4623"/>
                      </a:lnTo>
                      <a:lnTo>
                        <a:pt x="12618" y="4623"/>
                      </a:lnTo>
                      <a:lnTo>
                        <a:pt x="12429" y="4585"/>
                      </a:lnTo>
                      <a:lnTo>
                        <a:pt x="12207" y="4358"/>
                      </a:lnTo>
                      <a:lnTo>
                        <a:pt x="11954" y="4282"/>
                      </a:lnTo>
                      <a:lnTo>
                        <a:pt x="11290" y="4434"/>
                      </a:lnTo>
                      <a:lnTo>
                        <a:pt x="11069" y="4358"/>
                      </a:lnTo>
                      <a:lnTo>
                        <a:pt x="10658" y="4358"/>
                      </a:lnTo>
                      <a:lnTo>
                        <a:pt x="10594" y="4131"/>
                      </a:lnTo>
                      <a:lnTo>
                        <a:pt x="10341" y="3941"/>
                      </a:lnTo>
                      <a:lnTo>
                        <a:pt x="10183" y="3865"/>
                      </a:lnTo>
                      <a:lnTo>
                        <a:pt x="9930" y="3714"/>
                      </a:lnTo>
                      <a:lnTo>
                        <a:pt x="9582" y="3714"/>
                      </a:lnTo>
                      <a:lnTo>
                        <a:pt x="9329" y="3562"/>
                      </a:lnTo>
                      <a:lnTo>
                        <a:pt x="9171" y="3562"/>
                      </a:lnTo>
                      <a:lnTo>
                        <a:pt x="8918" y="3789"/>
                      </a:lnTo>
                      <a:lnTo>
                        <a:pt x="8697" y="3789"/>
                      </a:lnTo>
                      <a:lnTo>
                        <a:pt x="8286" y="3865"/>
                      </a:lnTo>
                      <a:lnTo>
                        <a:pt x="8033" y="3865"/>
                      </a:lnTo>
                      <a:lnTo>
                        <a:pt x="7811" y="3638"/>
                      </a:lnTo>
                      <a:lnTo>
                        <a:pt x="7748" y="3638"/>
                      </a:lnTo>
                      <a:lnTo>
                        <a:pt x="7495" y="3411"/>
                      </a:lnTo>
                      <a:lnTo>
                        <a:pt x="7147" y="3297"/>
                      </a:lnTo>
                      <a:lnTo>
                        <a:pt x="7084" y="3145"/>
                      </a:lnTo>
                      <a:lnTo>
                        <a:pt x="7211" y="1781"/>
                      </a:lnTo>
                      <a:lnTo>
                        <a:pt x="7084" y="1288"/>
                      </a:lnTo>
                      <a:lnTo>
                        <a:pt x="6831" y="1023"/>
                      </a:lnTo>
                      <a:lnTo>
                        <a:pt x="6736" y="796"/>
                      </a:lnTo>
                      <a:lnTo>
                        <a:pt x="6546" y="720"/>
                      </a:lnTo>
                      <a:lnTo>
                        <a:pt x="6357" y="796"/>
                      </a:lnTo>
                      <a:lnTo>
                        <a:pt x="6135" y="720"/>
                      </a:lnTo>
                      <a:lnTo>
                        <a:pt x="6135" y="644"/>
                      </a:lnTo>
                      <a:lnTo>
                        <a:pt x="5787" y="227"/>
                      </a:lnTo>
                      <a:lnTo>
                        <a:pt x="5534" y="303"/>
                      </a:lnTo>
                      <a:lnTo>
                        <a:pt x="5313" y="303"/>
                      </a:lnTo>
                      <a:lnTo>
                        <a:pt x="5250" y="152"/>
                      </a:lnTo>
                      <a:lnTo>
                        <a:pt x="5123" y="152"/>
                      </a:lnTo>
                      <a:lnTo>
                        <a:pt x="5060" y="227"/>
                      </a:lnTo>
                      <a:lnTo>
                        <a:pt x="5187" y="379"/>
                      </a:lnTo>
                      <a:lnTo>
                        <a:pt x="5123" y="379"/>
                      </a:lnTo>
                      <a:lnTo>
                        <a:pt x="5060" y="303"/>
                      </a:lnTo>
                      <a:lnTo>
                        <a:pt x="4870" y="0"/>
                      </a:lnTo>
                      <a:lnTo>
                        <a:pt x="4775" y="303"/>
                      </a:lnTo>
                      <a:lnTo>
                        <a:pt x="4712" y="872"/>
                      </a:lnTo>
                      <a:lnTo>
                        <a:pt x="4522" y="1061"/>
                      </a:lnTo>
                      <a:lnTo>
                        <a:pt x="4522" y="1137"/>
                      </a:lnTo>
                      <a:lnTo>
                        <a:pt x="4459" y="1364"/>
                      </a:lnTo>
                      <a:lnTo>
                        <a:pt x="4396" y="1629"/>
                      </a:lnTo>
                      <a:lnTo>
                        <a:pt x="4396" y="1933"/>
                      </a:lnTo>
                      <a:lnTo>
                        <a:pt x="4459" y="2084"/>
                      </a:lnTo>
                      <a:lnTo>
                        <a:pt x="4301" y="2349"/>
                      </a:lnTo>
                      <a:lnTo>
                        <a:pt x="4175" y="2653"/>
                      </a:lnTo>
                      <a:lnTo>
                        <a:pt x="4333" y="2842"/>
                      </a:lnTo>
                      <a:lnTo>
                        <a:pt x="4111" y="2804"/>
                      </a:lnTo>
                      <a:lnTo>
                        <a:pt x="4111" y="2994"/>
                      </a:lnTo>
                      <a:lnTo>
                        <a:pt x="3985" y="3297"/>
                      </a:lnTo>
                      <a:lnTo>
                        <a:pt x="3985" y="3486"/>
                      </a:lnTo>
                      <a:lnTo>
                        <a:pt x="3858" y="3789"/>
                      </a:lnTo>
                      <a:lnTo>
                        <a:pt x="3827" y="4055"/>
                      </a:lnTo>
                      <a:lnTo>
                        <a:pt x="3637" y="4509"/>
                      </a:lnTo>
                      <a:lnTo>
                        <a:pt x="3574" y="4775"/>
                      </a:lnTo>
                      <a:lnTo>
                        <a:pt x="3226" y="5495"/>
                      </a:lnTo>
                      <a:lnTo>
                        <a:pt x="3099" y="5987"/>
                      </a:lnTo>
                      <a:lnTo>
                        <a:pt x="2910" y="6556"/>
                      </a:lnTo>
                      <a:lnTo>
                        <a:pt x="2973" y="6859"/>
                      </a:lnTo>
                      <a:lnTo>
                        <a:pt x="2973" y="6935"/>
                      </a:lnTo>
                      <a:lnTo>
                        <a:pt x="2815" y="7048"/>
                      </a:lnTo>
                      <a:lnTo>
                        <a:pt x="2688" y="7276"/>
                      </a:lnTo>
                      <a:lnTo>
                        <a:pt x="2562" y="7844"/>
                      </a:lnTo>
                      <a:lnTo>
                        <a:pt x="2151" y="9133"/>
                      </a:lnTo>
                      <a:lnTo>
                        <a:pt x="1961" y="9398"/>
                      </a:lnTo>
                      <a:lnTo>
                        <a:pt x="1898" y="9701"/>
                      </a:lnTo>
                      <a:lnTo>
                        <a:pt x="2151" y="9549"/>
                      </a:lnTo>
                      <a:lnTo>
                        <a:pt x="2214" y="9701"/>
                      </a:lnTo>
                      <a:lnTo>
                        <a:pt x="1961" y="9701"/>
                      </a:lnTo>
                      <a:lnTo>
                        <a:pt x="1803" y="9928"/>
                      </a:lnTo>
                      <a:lnTo>
                        <a:pt x="1486" y="10421"/>
                      </a:lnTo>
                      <a:lnTo>
                        <a:pt x="1423" y="10686"/>
                      </a:lnTo>
                      <a:lnTo>
                        <a:pt x="1486" y="10762"/>
                      </a:lnTo>
                      <a:lnTo>
                        <a:pt x="1550" y="10686"/>
                      </a:lnTo>
                      <a:lnTo>
                        <a:pt x="1550" y="10762"/>
                      </a:lnTo>
                      <a:lnTo>
                        <a:pt x="1613" y="10762"/>
                      </a:lnTo>
                      <a:lnTo>
                        <a:pt x="1550" y="10914"/>
                      </a:lnTo>
                      <a:lnTo>
                        <a:pt x="1550" y="10762"/>
                      </a:lnTo>
                      <a:lnTo>
                        <a:pt x="1486" y="10762"/>
                      </a:lnTo>
                      <a:lnTo>
                        <a:pt x="1328" y="10914"/>
                      </a:lnTo>
                      <a:lnTo>
                        <a:pt x="1202" y="11179"/>
                      </a:lnTo>
                      <a:lnTo>
                        <a:pt x="1139" y="10914"/>
                      </a:lnTo>
                      <a:lnTo>
                        <a:pt x="727" y="11975"/>
                      </a:lnTo>
                      <a:lnTo>
                        <a:pt x="316" y="12619"/>
                      </a:lnTo>
                      <a:lnTo>
                        <a:pt x="316" y="13112"/>
                      </a:lnTo>
                      <a:lnTo>
                        <a:pt x="411" y="13680"/>
                      </a:lnTo>
                      <a:lnTo>
                        <a:pt x="380" y="13983"/>
                      </a:lnTo>
                      <a:lnTo>
                        <a:pt x="190" y="14248"/>
                      </a:lnTo>
                      <a:lnTo>
                        <a:pt x="127" y="14476"/>
                      </a:lnTo>
                      <a:lnTo>
                        <a:pt x="0" y="14817"/>
                      </a:lnTo>
                      <a:lnTo>
                        <a:pt x="63" y="15840"/>
                      </a:lnTo>
                      <a:lnTo>
                        <a:pt x="253" y="16408"/>
                      </a:lnTo>
                      <a:lnTo>
                        <a:pt x="380" y="16408"/>
                      </a:lnTo>
                      <a:lnTo>
                        <a:pt x="5819" y="1818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2" name="Shape 2558">
                  <a:extLst>
                    <a:ext uri="{FF2B5EF4-FFF2-40B4-BE49-F238E27FC236}">
                      <a16:creationId xmlns:a16="http://schemas.microsoft.com/office/drawing/2014/main" id="{8FEB6837-AEA3-4C10-A2FC-CE9877B08555}"/>
                    </a:ext>
                  </a:extLst>
                </p:cNvPr>
                <p:cNvSpPr/>
                <p:nvPr/>
              </p:nvSpPr>
              <p:spPr>
                <a:xfrm>
                  <a:off x="4602703" y="2132695"/>
                  <a:ext cx="7338" cy="73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3" name="Shape 2559">
                  <a:extLst>
                    <a:ext uri="{FF2B5EF4-FFF2-40B4-BE49-F238E27FC236}">
                      <a16:creationId xmlns:a16="http://schemas.microsoft.com/office/drawing/2014/main" id="{48B3C126-AD6B-4F83-AE77-BC662FFE998F}"/>
                    </a:ext>
                  </a:extLst>
                </p:cNvPr>
                <p:cNvSpPr/>
                <p:nvPr/>
              </p:nvSpPr>
              <p:spPr>
                <a:xfrm>
                  <a:off x="4602703" y="2132695"/>
                  <a:ext cx="7338" cy="73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4" name="Shape 2560">
                  <a:extLst>
                    <a:ext uri="{FF2B5EF4-FFF2-40B4-BE49-F238E27FC236}">
                      <a16:creationId xmlns:a16="http://schemas.microsoft.com/office/drawing/2014/main" id="{14A20390-68F7-49A0-AF51-42CA88346FCE}"/>
                    </a:ext>
                  </a:extLst>
                </p:cNvPr>
                <p:cNvSpPr/>
                <p:nvPr/>
              </p:nvSpPr>
              <p:spPr>
                <a:xfrm>
                  <a:off x="4687794" y="2999319"/>
                  <a:ext cx="14093" cy="21326"/>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lnTo>
                        <a:pt x="12000" y="11520"/>
                      </a:lnTo>
                      <a:lnTo>
                        <a:pt x="0" y="0"/>
                      </a:lnTo>
                      <a:lnTo>
                        <a:pt x="21600" y="21600"/>
                      </a:lnTo>
                      <a:lnTo>
                        <a:pt x="21600" y="1872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5" name="Shape 2561">
                  <a:extLst>
                    <a:ext uri="{FF2B5EF4-FFF2-40B4-BE49-F238E27FC236}">
                      <a16:creationId xmlns:a16="http://schemas.microsoft.com/office/drawing/2014/main" id="{817C0EB9-0251-4926-8D18-5D575AC7D27A}"/>
                    </a:ext>
                  </a:extLst>
                </p:cNvPr>
                <p:cNvSpPr/>
                <p:nvPr/>
              </p:nvSpPr>
              <p:spPr>
                <a:xfrm>
                  <a:off x="4687794" y="2999319"/>
                  <a:ext cx="14093" cy="21326"/>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lnTo>
                        <a:pt x="12000" y="11520"/>
                      </a:lnTo>
                      <a:lnTo>
                        <a:pt x="0" y="0"/>
                      </a:lnTo>
                      <a:lnTo>
                        <a:pt x="21600" y="21600"/>
                      </a:lnTo>
                      <a:lnTo>
                        <a:pt x="21600" y="1872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36" name="Group 2569">
                  <a:extLst>
                    <a:ext uri="{FF2B5EF4-FFF2-40B4-BE49-F238E27FC236}">
                      <a16:creationId xmlns:a16="http://schemas.microsoft.com/office/drawing/2014/main" id="{66736701-9C6E-4F9E-90DF-F950DC4DD664}"/>
                    </a:ext>
                  </a:extLst>
                </p:cNvPr>
                <p:cNvGrpSpPr/>
                <p:nvPr/>
              </p:nvGrpSpPr>
              <p:grpSpPr>
                <a:xfrm>
                  <a:off x="4761387" y="1358708"/>
                  <a:ext cx="886239" cy="582888"/>
                  <a:chOff x="0" y="-1"/>
                  <a:chExt cx="1533848" cy="1008829"/>
                </a:xfrm>
                <a:solidFill>
                  <a:srgbClr val="FFFFFF">
                    <a:lumMod val="85000"/>
                  </a:srgbClr>
                </a:solidFill>
              </p:grpSpPr>
              <p:sp>
                <p:nvSpPr>
                  <p:cNvPr id="516" name="Shape 2562">
                    <a:extLst>
                      <a:ext uri="{FF2B5EF4-FFF2-40B4-BE49-F238E27FC236}">
                        <a16:creationId xmlns:a16="http://schemas.microsoft.com/office/drawing/2014/main" id="{3BB4D7FD-6541-49FB-8C80-970C79D1C5EB}"/>
                      </a:ext>
                    </a:extLst>
                  </p:cNvPr>
                  <p:cNvSpPr/>
                  <p:nvPr/>
                </p:nvSpPr>
                <p:spPr>
                  <a:xfrm>
                    <a:off x="341454" y="73815"/>
                    <a:ext cx="29812" cy="41832"/>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21600" y="11435"/>
                        </a:lnTo>
                        <a:lnTo>
                          <a:pt x="9818" y="5082"/>
                        </a:lnTo>
                        <a:lnTo>
                          <a:pt x="3927" y="0"/>
                        </a:lnTo>
                        <a:lnTo>
                          <a:pt x="0" y="11435"/>
                        </a:lnTo>
                        <a:lnTo>
                          <a:pt x="5891" y="21600"/>
                        </a:lnTo>
                        <a:lnTo>
                          <a:pt x="17673"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7" name="Shape 2563">
                    <a:extLst>
                      <a:ext uri="{FF2B5EF4-FFF2-40B4-BE49-F238E27FC236}">
                        <a16:creationId xmlns:a16="http://schemas.microsoft.com/office/drawing/2014/main" id="{7D5F24F9-A836-4042-A0D7-766CA1B017C7}"/>
                      </a:ext>
                    </a:extLst>
                  </p:cNvPr>
                  <p:cNvSpPr/>
                  <p:nvPr/>
                </p:nvSpPr>
                <p:spPr>
                  <a:xfrm>
                    <a:off x="341454" y="73815"/>
                    <a:ext cx="29812" cy="41832"/>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21600" y="11435"/>
                        </a:lnTo>
                        <a:lnTo>
                          <a:pt x="9818" y="5082"/>
                        </a:lnTo>
                        <a:lnTo>
                          <a:pt x="3927" y="0"/>
                        </a:lnTo>
                        <a:lnTo>
                          <a:pt x="0" y="11435"/>
                        </a:lnTo>
                        <a:lnTo>
                          <a:pt x="5891" y="21600"/>
                        </a:lnTo>
                        <a:lnTo>
                          <a:pt x="17673"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8" name="Shape 2564">
                    <a:extLst>
                      <a:ext uri="{FF2B5EF4-FFF2-40B4-BE49-F238E27FC236}">
                        <a16:creationId xmlns:a16="http://schemas.microsoft.com/office/drawing/2014/main" id="{E2C6F100-BEE4-4D08-8F50-A9689030E17C}"/>
                      </a:ext>
                    </a:extLst>
                  </p:cNvPr>
                  <p:cNvSpPr/>
                  <p:nvPr/>
                </p:nvSpPr>
                <p:spPr>
                  <a:xfrm>
                    <a:off x="387525" y="63974"/>
                    <a:ext cx="35231" cy="29526"/>
                  </a:xfrm>
                  <a:custGeom>
                    <a:avLst/>
                    <a:gdLst/>
                    <a:ahLst/>
                    <a:cxnLst>
                      <a:cxn ang="0">
                        <a:pos x="wd2" y="hd2"/>
                      </a:cxn>
                      <a:cxn ang="5400000">
                        <a:pos x="wd2" y="hd2"/>
                      </a:cxn>
                      <a:cxn ang="10800000">
                        <a:pos x="wd2" y="hd2"/>
                      </a:cxn>
                      <a:cxn ang="16200000">
                        <a:pos x="wd2" y="hd2"/>
                      </a:cxn>
                    </a:cxnLst>
                    <a:rect l="0" t="0" r="r" b="b"/>
                    <a:pathLst>
                      <a:path w="21600" h="21600" extrusionOk="0">
                        <a:moveTo>
                          <a:pt x="11631" y="10800"/>
                        </a:moveTo>
                        <a:lnTo>
                          <a:pt x="14954" y="21600"/>
                        </a:lnTo>
                        <a:lnTo>
                          <a:pt x="21600" y="10800"/>
                        </a:lnTo>
                        <a:lnTo>
                          <a:pt x="11631" y="0"/>
                        </a:lnTo>
                        <a:lnTo>
                          <a:pt x="4985" y="0"/>
                        </a:lnTo>
                        <a:lnTo>
                          <a:pt x="0" y="14400"/>
                        </a:lnTo>
                        <a:lnTo>
                          <a:pt x="8308" y="21600"/>
                        </a:lnTo>
                        <a:lnTo>
                          <a:pt x="11631" y="108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9" name="Shape 2565">
                    <a:extLst>
                      <a:ext uri="{FF2B5EF4-FFF2-40B4-BE49-F238E27FC236}">
                        <a16:creationId xmlns:a16="http://schemas.microsoft.com/office/drawing/2014/main" id="{00C4FF74-4FE1-4451-A460-78ED5A002168}"/>
                      </a:ext>
                    </a:extLst>
                  </p:cNvPr>
                  <p:cNvSpPr/>
                  <p:nvPr/>
                </p:nvSpPr>
                <p:spPr>
                  <a:xfrm>
                    <a:off x="387525" y="63974"/>
                    <a:ext cx="35231" cy="29526"/>
                  </a:xfrm>
                  <a:custGeom>
                    <a:avLst/>
                    <a:gdLst/>
                    <a:ahLst/>
                    <a:cxnLst>
                      <a:cxn ang="0">
                        <a:pos x="wd2" y="hd2"/>
                      </a:cxn>
                      <a:cxn ang="5400000">
                        <a:pos x="wd2" y="hd2"/>
                      </a:cxn>
                      <a:cxn ang="10800000">
                        <a:pos x="wd2" y="hd2"/>
                      </a:cxn>
                      <a:cxn ang="16200000">
                        <a:pos x="wd2" y="hd2"/>
                      </a:cxn>
                    </a:cxnLst>
                    <a:rect l="0" t="0" r="r" b="b"/>
                    <a:pathLst>
                      <a:path w="21600" h="21600" extrusionOk="0">
                        <a:moveTo>
                          <a:pt x="11631" y="10800"/>
                        </a:moveTo>
                        <a:lnTo>
                          <a:pt x="14954" y="21600"/>
                        </a:lnTo>
                        <a:lnTo>
                          <a:pt x="21600" y="10800"/>
                        </a:lnTo>
                        <a:lnTo>
                          <a:pt x="11631" y="0"/>
                        </a:lnTo>
                        <a:lnTo>
                          <a:pt x="4985" y="0"/>
                        </a:lnTo>
                        <a:lnTo>
                          <a:pt x="0" y="14400"/>
                        </a:lnTo>
                        <a:lnTo>
                          <a:pt x="8308" y="21600"/>
                        </a:lnTo>
                        <a:lnTo>
                          <a:pt x="11631" y="108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0" name="Shape 2566">
                    <a:extLst>
                      <a:ext uri="{FF2B5EF4-FFF2-40B4-BE49-F238E27FC236}">
                        <a16:creationId xmlns:a16="http://schemas.microsoft.com/office/drawing/2014/main" id="{0A373CBD-92AC-43C7-A7F6-DAA4AC9C21C2}"/>
                      </a:ext>
                    </a:extLst>
                  </p:cNvPr>
                  <p:cNvSpPr/>
                  <p:nvPr/>
                </p:nvSpPr>
                <p:spPr>
                  <a:xfrm>
                    <a:off x="392944" y="157476"/>
                    <a:ext cx="59620" cy="127950"/>
                  </a:xfrm>
                  <a:custGeom>
                    <a:avLst/>
                    <a:gdLst/>
                    <a:ahLst/>
                    <a:cxnLst>
                      <a:cxn ang="0">
                        <a:pos x="wd2" y="hd2"/>
                      </a:cxn>
                      <a:cxn ang="5400000">
                        <a:pos x="wd2" y="hd2"/>
                      </a:cxn>
                      <a:cxn ang="10800000">
                        <a:pos x="wd2" y="hd2"/>
                      </a:cxn>
                      <a:cxn ang="16200000">
                        <a:pos x="wd2" y="hd2"/>
                      </a:cxn>
                    </a:cxnLst>
                    <a:rect l="0" t="0" r="r" b="b"/>
                    <a:pathLst>
                      <a:path w="21600" h="21600" extrusionOk="0">
                        <a:moveTo>
                          <a:pt x="19636" y="2908"/>
                        </a:moveTo>
                        <a:lnTo>
                          <a:pt x="15709" y="0"/>
                        </a:lnTo>
                        <a:lnTo>
                          <a:pt x="14727" y="0"/>
                        </a:lnTo>
                        <a:lnTo>
                          <a:pt x="6873" y="2077"/>
                        </a:lnTo>
                        <a:lnTo>
                          <a:pt x="0" y="5400"/>
                        </a:lnTo>
                        <a:lnTo>
                          <a:pt x="2945" y="8723"/>
                        </a:lnTo>
                        <a:lnTo>
                          <a:pt x="8836" y="11631"/>
                        </a:lnTo>
                        <a:lnTo>
                          <a:pt x="6873" y="14123"/>
                        </a:lnTo>
                        <a:lnTo>
                          <a:pt x="8836" y="17031"/>
                        </a:lnTo>
                        <a:lnTo>
                          <a:pt x="15709" y="20354"/>
                        </a:lnTo>
                        <a:lnTo>
                          <a:pt x="15709" y="21600"/>
                        </a:lnTo>
                        <a:lnTo>
                          <a:pt x="21600" y="20354"/>
                        </a:lnTo>
                        <a:lnTo>
                          <a:pt x="21600" y="17862"/>
                        </a:lnTo>
                        <a:lnTo>
                          <a:pt x="17673" y="14954"/>
                        </a:lnTo>
                        <a:lnTo>
                          <a:pt x="10800" y="14954"/>
                        </a:lnTo>
                        <a:lnTo>
                          <a:pt x="10800" y="8723"/>
                        </a:lnTo>
                        <a:lnTo>
                          <a:pt x="4909" y="5400"/>
                        </a:lnTo>
                        <a:lnTo>
                          <a:pt x="12764" y="3738"/>
                        </a:lnTo>
                        <a:lnTo>
                          <a:pt x="19636" y="290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1" name="Shape 2567">
                    <a:extLst>
                      <a:ext uri="{FF2B5EF4-FFF2-40B4-BE49-F238E27FC236}">
                        <a16:creationId xmlns:a16="http://schemas.microsoft.com/office/drawing/2014/main" id="{D749B9B1-9217-44B0-9A53-B92B8E2FDAB9}"/>
                      </a:ext>
                    </a:extLst>
                  </p:cNvPr>
                  <p:cNvSpPr/>
                  <p:nvPr/>
                </p:nvSpPr>
                <p:spPr>
                  <a:xfrm>
                    <a:off x="392944" y="157476"/>
                    <a:ext cx="59620" cy="127950"/>
                  </a:xfrm>
                  <a:custGeom>
                    <a:avLst/>
                    <a:gdLst/>
                    <a:ahLst/>
                    <a:cxnLst>
                      <a:cxn ang="0">
                        <a:pos x="wd2" y="hd2"/>
                      </a:cxn>
                      <a:cxn ang="5400000">
                        <a:pos x="wd2" y="hd2"/>
                      </a:cxn>
                      <a:cxn ang="10800000">
                        <a:pos x="wd2" y="hd2"/>
                      </a:cxn>
                      <a:cxn ang="16200000">
                        <a:pos x="wd2" y="hd2"/>
                      </a:cxn>
                    </a:cxnLst>
                    <a:rect l="0" t="0" r="r" b="b"/>
                    <a:pathLst>
                      <a:path w="21600" h="21600" extrusionOk="0">
                        <a:moveTo>
                          <a:pt x="19636" y="2908"/>
                        </a:moveTo>
                        <a:lnTo>
                          <a:pt x="15709" y="0"/>
                        </a:lnTo>
                        <a:lnTo>
                          <a:pt x="14727" y="0"/>
                        </a:lnTo>
                        <a:lnTo>
                          <a:pt x="6873" y="2077"/>
                        </a:lnTo>
                        <a:lnTo>
                          <a:pt x="0" y="5400"/>
                        </a:lnTo>
                        <a:lnTo>
                          <a:pt x="2945" y="8723"/>
                        </a:lnTo>
                        <a:lnTo>
                          <a:pt x="8836" y="11631"/>
                        </a:lnTo>
                        <a:lnTo>
                          <a:pt x="6873" y="14123"/>
                        </a:lnTo>
                        <a:lnTo>
                          <a:pt x="8836" y="17031"/>
                        </a:lnTo>
                        <a:lnTo>
                          <a:pt x="15709" y="20354"/>
                        </a:lnTo>
                        <a:lnTo>
                          <a:pt x="15709" y="21600"/>
                        </a:lnTo>
                        <a:lnTo>
                          <a:pt x="21600" y="20354"/>
                        </a:lnTo>
                        <a:lnTo>
                          <a:pt x="21600" y="17862"/>
                        </a:lnTo>
                        <a:lnTo>
                          <a:pt x="17673" y="14954"/>
                        </a:lnTo>
                        <a:lnTo>
                          <a:pt x="10800" y="14954"/>
                        </a:lnTo>
                        <a:lnTo>
                          <a:pt x="10800" y="8723"/>
                        </a:lnTo>
                        <a:lnTo>
                          <a:pt x="4909" y="5400"/>
                        </a:lnTo>
                        <a:lnTo>
                          <a:pt x="12764" y="3738"/>
                        </a:lnTo>
                        <a:lnTo>
                          <a:pt x="19636" y="290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2" name="Shape 2568">
                    <a:extLst>
                      <a:ext uri="{FF2B5EF4-FFF2-40B4-BE49-F238E27FC236}">
                        <a16:creationId xmlns:a16="http://schemas.microsoft.com/office/drawing/2014/main" id="{A7CA24ED-D02B-4436-BF3E-9704D2D4206D}"/>
                      </a:ext>
                    </a:extLst>
                  </p:cNvPr>
                  <p:cNvSpPr/>
                  <p:nvPr/>
                </p:nvSpPr>
                <p:spPr>
                  <a:xfrm>
                    <a:off x="0" y="-1"/>
                    <a:ext cx="1533848" cy="1008829"/>
                  </a:xfrm>
                  <a:custGeom>
                    <a:avLst/>
                    <a:gdLst/>
                    <a:ahLst/>
                    <a:cxnLst>
                      <a:cxn ang="0">
                        <a:pos x="wd2" y="hd2"/>
                      </a:cxn>
                      <a:cxn ang="5400000">
                        <a:pos x="wd2" y="hd2"/>
                      </a:cxn>
                      <a:cxn ang="10800000">
                        <a:pos x="wd2" y="hd2"/>
                      </a:cxn>
                      <a:cxn ang="16200000">
                        <a:pos x="wd2" y="hd2"/>
                      </a:cxn>
                    </a:cxnLst>
                    <a:rect l="0" t="0" r="r" b="b"/>
                    <a:pathLst>
                      <a:path w="21600" h="21600" extrusionOk="0">
                        <a:moveTo>
                          <a:pt x="2557" y="15173"/>
                        </a:moveTo>
                        <a:lnTo>
                          <a:pt x="2862" y="15541"/>
                        </a:lnTo>
                        <a:lnTo>
                          <a:pt x="3015" y="16226"/>
                        </a:lnTo>
                        <a:lnTo>
                          <a:pt x="2862" y="18123"/>
                        </a:lnTo>
                        <a:lnTo>
                          <a:pt x="2939" y="18334"/>
                        </a:lnTo>
                        <a:lnTo>
                          <a:pt x="3358" y="18492"/>
                        </a:lnTo>
                        <a:lnTo>
                          <a:pt x="3664" y="18808"/>
                        </a:lnTo>
                        <a:lnTo>
                          <a:pt x="3740" y="18808"/>
                        </a:lnTo>
                        <a:lnTo>
                          <a:pt x="4007" y="19124"/>
                        </a:lnTo>
                        <a:lnTo>
                          <a:pt x="4312" y="19124"/>
                        </a:lnTo>
                        <a:lnTo>
                          <a:pt x="4808" y="19019"/>
                        </a:lnTo>
                        <a:lnTo>
                          <a:pt x="5076" y="19019"/>
                        </a:lnTo>
                        <a:lnTo>
                          <a:pt x="5381" y="18702"/>
                        </a:lnTo>
                        <a:lnTo>
                          <a:pt x="5572" y="18702"/>
                        </a:lnTo>
                        <a:lnTo>
                          <a:pt x="5877" y="18913"/>
                        </a:lnTo>
                        <a:lnTo>
                          <a:pt x="6297" y="18913"/>
                        </a:lnTo>
                        <a:lnTo>
                          <a:pt x="6602" y="19124"/>
                        </a:lnTo>
                        <a:lnTo>
                          <a:pt x="6793" y="19229"/>
                        </a:lnTo>
                        <a:lnTo>
                          <a:pt x="7098" y="19493"/>
                        </a:lnTo>
                        <a:lnTo>
                          <a:pt x="7175" y="19809"/>
                        </a:lnTo>
                        <a:lnTo>
                          <a:pt x="7671" y="19809"/>
                        </a:lnTo>
                        <a:lnTo>
                          <a:pt x="7938" y="19914"/>
                        </a:lnTo>
                        <a:lnTo>
                          <a:pt x="8739" y="19703"/>
                        </a:lnTo>
                        <a:lnTo>
                          <a:pt x="9045" y="19809"/>
                        </a:lnTo>
                        <a:lnTo>
                          <a:pt x="9312" y="20125"/>
                        </a:lnTo>
                        <a:lnTo>
                          <a:pt x="9541" y="20178"/>
                        </a:lnTo>
                        <a:lnTo>
                          <a:pt x="9808" y="20178"/>
                        </a:lnTo>
                        <a:lnTo>
                          <a:pt x="10304" y="20020"/>
                        </a:lnTo>
                        <a:lnTo>
                          <a:pt x="10838" y="19914"/>
                        </a:lnTo>
                        <a:lnTo>
                          <a:pt x="11678" y="19914"/>
                        </a:lnTo>
                        <a:lnTo>
                          <a:pt x="11983" y="19703"/>
                        </a:lnTo>
                        <a:lnTo>
                          <a:pt x="12098" y="19809"/>
                        </a:lnTo>
                        <a:lnTo>
                          <a:pt x="12746" y="19914"/>
                        </a:lnTo>
                        <a:lnTo>
                          <a:pt x="13052" y="20020"/>
                        </a:lnTo>
                        <a:lnTo>
                          <a:pt x="13319" y="20125"/>
                        </a:lnTo>
                        <a:lnTo>
                          <a:pt x="13548" y="19809"/>
                        </a:lnTo>
                        <a:lnTo>
                          <a:pt x="16143" y="20704"/>
                        </a:lnTo>
                        <a:lnTo>
                          <a:pt x="19501" y="21600"/>
                        </a:lnTo>
                        <a:lnTo>
                          <a:pt x="19425" y="21284"/>
                        </a:lnTo>
                        <a:lnTo>
                          <a:pt x="19501" y="20178"/>
                        </a:lnTo>
                        <a:lnTo>
                          <a:pt x="19348" y="19387"/>
                        </a:lnTo>
                        <a:lnTo>
                          <a:pt x="19501" y="19124"/>
                        </a:lnTo>
                        <a:lnTo>
                          <a:pt x="19577" y="17912"/>
                        </a:lnTo>
                        <a:lnTo>
                          <a:pt x="21524" y="5268"/>
                        </a:lnTo>
                        <a:lnTo>
                          <a:pt x="21600" y="5058"/>
                        </a:lnTo>
                        <a:lnTo>
                          <a:pt x="19005" y="4267"/>
                        </a:lnTo>
                        <a:lnTo>
                          <a:pt x="14196" y="2792"/>
                        </a:lnTo>
                        <a:lnTo>
                          <a:pt x="10037" y="1264"/>
                        </a:lnTo>
                        <a:lnTo>
                          <a:pt x="6373" y="0"/>
                        </a:lnTo>
                        <a:lnTo>
                          <a:pt x="6144" y="211"/>
                        </a:lnTo>
                        <a:lnTo>
                          <a:pt x="6220" y="580"/>
                        </a:lnTo>
                        <a:lnTo>
                          <a:pt x="6297" y="896"/>
                        </a:lnTo>
                        <a:lnTo>
                          <a:pt x="6297" y="1001"/>
                        </a:lnTo>
                        <a:lnTo>
                          <a:pt x="6526" y="1370"/>
                        </a:lnTo>
                        <a:lnTo>
                          <a:pt x="6793" y="1580"/>
                        </a:lnTo>
                        <a:lnTo>
                          <a:pt x="6717" y="2002"/>
                        </a:lnTo>
                        <a:lnTo>
                          <a:pt x="6717" y="2687"/>
                        </a:lnTo>
                        <a:lnTo>
                          <a:pt x="6449" y="2476"/>
                        </a:lnTo>
                        <a:lnTo>
                          <a:pt x="6602" y="2792"/>
                        </a:lnTo>
                        <a:lnTo>
                          <a:pt x="6526" y="3161"/>
                        </a:lnTo>
                        <a:lnTo>
                          <a:pt x="6220" y="2950"/>
                        </a:lnTo>
                        <a:lnTo>
                          <a:pt x="6030" y="2950"/>
                        </a:lnTo>
                        <a:lnTo>
                          <a:pt x="6030" y="3266"/>
                        </a:lnTo>
                        <a:lnTo>
                          <a:pt x="6297" y="3266"/>
                        </a:lnTo>
                        <a:lnTo>
                          <a:pt x="6373" y="3635"/>
                        </a:lnTo>
                        <a:lnTo>
                          <a:pt x="6602" y="4057"/>
                        </a:lnTo>
                        <a:lnTo>
                          <a:pt x="6526" y="4373"/>
                        </a:lnTo>
                        <a:lnTo>
                          <a:pt x="6602" y="4531"/>
                        </a:lnTo>
                        <a:lnTo>
                          <a:pt x="6526" y="5268"/>
                        </a:lnTo>
                        <a:lnTo>
                          <a:pt x="6678" y="5637"/>
                        </a:lnTo>
                        <a:lnTo>
                          <a:pt x="6678" y="6059"/>
                        </a:lnTo>
                        <a:lnTo>
                          <a:pt x="6373" y="6322"/>
                        </a:lnTo>
                        <a:lnTo>
                          <a:pt x="6106" y="6849"/>
                        </a:lnTo>
                        <a:lnTo>
                          <a:pt x="6144" y="7218"/>
                        </a:lnTo>
                        <a:lnTo>
                          <a:pt x="5877" y="7428"/>
                        </a:lnTo>
                        <a:lnTo>
                          <a:pt x="6030" y="7797"/>
                        </a:lnTo>
                        <a:lnTo>
                          <a:pt x="5801" y="8113"/>
                        </a:lnTo>
                        <a:lnTo>
                          <a:pt x="5877" y="8903"/>
                        </a:lnTo>
                        <a:lnTo>
                          <a:pt x="5572" y="9325"/>
                        </a:lnTo>
                        <a:lnTo>
                          <a:pt x="5076" y="9483"/>
                        </a:lnTo>
                        <a:lnTo>
                          <a:pt x="4923" y="9799"/>
                        </a:lnTo>
                        <a:lnTo>
                          <a:pt x="4732" y="10115"/>
                        </a:lnTo>
                        <a:lnTo>
                          <a:pt x="4427" y="10115"/>
                        </a:lnTo>
                        <a:lnTo>
                          <a:pt x="4312" y="9694"/>
                        </a:lnTo>
                        <a:lnTo>
                          <a:pt x="4007" y="9904"/>
                        </a:lnTo>
                        <a:lnTo>
                          <a:pt x="4007" y="10273"/>
                        </a:lnTo>
                        <a:lnTo>
                          <a:pt x="3778" y="10010"/>
                        </a:lnTo>
                        <a:lnTo>
                          <a:pt x="3854" y="9694"/>
                        </a:lnTo>
                        <a:lnTo>
                          <a:pt x="3587" y="9588"/>
                        </a:lnTo>
                        <a:lnTo>
                          <a:pt x="3854" y="9483"/>
                        </a:lnTo>
                        <a:lnTo>
                          <a:pt x="4083" y="9220"/>
                        </a:lnTo>
                        <a:lnTo>
                          <a:pt x="4580" y="8693"/>
                        </a:lnTo>
                        <a:lnTo>
                          <a:pt x="4503" y="9114"/>
                        </a:lnTo>
                        <a:lnTo>
                          <a:pt x="4427" y="9430"/>
                        </a:lnTo>
                        <a:lnTo>
                          <a:pt x="4427" y="9799"/>
                        </a:lnTo>
                        <a:lnTo>
                          <a:pt x="4503" y="9588"/>
                        </a:lnTo>
                        <a:lnTo>
                          <a:pt x="4580" y="9220"/>
                        </a:lnTo>
                        <a:lnTo>
                          <a:pt x="4808" y="8903"/>
                        </a:lnTo>
                        <a:lnTo>
                          <a:pt x="4999" y="8798"/>
                        </a:lnTo>
                        <a:lnTo>
                          <a:pt x="4808" y="9220"/>
                        </a:lnTo>
                        <a:lnTo>
                          <a:pt x="5076" y="9430"/>
                        </a:lnTo>
                        <a:lnTo>
                          <a:pt x="5534" y="8113"/>
                        </a:lnTo>
                        <a:lnTo>
                          <a:pt x="5381" y="7744"/>
                        </a:lnTo>
                        <a:lnTo>
                          <a:pt x="5076" y="7797"/>
                        </a:lnTo>
                        <a:lnTo>
                          <a:pt x="5076" y="7428"/>
                        </a:lnTo>
                        <a:lnTo>
                          <a:pt x="5381" y="7534"/>
                        </a:lnTo>
                        <a:lnTo>
                          <a:pt x="5381" y="6849"/>
                        </a:lnTo>
                        <a:lnTo>
                          <a:pt x="5572" y="6954"/>
                        </a:lnTo>
                        <a:lnTo>
                          <a:pt x="5801" y="6743"/>
                        </a:lnTo>
                        <a:lnTo>
                          <a:pt x="5877" y="6322"/>
                        </a:lnTo>
                        <a:lnTo>
                          <a:pt x="5724" y="5953"/>
                        </a:lnTo>
                        <a:lnTo>
                          <a:pt x="5076" y="6743"/>
                        </a:lnTo>
                        <a:lnTo>
                          <a:pt x="4885" y="7112"/>
                        </a:lnTo>
                        <a:lnTo>
                          <a:pt x="4351" y="7323"/>
                        </a:lnTo>
                        <a:lnTo>
                          <a:pt x="3778" y="8008"/>
                        </a:lnTo>
                        <a:lnTo>
                          <a:pt x="3854" y="8429"/>
                        </a:lnTo>
                        <a:lnTo>
                          <a:pt x="4160" y="8324"/>
                        </a:lnTo>
                        <a:lnTo>
                          <a:pt x="4427" y="8324"/>
                        </a:lnTo>
                        <a:lnTo>
                          <a:pt x="3854" y="8535"/>
                        </a:lnTo>
                        <a:lnTo>
                          <a:pt x="3664" y="8219"/>
                        </a:lnTo>
                        <a:lnTo>
                          <a:pt x="3778" y="7797"/>
                        </a:lnTo>
                        <a:lnTo>
                          <a:pt x="4351" y="7218"/>
                        </a:lnTo>
                        <a:lnTo>
                          <a:pt x="4580" y="7007"/>
                        </a:lnTo>
                        <a:lnTo>
                          <a:pt x="5076" y="6217"/>
                        </a:lnTo>
                        <a:lnTo>
                          <a:pt x="4999" y="6533"/>
                        </a:lnTo>
                        <a:lnTo>
                          <a:pt x="4999" y="6954"/>
                        </a:lnTo>
                        <a:lnTo>
                          <a:pt x="5076" y="6533"/>
                        </a:lnTo>
                        <a:lnTo>
                          <a:pt x="5381" y="6217"/>
                        </a:lnTo>
                        <a:lnTo>
                          <a:pt x="5534" y="5742"/>
                        </a:lnTo>
                        <a:lnTo>
                          <a:pt x="5381" y="4847"/>
                        </a:lnTo>
                        <a:lnTo>
                          <a:pt x="5457" y="4478"/>
                        </a:lnTo>
                        <a:lnTo>
                          <a:pt x="5152" y="4741"/>
                        </a:lnTo>
                        <a:lnTo>
                          <a:pt x="5076" y="5163"/>
                        </a:lnTo>
                        <a:lnTo>
                          <a:pt x="4923" y="4531"/>
                        </a:lnTo>
                        <a:lnTo>
                          <a:pt x="4656" y="4636"/>
                        </a:lnTo>
                        <a:lnTo>
                          <a:pt x="4656" y="4373"/>
                        </a:lnTo>
                        <a:lnTo>
                          <a:pt x="4580" y="3951"/>
                        </a:lnTo>
                        <a:lnTo>
                          <a:pt x="4312" y="4057"/>
                        </a:lnTo>
                        <a:lnTo>
                          <a:pt x="4007" y="4057"/>
                        </a:lnTo>
                        <a:lnTo>
                          <a:pt x="3740" y="3846"/>
                        </a:lnTo>
                        <a:lnTo>
                          <a:pt x="3206" y="3635"/>
                        </a:lnTo>
                        <a:lnTo>
                          <a:pt x="2939" y="3372"/>
                        </a:lnTo>
                        <a:lnTo>
                          <a:pt x="2442" y="3161"/>
                        </a:lnTo>
                        <a:lnTo>
                          <a:pt x="1984" y="2845"/>
                        </a:lnTo>
                        <a:lnTo>
                          <a:pt x="1870" y="2581"/>
                        </a:lnTo>
                        <a:lnTo>
                          <a:pt x="1565" y="2371"/>
                        </a:lnTo>
                        <a:lnTo>
                          <a:pt x="840" y="1370"/>
                        </a:lnTo>
                        <a:lnTo>
                          <a:pt x="572" y="1159"/>
                        </a:lnTo>
                        <a:lnTo>
                          <a:pt x="649" y="1580"/>
                        </a:lnTo>
                        <a:lnTo>
                          <a:pt x="572" y="1686"/>
                        </a:lnTo>
                        <a:lnTo>
                          <a:pt x="496" y="2055"/>
                        </a:lnTo>
                        <a:lnTo>
                          <a:pt x="267" y="2476"/>
                        </a:lnTo>
                        <a:lnTo>
                          <a:pt x="267" y="2792"/>
                        </a:lnTo>
                        <a:lnTo>
                          <a:pt x="191" y="3161"/>
                        </a:lnTo>
                        <a:lnTo>
                          <a:pt x="191" y="3582"/>
                        </a:lnTo>
                        <a:lnTo>
                          <a:pt x="267" y="3846"/>
                        </a:lnTo>
                        <a:lnTo>
                          <a:pt x="496" y="4373"/>
                        </a:lnTo>
                        <a:lnTo>
                          <a:pt x="649" y="5058"/>
                        </a:lnTo>
                        <a:lnTo>
                          <a:pt x="649" y="5426"/>
                        </a:lnTo>
                        <a:lnTo>
                          <a:pt x="496" y="6954"/>
                        </a:lnTo>
                        <a:lnTo>
                          <a:pt x="649" y="7797"/>
                        </a:lnTo>
                        <a:lnTo>
                          <a:pt x="572" y="8903"/>
                        </a:lnTo>
                        <a:lnTo>
                          <a:pt x="420" y="9325"/>
                        </a:lnTo>
                        <a:lnTo>
                          <a:pt x="572" y="9430"/>
                        </a:lnTo>
                        <a:lnTo>
                          <a:pt x="649" y="9009"/>
                        </a:lnTo>
                        <a:lnTo>
                          <a:pt x="840" y="9325"/>
                        </a:lnTo>
                        <a:lnTo>
                          <a:pt x="1145" y="9694"/>
                        </a:lnTo>
                        <a:lnTo>
                          <a:pt x="1336" y="9799"/>
                        </a:lnTo>
                        <a:lnTo>
                          <a:pt x="916" y="9904"/>
                        </a:lnTo>
                        <a:lnTo>
                          <a:pt x="572" y="10115"/>
                        </a:lnTo>
                        <a:lnTo>
                          <a:pt x="496" y="9799"/>
                        </a:lnTo>
                        <a:lnTo>
                          <a:pt x="420" y="10484"/>
                        </a:lnTo>
                        <a:lnTo>
                          <a:pt x="496" y="10905"/>
                        </a:lnTo>
                        <a:lnTo>
                          <a:pt x="1069" y="11063"/>
                        </a:lnTo>
                        <a:lnTo>
                          <a:pt x="1145" y="11380"/>
                        </a:lnTo>
                        <a:lnTo>
                          <a:pt x="1069" y="11380"/>
                        </a:lnTo>
                        <a:lnTo>
                          <a:pt x="763" y="11169"/>
                        </a:lnTo>
                        <a:lnTo>
                          <a:pt x="649" y="11590"/>
                        </a:lnTo>
                        <a:lnTo>
                          <a:pt x="725" y="11906"/>
                        </a:lnTo>
                        <a:lnTo>
                          <a:pt x="496" y="12275"/>
                        </a:lnTo>
                        <a:lnTo>
                          <a:pt x="649" y="12697"/>
                        </a:lnTo>
                        <a:lnTo>
                          <a:pt x="649" y="12749"/>
                        </a:lnTo>
                        <a:lnTo>
                          <a:pt x="496" y="12486"/>
                        </a:lnTo>
                        <a:lnTo>
                          <a:pt x="191" y="12486"/>
                        </a:lnTo>
                        <a:lnTo>
                          <a:pt x="343" y="11801"/>
                        </a:lnTo>
                        <a:lnTo>
                          <a:pt x="267" y="11380"/>
                        </a:lnTo>
                        <a:lnTo>
                          <a:pt x="0" y="13276"/>
                        </a:lnTo>
                        <a:lnTo>
                          <a:pt x="191" y="13276"/>
                        </a:lnTo>
                        <a:lnTo>
                          <a:pt x="420" y="13645"/>
                        </a:lnTo>
                        <a:lnTo>
                          <a:pt x="992" y="13487"/>
                        </a:lnTo>
                        <a:lnTo>
                          <a:pt x="1145" y="13750"/>
                        </a:lnTo>
                        <a:lnTo>
                          <a:pt x="1336" y="13856"/>
                        </a:lnTo>
                        <a:lnTo>
                          <a:pt x="1412" y="13961"/>
                        </a:lnTo>
                        <a:lnTo>
                          <a:pt x="1565" y="14066"/>
                        </a:lnTo>
                        <a:lnTo>
                          <a:pt x="1641" y="14066"/>
                        </a:lnTo>
                        <a:lnTo>
                          <a:pt x="1717" y="14330"/>
                        </a:lnTo>
                        <a:lnTo>
                          <a:pt x="1984" y="14751"/>
                        </a:lnTo>
                        <a:lnTo>
                          <a:pt x="2213" y="14751"/>
                        </a:lnTo>
                        <a:lnTo>
                          <a:pt x="2442" y="14857"/>
                        </a:lnTo>
                        <a:lnTo>
                          <a:pt x="2557" y="1517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37" name="Shape 2570">
                  <a:extLst>
                    <a:ext uri="{FF2B5EF4-FFF2-40B4-BE49-F238E27FC236}">
                      <a16:creationId xmlns:a16="http://schemas.microsoft.com/office/drawing/2014/main" id="{8B97569A-B8A2-4B90-8F60-68E066BF574A}"/>
                    </a:ext>
                  </a:extLst>
                </p:cNvPr>
                <p:cNvSpPr/>
                <p:nvPr/>
              </p:nvSpPr>
              <p:spPr>
                <a:xfrm>
                  <a:off x="4922661" y="2464771"/>
                  <a:ext cx="845526" cy="1189940"/>
                </a:xfrm>
                <a:custGeom>
                  <a:avLst/>
                  <a:gdLst/>
                  <a:ahLst/>
                  <a:cxnLst>
                    <a:cxn ang="0">
                      <a:pos x="wd2" y="hd2"/>
                    </a:cxn>
                    <a:cxn ang="5400000">
                      <a:pos x="wd2" y="hd2"/>
                    </a:cxn>
                    <a:cxn ang="10800000">
                      <a:pos x="wd2" y="hd2"/>
                    </a:cxn>
                    <a:cxn ang="16200000">
                      <a:pos x="wd2" y="hd2"/>
                    </a:cxn>
                  </a:cxnLst>
                  <a:rect l="0" t="0" r="r" b="b"/>
                  <a:pathLst>
                    <a:path w="21600" h="21600" extrusionOk="0">
                      <a:moveTo>
                        <a:pt x="17360" y="2039"/>
                      </a:moveTo>
                      <a:lnTo>
                        <a:pt x="12320" y="1368"/>
                      </a:lnTo>
                      <a:lnTo>
                        <a:pt x="8520" y="826"/>
                      </a:lnTo>
                      <a:lnTo>
                        <a:pt x="3080" y="0"/>
                      </a:lnTo>
                      <a:lnTo>
                        <a:pt x="760" y="6271"/>
                      </a:lnTo>
                      <a:lnTo>
                        <a:pt x="0" y="8103"/>
                      </a:lnTo>
                      <a:lnTo>
                        <a:pt x="10000" y="17574"/>
                      </a:lnTo>
                      <a:lnTo>
                        <a:pt x="14280" y="21600"/>
                      </a:lnTo>
                      <a:lnTo>
                        <a:pt x="14360" y="21213"/>
                      </a:lnTo>
                      <a:lnTo>
                        <a:pt x="14600" y="21006"/>
                      </a:lnTo>
                      <a:lnTo>
                        <a:pt x="14680" y="20619"/>
                      </a:lnTo>
                      <a:lnTo>
                        <a:pt x="14600" y="20284"/>
                      </a:lnTo>
                      <a:lnTo>
                        <a:pt x="14600" y="20077"/>
                      </a:lnTo>
                      <a:lnTo>
                        <a:pt x="14680" y="19845"/>
                      </a:lnTo>
                      <a:lnTo>
                        <a:pt x="14680" y="19303"/>
                      </a:lnTo>
                      <a:lnTo>
                        <a:pt x="14800" y="19123"/>
                      </a:lnTo>
                      <a:lnTo>
                        <a:pt x="14680" y="18787"/>
                      </a:lnTo>
                      <a:lnTo>
                        <a:pt x="14800" y="18529"/>
                      </a:lnTo>
                      <a:lnTo>
                        <a:pt x="15120" y="18452"/>
                      </a:lnTo>
                      <a:lnTo>
                        <a:pt x="15440" y="18400"/>
                      </a:lnTo>
                      <a:lnTo>
                        <a:pt x="15640" y="18477"/>
                      </a:lnTo>
                      <a:lnTo>
                        <a:pt x="15960" y="18477"/>
                      </a:lnTo>
                      <a:lnTo>
                        <a:pt x="16240" y="18684"/>
                      </a:lnTo>
                      <a:lnTo>
                        <a:pt x="16320" y="18865"/>
                      </a:lnTo>
                      <a:lnTo>
                        <a:pt x="16640" y="18916"/>
                      </a:lnTo>
                      <a:lnTo>
                        <a:pt x="16920" y="18684"/>
                      </a:lnTo>
                      <a:lnTo>
                        <a:pt x="17240" y="18452"/>
                      </a:lnTo>
                      <a:lnTo>
                        <a:pt x="17840" y="16258"/>
                      </a:lnTo>
                      <a:lnTo>
                        <a:pt x="21600" y="2529"/>
                      </a:lnTo>
                      <a:lnTo>
                        <a:pt x="17360" y="203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8" name="Shape 2571">
                  <a:extLst>
                    <a:ext uri="{FF2B5EF4-FFF2-40B4-BE49-F238E27FC236}">
                      <a16:creationId xmlns:a16="http://schemas.microsoft.com/office/drawing/2014/main" id="{8803FBEB-2CCC-4D5E-92E6-91FF17E194B3}"/>
                    </a:ext>
                  </a:extLst>
                </p:cNvPr>
                <p:cNvSpPr/>
                <p:nvPr/>
              </p:nvSpPr>
              <p:spPr>
                <a:xfrm>
                  <a:off x="5379873" y="3360423"/>
                  <a:ext cx="897196" cy="956786"/>
                </a:xfrm>
                <a:custGeom>
                  <a:avLst/>
                  <a:gdLst/>
                  <a:ahLst/>
                  <a:cxnLst>
                    <a:cxn ang="0">
                      <a:pos x="wd2" y="hd2"/>
                    </a:cxn>
                    <a:cxn ang="5400000">
                      <a:pos x="wd2" y="hd2"/>
                    </a:cxn>
                    <a:cxn ang="10800000">
                      <a:pos x="wd2" y="hd2"/>
                    </a:cxn>
                    <a:cxn ang="16200000">
                      <a:pos x="wd2" y="hd2"/>
                    </a:cxn>
                  </a:cxnLst>
                  <a:rect l="0" t="0" r="r" b="b"/>
                  <a:pathLst>
                    <a:path w="21600" h="21600" extrusionOk="0">
                      <a:moveTo>
                        <a:pt x="21600" y="2118"/>
                      </a:moveTo>
                      <a:lnTo>
                        <a:pt x="17190" y="1637"/>
                      </a:lnTo>
                      <a:lnTo>
                        <a:pt x="13005" y="1091"/>
                      </a:lnTo>
                      <a:lnTo>
                        <a:pt x="8708" y="481"/>
                      </a:lnTo>
                      <a:lnTo>
                        <a:pt x="5805" y="0"/>
                      </a:lnTo>
                      <a:lnTo>
                        <a:pt x="5240" y="2728"/>
                      </a:lnTo>
                      <a:lnTo>
                        <a:pt x="4938" y="3017"/>
                      </a:lnTo>
                      <a:lnTo>
                        <a:pt x="4674" y="3306"/>
                      </a:lnTo>
                      <a:lnTo>
                        <a:pt x="4373" y="3242"/>
                      </a:lnTo>
                      <a:lnTo>
                        <a:pt x="4297" y="3017"/>
                      </a:lnTo>
                      <a:lnTo>
                        <a:pt x="4034" y="2760"/>
                      </a:lnTo>
                      <a:lnTo>
                        <a:pt x="3732" y="2760"/>
                      </a:lnTo>
                      <a:lnTo>
                        <a:pt x="3543" y="2664"/>
                      </a:lnTo>
                      <a:lnTo>
                        <a:pt x="3242" y="2728"/>
                      </a:lnTo>
                      <a:lnTo>
                        <a:pt x="2940" y="2824"/>
                      </a:lnTo>
                      <a:lnTo>
                        <a:pt x="2827" y="3145"/>
                      </a:lnTo>
                      <a:lnTo>
                        <a:pt x="2940" y="3563"/>
                      </a:lnTo>
                      <a:lnTo>
                        <a:pt x="2827" y="3787"/>
                      </a:lnTo>
                      <a:lnTo>
                        <a:pt x="2827" y="4461"/>
                      </a:lnTo>
                      <a:lnTo>
                        <a:pt x="2752" y="4750"/>
                      </a:lnTo>
                      <a:lnTo>
                        <a:pt x="2752" y="5007"/>
                      </a:lnTo>
                      <a:lnTo>
                        <a:pt x="2827" y="5424"/>
                      </a:lnTo>
                      <a:lnTo>
                        <a:pt x="2752" y="5905"/>
                      </a:lnTo>
                      <a:lnTo>
                        <a:pt x="2526" y="6162"/>
                      </a:lnTo>
                      <a:lnTo>
                        <a:pt x="2450" y="6644"/>
                      </a:lnTo>
                      <a:lnTo>
                        <a:pt x="2375" y="6804"/>
                      </a:lnTo>
                      <a:lnTo>
                        <a:pt x="2375" y="7061"/>
                      </a:lnTo>
                      <a:lnTo>
                        <a:pt x="2676" y="7542"/>
                      </a:lnTo>
                      <a:lnTo>
                        <a:pt x="2827" y="7831"/>
                      </a:lnTo>
                      <a:lnTo>
                        <a:pt x="2827" y="8024"/>
                      </a:lnTo>
                      <a:lnTo>
                        <a:pt x="2940" y="8281"/>
                      </a:lnTo>
                      <a:lnTo>
                        <a:pt x="2903" y="8505"/>
                      </a:lnTo>
                      <a:lnTo>
                        <a:pt x="3393" y="8987"/>
                      </a:lnTo>
                      <a:lnTo>
                        <a:pt x="3581" y="9179"/>
                      </a:lnTo>
                      <a:lnTo>
                        <a:pt x="3317" y="9404"/>
                      </a:lnTo>
                      <a:lnTo>
                        <a:pt x="2450" y="9821"/>
                      </a:lnTo>
                      <a:lnTo>
                        <a:pt x="2337" y="10014"/>
                      </a:lnTo>
                      <a:lnTo>
                        <a:pt x="2111" y="10142"/>
                      </a:lnTo>
                      <a:lnTo>
                        <a:pt x="1960" y="10559"/>
                      </a:lnTo>
                      <a:lnTo>
                        <a:pt x="1960" y="10977"/>
                      </a:lnTo>
                      <a:lnTo>
                        <a:pt x="1809" y="11169"/>
                      </a:lnTo>
                      <a:lnTo>
                        <a:pt x="1696" y="11458"/>
                      </a:lnTo>
                      <a:lnTo>
                        <a:pt x="1244" y="11939"/>
                      </a:lnTo>
                      <a:lnTo>
                        <a:pt x="980" y="12132"/>
                      </a:lnTo>
                      <a:lnTo>
                        <a:pt x="829" y="12292"/>
                      </a:lnTo>
                      <a:lnTo>
                        <a:pt x="980" y="12549"/>
                      </a:lnTo>
                      <a:lnTo>
                        <a:pt x="905" y="12806"/>
                      </a:lnTo>
                      <a:lnTo>
                        <a:pt x="829" y="13031"/>
                      </a:lnTo>
                      <a:lnTo>
                        <a:pt x="829" y="13223"/>
                      </a:lnTo>
                      <a:lnTo>
                        <a:pt x="1131" y="13319"/>
                      </a:lnTo>
                      <a:lnTo>
                        <a:pt x="1395" y="13448"/>
                      </a:lnTo>
                      <a:lnTo>
                        <a:pt x="1395" y="13993"/>
                      </a:lnTo>
                      <a:lnTo>
                        <a:pt x="1131" y="14186"/>
                      </a:lnTo>
                      <a:lnTo>
                        <a:pt x="1055" y="14347"/>
                      </a:lnTo>
                      <a:lnTo>
                        <a:pt x="829" y="14347"/>
                      </a:lnTo>
                      <a:lnTo>
                        <a:pt x="679" y="14314"/>
                      </a:lnTo>
                      <a:lnTo>
                        <a:pt x="490" y="14314"/>
                      </a:lnTo>
                      <a:lnTo>
                        <a:pt x="38" y="14796"/>
                      </a:lnTo>
                      <a:lnTo>
                        <a:pt x="0" y="15021"/>
                      </a:lnTo>
                      <a:lnTo>
                        <a:pt x="754" y="15374"/>
                      </a:lnTo>
                      <a:lnTo>
                        <a:pt x="7502" y="18711"/>
                      </a:lnTo>
                      <a:lnTo>
                        <a:pt x="11874" y="20830"/>
                      </a:lnTo>
                      <a:lnTo>
                        <a:pt x="17001" y="21407"/>
                      </a:lnTo>
                      <a:lnTo>
                        <a:pt x="18697" y="21600"/>
                      </a:lnTo>
                      <a:lnTo>
                        <a:pt x="18773" y="21472"/>
                      </a:lnTo>
                      <a:lnTo>
                        <a:pt x="21600" y="2118"/>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9" name="Shape 2572">
                  <a:extLst>
                    <a:ext uri="{FF2B5EF4-FFF2-40B4-BE49-F238E27FC236}">
                      <a16:creationId xmlns:a16="http://schemas.microsoft.com/office/drawing/2014/main" id="{D79612D1-B793-46A6-9D40-64A1A4CB20C9}"/>
                    </a:ext>
                  </a:extLst>
                </p:cNvPr>
                <p:cNvSpPr/>
                <p:nvPr/>
              </p:nvSpPr>
              <p:spPr>
                <a:xfrm>
                  <a:off x="5404925" y="1495189"/>
                  <a:ext cx="792289" cy="1162928"/>
                </a:xfrm>
                <a:custGeom>
                  <a:avLst/>
                  <a:gdLst/>
                  <a:ahLst/>
                  <a:cxnLst>
                    <a:cxn ang="0">
                      <a:pos x="wd2" y="hd2"/>
                    </a:cxn>
                    <a:cxn ang="5400000">
                      <a:pos x="wd2" y="hd2"/>
                    </a:cxn>
                    <a:cxn ang="10800000">
                      <a:pos x="wd2" y="hd2"/>
                    </a:cxn>
                    <a:cxn ang="16200000">
                      <a:pos x="wd2" y="hd2"/>
                    </a:cxn>
                  </a:cxnLst>
                  <a:rect l="0" t="0" r="r" b="b"/>
                  <a:pathLst>
                    <a:path w="21600" h="21600" extrusionOk="0">
                      <a:moveTo>
                        <a:pt x="4354" y="6443"/>
                      </a:moveTo>
                      <a:lnTo>
                        <a:pt x="4269" y="7050"/>
                      </a:lnTo>
                      <a:lnTo>
                        <a:pt x="4098" y="7182"/>
                      </a:lnTo>
                      <a:lnTo>
                        <a:pt x="4269" y="7578"/>
                      </a:lnTo>
                      <a:lnTo>
                        <a:pt x="4183" y="8133"/>
                      </a:lnTo>
                      <a:lnTo>
                        <a:pt x="4269" y="8291"/>
                      </a:lnTo>
                      <a:lnTo>
                        <a:pt x="4269" y="8529"/>
                      </a:lnTo>
                      <a:lnTo>
                        <a:pt x="4440" y="8740"/>
                      </a:lnTo>
                      <a:lnTo>
                        <a:pt x="4525" y="8820"/>
                      </a:lnTo>
                      <a:lnTo>
                        <a:pt x="5165" y="9189"/>
                      </a:lnTo>
                      <a:lnTo>
                        <a:pt x="5251" y="9533"/>
                      </a:lnTo>
                      <a:lnTo>
                        <a:pt x="5080" y="9717"/>
                      </a:lnTo>
                      <a:lnTo>
                        <a:pt x="4354" y="10166"/>
                      </a:lnTo>
                      <a:lnTo>
                        <a:pt x="3970" y="10774"/>
                      </a:lnTo>
                      <a:lnTo>
                        <a:pt x="3372" y="11117"/>
                      </a:lnTo>
                      <a:lnTo>
                        <a:pt x="3372" y="11275"/>
                      </a:lnTo>
                      <a:lnTo>
                        <a:pt x="3244" y="11460"/>
                      </a:lnTo>
                      <a:lnTo>
                        <a:pt x="2988" y="11619"/>
                      </a:lnTo>
                      <a:lnTo>
                        <a:pt x="2519" y="11803"/>
                      </a:lnTo>
                      <a:lnTo>
                        <a:pt x="2092" y="12147"/>
                      </a:lnTo>
                      <a:lnTo>
                        <a:pt x="1878" y="12358"/>
                      </a:lnTo>
                      <a:lnTo>
                        <a:pt x="1622" y="12912"/>
                      </a:lnTo>
                      <a:lnTo>
                        <a:pt x="1793" y="12992"/>
                      </a:lnTo>
                      <a:lnTo>
                        <a:pt x="2006" y="13044"/>
                      </a:lnTo>
                      <a:lnTo>
                        <a:pt x="2348" y="13203"/>
                      </a:lnTo>
                      <a:lnTo>
                        <a:pt x="2519" y="13335"/>
                      </a:lnTo>
                      <a:lnTo>
                        <a:pt x="2262" y="13546"/>
                      </a:lnTo>
                      <a:lnTo>
                        <a:pt x="2262" y="13784"/>
                      </a:lnTo>
                      <a:lnTo>
                        <a:pt x="1964" y="14154"/>
                      </a:lnTo>
                      <a:lnTo>
                        <a:pt x="1878" y="14233"/>
                      </a:lnTo>
                      <a:lnTo>
                        <a:pt x="1708" y="14338"/>
                      </a:lnTo>
                      <a:lnTo>
                        <a:pt x="0" y="19408"/>
                      </a:lnTo>
                      <a:lnTo>
                        <a:pt x="5379" y="20095"/>
                      </a:lnTo>
                      <a:lnTo>
                        <a:pt x="9904" y="20597"/>
                      </a:lnTo>
                      <a:lnTo>
                        <a:pt x="11270" y="20755"/>
                      </a:lnTo>
                      <a:lnTo>
                        <a:pt x="16008" y="21230"/>
                      </a:lnTo>
                      <a:lnTo>
                        <a:pt x="19935" y="21600"/>
                      </a:lnTo>
                      <a:lnTo>
                        <a:pt x="21600" y="14550"/>
                      </a:lnTo>
                      <a:lnTo>
                        <a:pt x="21301" y="14391"/>
                      </a:lnTo>
                      <a:lnTo>
                        <a:pt x="21130" y="14180"/>
                      </a:lnTo>
                      <a:lnTo>
                        <a:pt x="20960" y="13837"/>
                      </a:lnTo>
                      <a:lnTo>
                        <a:pt x="20661" y="13784"/>
                      </a:lnTo>
                      <a:lnTo>
                        <a:pt x="20149" y="14154"/>
                      </a:lnTo>
                      <a:lnTo>
                        <a:pt x="20149" y="14286"/>
                      </a:lnTo>
                      <a:lnTo>
                        <a:pt x="19594" y="14180"/>
                      </a:lnTo>
                      <a:lnTo>
                        <a:pt x="19338" y="14233"/>
                      </a:lnTo>
                      <a:lnTo>
                        <a:pt x="19039" y="14154"/>
                      </a:lnTo>
                      <a:lnTo>
                        <a:pt x="18484" y="14154"/>
                      </a:lnTo>
                      <a:lnTo>
                        <a:pt x="17843" y="13995"/>
                      </a:lnTo>
                      <a:lnTo>
                        <a:pt x="17673" y="14048"/>
                      </a:lnTo>
                      <a:lnTo>
                        <a:pt x="17331" y="14180"/>
                      </a:lnTo>
                      <a:lnTo>
                        <a:pt x="17118" y="14180"/>
                      </a:lnTo>
                      <a:lnTo>
                        <a:pt x="16776" y="14101"/>
                      </a:lnTo>
                      <a:lnTo>
                        <a:pt x="16221" y="14048"/>
                      </a:lnTo>
                      <a:lnTo>
                        <a:pt x="15923" y="14154"/>
                      </a:lnTo>
                      <a:lnTo>
                        <a:pt x="15837" y="14338"/>
                      </a:lnTo>
                      <a:lnTo>
                        <a:pt x="15752" y="14338"/>
                      </a:lnTo>
                      <a:lnTo>
                        <a:pt x="15410" y="14180"/>
                      </a:lnTo>
                      <a:lnTo>
                        <a:pt x="15282" y="13995"/>
                      </a:lnTo>
                      <a:lnTo>
                        <a:pt x="15325" y="13784"/>
                      </a:lnTo>
                      <a:lnTo>
                        <a:pt x="15197" y="13652"/>
                      </a:lnTo>
                      <a:lnTo>
                        <a:pt x="15282" y="13441"/>
                      </a:lnTo>
                      <a:lnTo>
                        <a:pt x="15111" y="13150"/>
                      </a:lnTo>
                      <a:lnTo>
                        <a:pt x="14770" y="12939"/>
                      </a:lnTo>
                      <a:lnTo>
                        <a:pt x="14471" y="12992"/>
                      </a:lnTo>
                      <a:lnTo>
                        <a:pt x="14215" y="12860"/>
                      </a:lnTo>
                      <a:lnTo>
                        <a:pt x="14130" y="12648"/>
                      </a:lnTo>
                      <a:lnTo>
                        <a:pt x="14300" y="12411"/>
                      </a:lnTo>
                      <a:lnTo>
                        <a:pt x="14300" y="12200"/>
                      </a:lnTo>
                      <a:lnTo>
                        <a:pt x="14215" y="12015"/>
                      </a:lnTo>
                      <a:lnTo>
                        <a:pt x="14002" y="11856"/>
                      </a:lnTo>
                      <a:lnTo>
                        <a:pt x="13745" y="11513"/>
                      </a:lnTo>
                      <a:lnTo>
                        <a:pt x="13660" y="11011"/>
                      </a:lnTo>
                      <a:lnTo>
                        <a:pt x="13660" y="10615"/>
                      </a:lnTo>
                      <a:lnTo>
                        <a:pt x="13319" y="10457"/>
                      </a:lnTo>
                      <a:lnTo>
                        <a:pt x="13276" y="10325"/>
                      </a:lnTo>
                      <a:lnTo>
                        <a:pt x="12123" y="10721"/>
                      </a:lnTo>
                      <a:lnTo>
                        <a:pt x="11825" y="10721"/>
                      </a:lnTo>
                      <a:lnTo>
                        <a:pt x="11568" y="10457"/>
                      </a:lnTo>
                      <a:lnTo>
                        <a:pt x="11184" y="10430"/>
                      </a:lnTo>
                      <a:lnTo>
                        <a:pt x="11270" y="10219"/>
                      </a:lnTo>
                      <a:lnTo>
                        <a:pt x="11483" y="10061"/>
                      </a:lnTo>
                      <a:lnTo>
                        <a:pt x="11398" y="9876"/>
                      </a:lnTo>
                      <a:lnTo>
                        <a:pt x="11568" y="9665"/>
                      </a:lnTo>
                      <a:lnTo>
                        <a:pt x="11910" y="9665"/>
                      </a:lnTo>
                      <a:lnTo>
                        <a:pt x="11995" y="9268"/>
                      </a:lnTo>
                      <a:lnTo>
                        <a:pt x="11825" y="9136"/>
                      </a:lnTo>
                      <a:lnTo>
                        <a:pt x="11995" y="8925"/>
                      </a:lnTo>
                      <a:lnTo>
                        <a:pt x="11910" y="8740"/>
                      </a:lnTo>
                      <a:lnTo>
                        <a:pt x="12123" y="8582"/>
                      </a:lnTo>
                      <a:lnTo>
                        <a:pt x="12209" y="8371"/>
                      </a:lnTo>
                      <a:lnTo>
                        <a:pt x="12465" y="7975"/>
                      </a:lnTo>
                      <a:lnTo>
                        <a:pt x="12764" y="7446"/>
                      </a:lnTo>
                      <a:lnTo>
                        <a:pt x="12550" y="7394"/>
                      </a:lnTo>
                      <a:lnTo>
                        <a:pt x="12123" y="7394"/>
                      </a:lnTo>
                      <a:lnTo>
                        <a:pt x="11825" y="7288"/>
                      </a:lnTo>
                      <a:lnTo>
                        <a:pt x="11910" y="7130"/>
                      </a:lnTo>
                      <a:lnTo>
                        <a:pt x="11654" y="7130"/>
                      </a:lnTo>
                      <a:lnTo>
                        <a:pt x="11483" y="6945"/>
                      </a:lnTo>
                      <a:lnTo>
                        <a:pt x="11184" y="6786"/>
                      </a:lnTo>
                      <a:lnTo>
                        <a:pt x="11184" y="6496"/>
                      </a:lnTo>
                      <a:lnTo>
                        <a:pt x="10928" y="6337"/>
                      </a:lnTo>
                      <a:lnTo>
                        <a:pt x="10629" y="5941"/>
                      </a:lnTo>
                      <a:lnTo>
                        <a:pt x="10458" y="5756"/>
                      </a:lnTo>
                      <a:lnTo>
                        <a:pt x="10288" y="5598"/>
                      </a:lnTo>
                      <a:lnTo>
                        <a:pt x="10202" y="5413"/>
                      </a:lnTo>
                      <a:lnTo>
                        <a:pt x="9733" y="5255"/>
                      </a:lnTo>
                      <a:lnTo>
                        <a:pt x="9647" y="5096"/>
                      </a:lnTo>
                      <a:lnTo>
                        <a:pt x="9178" y="4753"/>
                      </a:lnTo>
                      <a:lnTo>
                        <a:pt x="9477" y="4700"/>
                      </a:lnTo>
                      <a:lnTo>
                        <a:pt x="9306" y="4515"/>
                      </a:lnTo>
                      <a:lnTo>
                        <a:pt x="9391" y="4304"/>
                      </a:lnTo>
                      <a:lnTo>
                        <a:pt x="9391" y="4172"/>
                      </a:lnTo>
                      <a:lnTo>
                        <a:pt x="9178" y="3776"/>
                      </a:lnTo>
                      <a:lnTo>
                        <a:pt x="9178" y="3670"/>
                      </a:lnTo>
                      <a:lnTo>
                        <a:pt x="8666" y="3116"/>
                      </a:lnTo>
                      <a:lnTo>
                        <a:pt x="9477" y="449"/>
                      </a:lnTo>
                      <a:lnTo>
                        <a:pt x="9562" y="343"/>
                      </a:lnTo>
                      <a:lnTo>
                        <a:pt x="8836" y="290"/>
                      </a:lnTo>
                      <a:lnTo>
                        <a:pt x="6617" y="0"/>
                      </a:lnTo>
                      <a:lnTo>
                        <a:pt x="6531" y="106"/>
                      </a:lnTo>
                      <a:lnTo>
                        <a:pt x="4354" y="644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0" name="Shape 2573">
                  <a:extLst>
                    <a:ext uri="{FF2B5EF4-FFF2-40B4-BE49-F238E27FC236}">
                      <a16:creationId xmlns:a16="http://schemas.microsoft.com/office/drawing/2014/main" id="{D354D4FD-FC15-4DEB-8134-338629E044AD}"/>
                    </a:ext>
                  </a:extLst>
                </p:cNvPr>
                <p:cNvSpPr/>
                <p:nvPr/>
              </p:nvSpPr>
              <p:spPr>
                <a:xfrm>
                  <a:off x="5621003" y="2604094"/>
                  <a:ext cx="740618" cy="850161"/>
                </a:xfrm>
                <a:custGeom>
                  <a:avLst/>
                  <a:gdLst/>
                  <a:ahLst/>
                  <a:cxnLst>
                    <a:cxn ang="0">
                      <a:pos x="wd2" y="hd2"/>
                    </a:cxn>
                    <a:cxn ang="5400000">
                      <a:pos x="wd2" y="hd2"/>
                    </a:cxn>
                    <a:cxn ang="10800000">
                      <a:pos x="wd2" y="hd2"/>
                    </a:cxn>
                    <a:cxn ang="16200000">
                      <a:pos x="wd2" y="hd2"/>
                    </a:cxn>
                  </a:cxnLst>
                  <a:rect l="0" t="0" r="r" b="b"/>
                  <a:pathLst>
                    <a:path w="21600" h="21600" extrusionOk="0">
                      <a:moveTo>
                        <a:pt x="14339" y="5237"/>
                      </a:moveTo>
                      <a:lnTo>
                        <a:pt x="15024" y="1373"/>
                      </a:lnTo>
                      <a:lnTo>
                        <a:pt x="10823" y="867"/>
                      </a:lnTo>
                      <a:lnTo>
                        <a:pt x="5754" y="217"/>
                      </a:lnTo>
                      <a:lnTo>
                        <a:pt x="4293" y="0"/>
                      </a:lnTo>
                      <a:lnTo>
                        <a:pt x="0" y="19216"/>
                      </a:lnTo>
                      <a:lnTo>
                        <a:pt x="3516" y="19758"/>
                      </a:lnTo>
                      <a:lnTo>
                        <a:pt x="8722" y="20444"/>
                      </a:lnTo>
                      <a:lnTo>
                        <a:pt x="13791" y="21058"/>
                      </a:lnTo>
                      <a:lnTo>
                        <a:pt x="19134" y="21600"/>
                      </a:lnTo>
                      <a:lnTo>
                        <a:pt x="21600" y="6032"/>
                      </a:lnTo>
                      <a:lnTo>
                        <a:pt x="14339" y="523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1" name="Shape 2574">
                  <a:extLst>
                    <a:ext uri="{FF2B5EF4-FFF2-40B4-BE49-F238E27FC236}">
                      <a16:creationId xmlns:a16="http://schemas.microsoft.com/office/drawing/2014/main" id="{9BED6058-8A3E-4356-967F-1E22431D3F18}"/>
                    </a:ext>
                  </a:extLst>
                </p:cNvPr>
                <p:cNvSpPr/>
                <p:nvPr/>
              </p:nvSpPr>
              <p:spPr>
                <a:xfrm>
                  <a:off x="5722780" y="1513671"/>
                  <a:ext cx="1366933" cy="771969"/>
                </a:xfrm>
                <a:custGeom>
                  <a:avLst/>
                  <a:gdLst/>
                  <a:ahLst/>
                  <a:cxnLst>
                    <a:cxn ang="0">
                      <a:pos x="wd2" y="hd2"/>
                    </a:cxn>
                    <a:cxn ang="5400000">
                      <a:pos x="wd2" y="hd2"/>
                    </a:cxn>
                    <a:cxn ang="10800000">
                      <a:pos x="wd2" y="hd2"/>
                    </a:cxn>
                    <a:cxn ang="16200000">
                      <a:pos x="wd2" y="hd2"/>
                    </a:cxn>
                  </a:cxnLst>
                  <a:rect l="0" t="0" r="r" b="b"/>
                  <a:pathLst>
                    <a:path w="21600" h="21600" extrusionOk="0">
                      <a:moveTo>
                        <a:pt x="0" y="4177"/>
                      </a:moveTo>
                      <a:lnTo>
                        <a:pt x="297" y="5012"/>
                      </a:lnTo>
                      <a:lnTo>
                        <a:pt x="297" y="5171"/>
                      </a:lnTo>
                      <a:lnTo>
                        <a:pt x="421" y="5768"/>
                      </a:lnTo>
                      <a:lnTo>
                        <a:pt x="421" y="5967"/>
                      </a:lnTo>
                      <a:lnTo>
                        <a:pt x="371" y="6285"/>
                      </a:lnTo>
                      <a:lnTo>
                        <a:pt x="470" y="6564"/>
                      </a:lnTo>
                      <a:lnTo>
                        <a:pt x="297" y="6643"/>
                      </a:lnTo>
                      <a:lnTo>
                        <a:pt x="569" y="7160"/>
                      </a:lnTo>
                      <a:lnTo>
                        <a:pt x="619" y="7399"/>
                      </a:lnTo>
                      <a:lnTo>
                        <a:pt x="891" y="7638"/>
                      </a:lnTo>
                      <a:lnTo>
                        <a:pt x="940" y="7916"/>
                      </a:lnTo>
                      <a:lnTo>
                        <a:pt x="1039" y="8155"/>
                      </a:lnTo>
                      <a:lnTo>
                        <a:pt x="1138" y="8433"/>
                      </a:lnTo>
                      <a:lnTo>
                        <a:pt x="1311" y="9030"/>
                      </a:lnTo>
                      <a:lnTo>
                        <a:pt x="1460" y="9269"/>
                      </a:lnTo>
                      <a:lnTo>
                        <a:pt x="1460" y="9706"/>
                      </a:lnTo>
                      <a:lnTo>
                        <a:pt x="1633" y="9945"/>
                      </a:lnTo>
                      <a:lnTo>
                        <a:pt x="1732" y="10223"/>
                      </a:lnTo>
                      <a:lnTo>
                        <a:pt x="1880" y="10223"/>
                      </a:lnTo>
                      <a:lnTo>
                        <a:pt x="1831" y="10462"/>
                      </a:lnTo>
                      <a:lnTo>
                        <a:pt x="2004" y="10621"/>
                      </a:lnTo>
                      <a:lnTo>
                        <a:pt x="2252" y="10621"/>
                      </a:lnTo>
                      <a:lnTo>
                        <a:pt x="2375" y="10701"/>
                      </a:lnTo>
                      <a:lnTo>
                        <a:pt x="2202" y="11496"/>
                      </a:lnTo>
                      <a:lnTo>
                        <a:pt x="2054" y="12093"/>
                      </a:lnTo>
                      <a:lnTo>
                        <a:pt x="2004" y="12411"/>
                      </a:lnTo>
                      <a:lnTo>
                        <a:pt x="1880" y="12650"/>
                      </a:lnTo>
                      <a:lnTo>
                        <a:pt x="1930" y="12928"/>
                      </a:lnTo>
                      <a:lnTo>
                        <a:pt x="1831" y="13246"/>
                      </a:lnTo>
                      <a:lnTo>
                        <a:pt x="1930" y="13445"/>
                      </a:lnTo>
                      <a:lnTo>
                        <a:pt x="1880" y="14042"/>
                      </a:lnTo>
                      <a:lnTo>
                        <a:pt x="1682" y="14042"/>
                      </a:lnTo>
                      <a:lnTo>
                        <a:pt x="1584" y="14360"/>
                      </a:lnTo>
                      <a:lnTo>
                        <a:pt x="1633" y="14639"/>
                      </a:lnTo>
                      <a:lnTo>
                        <a:pt x="1509" y="14877"/>
                      </a:lnTo>
                      <a:lnTo>
                        <a:pt x="1460" y="15196"/>
                      </a:lnTo>
                      <a:lnTo>
                        <a:pt x="1682" y="15235"/>
                      </a:lnTo>
                      <a:lnTo>
                        <a:pt x="1831" y="15633"/>
                      </a:lnTo>
                      <a:lnTo>
                        <a:pt x="2004" y="15633"/>
                      </a:lnTo>
                      <a:lnTo>
                        <a:pt x="2672" y="15036"/>
                      </a:lnTo>
                      <a:lnTo>
                        <a:pt x="2697" y="15235"/>
                      </a:lnTo>
                      <a:lnTo>
                        <a:pt x="2895" y="15474"/>
                      </a:lnTo>
                      <a:lnTo>
                        <a:pt x="2895" y="16071"/>
                      </a:lnTo>
                      <a:lnTo>
                        <a:pt x="2944" y="16827"/>
                      </a:lnTo>
                      <a:lnTo>
                        <a:pt x="3093" y="17344"/>
                      </a:lnTo>
                      <a:lnTo>
                        <a:pt x="3216" y="17582"/>
                      </a:lnTo>
                      <a:lnTo>
                        <a:pt x="3266" y="17861"/>
                      </a:lnTo>
                      <a:lnTo>
                        <a:pt x="3266" y="18179"/>
                      </a:lnTo>
                      <a:lnTo>
                        <a:pt x="3167" y="18537"/>
                      </a:lnTo>
                      <a:lnTo>
                        <a:pt x="3216" y="18855"/>
                      </a:lnTo>
                      <a:lnTo>
                        <a:pt x="3365" y="19054"/>
                      </a:lnTo>
                      <a:lnTo>
                        <a:pt x="3538" y="18975"/>
                      </a:lnTo>
                      <a:lnTo>
                        <a:pt x="3736" y="19293"/>
                      </a:lnTo>
                      <a:lnTo>
                        <a:pt x="3835" y="19730"/>
                      </a:lnTo>
                      <a:lnTo>
                        <a:pt x="3786" y="20049"/>
                      </a:lnTo>
                      <a:lnTo>
                        <a:pt x="3860" y="20248"/>
                      </a:lnTo>
                      <a:lnTo>
                        <a:pt x="3835" y="20566"/>
                      </a:lnTo>
                      <a:lnTo>
                        <a:pt x="3909" y="20844"/>
                      </a:lnTo>
                      <a:lnTo>
                        <a:pt x="4107" y="21083"/>
                      </a:lnTo>
                      <a:lnTo>
                        <a:pt x="4157" y="21083"/>
                      </a:lnTo>
                      <a:lnTo>
                        <a:pt x="4206" y="20804"/>
                      </a:lnTo>
                      <a:lnTo>
                        <a:pt x="4379" y="20645"/>
                      </a:lnTo>
                      <a:lnTo>
                        <a:pt x="4701" y="20725"/>
                      </a:lnTo>
                      <a:lnTo>
                        <a:pt x="4899" y="20844"/>
                      </a:lnTo>
                      <a:lnTo>
                        <a:pt x="5023" y="20844"/>
                      </a:lnTo>
                      <a:lnTo>
                        <a:pt x="5221" y="20645"/>
                      </a:lnTo>
                      <a:lnTo>
                        <a:pt x="5320" y="20566"/>
                      </a:lnTo>
                      <a:lnTo>
                        <a:pt x="5691" y="20804"/>
                      </a:lnTo>
                      <a:lnTo>
                        <a:pt x="6012" y="20804"/>
                      </a:lnTo>
                      <a:lnTo>
                        <a:pt x="6186" y="20924"/>
                      </a:lnTo>
                      <a:lnTo>
                        <a:pt x="6334" y="20844"/>
                      </a:lnTo>
                      <a:lnTo>
                        <a:pt x="6656" y="21003"/>
                      </a:lnTo>
                      <a:lnTo>
                        <a:pt x="6656" y="20804"/>
                      </a:lnTo>
                      <a:lnTo>
                        <a:pt x="6953" y="20248"/>
                      </a:lnTo>
                      <a:lnTo>
                        <a:pt x="7126" y="20327"/>
                      </a:lnTo>
                      <a:lnTo>
                        <a:pt x="7225" y="20844"/>
                      </a:lnTo>
                      <a:lnTo>
                        <a:pt x="7324" y="21162"/>
                      </a:lnTo>
                      <a:lnTo>
                        <a:pt x="7497" y="21401"/>
                      </a:lnTo>
                      <a:lnTo>
                        <a:pt x="7695" y="19531"/>
                      </a:lnTo>
                      <a:lnTo>
                        <a:pt x="7819" y="19293"/>
                      </a:lnTo>
                      <a:lnTo>
                        <a:pt x="11258" y="20128"/>
                      </a:lnTo>
                      <a:lnTo>
                        <a:pt x="14623" y="20725"/>
                      </a:lnTo>
                      <a:lnTo>
                        <a:pt x="18285" y="21322"/>
                      </a:lnTo>
                      <a:lnTo>
                        <a:pt x="20808" y="21600"/>
                      </a:lnTo>
                      <a:lnTo>
                        <a:pt x="20882" y="21322"/>
                      </a:lnTo>
                      <a:lnTo>
                        <a:pt x="21031" y="17582"/>
                      </a:lnTo>
                      <a:lnTo>
                        <a:pt x="21600" y="4773"/>
                      </a:lnTo>
                      <a:lnTo>
                        <a:pt x="21600" y="4654"/>
                      </a:lnTo>
                      <a:lnTo>
                        <a:pt x="20338" y="4495"/>
                      </a:lnTo>
                      <a:lnTo>
                        <a:pt x="16899" y="4018"/>
                      </a:lnTo>
                      <a:lnTo>
                        <a:pt x="14153" y="3501"/>
                      </a:lnTo>
                      <a:lnTo>
                        <a:pt x="11604" y="2983"/>
                      </a:lnTo>
                      <a:lnTo>
                        <a:pt x="7596" y="2108"/>
                      </a:lnTo>
                      <a:lnTo>
                        <a:pt x="3093" y="835"/>
                      </a:lnTo>
                      <a:lnTo>
                        <a:pt x="520" y="0"/>
                      </a:lnTo>
                      <a:lnTo>
                        <a:pt x="470" y="159"/>
                      </a:lnTo>
                      <a:lnTo>
                        <a:pt x="0" y="417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2" name="Shape 2575">
                  <a:extLst>
                    <a:ext uri="{FF2B5EF4-FFF2-40B4-BE49-F238E27FC236}">
                      <a16:creationId xmlns:a16="http://schemas.microsoft.com/office/drawing/2014/main" id="{CE028710-6192-426B-AEB6-D956E537BDBE}"/>
                    </a:ext>
                  </a:extLst>
                </p:cNvPr>
                <p:cNvSpPr/>
                <p:nvPr/>
              </p:nvSpPr>
              <p:spPr>
                <a:xfrm>
                  <a:off x="6112660" y="2203182"/>
                  <a:ext cx="926946" cy="695199"/>
                </a:xfrm>
                <a:custGeom>
                  <a:avLst/>
                  <a:gdLst/>
                  <a:ahLst/>
                  <a:cxnLst>
                    <a:cxn ang="0">
                      <a:pos x="wd2" y="hd2"/>
                    </a:cxn>
                    <a:cxn ang="5400000">
                      <a:pos x="wd2" y="hd2"/>
                    </a:cxn>
                    <a:cxn ang="10800000">
                      <a:pos x="wd2" y="hd2"/>
                    </a:cxn>
                    <a:cxn ang="16200000">
                      <a:pos x="wd2" y="hd2"/>
                    </a:cxn>
                  </a:cxnLst>
                  <a:rect l="0" t="0" r="r" b="b"/>
                  <a:pathLst>
                    <a:path w="21600" h="21600" extrusionOk="0">
                      <a:moveTo>
                        <a:pt x="5801" y="19833"/>
                      </a:moveTo>
                      <a:lnTo>
                        <a:pt x="8611" y="20275"/>
                      </a:lnTo>
                      <a:lnTo>
                        <a:pt x="15908" y="21158"/>
                      </a:lnTo>
                      <a:lnTo>
                        <a:pt x="20505" y="21600"/>
                      </a:lnTo>
                      <a:lnTo>
                        <a:pt x="21053" y="12059"/>
                      </a:lnTo>
                      <a:lnTo>
                        <a:pt x="21600" y="2562"/>
                      </a:lnTo>
                      <a:lnTo>
                        <a:pt x="17878" y="2253"/>
                      </a:lnTo>
                      <a:lnTo>
                        <a:pt x="12478" y="1590"/>
                      </a:lnTo>
                      <a:lnTo>
                        <a:pt x="7516" y="928"/>
                      </a:lnTo>
                      <a:lnTo>
                        <a:pt x="2445" y="0"/>
                      </a:lnTo>
                      <a:lnTo>
                        <a:pt x="2262" y="265"/>
                      </a:lnTo>
                      <a:lnTo>
                        <a:pt x="1970" y="2341"/>
                      </a:lnTo>
                      <a:lnTo>
                        <a:pt x="547" y="14135"/>
                      </a:lnTo>
                      <a:lnTo>
                        <a:pt x="0" y="18861"/>
                      </a:lnTo>
                      <a:lnTo>
                        <a:pt x="5801" y="1983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3" name="Shape 2576">
                  <a:extLst>
                    <a:ext uri="{FF2B5EF4-FFF2-40B4-BE49-F238E27FC236}">
                      <a16:creationId xmlns:a16="http://schemas.microsoft.com/office/drawing/2014/main" id="{1617A6CF-79BC-4431-A104-115461E3BB0C}"/>
                    </a:ext>
                  </a:extLst>
                </p:cNvPr>
                <p:cNvSpPr/>
                <p:nvPr/>
              </p:nvSpPr>
              <p:spPr>
                <a:xfrm>
                  <a:off x="6156503" y="3454255"/>
                  <a:ext cx="920684" cy="874329"/>
                </a:xfrm>
                <a:custGeom>
                  <a:avLst/>
                  <a:gdLst/>
                  <a:ahLst/>
                  <a:cxnLst>
                    <a:cxn ang="0">
                      <a:pos x="wd2" y="hd2"/>
                    </a:cxn>
                    <a:cxn ang="5400000">
                      <a:pos x="wd2" y="hd2"/>
                    </a:cxn>
                    <a:cxn ang="10800000">
                      <a:pos x="wd2" y="hd2"/>
                    </a:cxn>
                    <a:cxn ang="16200000">
                      <a:pos x="wd2" y="hd2"/>
                    </a:cxn>
                  </a:cxnLst>
                  <a:rect l="0" t="0" r="r" b="b"/>
                  <a:pathLst>
                    <a:path w="21600" h="21600" extrusionOk="0">
                      <a:moveTo>
                        <a:pt x="8339" y="20265"/>
                      </a:moveTo>
                      <a:lnTo>
                        <a:pt x="8192" y="19809"/>
                      </a:lnTo>
                      <a:lnTo>
                        <a:pt x="8192" y="19668"/>
                      </a:lnTo>
                      <a:lnTo>
                        <a:pt x="10763" y="19949"/>
                      </a:lnTo>
                      <a:lnTo>
                        <a:pt x="13996" y="20195"/>
                      </a:lnTo>
                      <a:lnTo>
                        <a:pt x="16898" y="20406"/>
                      </a:lnTo>
                      <a:lnTo>
                        <a:pt x="19800" y="20581"/>
                      </a:lnTo>
                      <a:lnTo>
                        <a:pt x="19947" y="20581"/>
                      </a:lnTo>
                      <a:lnTo>
                        <a:pt x="20167" y="20336"/>
                      </a:lnTo>
                      <a:lnTo>
                        <a:pt x="20424" y="16437"/>
                      </a:lnTo>
                      <a:lnTo>
                        <a:pt x="20792" y="12995"/>
                      </a:lnTo>
                      <a:lnTo>
                        <a:pt x="21343" y="3828"/>
                      </a:lnTo>
                      <a:lnTo>
                        <a:pt x="21416" y="3618"/>
                      </a:lnTo>
                      <a:lnTo>
                        <a:pt x="21527" y="3547"/>
                      </a:lnTo>
                      <a:lnTo>
                        <a:pt x="21600" y="1651"/>
                      </a:lnTo>
                      <a:lnTo>
                        <a:pt x="18147" y="1440"/>
                      </a:lnTo>
                      <a:lnTo>
                        <a:pt x="12563" y="983"/>
                      </a:lnTo>
                      <a:lnTo>
                        <a:pt x="8008" y="527"/>
                      </a:lnTo>
                      <a:lnTo>
                        <a:pt x="2829" y="0"/>
                      </a:lnTo>
                      <a:lnTo>
                        <a:pt x="73" y="21179"/>
                      </a:lnTo>
                      <a:lnTo>
                        <a:pt x="0" y="21319"/>
                      </a:lnTo>
                      <a:lnTo>
                        <a:pt x="2608" y="21600"/>
                      </a:lnTo>
                      <a:lnTo>
                        <a:pt x="2829" y="21530"/>
                      </a:lnTo>
                      <a:lnTo>
                        <a:pt x="2976" y="20265"/>
                      </a:lnTo>
                      <a:lnTo>
                        <a:pt x="3086" y="19949"/>
                      </a:lnTo>
                      <a:lnTo>
                        <a:pt x="8486" y="20511"/>
                      </a:lnTo>
                      <a:lnTo>
                        <a:pt x="8559" y="20511"/>
                      </a:lnTo>
                      <a:lnTo>
                        <a:pt x="8559" y="20406"/>
                      </a:lnTo>
                      <a:lnTo>
                        <a:pt x="8339" y="20265"/>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4" name="Shape 2577">
                  <a:extLst>
                    <a:ext uri="{FF2B5EF4-FFF2-40B4-BE49-F238E27FC236}">
                      <a16:creationId xmlns:a16="http://schemas.microsoft.com/office/drawing/2014/main" id="{00DD2A73-AA12-4E68-94F3-68CB094696FA}"/>
                    </a:ext>
                  </a:extLst>
                </p:cNvPr>
                <p:cNvSpPr/>
                <p:nvPr/>
              </p:nvSpPr>
              <p:spPr>
                <a:xfrm>
                  <a:off x="6277068" y="2841513"/>
                  <a:ext cx="964526" cy="686669"/>
                </a:xfrm>
                <a:custGeom>
                  <a:avLst/>
                  <a:gdLst/>
                  <a:ahLst/>
                  <a:cxnLst>
                    <a:cxn ang="0">
                      <a:pos x="wd2" y="hd2"/>
                    </a:cxn>
                    <a:cxn ang="5400000">
                      <a:pos x="wd2" y="hd2"/>
                    </a:cxn>
                    <a:cxn ang="10800000">
                      <a:pos x="wd2" y="hd2"/>
                    </a:cxn>
                    <a:cxn ang="16200000">
                      <a:pos x="wd2" y="hd2"/>
                    </a:cxn>
                  </a:cxnLst>
                  <a:rect l="0" t="0" r="r" b="b"/>
                  <a:pathLst>
                    <a:path w="21600" h="21600" extrusionOk="0">
                      <a:moveTo>
                        <a:pt x="21425" y="7066"/>
                      </a:moveTo>
                      <a:lnTo>
                        <a:pt x="21600" y="2370"/>
                      </a:lnTo>
                      <a:lnTo>
                        <a:pt x="21355" y="2191"/>
                      </a:lnTo>
                      <a:lnTo>
                        <a:pt x="18584" y="2012"/>
                      </a:lnTo>
                      <a:lnTo>
                        <a:pt x="16025" y="1789"/>
                      </a:lnTo>
                      <a:lnTo>
                        <a:pt x="11606" y="1342"/>
                      </a:lnTo>
                      <a:lnTo>
                        <a:pt x="4594" y="447"/>
                      </a:lnTo>
                      <a:lnTo>
                        <a:pt x="1894" y="0"/>
                      </a:lnTo>
                      <a:lnTo>
                        <a:pt x="0" y="19275"/>
                      </a:lnTo>
                      <a:lnTo>
                        <a:pt x="4944" y="19945"/>
                      </a:lnTo>
                      <a:lnTo>
                        <a:pt x="9292" y="20527"/>
                      </a:lnTo>
                      <a:lnTo>
                        <a:pt x="14622" y="21108"/>
                      </a:lnTo>
                      <a:lnTo>
                        <a:pt x="17918" y="21376"/>
                      </a:lnTo>
                      <a:lnTo>
                        <a:pt x="20899" y="21600"/>
                      </a:lnTo>
                      <a:lnTo>
                        <a:pt x="21425" y="7066"/>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5" name="Shape 2578">
                  <a:extLst>
                    <a:ext uri="{FF2B5EF4-FFF2-40B4-BE49-F238E27FC236}">
                      <a16:creationId xmlns:a16="http://schemas.microsoft.com/office/drawing/2014/main" id="{371DDEFE-2687-4387-B930-7E48022730C2}"/>
                    </a:ext>
                  </a:extLst>
                </p:cNvPr>
                <p:cNvSpPr/>
                <p:nvPr/>
              </p:nvSpPr>
              <p:spPr>
                <a:xfrm>
                  <a:off x="6992632" y="2591299"/>
                  <a:ext cx="1100749" cy="490478"/>
                </a:xfrm>
                <a:custGeom>
                  <a:avLst/>
                  <a:gdLst/>
                  <a:ahLst/>
                  <a:cxnLst>
                    <a:cxn ang="0">
                      <a:pos x="wd2" y="hd2"/>
                    </a:cxn>
                    <a:cxn ang="5400000">
                      <a:pos x="wd2" y="hd2"/>
                    </a:cxn>
                    <a:cxn ang="10800000">
                      <a:pos x="wd2" y="hd2"/>
                    </a:cxn>
                    <a:cxn ang="16200000">
                      <a:pos x="wd2" y="hd2"/>
                    </a:cxn>
                  </a:cxnLst>
                  <a:rect l="0" t="0" r="r" b="b"/>
                  <a:pathLst>
                    <a:path w="21600" h="21600" extrusionOk="0">
                      <a:moveTo>
                        <a:pt x="14134" y="21537"/>
                      </a:moveTo>
                      <a:lnTo>
                        <a:pt x="17360" y="21600"/>
                      </a:lnTo>
                      <a:lnTo>
                        <a:pt x="21600" y="21537"/>
                      </a:lnTo>
                      <a:lnTo>
                        <a:pt x="21354" y="21162"/>
                      </a:lnTo>
                      <a:lnTo>
                        <a:pt x="21354" y="20661"/>
                      </a:lnTo>
                      <a:lnTo>
                        <a:pt x="21201" y="20348"/>
                      </a:lnTo>
                      <a:lnTo>
                        <a:pt x="21139" y="19847"/>
                      </a:lnTo>
                      <a:lnTo>
                        <a:pt x="20955" y="19659"/>
                      </a:lnTo>
                      <a:lnTo>
                        <a:pt x="20770" y="19158"/>
                      </a:lnTo>
                      <a:lnTo>
                        <a:pt x="20617" y="18344"/>
                      </a:lnTo>
                      <a:lnTo>
                        <a:pt x="20432" y="17843"/>
                      </a:lnTo>
                      <a:lnTo>
                        <a:pt x="20432" y="17530"/>
                      </a:lnTo>
                      <a:lnTo>
                        <a:pt x="20371" y="17030"/>
                      </a:lnTo>
                      <a:lnTo>
                        <a:pt x="20156" y="16779"/>
                      </a:lnTo>
                      <a:lnTo>
                        <a:pt x="20248" y="15527"/>
                      </a:lnTo>
                      <a:lnTo>
                        <a:pt x="20156" y="14588"/>
                      </a:lnTo>
                      <a:lnTo>
                        <a:pt x="20156" y="13962"/>
                      </a:lnTo>
                      <a:lnTo>
                        <a:pt x="20217" y="13523"/>
                      </a:lnTo>
                      <a:lnTo>
                        <a:pt x="20033" y="13148"/>
                      </a:lnTo>
                      <a:lnTo>
                        <a:pt x="20094" y="12584"/>
                      </a:lnTo>
                      <a:lnTo>
                        <a:pt x="19972" y="12209"/>
                      </a:lnTo>
                      <a:lnTo>
                        <a:pt x="20033" y="11770"/>
                      </a:lnTo>
                      <a:lnTo>
                        <a:pt x="19787" y="11520"/>
                      </a:lnTo>
                      <a:lnTo>
                        <a:pt x="19787" y="11019"/>
                      </a:lnTo>
                      <a:lnTo>
                        <a:pt x="19634" y="11019"/>
                      </a:lnTo>
                      <a:lnTo>
                        <a:pt x="19634" y="10894"/>
                      </a:lnTo>
                      <a:lnTo>
                        <a:pt x="19572" y="10456"/>
                      </a:lnTo>
                      <a:lnTo>
                        <a:pt x="19572" y="9955"/>
                      </a:lnTo>
                      <a:lnTo>
                        <a:pt x="19634" y="9642"/>
                      </a:lnTo>
                      <a:lnTo>
                        <a:pt x="19572" y="9141"/>
                      </a:lnTo>
                      <a:lnTo>
                        <a:pt x="19449" y="8828"/>
                      </a:lnTo>
                      <a:lnTo>
                        <a:pt x="19449" y="8327"/>
                      </a:lnTo>
                      <a:lnTo>
                        <a:pt x="19173" y="7638"/>
                      </a:lnTo>
                      <a:lnTo>
                        <a:pt x="19173" y="7137"/>
                      </a:lnTo>
                      <a:lnTo>
                        <a:pt x="18927" y="6699"/>
                      </a:lnTo>
                      <a:lnTo>
                        <a:pt x="18988" y="6323"/>
                      </a:lnTo>
                      <a:lnTo>
                        <a:pt x="18927" y="5885"/>
                      </a:lnTo>
                      <a:lnTo>
                        <a:pt x="18804" y="5384"/>
                      </a:lnTo>
                      <a:lnTo>
                        <a:pt x="18804" y="4696"/>
                      </a:lnTo>
                      <a:lnTo>
                        <a:pt x="18589" y="4570"/>
                      </a:lnTo>
                      <a:lnTo>
                        <a:pt x="18405" y="4445"/>
                      </a:lnTo>
                      <a:lnTo>
                        <a:pt x="18189" y="4070"/>
                      </a:lnTo>
                      <a:lnTo>
                        <a:pt x="18128" y="3631"/>
                      </a:lnTo>
                      <a:lnTo>
                        <a:pt x="17882" y="3381"/>
                      </a:lnTo>
                      <a:lnTo>
                        <a:pt x="17667" y="3005"/>
                      </a:lnTo>
                      <a:lnTo>
                        <a:pt x="17483" y="3005"/>
                      </a:lnTo>
                      <a:lnTo>
                        <a:pt x="17421" y="2943"/>
                      </a:lnTo>
                      <a:lnTo>
                        <a:pt x="17206" y="2692"/>
                      </a:lnTo>
                      <a:lnTo>
                        <a:pt x="17022" y="2692"/>
                      </a:lnTo>
                      <a:lnTo>
                        <a:pt x="16684" y="2066"/>
                      </a:lnTo>
                      <a:lnTo>
                        <a:pt x="15762" y="2317"/>
                      </a:lnTo>
                      <a:lnTo>
                        <a:pt x="15301" y="2191"/>
                      </a:lnTo>
                      <a:lnTo>
                        <a:pt x="15117" y="2567"/>
                      </a:lnTo>
                      <a:lnTo>
                        <a:pt x="14963" y="2692"/>
                      </a:lnTo>
                      <a:lnTo>
                        <a:pt x="14011" y="1753"/>
                      </a:lnTo>
                      <a:lnTo>
                        <a:pt x="13734" y="1127"/>
                      </a:lnTo>
                      <a:lnTo>
                        <a:pt x="11092" y="1127"/>
                      </a:lnTo>
                      <a:lnTo>
                        <a:pt x="7098" y="814"/>
                      </a:lnTo>
                      <a:lnTo>
                        <a:pt x="2950" y="313"/>
                      </a:lnTo>
                      <a:lnTo>
                        <a:pt x="461" y="0"/>
                      </a:lnTo>
                      <a:lnTo>
                        <a:pt x="0" y="13523"/>
                      </a:lnTo>
                      <a:lnTo>
                        <a:pt x="2243" y="13837"/>
                      </a:lnTo>
                      <a:lnTo>
                        <a:pt x="4670" y="14087"/>
                      </a:lnTo>
                      <a:lnTo>
                        <a:pt x="4885" y="14337"/>
                      </a:lnTo>
                      <a:lnTo>
                        <a:pt x="4732" y="20911"/>
                      </a:lnTo>
                      <a:lnTo>
                        <a:pt x="7958" y="21287"/>
                      </a:lnTo>
                      <a:lnTo>
                        <a:pt x="14134" y="21537"/>
                      </a:lnTo>
                      <a:close/>
                    </a:path>
                  </a:pathLst>
                </a:custGeom>
                <a:solidFill>
                  <a:srgbClr val="CEDC00"/>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6" name="Shape 2579">
                  <a:extLst>
                    <a:ext uri="{FF2B5EF4-FFF2-40B4-BE49-F238E27FC236}">
                      <a16:creationId xmlns:a16="http://schemas.microsoft.com/office/drawing/2014/main" id="{DC6412BA-F2E8-42D5-B2A3-147D9E4A5BD1}"/>
                    </a:ext>
                  </a:extLst>
                </p:cNvPr>
                <p:cNvSpPr/>
                <p:nvPr/>
              </p:nvSpPr>
              <p:spPr>
                <a:xfrm>
                  <a:off x="7016121" y="2142050"/>
                  <a:ext cx="926946" cy="553032"/>
                </a:xfrm>
                <a:custGeom>
                  <a:avLst/>
                  <a:gdLst/>
                  <a:ahLst/>
                  <a:cxnLst>
                    <a:cxn ang="0">
                      <a:pos x="wd2" y="hd2"/>
                    </a:cxn>
                    <a:cxn ang="5400000">
                      <a:pos x="wd2" y="hd2"/>
                    </a:cxn>
                    <a:cxn ang="10800000">
                      <a:pos x="wd2" y="hd2"/>
                    </a:cxn>
                    <a:cxn ang="16200000">
                      <a:pos x="wd2" y="hd2"/>
                    </a:cxn>
                  </a:cxnLst>
                  <a:rect l="0" t="0" r="r" b="b"/>
                  <a:pathLst>
                    <a:path w="21600" h="21600" extrusionOk="0">
                      <a:moveTo>
                        <a:pt x="2955" y="17824"/>
                      </a:moveTo>
                      <a:lnTo>
                        <a:pt x="7881" y="18268"/>
                      </a:lnTo>
                      <a:lnTo>
                        <a:pt x="12624" y="18546"/>
                      </a:lnTo>
                      <a:lnTo>
                        <a:pt x="15762" y="18546"/>
                      </a:lnTo>
                      <a:lnTo>
                        <a:pt x="16091" y="19101"/>
                      </a:lnTo>
                      <a:lnTo>
                        <a:pt x="17222" y="19934"/>
                      </a:lnTo>
                      <a:lnTo>
                        <a:pt x="17404" y="19823"/>
                      </a:lnTo>
                      <a:lnTo>
                        <a:pt x="17623" y="19490"/>
                      </a:lnTo>
                      <a:lnTo>
                        <a:pt x="18170" y="19601"/>
                      </a:lnTo>
                      <a:lnTo>
                        <a:pt x="19265" y="19379"/>
                      </a:lnTo>
                      <a:lnTo>
                        <a:pt x="19666" y="19934"/>
                      </a:lnTo>
                      <a:lnTo>
                        <a:pt x="19885" y="19934"/>
                      </a:lnTo>
                      <a:lnTo>
                        <a:pt x="20141" y="20156"/>
                      </a:lnTo>
                      <a:lnTo>
                        <a:pt x="20214" y="20212"/>
                      </a:lnTo>
                      <a:lnTo>
                        <a:pt x="20432" y="20212"/>
                      </a:lnTo>
                      <a:lnTo>
                        <a:pt x="20688" y="20545"/>
                      </a:lnTo>
                      <a:lnTo>
                        <a:pt x="20980" y="20767"/>
                      </a:lnTo>
                      <a:lnTo>
                        <a:pt x="21053" y="21156"/>
                      </a:lnTo>
                      <a:lnTo>
                        <a:pt x="21308" y="21489"/>
                      </a:lnTo>
                      <a:lnTo>
                        <a:pt x="21527" y="21600"/>
                      </a:lnTo>
                      <a:lnTo>
                        <a:pt x="21454" y="20767"/>
                      </a:lnTo>
                      <a:lnTo>
                        <a:pt x="21199" y="20434"/>
                      </a:lnTo>
                      <a:lnTo>
                        <a:pt x="21126" y="20045"/>
                      </a:lnTo>
                      <a:lnTo>
                        <a:pt x="21235" y="19712"/>
                      </a:lnTo>
                      <a:lnTo>
                        <a:pt x="21308" y="19601"/>
                      </a:lnTo>
                      <a:lnTo>
                        <a:pt x="21454" y="18879"/>
                      </a:lnTo>
                      <a:lnTo>
                        <a:pt x="21454" y="18435"/>
                      </a:lnTo>
                      <a:lnTo>
                        <a:pt x="21600" y="18046"/>
                      </a:lnTo>
                      <a:lnTo>
                        <a:pt x="21600" y="17713"/>
                      </a:lnTo>
                      <a:lnTo>
                        <a:pt x="21308" y="17324"/>
                      </a:lnTo>
                      <a:lnTo>
                        <a:pt x="21235" y="16991"/>
                      </a:lnTo>
                      <a:lnTo>
                        <a:pt x="21381" y="16880"/>
                      </a:lnTo>
                      <a:lnTo>
                        <a:pt x="21381" y="16492"/>
                      </a:lnTo>
                      <a:lnTo>
                        <a:pt x="21235" y="16047"/>
                      </a:lnTo>
                      <a:lnTo>
                        <a:pt x="21199" y="15659"/>
                      </a:lnTo>
                      <a:lnTo>
                        <a:pt x="21600" y="15659"/>
                      </a:lnTo>
                      <a:lnTo>
                        <a:pt x="21600" y="4886"/>
                      </a:lnTo>
                      <a:lnTo>
                        <a:pt x="21381" y="4553"/>
                      </a:lnTo>
                      <a:lnTo>
                        <a:pt x="21199" y="4387"/>
                      </a:lnTo>
                      <a:lnTo>
                        <a:pt x="20907" y="4276"/>
                      </a:lnTo>
                      <a:lnTo>
                        <a:pt x="20651" y="3554"/>
                      </a:lnTo>
                      <a:lnTo>
                        <a:pt x="20432" y="3110"/>
                      </a:lnTo>
                      <a:lnTo>
                        <a:pt x="20505" y="2887"/>
                      </a:lnTo>
                      <a:lnTo>
                        <a:pt x="20761" y="2499"/>
                      </a:lnTo>
                      <a:lnTo>
                        <a:pt x="20980" y="2277"/>
                      </a:lnTo>
                      <a:lnTo>
                        <a:pt x="21126" y="1888"/>
                      </a:lnTo>
                      <a:lnTo>
                        <a:pt x="21235" y="1111"/>
                      </a:lnTo>
                      <a:lnTo>
                        <a:pt x="16164" y="1055"/>
                      </a:lnTo>
                      <a:lnTo>
                        <a:pt x="11165" y="944"/>
                      </a:lnTo>
                      <a:lnTo>
                        <a:pt x="5765" y="500"/>
                      </a:lnTo>
                      <a:lnTo>
                        <a:pt x="876" y="0"/>
                      </a:lnTo>
                      <a:lnTo>
                        <a:pt x="657" y="5220"/>
                      </a:lnTo>
                      <a:lnTo>
                        <a:pt x="547" y="5608"/>
                      </a:lnTo>
                      <a:lnTo>
                        <a:pt x="0" y="17547"/>
                      </a:lnTo>
                      <a:lnTo>
                        <a:pt x="2955" y="17824"/>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7" name="Shape 2580">
                  <a:extLst>
                    <a:ext uri="{FF2B5EF4-FFF2-40B4-BE49-F238E27FC236}">
                      <a16:creationId xmlns:a16="http://schemas.microsoft.com/office/drawing/2014/main" id="{FD61FEBE-9631-4BCE-9A3A-4398C44B0E8F}"/>
                    </a:ext>
                  </a:extLst>
                </p:cNvPr>
                <p:cNvSpPr/>
                <p:nvPr/>
              </p:nvSpPr>
              <p:spPr>
                <a:xfrm>
                  <a:off x="7053699" y="1680006"/>
                  <a:ext cx="873710" cy="490478"/>
                </a:xfrm>
                <a:custGeom>
                  <a:avLst/>
                  <a:gdLst/>
                  <a:ahLst/>
                  <a:cxnLst>
                    <a:cxn ang="0">
                      <a:pos x="wd2" y="hd2"/>
                    </a:cxn>
                    <a:cxn ang="5400000">
                      <a:pos x="wd2" y="hd2"/>
                    </a:cxn>
                    <a:cxn ang="10800000">
                      <a:pos x="wd2" y="hd2"/>
                    </a:cxn>
                    <a:cxn ang="16200000">
                      <a:pos x="wd2" y="hd2"/>
                    </a:cxn>
                  </a:cxnLst>
                  <a:rect l="0" t="0" r="r" b="b"/>
                  <a:pathLst>
                    <a:path w="21600" h="21600" extrusionOk="0">
                      <a:moveTo>
                        <a:pt x="0" y="20348"/>
                      </a:moveTo>
                      <a:lnTo>
                        <a:pt x="5187" y="20911"/>
                      </a:lnTo>
                      <a:lnTo>
                        <a:pt x="10916" y="21412"/>
                      </a:lnTo>
                      <a:lnTo>
                        <a:pt x="16219" y="21537"/>
                      </a:lnTo>
                      <a:lnTo>
                        <a:pt x="21600" y="21600"/>
                      </a:lnTo>
                      <a:lnTo>
                        <a:pt x="21600" y="20661"/>
                      </a:lnTo>
                      <a:lnTo>
                        <a:pt x="21561" y="19847"/>
                      </a:lnTo>
                      <a:lnTo>
                        <a:pt x="21561" y="19409"/>
                      </a:lnTo>
                      <a:lnTo>
                        <a:pt x="21484" y="18908"/>
                      </a:lnTo>
                      <a:lnTo>
                        <a:pt x="21174" y="18219"/>
                      </a:lnTo>
                      <a:lnTo>
                        <a:pt x="21097" y="17843"/>
                      </a:lnTo>
                      <a:lnTo>
                        <a:pt x="21097" y="17405"/>
                      </a:lnTo>
                      <a:lnTo>
                        <a:pt x="20981" y="17030"/>
                      </a:lnTo>
                      <a:lnTo>
                        <a:pt x="20981" y="15402"/>
                      </a:lnTo>
                      <a:lnTo>
                        <a:pt x="21019" y="14901"/>
                      </a:lnTo>
                      <a:lnTo>
                        <a:pt x="20903" y="14463"/>
                      </a:lnTo>
                      <a:lnTo>
                        <a:pt x="20903" y="13837"/>
                      </a:lnTo>
                      <a:lnTo>
                        <a:pt x="20826" y="12897"/>
                      </a:lnTo>
                      <a:lnTo>
                        <a:pt x="20826" y="12083"/>
                      </a:lnTo>
                      <a:lnTo>
                        <a:pt x="20748" y="11645"/>
                      </a:lnTo>
                      <a:lnTo>
                        <a:pt x="20748" y="10769"/>
                      </a:lnTo>
                      <a:lnTo>
                        <a:pt x="20671" y="9830"/>
                      </a:lnTo>
                      <a:lnTo>
                        <a:pt x="20323" y="8577"/>
                      </a:lnTo>
                      <a:lnTo>
                        <a:pt x="20323" y="8327"/>
                      </a:lnTo>
                      <a:lnTo>
                        <a:pt x="20013" y="6887"/>
                      </a:lnTo>
                      <a:lnTo>
                        <a:pt x="20013" y="5635"/>
                      </a:lnTo>
                      <a:lnTo>
                        <a:pt x="19935" y="5384"/>
                      </a:lnTo>
                      <a:lnTo>
                        <a:pt x="20013" y="5009"/>
                      </a:lnTo>
                      <a:lnTo>
                        <a:pt x="19935" y="4195"/>
                      </a:lnTo>
                      <a:lnTo>
                        <a:pt x="20090" y="3381"/>
                      </a:lnTo>
                      <a:lnTo>
                        <a:pt x="20013" y="2880"/>
                      </a:lnTo>
                      <a:lnTo>
                        <a:pt x="19781" y="1753"/>
                      </a:lnTo>
                      <a:lnTo>
                        <a:pt x="19742" y="1377"/>
                      </a:lnTo>
                      <a:lnTo>
                        <a:pt x="19742" y="1127"/>
                      </a:lnTo>
                      <a:lnTo>
                        <a:pt x="17342" y="1127"/>
                      </a:lnTo>
                      <a:lnTo>
                        <a:pt x="11729" y="939"/>
                      </a:lnTo>
                      <a:lnTo>
                        <a:pt x="5226" y="438"/>
                      </a:lnTo>
                      <a:lnTo>
                        <a:pt x="890" y="0"/>
                      </a:lnTo>
                      <a:lnTo>
                        <a:pt x="890" y="188"/>
                      </a:lnTo>
                      <a:lnTo>
                        <a:pt x="0" y="20348"/>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8" name="Shape 2581">
                  <a:extLst>
                    <a:ext uri="{FF2B5EF4-FFF2-40B4-BE49-F238E27FC236}">
                      <a16:creationId xmlns:a16="http://schemas.microsoft.com/office/drawing/2014/main" id="{E4F626F0-8EC5-4B08-813F-75BE5A91CE7D}"/>
                    </a:ext>
                  </a:extLst>
                </p:cNvPr>
                <p:cNvSpPr/>
                <p:nvPr/>
              </p:nvSpPr>
              <p:spPr>
                <a:xfrm>
                  <a:off x="7074054" y="3521073"/>
                  <a:ext cx="1153985" cy="534549"/>
                </a:xfrm>
                <a:custGeom>
                  <a:avLst/>
                  <a:gdLst/>
                  <a:ahLst/>
                  <a:cxnLst>
                    <a:cxn ang="0">
                      <a:pos x="wd2" y="hd2"/>
                    </a:cxn>
                    <a:cxn ang="5400000">
                      <a:pos x="wd2" y="hd2"/>
                    </a:cxn>
                    <a:cxn ang="10800000">
                      <a:pos x="wd2" y="hd2"/>
                    </a:cxn>
                    <a:cxn ang="16200000">
                      <a:pos x="wd2" y="hd2"/>
                    </a:cxn>
                  </a:cxnLst>
                  <a:rect l="0" t="0" r="r" b="b"/>
                  <a:pathLst>
                    <a:path w="21600" h="21600" extrusionOk="0">
                      <a:moveTo>
                        <a:pt x="21453" y="9077"/>
                      </a:moveTo>
                      <a:lnTo>
                        <a:pt x="20985" y="3849"/>
                      </a:lnTo>
                      <a:lnTo>
                        <a:pt x="20955" y="747"/>
                      </a:lnTo>
                      <a:lnTo>
                        <a:pt x="17849" y="862"/>
                      </a:lnTo>
                      <a:lnTo>
                        <a:pt x="12192" y="862"/>
                      </a:lnTo>
                      <a:lnTo>
                        <a:pt x="6506" y="632"/>
                      </a:lnTo>
                      <a:lnTo>
                        <a:pt x="2550" y="287"/>
                      </a:lnTo>
                      <a:lnTo>
                        <a:pt x="59" y="0"/>
                      </a:lnTo>
                      <a:lnTo>
                        <a:pt x="0" y="3102"/>
                      </a:lnTo>
                      <a:lnTo>
                        <a:pt x="3429" y="3447"/>
                      </a:lnTo>
                      <a:lnTo>
                        <a:pt x="6008" y="3791"/>
                      </a:lnTo>
                      <a:lnTo>
                        <a:pt x="7268" y="3791"/>
                      </a:lnTo>
                      <a:lnTo>
                        <a:pt x="7503" y="3964"/>
                      </a:lnTo>
                      <a:lnTo>
                        <a:pt x="7327" y="15109"/>
                      </a:lnTo>
                      <a:lnTo>
                        <a:pt x="7327" y="15740"/>
                      </a:lnTo>
                      <a:lnTo>
                        <a:pt x="7503" y="15740"/>
                      </a:lnTo>
                      <a:lnTo>
                        <a:pt x="7708" y="16085"/>
                      </a:lnTo>
                      <a:lnTo>
                        <a:pt x="8060" y="16832"/>
                      </a:lnTo>
                      <a:lnTo>
                        <a:pt x="8265" y="17062"/>
                      </a:lnTo>
                      <a:lnTo>
                        <a:pt x="8441" y="16832"/>
                      </a:lnTo>
                      <a:lnTo>
                        <a:pt x="8646" y="17062"/>
                      </a:lnTo>
                      <a:lnTo>
                        <a:pt x="8880" y="16947"/>
                      </a:lnTo>
                      <a:lnTo>
                        <a:pt x="8998" y="16487"/>
                      </a:lnTo>
                      <a:lnTo>
                        <a:pt x="9056" y="16717"/>
                      </a:lnTo>
                      <a:lnTo>
                        <a:pt x="9203" y="16947"/>
                      </a:lnTo>
                      <a:lnTo>
                        <a:pt x="9379" y="17349"/>
                      </a:lnTo>
                      <a:lnTo>
                        <a:pt x="9379" y="17694"/>
                      </a:lnTo>
                      <a:lnTo>
                        <a:pt x="9437" y="18153"/>
                      </a:lnTo>
                      <a:lnTo>
                        <a:pt x="9642" y="18153"/>
                      </a:lnTo>
                      <a:lnTo>
                        <a:pt x="9701" y="18211"/>
                      </a:lnTo>
                      <a:lnTo>
                        <a:pt x="9935" y="18153"/>
                      </a:lnTo>
                      <a:lnTo>
                        <a:pt x="10141" y="18326"/>
                      </a:lnTo>
                      <a:lnTo>
                        <a:pt x="10522" y="18670"/>
                      </a:lnTo>
                      <a:lnTo>
                        <a:pt x="10756" y="18555"/>
                      </a:lnTo>
                      <a:lnTo>
                        <a:pt x="10903" y="18555"/>
                      </a:lnTo>
                      <a:lnTo>
                        <a:pt x="11196" y="19130"/>
                      </a:lnTo>
                      <a:lnTo>
                        <a:pt x="11401" y="19015"/>
                      </a:lnTo>
                      <a:lnTo>
                        <a:pt x="11577" y="18670"/>
                      </a:lnTo>
                      <a:lnTo>
                        <a:pt x="12016" y="18785"/>
                      </a:lnTo>
                      <a:lnTo>
                        <a:pt x="12251" y="18670"/>
                      </a:lnTo>
                      <a:lnTo>
                        <a:pt x="12192" y="19130"/>
                      </a:lnTo>
                      <a:lnTo>
                        <a:pt x="12339" y="19532"/>
                      </a:lnTo>
                      <a:lnTo>
                        <a:pt x="12515" y="19532"/>
                      </a:lnTo>
                      <a:lnTo>
                        <a:pt x="12573" y="19877"/>
                      </a:lnTo>
                      <a:lnTo>
                        <a:pt x="12573" y="20394"/>
                      </a:lnTo>
                      <a:lnTo>
                        <a:pt x="12778" y="20394"/>
                      </a:lnTo>
                      <a:lnTo>
                        <a:pt x="12954" y="20279"/>
                      </a:lnTo>
                      <a:lnTo>
                        <a:pt x="13277" y="19647"/>
                      </a:lnTo>
                      <a:lnTo>
                        <a:pt x="13511" y="19877"/>
                      </a:lnTo>
                      <a:lnTo>
                        <a:pt x="13570" y="20164"/>
                      </a:lnTo>
                      <a:lnTo>
                        <a:pt x="13775" y="20164"/>
                      </a:lnTo>
                      <a:lnTo>
                        <a:pt x="13833" y="20623"/>
                      </a:lnTo>
                      <a:lnTo>
                        <a:pt x="14068" y="20623"/>
                      </a:lnTo>
                      <a:lnTo>
                        <a:pt x="14390" y="20394"/>
                      </a:lnTo>
                      <a:lnTo>
                        <a:pt x="14566" y="20394"/>
                      </a:lnTo>
                      <a:lnTo>
                        <a:pt x="14507" y="20738"/>
                      </a:lnTo>
                      <a:lnTo>
                        <a:pt x="14566" y="21140"/>
                      </a:lnTo>
                      <a:lnTo>
                        <a:pt x="14595" y="21255"/>
                      </a:lnTo>
                      <a:lnTo>
                        <a:pt x="14771" y="21255"/>
                      </a:lnTo>
                      <a:lnTo>
                        <a:pt x="14830" y="20509"/>
                      </a:lnTo>
                      <a:lnTo>
                        <a:pt x="15035" y="20164"/>
                      </a:lnTo>
                      <a:lnTo>
                        <a:pt x="15094" y="19991"/>
                      </a:lnTo>
                      <a:lnTo>
                        <a:pt x="15152" y="19877"/>
                      </a:lnTo>
                      <a:lnTo>
                        <a:pt x="15328" y="19991"/>
                      </a:lnTo>
                      <a:lnTo>
                        <a:pt x="15504" y="20394"/>
                      </a:lnTo>
                      <a:lnTo>
                        <a:pt x="15709" y="20509"/>
                      </a:lnTo>
                      <a:lnTo>
                        <a:pt x="15885" y="20164"/>
                      </a:lnTo>
                      <a:lnTo>
                        <a:pt x="16090" y="20279"/>
                      </a:lnTo>
                      <a:lnTo>
                        <a:pt x="16207" y="20738"/>
                      </a:lnTo>
                      <a:lnTo>
                        <a:pt x="16412" y="20911"/>
                      </a:lnTo>
                      <a:lnTo>
                        <a:pt x="16647" y="21026"/>
                      </a:lnTo>
                      <a:lnTo>
                        <a:pt x="16823" y="21370"/>
                      </a:lnTo>
                      <a:lnTo>
                        <a:pt x="16911" y="21026"/>
                      </a:lnTo>
                      <a:lnTo>
                        <a:pt x="17145" y="21026"/>
                      </a:lnTo>
                      <a:lnTo>
                        <a:pt x="17350" y="20509"/>
                      </a:lnTo>
                      <a:lnTo>
                        <a:pt x="17585" y="20509"/>
                      </a:lnTo>
                      <a:lnTo>
                        <a:pt x="17790" y="20164"/>
                      </a:lnTo>
                      <a:lnTo>
                        <a:pt x="17966" y="20509"/>
                      </a:lnTo>
                      <a:lnTo>
                        <a:pt x="18200" y="20509"/>
                      </a:lnTo>
                      <a:lnTo>
                        <a:pt x="18347" y="20164"/>
                      </a:lnTo>
                      <a:lnTo>
                        <a:pt x="18728" y="19877"/>
                      </a:lnTo>
                      <a:lnTo>
                        <a:pt x="18962" y="20279"/>
                      </a:lnTo>
                      <a:lnTo>
                        <a:pt x="19138" y="20394"/>
                      </a:lnTo>
                      <a:lnTo>
                        <a:pt x="19285" y="20394"/>
                      </a:lnTo>
                      <a:lnTo>
                        <a:pt x="19461" y="20164"/>
                      </a:lnTo>
                      <a:lnTo>
                        <a:pt x="19578" y="19877"/>
                      </a:lnTo>
                      <a:lnTo>
                        <a:pt x="19724" y="19877"/>
                      </a:lnTo>
                      <a:lnTo>
                        <a:pt x="20223" y="20394"/>
                      </a:lnTo>
                      <a:lnTo>
                        <a:pt x="20604" y="21026"/>
                      </a:lnTo>
                      <a:lnTo>
                        <a:pt x="20838" y="21140"/>
                      </a:lnTo>
                      <a:lnTo>
                        <a:pt x="20985" y="21370"/>
                      </a:lnTo>
                      <a:lnTo>
                        <a:pt x="21600" y="21600"/>
                      </a:lnTo>
                      <a:lnTo>
                        <a:pt x="21541" y="10800"/>
                      </a:lnTo>
                      <a:lnTo>
                        <a:pt x="21453" y="907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9" name="Shape 2582">
                  <a:extLst>
                    <a:ext uri="{FF2B5EF4-FFF2-40B4-BE49-F238E27FC236}">
                      <a16:creationId xmlns:a16="http://schemas.microsoft.com/office/drawing/2014/main" id="{A57A4D2D-AB55-4DE6-B7A9-BB322D243863}"/>
                    </a:ext>
                  </a:extLst>
                </p:cNvPr>
                <p:cNvSpPr/>
                <p:nvPr/>
              </p:nvSpPr>
              <p:spPr>
                <a:xfrm>
                  <a:off x="7210277" y="3066138"/>
                  <a:ext cx="983315" cy="476261"/>
                </a:xfrm>
                <a:custGeom>
                  <a:avLst/>
                  <a:gdLst/>
                  <a:ahLst/>
                  <a:cxnLst>
                    <a:cxn ang="0">
                      <a:pos x="wd2" y="hd2"/>
                    </a:cxn>
                    <a:cxn ang="5400000">
                      <a:pos x="wd2" y="hd2"/>
                    </a:cxn>
                    <a:cxn ang="10800000">
                      <a:pos x="wd2" y="hd2"/>
                    </a:cxn>
                    <a:cxn ang="16200000">
                      <a:pos x="wd2" y="hd2"/>
                    </a:cxn>
                  </a:cxnLst>
                  <a:rect l="0" t="0" r="r" b="b"/>
                  <a:pathLst>
                    <a:path w="21600" h="21600" extrusionOk="0">
                      <a:moveTo>
                        <a:pt x="21187" y="6319"/>
                      </a:moveTo>
                      <a:lnTo>
                        <a:pt x="20946" y="6190"/>
                      </a:lnTo>
                      <a:lnTo>
                        <a:pt x="20603" y="5352"/>
                      </a:lnTo>
                      <a:lnTo>
                        <a:pt x="20603" y="4836"/>
                      </a:lnTo>
                      <a:lnTo>
                        <a:pt x="20362" y="4642"/>
                      </a:lnTo>
                      <a:lnTo>
                        <a:pt x="20087" y="3998"/>
                      </a:lnTo>
                      <a:lnTo>
                        <a:pt x="20018" y="3546"/>
                      </a:lnTo>
                      <a:lnTo>
                        <a:pt x="20293" y="2773"/>
                      </a:lnTo>
                      <a:lnTo>
                        <a:pt x="20362" y="2450"/>
                      </a:lnTo>
                      <a:lnTo>
                        <a:pt x="20603" y="2450"/>
                      </a:lnTo>
                      <a:lnTo>
                        <a:pt x="20671" y="2321"/>
                      </a:lnTo>
                      <a:lnTo>
                        <a:pt x="20603" y="1805"/>
                      </a:lnTo>
                      <a:lnTo>
                        <a:pt x="20431" y="1354"/>
                      </a:lnTo>
                      <a:lnTo>
                        <a:pt x="20293" y="1225"/>
                      </a:lnTo>
                      <a:lnTo>
                        <a:pt x="20018" y="1612"/>
                      </a:lnTo>
                      <a:lnTo>
                        <a:pt x="19399" y="645"/>
                      </a:lnTo>
                      <a:lnTo>
                        <a:pt x="14652" y="709"/>
                      </a:lnTo>
                      <a:lnTo>
                        <a:pt x="11041" y="645"/>
                      </a:lnTo>
                      <a:lnTo>
                        <a:pt x="4127" y="387"/>
                      </a:lnTo>
                      <a:lnTo>
                        <a:pt x="516" y="0"/>
                      </a:lnTo>
                      <a:lnTo>
                        <a:pt x="0" y="20955"/>
                      </a:lnTo>
                      <a:lnTo>
                        <a:pt x="4643" y="21342"/>
                      </a:lnTo>
                      <a:lnTo>
                        <a:pt x="11316" y="21600"/>
                      </a:lnTo>
                      <a:lnTo>
                        <a:pt x="17954" y="21600"/>
                      </a:lnTo>
                      <a:lnTo>
                        <a:pt x="21600" y="21471"/>
                      </a:lnTo>
                      <a:lnTo>
                        <a:pt x="21462" y="6706"/>
                      </a:lnTo>
                      <a:lnTo>
                        <a:pt x="21187" y="631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50" name="Group 2594">
                  <a:extLst>
                    <a:ext uri="{FF2B5EF4-FFF2-40B4-BE49-F238E27FC236}">
                      <a16:creationId xmlns:a16="http://schemas.microsoft.com/office/drawing/2014/main" id="{462C9D17-0520-481F-BCB6-8F39BD948E67}"/>
                    </a:ext>
                  </a:extLst>
                </p:cNvPr>
                <p:cNvGrpSpPr/>
                <p:nvPr/>
              </p:nvGrpSpPr>
              <p:grpSpPr>
                <a:xfrm>
                  <a:off x="6505673" y="3597843"/>
                  <a:ext cx="1869553" cy="1651982"/>
                  <a:chOff x="0" y="0"/>
                  <a:chExt cx="3235717" cy="2859163"/>
                </a:xfrm>
                <a:solidFill>
                  <a:srgbClr val="139148"/>
                </a:solidFill>
              </p:grpSpPr>
              <p:sp>
                <p:nvSpPr>
                  <p:cNvPr id="505" name="Shape 2583">
                    <a:extLst>
                      <a:ext uri="{FF2B5EF4-FFF2-40B4-BE49-F238E27FC236}">
                        <a16:creationId xmlns:a16="http://schemas.microsoft.com/office/drawing/2014/main" id="{AC54C99E-5970-4C4E-AC44-AC31410C8EC0}"/>
                      </a:ext>
                    </a:extLst>
                  </p:cNvPr>
                  <p:cNvSpPr/>
                  <p:nvPr/>
                </p:nvSpPr>
                <p:spPr>
                  <a:xfrm>
                    <a:off x="2268251" y="2512226"/>
                    <a:ext cx="62331" cy="273124"/>
                  </a:xfrm>
                  <a:custGeom>
                    <a:avLst/>
                    <a:gdLst/>
                    <a:ahLst/>
                    <a:cxnLst>
                      <a:cxn ang="0">
                        <a:pos x="wd2" y="hd2"/>
                      </a:cxn>
                      <a:cxn ang="5400000">
                        <a:pos x="wd2" y="hd2"/>
                      </a:cxn>
                      <a:cxn ang="10800000">
                        <a:pos x="wd2" y="hd2"/>
                      </a:cxn>
                      <a:cxn ang="16200000">
                        <a:pos x="wd2" y="hd2"/>
                      </a:cxn>
                    </a:cxnLst>
                    <a:rect l="0" t="0" r="r" b="b"/>
                    <a:pathLst>
                      <a:path w="21600" h="21600" extrusionOk="0">
                        <a:moveTo>
                          <a:pt x="8452" y="12065"/>
                        </a:moveTo>
                        <a:lnTo>
                          <a:pt x="8452" y="13232"/>
                        </a:lnTo>
                        <a:lnTo>
                          <a:pt x="12209" y="14595"/>
                        </a:lnTo>
                        <a:lnTo>
                          <a:pt x="17843" y="17514"/>
                        </a:lnTo>
                        <a:lnTo>
                          <a:pt x="17843" y="20432"/>
                        </a:lnTo>
                        <a:lnTo>
                          <a:pt x="21600" y="21600"/>
                        </a:lnTo>
                        <a:lnTo>
                          <a:pt x="17843" y="17514"/>
                        </a:lnTo>
                        <a:lnTo>
                          <a:pt x="15965" y="14984"/>
                        </a:lnTo>
                        <a:lnTo>
                          <a:pt x="3757" y="7395"/>
                        </a:lnTo>
                        <a:lnTo>
                          <a:pt x="1878" y="2530"/>
                        </a:lnTo>
                        <a:lnTo>
                          <a:pt x="1878" y="0"/>
                        </a:lnTo>
                        <a:lnTo>
                          <a:pt x="0" y="2919"/>
                        </a:lnTo>
                        <a:lnTo>
                          <a:pt x="1878" y="4476"/>
                        </a:lnTo>
                        <a:lnTo>
                          <a:pt x="0" y="7005"/>
                        </a:lnTo>
                        <a:lnTo>
                          <a:pt x="5635" y="7978"/>
                        </a:lnTo>
                        <a:lnTo>
                          <a:pt x="3757" y="9535"/>
                        </a:lnTo>
                        <a:lnTo>
                          <a:pt x="8452" y="120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6" name="Shape 2584">
                    <a:extLst>
                      <a:ext uri="{FF2B5EF4-FFF2-40B4-BE49-F238E27FC236}">
                        <a16:creationId xmlns:a16="http://schemas.microsoft.com/office/drawing/2014/main" id="{149F0F01-9007-4CB5-9B12-59C1826E37E4}"/>
                      </a:ext>
                    </a:extLst>
                  </p:cNvPr>
                  <p:cNvSpPr/>
                  <p:nvPr/>
                </p:nvSpPr>
                <p:spPr>
                  <a:xfrm>
                    <a:off x="2268251" y="2512226"/>
                    <a:ext cx="62331" cy="273124"/>
                  </a:xfrm>
                  <a:custGeom>
                    <a:avLst/>
                    <a:gdLst/>
                    <a:ahLst/>
                    <a:cxnLst>
                      <a:cxn ang="0">
                        <a:pos x="wd2" y="hd2"/>
                      </a:cxn>
                      <a:cxn ang="5400000">
                        <a:pos x="wd2" y="hd2"/>
                      </a:cxn>
                      <a:cxn ang="10800000">
                        <a:pos x="wd2" y="hd2"/>
                      </a:cxn>
                      <a:cxn ang="16200000">
                        <a:pos x="wd2" y="hd2"/>
                      </a:cxn>
                    </a:cxnLst>
                    <a:rect l="0" t="0" r="r" b="b"/>
                    <a:pathLst>
                      <a:path w="21600" h="21600" extrusionOk="0">
                        <a:moveTo>
                          <a:pt x="8452" y="12065"/>
                        </a:moveTo>
                        <a:lnTo>
                          <a:pt x="8452" y="13232"/>
                        </a:lnTo>
                        <a:lnTo>
                          <a:pt x="12209" y="14595"/>
                        </a:lnTo>
                        <a:lnTo>
                          <a:pt x="17843" y="17514"/>
                        </a:lnTo>
                        <a:lnTo>
                          <a:pt x="17843" y="20432"/>
                        </a:lnTo>
                        <a:lnTo>
                          <a:pt x="21600" y="21600"/>
                        </a:lnTo>
                        <a:lnTo>
                          <a:pt x="17843" y="17514"/>
                        </a:lnTo>
                        <a:lnTo>
                          <a:pt x="15965" y="14984"/>
                        </a:lnTo>
                        <a:lnTo>
                          <a:pt x="3757" y="7395"/>
                        </a:lnTo>
                        <a:lnTo>
                          <a:pt x="1878" y="2530"/>
                        </a:lnTo>
                        <a:lnTo>
                          <a:pt x="1878" y="0"/>
                        </a:lnTo>
                        <a:lnTo>
                          <a:pt x="0" y="2919"/>
                        </a:lnTo>
                        <a:lnTo>
                          <a:pt x="1878" y="4476"/>
                        </a:lnTo>
                        <a:lnTo>
                          <a:pt x="0" y="7005"/>
                        </a:lnTo>
                        <a:lnTo>
                          <a:pt x="5635" y="7978"/>
                        </a:lnTo>
                        <a:lnTo>
                          <a:pt x="3757" y="9535"/>
                        </a:lnTo>
                        <a:lnTo>
                          <a:pt x="8452" y="120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7" name="Shape 2585">
                    <a:extLst>
                      <a:ext uri="{FF2B5EF4-FFF2-40B4-BE49-F238E27FC236}">
                        <a16:creationId xmlns:a16="http://schemas.microsoft.com/office/drawing/2014/main" id="{AA30FEB6-7F03-4953-B4D9-EB1459738630}"/>
                      </a:ext>
                    </a:extLst>
                  </p:cNvPr>
                  <p:cNvSpPr/>
                  <p:nvPr/>
                </p:nvSpPr>
                <p:spPr>
                  <a:xfrm>
                    <a:off x="0" y="0"/>
                    <a:ext cx="3235717" cy="2859163"/>
                  </a:xfrm>
                  <a:custGeom>
                    <a:avLst/>
                    <a:gdLst/>
                    <a:ahLst/>
                    <a:cxnLst>
                      <a:cxn ang="0">
                        <a:pos x="wd2" y="hd2"/>
                      </a:cxn>
                      <a:cxn ang="5400000">
                        <a:pos x="wd2" y="hd2"/>
                      </a:cxn>
                      <a:cxn ang="10800000">
                        <a:pos x="wd2" y="hd2"/>
                      </a:cxn>
                      <a:cxn ang="16200000">
                        <a:pos x="wd2" y="hd2"/>
                      </a:cxn>
                    </a:cxnLst>
                    <a:rect l="0" t="0" r="r" b="b"/>
                    <a:pathLst>
                      <a:path w="21600" h="21600" extrusionOk="0">
                        <a:moveTo>
                          <a:pt x="21365" y="13105"/>
                        </a:moveTo>
                        <a:lnTo>
                          <a:pt x="21401" y="12975"/>
                        </a:lnTo>
                        <a:lnTo>
                          <a:pt x="21329" y="12659"/>
                        </a:lnTo>
                        <a:lnTo>
                          <a:pt x="21256" y="12510"/>
                        </a:lnTo>
                        <a:lnTo>
                          <a:pt x="21365" y="12380"/>
                        </a:lnTo>
                        <a:lnTo>
                          <a:pt x="21329" y="12138"/>
                        </a:lnTo>
                        <a:lnTo>
                          <a:pt x="21365" y="11990"/>
                        </a:lnTo>
                        <a:lnTo>
                          <a:pt x="21473" y="11860"/>
                        </a:lnTo>
                        <a:lnTo>
                          <a:pt x="21510" y="11711"/>
                        </a:lnTo>
                        <a:lnTo>
                          <a:pt x="21564" y="11599"/>
                        </a:lnTo>
                        <a:lnTo>
                          <a:pt x="21528" y="11469"/>
                        </a:lnTo>
                        <a:lnTo>
                          <a:pt x="21600" y="11320"/>
                        </a:lnTo>
                        <a:lnTo>
                          <a:pt x="21528" y="11228"/>
                        </a:lnTo>
                        <a:lnTo>
                          <a:pt x="21600" y="11116"/>
                        </a:lnTo>
                        <a:lnTo>
                          <a:pt x="21564" y="10986"/>
                        </a:lnTo>
                        <a:lnTo>
                          <a:pt x="21564" y="10874"/>
                        </a:lnTo>
                        <a:lnTo>
                          <a:pt x="21528" y="10837"/>
                        </a:lnTo>
                        <a:lnTo>
                          <a:pt x="21329" y="10596"/>
                        </a:lnTo>
                        <a:lnTo>
                          <a:pt x="21329" y="10447"/>
                        </a:lnTo>
                        <a:lnTo>
                          <a:pt x="21256" y="10354"/>
                        </a:lnTo>
                        <a:lnTo>
                          <a:pt x="21220" y="10317"/>
                        </a:lnTo>
                        <a:lnTo>
                          <a:pt x="21166" y="10168"/>
                        </a:lnTo>
                        <a:lnTo>
                          <a:pt x="21057" y="10038"/>
                        </a:lnTo>
                        <a:lnTo>
                          <a:pt x="21093" y="9852"/>
                        </a:lnTo>
                        <a:lnTo>
                          <a:pt x="20985" y="9573"/>
                        </a:lnTo>
                        <a:lnTo>
                          <a:pt x="20931" y="9480"/>
                        </a:lnTo>
                        <a:lnTo>
                          <a:pt x="20677" y="9257"/>
                        </a:lnTo>
                        <a:lnTo>
                          <a:pt x="20623" y="7231"/>
                        </a:lnTo>
                        <a:lnTo>
                          <a:pt x="20587" y="6153"/>
                        </a:lnTo>
                        <a:lnTo>
                          <a:pt x="20207" y="6078"/>
                        </a:lnTo>
                        <a:lnTo>
                          <a:pt x="20080" y="6153"/>
                        </a:lnTo>
                        <a:lnTo>
                          <a:pt x="19936" y="6078"/>
                        </a:lnTo>
                        <a:lnTo>
                          <a:pt x="19936" y="6023"/>
                        </a:lnTo>
                        <a:lnTo>
                          <a:pt x="19899" y="5986"/>
                        </a:lnTo>
                        <a:lnTo>
                          <a:pt x="19520" y="5911"/>
                        </a:lnTo>
                        <a:lnTo>
                          <a:pt x="19429" y="5837"/>
                        </a:lnTo>
                        <a:lnTo>
                          <a:pt x="19284" y="5800"/>
                        </a:lnTo>
                        <a:lnTo>
                          <a:pt x="19049" y="5595"/>
                        </a:lnTo>
                        <a:lnTo>
                          <a:pt x="18742" y="5428"/>
                        </a:lnTo>
                        <a:lnTo>
                          <a:pt x="18651" y="5428"/>
                        </a:lnTo>
                        <a:lnTo>
                          <a:pt x="18579" y="5521"/>
                        </a:lnTo>
                        <a:lnTo>
                          <a:pt x="18470" y="5595"/>
                        </a:lnTo>
                        <a:lnTo>
                          <a:pt x="18380" y="5595"/>
                        </a:lnTo>
                        <a:lnTo>
                          <a:pt x="18271" y="5558"/>
                        </a:lnTo>
                        <a:lnTo>
                          <a:pt x="18127" y="5428"/>
                        </a:lnTo>
                        <a:lnTo>
                          <a:pt x="17891" y="5521"/>
                        </a:lnTo>
                        <a:lnTo>
                          <a:pt x="17801" y="5632"/>
                        </a:lnTo>
                        <a:lnTo>
                          <a:pt x="17656" y="5632"/>
                        </a:lnTo>
                        <a:lnTo>
                          <a:pt x="17548" y="5521"/>
                        </a:lnTo>
                        <a:lnTo>
                          <a:pt x="17421" y="5632"/>
                        </a:lnTo>
                        <a:lnTo>
                          <a:pt x="17276" y="5632"/>
                        </a:lnTo>
                        <a:lnTo>
                          <a:pt x="17150" y="5800"/>
                        </a:lnTo>
                        <a:lnTo>
                          <a:pt x="17005" y="5800"/>
                        </a:lnTo>
                        <a:lnTo>
                          <a:pt x="16951" y="5911"/>
                        </a:lnTo>
                        <a:lnTo>
                          <a:pt x="16842" y="5800"/>
                        </a:lnTo>
                        <a:lnTo>
                          <a:pt x="16697" y="5762"/>
                        </a:lnTo>
                        <a:lnTo>
                          <a:pt x="16571" y="5707"/>
                        </a:lnTo>
                        <a:lnTo>
                          <a:pt x="16498" y="5558"/>
                        </a:lnTo>
                        <a:lnTo>
                          <a:pt x="16372" y="5521"/>
                        </a:lnTo>
                        <a:lnTo>
                          <a:pt x="16263" y="5632"/>
                        </a:lnTo>
                        <a:lnTo>
                          <a:pt x="16137" y="5595"/>
                        </a:lnTo>
                        <a:lnTo>
                          <a:pt x="16028" y="5465"/>
                        </a:lnTo>
                        <a:lnTo>
                          <a:pt x="15920" y="5428"/>
                        </a:lnTo>
                        <a:lnTo>
                          <a:pt x="15883" y="5465"/>
                        </a:lnTo>
                        <a:lnTo>
                          <a:pt x="15847" y="5521"/>
                        </a:lnTo>
                        <a:lnTo>
                          <a:pt x="15721" y="5632"/>
                        </a:lnTo>
                        <a:lnTo>
                          <a:pt x="15684" y="5874"/>
                        </a:lnTo>
                        <a:lnTo>
                          <a:pt x="15576" y="5874"/>
                        </a:lnTo>
                        <a:lnTo>
                          <a:pt x="15558" y="5837"/>
                        </a:lnTo>
                        <a:lnTo>
                          <a:pt x="15522" y="5707"/>
                        </a:lnTo>
                        <a:lnTo>
                          <a:pt x="15558" y="5595"/>
                        </a:lnTo>
                        <a:lnTo>
                          <a:pt x="15449" y="5595"/>
                        </a:lnTo>
                        <a:lnTo>
                          <a:pt x="15250" y="5670"/>
                        </a:lnTo>
                        <a:lnTo>
                          <a:pt x="15106" y="5670"/>
                        </a:lnTo>
                        <a:lnTo>
                          <a:pt x="15069" y="5521"/>
                        </a:lnTo>
                        <a:lnTo>
                          <a:pt x="14943" y="5521"/>
                        </a:lnTo>
                        <a:lnTo>
                          <a:pt x="14907" y="5428"/>
                        </a:lnTo>
                        <a:lnTo>
                          <a:pt x="14762" y="5354"/>
                        </a:lnTo>
                        <a:lnTo>
                          <a:pt x="14563" y="5558"/>
                        </a:lnTo>
                        <a:lnTo>
                          <a:pt x="14454" y="5595"/>
                        </a:lnTo>
                        <a:lnTo>
                          <a:pt x="14328" y="5595"/>
                        </a:lnTo>
                        <a:lnTo>
                          <a:pt x="14328" y="5428"/>
                        </a:lnTo>
                        <a:lnTo>
                          <a:pt x="14291" y="5316"/>
                        </a:lnTo>
                        <a:lnTo>
                          <a:pt x="14183" y="5316"/>
                        </a:lnTo>
                        <a:lnTo>
                          <a:pt x="14092" y="5186"/>
                        </a:lnTo>
                        <a:lnTo>
                          <a:pt x="14129" y="5038"/>
                        </a:lnTo>
                        <a:lnTo>
                          <a:pt x="13984" y="5075"/>
                        </a:lnTo>
                        <a:lnTo>
                          <a:pt x="13713" y="5038"/>
                        </a:lnTo>
                        <a:lnTo>
                          <a:pt x="13604" y="5149"/>
                        </a:lnTo>
                        <a:lnTo>
                          <a:pt x="13477" y="5186"/>
                        </a:lnTo>
                        <a:lnTo>
                          <a:pt x="13296" y="5000"/>
                        </a:lnTo>
                        <a:lnTo>
                          <a:pt x="13206" y="5000"/>
                        </a:lnTo>
                        <a:lnTo>
                          <a:pt x="13061" y="5038"/>
                        </a:lnTo>
                        <a:lnTo>
                          <a:pt x="12826" y="4926"/>
                        </a:lnTo>
                        <a:lnTo>
                          <a:pt x="12699" y="4870"/>
                        </a:lnTo>
                        <a:lnTo>
                          <a:pt x="12555" y="4889"/>
                        </a:lnTo>
                        <a:lnTo>
                          <a:pt x="12519" y="4870"/>
                        </a:lnTo>
                        <a:lnTo>
                          <a:pt x="12392" y="4870"/>
                        </a:lnTo>
                        <a:lnTo>
                          <a:pt x="12356" y="4722"/>
                        </a:lnTo>
                        <a:lnTo>
                          <a:pt x="12356" y="4610"/>
                        </a:lnTo>
                        <a:lnTo>
                          <a:pt x="12247" y="4480"/>
                        </a:lnTo>
                        <a:lnTo>
                          <a:pt x="12157" y="4406"/>
                        </a:lnTo>
                        <a:lnTo>
                          <a:pt x="12121" y="4331"/>
                        </a:lnTo>
                        <a:lnTo>
                          <a:pt x="12048" y="4480"/>
                        </a:lnTo>
                        <a:lnTo>
                          <a:pt x="11904" y="4517"/>
                        </a:lnTo>
                        <a:lnTo>
                          <a:pt x="11777" y="4443"/>
                        </a:lnTo>
                        <a:lnTo>
                          <a:pt x="11668" y="4517"/>
                        </a:lnTo>
                        <a:lnTo>
                          <a:pt x="11542" y="4443"/>
                        </a:lnTo>
                        <a:lnTo>
                          <a:pt x="11325" y="4201"/>
                        </a:lnTo>
                        <a:lnTo>
                          <a:pt x="11198" y="4090"/>
                        </a:lnTo>
                        <a:lnTo>
                          <a:pt x="11089" y="4090"/>
                        </a:lnTo>
                        <a:lnTo>
                          <a:pt x="11089" y="3885"/>
                        </a:lnTo>
                        <a:lnTo>
                          <a:pt x="11198" y="279"/>
                        </a:lnTo>
                        <a:lnTo>
                          <a:pt x="11053" y="223"/>
                        </a:lnTo>
                        <a:lnTo>
                          <a:pt x="10275" y="223"/>
                        </a:lnTo>
                        <a:lnTo>
                          <a:pt x="8683" y="112"/>
                        </a:lnTo>
                        <a:lnTo>
                          <a:pt x="6567" y="0"/>
                        </a:lnTo>
                        <a:lnTo>
                          <a:pt x="6513" y="37"/>
                        </a:lnTo>
                        <a:lnTo>
                          <a:pt x="6476" y="149"/>
                        </a:lnTo>
                        <a:lnTo>
                          <a:pt x="6205" y="5000"/>
                        </a:lnTo>
                        <a:lnTo>
                          <a:pt x="6024" y="6822"/>
                        </a:lnTo>
                        <a:lnTo>
                          <a:pt x="5897" y="8885"/>
                        </a:lnTo>
                        <a:lnTo>
                          <a:pt x="5789" y="9015"/>
                        </a:lnTo>
                        <a:lnTo>
                          <a:pt x="5717" y="9015"/>
                        </a:lnTo>
                        <a:lnTo>
                          <a:pt x="4287" y="8923"/>
                        </a:lnTo>
                        <a:lnTo>
                          <a:pt x="2858" y="8811"/>
                        </a:lnTo>
                        <a:lnTo>
                          <a:pt x="1266" y="8681"/>
                        </a:lnTo>
                        <a:lnTo>
                          <a:pt x="0" y="8532"/>
                        </a:lnTo>
                        <a:lnTo>
                          <a:pt x="0" y="8607"/>
                        </a:lnTo>
                        <a:lnTo>
                          <a:pt x="72" y="8848"/>
                        </a:lnTo>
                        <a:lnTo>
                          <a:pt x="181" y="8923"/>
                        </a:lnTo>
                        <a:lnTo>
                          <a:pt x="181" y="8978"/>
                        </a:lnTo>
                        <a:lnTo>
                          <a:pt x="289" y="9053"/>
                        </a:lnTo>
                        <a:lnTo>
                          <a:pt x="344" y="9053"/>
                        </a:lnTo>
                        <a:lnTo>
                          <a:pt x="452" y="9164"/>
                        </a:lnTo>
                        <a:lnTo>
                          <a:pt x="525" y="9294"/>
                        </a:lnTo>
                        <a:lnTo>
                          <a:pt x="561" y="9406"/>
                        </a:lnTo>
                        <a:lnTo>
                          <a:pt x="651" y="9648"/>
                        </a:lnTo>
                        <a:lnTo>
                          <a:pt x="796" y="9759"/>
                        </a:lnTo>
                        <a:lnTo>
                          <a:pt x="1031" y="9889"/>
                        </a:lnTo>
                        <a:lnTo>
                          <a:pt x="1140" y="10001"/>
                        </a:lnTo>
                        <a:lnTo>
                          <a:pt x="1411" y="10354"/>
                        </a:lnTo>
                        <a:lnTo>
                          <a:pt x="1646" y="10596"/>
                        </a:lnTo>
                        <a:lnTo>
                          <a:pt x="1682" y="10726"/>
                        </a:lnTo>
                        <a:lnTo>
                          <a:pt x="1918" y="10986"/>
                        </a:lnTo>
                        <a:lnTo>
                          <a:pt x="2044" y="11079"/>
                        </a:lnTo>
                        <a:lnTo>
                          <a:pt x="2153" y="11116"/>
                        </a:lnTo>
                        <a:lnTo>
                          <a:pt x="2388" y="11358"/>
                        </a:lnTo>
                        <a:lnTo>
                          <a:pt x="2533" y="11432"/>
                        </a:lnTo>
                        <a:lnTo>
                          <a:pt x="2551" y="11544"/>
                        </a:lnTo>
                        <a:lnTo>
                          <a:pt x="2659" y="11599"/>
                        </a:lnTo>
                        <a:lnTo>
                          <a:pt x="2695" y="11748"/>
                        </a:lnTo>
                        <a:lnTo>
                          <a:pt x="2732" y="11990"/>
                        </a:lnTo>
                        <a:lnTo>
                          <a:pt x="2804" y="12064"/>
                        </a:lnTo>
                        <a:lnTo>
                          <a:pt x="2894" y="12306"/>
                        </a:lnTo>
                        <a:lnTo>
                          <a:pt x="2967" y="12417"/>
                        </a:lnTo>
                        <a:lnTo>
                          <a:pt x="2967" y="12547"/>
                        </a:lnTo>
                        <a:lnTo>
                          <a:pt x="2931" y="12696"/>
                        </a:lnTo>
                        <a:lnTo>
                          <a:pt x="2931" y="12938"/>
                        </a:lnTo>
                        <a:lnTo>
                          <a:pt x="3202" y="13570"/>
                        </a:lnTo>
                        <a:lnTo>
                          <a:pt x="3383" y="13737"/>
                        </a:lnTo>
                        <a:lnTo>
                          <a:pt x="3510" y="13811"/>
                        </a:lnTo>
                        <a:lnTo>
                          <a:pt x="3618" y="13886"/>
                        </a:lnTo>
                        <a:lnTo>
                          <a:pt x="3709" y="14016"/>
                        </a:lnTo>
                        <a:lnTo>
                          <a:pt x="3980" y="14257"/>
                        </a:lnTo>
                        <a:lnTo>
                          <a:pt x="4088" y="14332"/>
                        </a:lnTo>
                        <a:lnTo>
                          <a:pt x="4360" y="14369"/>
                        </a:lnTo>
                        <a:lnTo>
                          <a:pt x="4432" y="14499"/>
                        </a:lnTo>
                        <a:lnTo>
                          <a:pt x="4776" y="14685"/>
                        </a:lnTo>
                        <a:lnTo>
                          <a:pt x="4866" y="14815"/>
                        </a:lnTo>
                        <a:lnTo>
                          <a:pt x="5011" y="14927"/>
                        </a:lnTo>
                        <a:lnTo>
                          <a:pt x="5102" y="14927"/>
                        </a:lnTo>
                        <a:lnTo>
                          <a:pt x="5102" y="14964"/>
                        </a:lnTo>
                        <a:lnTo>
                          <a:pt x="5246" y="15001"/>
                        </a:lnTo>
                        <a:lnTo>
                          <a:pt x="5445" y="15001"/>
                        </a:lnTo>
                        <a:lnTo>
                          <a:pt x="5481" y="14890"/>
                        </a:lnTo>
                        <a:lnTo>
                          <a:pt x="5626" y="14797"/>
                        </a:lnTo>
                        <a:lnTo>
                          <a:pt x="5680" y="14685"/>
                        </a:lnTo>
                        <a:lnTo>
                          <a:pt x="5825" y="14648"/>
                        </a:lnTo>
                        <a:lnTo>
                          <a:pt x="5861" y="14499"/>
                        </a:lnTo>
                        <a:lnTo>
                          <a:pt x="5897" y="14369"/>
                        </a:lnTo>
                        <a:lnTo>
                          <a:pt x="5952" y="14332"/>
                        </a:lnTo>
                        <a:lnTo>
                          <a:pt x="6169" y="13811"/>
                        </a:lnTo>
                        <a:lnTo>
                          <a:pt x="6259" y="13625"/>
                        </a:lnTo>
                        <a:lnTo>
                          <a:pt x="6332" y="13607"/>
                        </a:lnTo>
                        <a:lnTo>
                          <a:pt x="6440" y="13570"/>
                        </a:lnTo>
                        <a:lnTo>
                          <a:pt x="6567" y="13495"/>
                        </a:lnTo>
                        <a:lnTo>
                          <a:pt x="6712" y="13533"/>
                        </a:lnTo>
                        <a:lnTo>
                          <a:pt x="6802" y="13495"/>
                        </a:lnTo>
                        <a:lnTo>
                          <a:pt x="6874" y="13347"/>
                        </a:lnTo>
                        <a:lnTo>
                          <a:pt x="7019" y="13347"/>
                        </a:lnTo>
                        <a:lnTo>
                          <a:pt x="7218" y="13495"/>
                        </a:lnTo>
                        <a:lnTo>
                          <a:pt x="7363" y="13533"/>
                        </a:lnTo>
                        <a:lnTo>
                          <a:pt x="7489" y="13495"/>
                        </a:lnTo>
                        <a:lnTo>
                          <a:pt x="7598" y="13533"/>
                        </a:lnTo>
                        <a:lnTo>
                          <a:pt x="7725" y="13533"/>
                        </a:lnTo>
                        <a:lnTo>
                          <a:pt x="8068" y="13625"/>
                        </a:lnTo>
                        <a:lnTo>
                          <a:pt x="8213" y="13533"/>
                        </a:lnTo>
                        <a:lnTo>
                          <a:pt x="8304" y="13607"/>
                        </a:lnTo>
                        <a:lnTo>
                          <a:pt x="8448" y="13663"/>
                        </a:lnTo>
                        <a:lnTo>
                          <a:pt x="8484" y="13811"/>
                        </a:lnTo>
                        <a:lnTo>
                          <a:pt x="8575" y="13923"/>
                        </a:lnTo>
                        <a:lnTo>
                          <a:pt x="8611" y="14016"/>
                        </a:lnTo>
                        <a:lnTo>
                          <a:pt x="8720" y="13979"/>
                        </a:lnTo>
                        <a:lnTo>
                          <a:pt x="8774" y="14127"/>
                        </a:lnTo>
                        <a:lnTo>
                          <a:pt x="8882" y="14220"/>
                        </a:lnTo>
                        <a:lnTo>
                          <a:pt x="9027" y="14295"/>
                        </a:lnTo>
                        <a:lnTo>
                          <a:pt x="9027" y="14406"/>
                        </a:lnTo>
                        <a:lnTo>
                          <a:pt x="9389" y="14685"/>
                        </a:lnTo>
                        <a:lnTo>
                          <a:pt x="9534" y="14927"/>
                        </a:lnTo>
                        <a:lnTo>
                          <a:pt x="9624" y="15075"/>
                        </a:lnTo>
                        <a:lnTo>
                          <a:pt x="9696" y="15373"/>
                        </a:lnTo>
                        <a:lnTo>
                          <a:pt x="9841" y="15670"/>
                        </a:lnTo>
                        <a:lnTo>
                          <a:pt x="9914" y="15800"/>
                        </a:lnTo>
                        <a:lnTo>
                          <a:pt x="9914" y="15838"/>
                        </a:lnTo>
                        <a:lnTo>
                          <a:pt x="9968" y="15949"/>
                        </a:lnTo>
                        <a:lnTo>
                          <a:pt x="10040" y="16079"/>
                        </a:lnTo>
                        <a:lnTo>
                          <a:pt x="10149" y="16228"/>
                        </a:lnTo>
                        <a:lnTo>
                          <a:pt x="10113" y="16246"/>
                        </a:lnTo>
                        <a:lnTo>
                          <a:pt x="10185" y="16507"/>
                        </a:lnTo>
                        <a:lnTo>
                          <a:pt x="10275" y="16786"/>
                        </a:lnTo>
                        <a:lnTo>
                          <a:pt x="10420" y="16878"/>
                        </a:lnTo>
                        <a:lnTo>
                          <a:pt x="10547" y="16916"/>
                        </a:lnTo>
                        <a:lnTo>
                          <a:pt x="10655" y="17102"/>
                        </a:lnTo>
                        <a:lnTo>
                          <a:pt x="10691" y="17232"/>
                        </a:lnTo>
                        <a:lnTo>
                          <a:pt x="10782" y="17306"/>
                        </a:lnTo>
                        <a:lnTo>
                          <a:pt x="10890" y="17436"/>
                        </a:lnTo>
                        <a:lnTo>
                          <a:pt x="10927" y="17585"/>
                        </a:lnTo>
                        <a:lnTo>
                          <a:pt x="11162" y="17938"/>
                        </a:lnTo>
                        <a:lnTo>
                          <a:pt x="11361" y="17975"/>
                        </a:lnTo>
                        <a:lnTo>
                          <a:pt x="11469" y="18068"/>
                        </a:lnTo>
                        <a:lnTo>
                          <a:pt x="11506" y="18143"/>
                        </a:lnTo>
                        <a:lnTo>
                          <a:pt x="11506" y="18291"/>
                        </a:lnTo>
                        <a:lnTo>
                          <a:pt x="11542" y="18384"/>
                        </a:lnTo>
                        <a:lnTo>
                          <a:pt x="11542" y="18533"/>
                        </a:lnTo>
                        <a:lnTo>
                          <a:pt x="11469" y="18663"/>
                        </a:lnTo>
                        <a:lnTo>
                          <a:pt x="11596" y="18775"/>
                        </a:lnTo>
                        <a:lnTo>
                          <a:pt x="11596" y="18867"/>
                        </a:lnTo>
                        <a:lnTo>
                          <a:pt x="11578" y="19016"/>
                        </a:lnTo>
                        <a:lnTo>
                          <a:pt x="11596" y="19146"/>
                        </a:lnTo>
                        <a:lnTo>
                          <a:pt x="11705" y="19258"/>
                        </a:lnTo>
                        <a:lnTo>
                          <a:pt x="11813" y="19499"/>
                        </a:lnTo>
                        <a:lnTo>
                          <a:pt x="11904" y="19648"/>
                        </a:lnTo>
                        <a:lnTo>
                          <a:pt x="12012" y="19927"/>
                        </a:lnTo>
                        <a:lnTo>
                          <a:pt x="12048" y="20169"/>
                        </a:lnTo>
                        <a:lnTo>
                          <a:pt x="12175" y="20317"/>
                        </a:lnTo>
                        <a:lnTo>
                          <a:pt x="12157" y="20448"/>
                        </a:lnTo>
                        <a:lnTo>
                          <a:pt x="12211" y="20485"/>
                        </a:lnTo>
                        <a:lnTo>
                          <a:pt x="12482" y="20485"/>
                        </a:lnTo>
                        <a:lnTo>
                          <a:pt x="12591" y="20559"/>
                        </a:lnTo>
                        <a:lnTo>
                          <a:pt x="12663" y="20559"/>
                        </a:lnTo>
                        <a:lnTo>
                          <a:pt x="12790" y="20615"/>
                        </a:lnTo>
                        <a:lnTo>
                          <a:pt x="12862" y="20764"/>
                        </a:lnTo>
                        <a:lnTo>
                          <a:pt x="12971" y="20801"/>
                        </a:lnTo>
                        <a:lnTo>
                          <a:pt x="13061" y="20764"/>
                        </a:lnTo>
                        <a:lnTo>
                          <a:pt x="13206" y="20838"/>
                        </a:lnTo>
                        <a:lnTo>
                          <a:pt x="13333" y="20875"/>
                        </a:lnTo>
                        <a:lnTo>
                          <a:pt x="13586" y="21080"/>
                        </a:lnTo>
                        <a:lnTo>
                          <a:pt x="13676" y="21154"/>
                        </a:lnTo>
                        <a:lnTo>
                          <a:pt x="14183" y="21191"/>
                        </a:lnTo>
                        <a:lnTo>
                          <a:pt x="14454" y="21191"/>
                        </a:lnTo>
                        <a:lnTo>
                          <a:pt x="14599" y="21210"/>
                        </a:lnTo>
                        <a:lnTo>
                          <a:pt x="14708" y="21247"/>
                        </a:lnTo>
                        <a:lnTo>
                          <a:pt x="14943" y="21488"/>
                        </a:lnTo>
                        <a:lnTo>
                          <a:pt x="14979" y="21488"/>
                        </a:lnTo>
                        <a:lnTo>
                          <a:pt x="15106" y="21600"/>
                        </a:lnTo>
                        <a:lnTo>
                          <a:pt x="15250" y="21600"/>
                        </a:lnTo>
                        <a:lnTo>
                          <a:pt x="15250" y="21470"/>
                        </a:lnTo>
                        <a:lnTo>
                          <a:pt x="15558" y="21396"/>
                        </a:lnTo>
                        <a:lnTo>
                          <a:pt x="15576" y="21358"/>
                        </a:lnTo>
                        <a:lnTo>
                          <a:pt x="15576" y="21210"/>
                        </a:lnTo>
                        <a:lnTo>
                          <a:pt x="15449" y="21358"/>
                        </a:lnTo>
                        <a:lnTo>
                          <a:pt x="15485" y="21210"/>
                        </a:lnTo>
                        <a:lnTo>
                          <a:pt x="15377" y="21358"/>
                        </a:lnTo>
                        <a:lnTo>
                          <a:pt x="15286" y="21191"/>
                        </a:lnTo>
                        <a:lnTo>
                          <a:pt x="15413" y="21191"/>
                        </a:lnTo>
                        <a:lnTo>
                          <a:pt x="15305" y="21042"/>
                        </a:lnTo>
                        <a:lnTo>
                          <a:pt x="15286" y="20801"/>
                        </a:lnTo>
                        <a:lnTo>
                          <a:pt x="15069" y="20336"/>
                        </a:lnTo>
                        <a:lnTo>
                          <a:pt x="15106" y="20243"/>
                        </a:lnTo>
                        <a:lnTo>
                          <a:pt x="14997" y="19778"/>
                        </a:lnTo>
                        <a:lnTo>
                          <a:pt x="14870" y="19648"/>
                        </a:lnTo>
                        <a:lnTo>
                          <a:pt x="14870" y="19537"/>
                        </a:lnTo>
                        <a:lnTo>
                          <a:pt x="14997" y="19574"/>
                        </a:lnTo>
                        <a:lnTo>
                          <a:pt x="14870" y="19444"/>
                        </a:lnTo>
                        <a:lnTo>
                          <a:pt x="14870" y="19295"/>
                        </a:lnTo>
                        <a:lnTo>
                          <a:pt x="14997" y="19295"/>
                        </a:lnTo>
                        <a:lnTo>
                          <a:pt x="14997" y="19146"/>
                        </a:lnTo>
                        <a:lnTo>
                          <a:pt x="15069" y="19053"/>
                        </a:lnTo>
                        <a:lnTo>
                          <a:pt x="15069" y="18905"/>
                        </a:lnTo>
                        <a:lnTo>
                          <a:pt x="15106" y="18775"/>
                        </a:lnTo>
                        <a:lnTo>
                          <a:pt x="14870" y="18849"/>
                        </a:lnTo>
                        <a:lnTo>
                          <a:pt x="14635" y="18775"/>
                        </a:lnTo>
                        <a:lnTo>
                          <a:pt x="14635" y="18626"/>
                        </a:lnTo>
                        <a:lnTo>
                          <a:pt x="14563" y="18570"/>
                        </a:lnTo>
                        <a:lnTo>
                          <a:pt x="14490" y="18421"/>
                        </a:lnTo>
                        <a:lnTo>
                          <a:pt x="14635" y="18533"/>
                        </a:lnTo>
                        <a:lnTo>
                          <a:pt x="14726" y="18626"/>
                        </a:lnTo>
                        <a:lnTo>
                          <a:pt x="14834" y="18626"/>
                        </a:lnTo>
                        <a:lnTo>
                          <a:pt x="14943" y="18589"/>
                        </a:lnTo>
                        <a:lnTo>
                          <a:pt x="15033" y="18626"/>
                        </a:lnTo>
                        <a:lnTo>
                          <a:pt x="14943" y="18737"/>
                        </a:lnTo>
                        <a:lnTo>
                          <a:pt x="15106" y="18663"/>
                        </a:lnTo>
                        <a:lnTo>
                          <a:pt x="15341" y="18031"/>
                        </a:lnTo>
                        <a:lnTo>
                          <a:pt x="15305" y="17901"/>
                        </a:lnTo>
                        <a:lnTo>
                          <a:pt x="15286" y="17864"/>
                        </a:lnTo>
                        <a:lnTo>
                          <a:pt x="15178" y="17752"/>
                        </a:lnTo>
                        <a:lnTo>
                          <a:pt x="15178" y="17659"/>
                        </a:lnTo>
                        <a:lnTo>
                          <a:pt x="15033" y="17696"/>
                        </a:lnTo>
                        <a:lnTo>
                          <a:pt x="14979" y="17659"/>
                        </a:lnTo>
                        <a:lnTo>
                          <a:pt x="15106" y="17585"/>
                        </a:lnTo>
                        <a:lnTo>
                          <a:pt x="15377" y="17585"/>
                        </a:lnTo>
                        <a:lnTo>
                          <a:pt x="15485" y="17696"/>
                        </a:lnTo>
                        <a:lnTo>
                          <a:pt x="15721" y="17343"/>
                        </a:lnTo>
                        <a:lnTo>
                          <a:pt x="15793" y="17232"/>
                        </a:lnTo>
                        <a:lnTo>
                          <a:pt x="15793" y="17102"/>
                        </a:lnTo>
                        <a:lnTo>
                          <a:pt x="15684" y="17194"/>
                        </a:lnTo>
                        <a:lnTo>
                          <a:pt x="15612" y="17306"/>
                        </a:lnTo>
                        <a:lnTo>
                          <a:pt x="15522" y="17194"/>
                        </a:lnTo>
                        <a:lnTo>
                          <a:pt x="15576" y="17102"/>
                        </a:lnTo>
                        <a:lnTo>
                          <a:pt x="15558" y="17027"/>
                        </a:lnTo>
                        <a:lnTo>
                          <a:pt x="15684" y="17027"/>
                        </a:lnTo>
                        <a:lnTo>
                          <a:pt x="15793" y="16953"/>
                        </a:lnTo>
                        <a:lnTo>
                          <a:pt x="15829" y="17064"/>
                        </a:lnTo>
                        <a:lnTo>
                          <a:pt x="15956" y="16953"/>
                        </a:lnTo>
                        <a:lnTo>
                          <a:pt x="15992" y="16823"/>
                        </a:lnTo>
                        <a:lnTo>
                          <a:pt x="15992" y="16953"/>
                        </a:lnTo>
                        <a:lnTo>
                          <a:pt x="15956" y="17064"/>
                        </a:lnTo>
                        <a:lnTo>
                          <a:pt x="16064" y="17027"/>
                        </a:lnTo>
                        <a:lnTo>
                          <a:pt x="16191" y="16841"/>
                        </a:lnTo>
                        <a:lnTo>
                          <a:pt x="16191" y="16711"/>
                        </a:lnTo>
                        <a:lnTo>
                          <a:pt x="16155" y="16562"/>
                        </a:lnTo>
                        <a:lnTo>
                          <a:pt x="16191" y="16432"/>
                        </a:lnTo>
                        <a:lnTo>
                          <a:pt x="16191" y="16395"/>
                        </a:lnTo>
                        <a:lnTo>
                          <a:pt x="16372" y="16637"/>
                        </a:lnTo>
                        <a:lnTo>
                          <a:pt x="16462" y="16674"/>
                        </a:lnTo>
                        <a:lnTo>
                          <a:pt x="16842" y="16470"/>
                        </a:lnTo>
                        <a:lnTo>
                          <a:pt x="16878" y="16432"/>
                        </a:lnTo>
                        <a:lnTo>
                          <a:pt x="16734" y="16358"/>
                        </a:lnTo>
                        <a:lnTo>
                          <a:pt x="16607" y="16395"/>
                        </a:lnTo>
                        <a:lnTo>
                          <a:pt x="16697" y="16246"/>
                        </a:lnTo>
                        <a:lnTo>
                          <a:pt x="16571" y="16191"/>
                        </a:lnTo>
                        <a:lnTo>
                          <a:pt x="16426" y="15949"/>
                        </a:lnTo>
                        <a:lnTo>
                          <a:pt x="16571" y="15912"/>
                        </a:lnTo>
                        <a:lnTo>
                          <a:pt x="16607" y="16005"/>
                        </a:lnTo>
                        <a:lnTo>
                          <a:pt x="16770" y="16154"/>
                        </a:lnTo>
                        <a:lnTo>
                          <a:pt x="16915" y="16116"/>
                        </a:lnTo>
                        <a:lnTo>
                          <a:pt x="16806" y="15875"/>
                        </a:lnTo>
                        <a:lnTo>
                          <a:pt x="16806" y="15838"/>
                        </a:lnTo>
                        <a:lnTo>
                          <a:pt x="16915" y="15968"/>
                        </a:lnTo>
                        <a:lnTo>
                          <a:pt x="17005" y="16042"/>
                        </a:lnTo>
                        <a:lnTo>
                          <a:pt x="17150" y="15968"/>
                        </a:lnTo>
                        <a:lnTo>
                          <a:pt x="17186" y="16079"/>
                        </a:lnTo>
                        <a:lnTo>
                          <a:pt x="17313" y="16079"/>
                        </a:lnTo>
                        <a:lnTo>
                          <a:pt x="17258" y="16154"/>
                        </a:lnTo>
                        <a:lnTo>
                          <a:pt x="17493" y="16042"/>
                        </a:lnTo>
                        <a:lnTo>
                          <a:pt x="17457" y="16191"/>
                        </a:lnTo>
                        <a:lnTo>
                          <a:pt x="17222" y="16321"/>
                        </a:lnTo>
                        <a:lnTo>
                          <a:pt x="17186" y="16358"/>
                        </a:lnTo>
                        <a:lnTo>
                          <a:pt x="17548" y="16154"/>
                        </a:lnTo>
                        <a:lnTo>
                          <a:pt x="17819" y="16042"/>
                        </a:lnTo>
                        <a:lnTo>
                          <a:pt x="17964" y="15949"/>
                        </a:lnTo>
                        <a:lnTo>
                          <a:pt x="17819" y="15968"/>
                        </a:lnTo>
                        <a:lnTo>
                          <a:pt x="17692" y="16042"/>
                        </a:lnTo>
                        <a:lnTo>
                          <a:pt x="17692" y="15949"/>
                        </a:lnTo>
                        <a:lnTo>
                          <a:pt x="17928" y="15838"/>
                        </a:lnTo>
                        <a:lnTo>
                          <a:pt x="18163" y="15838"/>
                        </a:lnTo>
                        <a:lnTo>
                          <a:pt x="18398" y="15670"/>
                        </a:lnTo>
                        <a:lnTo>
                          <a:pt x="18615" y="15559"/>
                        </a:lnTo>
                        <a:lnTo>
                          <a:pt x="18706" y="15484"/>
                        </a:lnTo>
                        <a:lnTo>
                          <a:pt x="18959" y="15243"/>
                        </a:lnTo>
                        <a:lnTo>
                          <a:pt x="18977" y="15001"/>
                        </a:lnTo>
                        <a:lnTo>
                          <a:pt x="19194" y="14852"/>
                        </a:lnTo>
                        <a:lnTo>
                          <a:pt x="19248" y="14759"/>
                        </a:lnTo>
                        <a:lnTo>
                          <a:pt x="19393" y="14685"/>
                        </a:lnTo>
                        <a:lnTo>
                          <a:pt x="19465" y="14499"/>
                        </a:lnTo>
                        <a:lnTo>
                          <a:pt x="19321" y="14481"/>
                        </a:lnTo>
                        <a:lnTo>
                          <a:pt x="19321" y="14295"/>
                        </a:lnTo>
                        <a:lnTo>
                          <a:pt x="19194" y="14202"/>
                        </a:lnTo>
                        <a:lnTo>
                          <a:pt x="19230" y="14053"/>
                        </a:lnTo>
                        <a:lnTo>
                          <a:pt x="19158" y="13923"/>
                        </a:lnTo>
                        <a:lnTo>
                          <a:pt x="19230" y="13886"/>
                        </a:lnTo>
                        <a:lnTo>
                          <a:pt x="19393" y="13979"/>
                        </a:lnTo>
                        <a:lnTo>
                          <a:pt x="19465" y="13849"/>
                        </a:lnTo>
                        <a:lnTo>
                          <a:pt x="19556" y="13774"/>
                        </a:lnTo>
                        <a:lnTo>
                          <a:pt x="19701" y="13774"/>
                        </a:lnTo>
                        <a:lnTo>
                          <a:pt x="19701" y="13979"/>
                        </a:lnTo>
                        <a:lnTo>
                          <a:pt x="19592" y="14257"/>
                        </a:lnTo>
                        <a:lnTo>
                          <a:pt x="19863" y="14165"/>
                        </a:lnTo>
                        <a:lnTo>
                          <a:pt x="20098" y="14165"/>
                        </a:lnTo>
                        <a:lnTo>
                          <a:pt x="20080" y="14220"/>
                        </a:lnTo>
                        <a:lnTo>
                          <a:pt x="19936" y="14220"/>
                        </a:lnTo>
                        <a:lnTo>
                          <a:pt x="19664" y="14443"/>
                        </a:lnTo>
                        <a:lnTo>
                          <a:pt x="19592" y="14573"/>
                        </a:lnTo>
                        <a:lnTo>
                          <a:pt x="19628" y="14573"/>
                        </a:lnTo>
                        <a:lnTo>
                          <a:pt x="19773" y="14443"/>
                        </a:lnTo>
                        <a:lnTo>
                          <a:pt x="19899" y="14369"/>
                        </a:lnTo>
                        <a:lnTo>
                          <a:pt x="20008" y="14295"/>
                        </a:lnTo>
                        <a:lnTo>
                          <a:pt x="20370" y="14127"/>
                        </a:lnTo>
                        <a:lnTo>
                          <a:pt x="20786" y="13923"/>
                        </a:lnTo>
                        <a:lnTo>
                          <a:pt x="21166" y="13886"/>
                        </a:lnTo>
                        <a:lnTo>
                          <a:pt x="20949" y="13625"/>
                        </a:lnTo>
                        <a:lnTo>
                          <a:pt x="21130" y="13347"/>
                        </a:lnTo>
                        <a:lnTo>
                          <a:pt x="21365" y="13105"/>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8" name="Shape 2586">
                    <a:extLst>
                      <a:ext uri="{FF2B5EF4-FFF2-40B4-BE49-F238E27FC236}">
                        <a16:creationId xmlns:a16="http://schemas.microsoft.com/office/drawing/2014/main" id="{966F800E-E972-4E72-ACA6-FE37EB3209F3}"/>
                      </a:ext>
                    </a:extLst>
                  </p:cNvPr>
                  <p:cNvSpPr/>
                  <p:nvPr/>
                </p:nvSpPr>
                <p:spPr>
                  <a:xfrm>
                    <a:off x="2273670" y="2342447"/>
                    <a:ext cx="70461" cy="1550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85" y="5143"/>
                        </a:lnTo>
                        <a:lnTo>
                          <a:pt x="12462" y="6857"/>
                        </a:lnTo>
                        <a:lnTo>
                          <a:pt x="4985" y="12686"/>
                        </a:lnTo>
                        <a:lnTo>
                          <a:pt x="0" y="17143"/>
                        </a:lnTo>
                        <a:lnTo>
                          <a:pt x="0" y="21600"/>
                        </a:lnTo>
                        <a:lnTo>
                          <a:pt x="5815" y="14743"/>
                        </a:lnTo>
                        <a:lnTo>
                          <a:pt x="10800" y="10286"/>
                        </a:lnTo>
                        <a:lnTo>
                          <a:pt x="21600" y="2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9" name="Shape 2587">
                    <a:extLst>
                      <a:ext uri="{FF2B5EF4-FFF2-40B4-BE49-F238E27FC236}">
                        <a16:creationId xmlns:a16="http://schemas.microsoft.com/office/drawing/2014/main" id="{D1D1D8E5-67DD-4AFD-BB81-38559CD3021E}"/>
                      </a:ext>
                    </a:extLst>
                  </p:cNvPr>
                  <p:cNvSpPr/>
                  <p:nvPr/>
                </p:nvSpPr>
                <p:spPr>
                  <a:xfrm>
                    <a:off x="2273670" y="2342447"/>
                    <a:ext cx="70461" cy="1550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85" y="5143"/>
                        </a:lnTo>
                        <a:lnTo>
                          <a:pt x="12462" y="6857"/>
                        </a:lnTo>
                        <a:lnTo>
                          <a:pt x="4985" y="12686"/>
                        </a:lnTo>
                        <a:lnTo>
                          <a:pt x="0" y="17143"/>
                        </a:lnTo>
                        <a:lnTo>
                          <a:pt x="0" y="21600"/>
                        </a:lnTo>
                        <a:lnTo>
                          <a:pt x="5815" y="14743"/>
                        </a:lnTo>
                        <a:lnTo>
                          <a:pt x="10800" y="10286"/>
                        </a:lnTo>
                        <a:lnTo>
                          <a:pt x="21600" y="2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0" name="Shape 2588">
                    <a:extLst>
                      <a:ext uri="{FF2B5EF4-FFF2-40B4-BE49-F238E27FC236}">
                        <a16:creationId xmlns:a16="http://schemas.microsoft.com/office/drawing/2014/main" id="{C0F5D94E-E6D2-4184-ACF3-1E8DB439B579}"/>
                      </a:ext>
                    </a:extLst>
                  </p:cNvPr>
                  <p:cNvSpPr/>
                  <p:nvPr/>
                </p:nvSpPr>
                <p:spPr>
                  <a:xfrm>
                    <a:off x="2864448" y="1933995"/>
                    <a:ext cx="70460" cy="615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85" y="5184"/>
                        </a:lnTo>
                        <a:lnTo>
                          <a:pt x="7477" y="12960"/>
                        </a:lnTo>
                        <a:lnTo>
                          <a:pt x="3323" y="16416"/>
                        </a:lnTo>
                        <a:lnTo>
                          <a:pt x="0" y="21600"/>
                        </a:lnTo>
                        <a:lnTo>
                          <a:pt x="17446" y="6912"/>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1" name="Shape 2589">
                    <a:extLst>
                      <a:ext uri="{FF2B5EF4-FFF2-40B4-BE49-F238E27FC236}">
                        <a16:creationId xmlns:a16="http://schemas.microsoft.com/office/drawing/2014/main" id="{B5891B2A-DEB2-4D0C-A844-ED1591C978BB}"/>
                      </a:ext>
                    </a:extLst>
                  </p:cNvPr>
                  <p:cNvSpPr/>
                  <p:nvPr/>
                </p:nvSpPr>
                <p:spPr>
                  <a:xfrm>
                    <a:off x="2864448" y="1933995"/>
                    <a:ext cx="70460" cy="615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85" y="5184"/>
                        </a:lnTo>
                        <a:lnTo>
                          <a:pt x="7477" y="12960"/>
                        </a:lnTo>
                        <a:lnTo>
                          <a:pt x="3323" y="16416"/>
                        </a:lnTo>
                        <a:lnTo>
                          <a:pt x="0" y="21600"/>
                        </a:lnTo>
                        <a:lnTo>
                          <a:pt x="17446" y="6912"/>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2" name="Shape 2590">
                    <a:extLst>
                      <a:ext uri="{FF2B5EF4-FFF2-40B4-BE49-F238E27FC236}">
                        <a16:creationId xmlns:a16="http://schemas.microsoft.com/office/drawing/2014/main" id="{82E8647E-423B-4B33-A3CF-8ABEC7512BFC}"/>
                      </a:ext>
                    </a:extLst>
                  </p:cNvPr>
                  <p:cNvSpPr/>
                  <p:nvPr/>
                </p:nvSpPr>
                <p:spPr>
                  <a:xfrm>
                    <a:off x="2373941" y="2263710"/>
                    <a:ext cx="43360" cy="54134"/>
                  </a:xfrm>
                  <a:custGeom>
                    <a:avLst/>
                    <a:gdLst/>
                    <a:ahLst/>
                    <a:cxnLst>
                      <a:cxn ang="0">
                        <a:pos x="wd2" y="hd2"/>
                      </a:cxn>
                      <a:cxn ang="5400000">
                        <a:pos x="wd2" y="hd2"/>
                      </a:cxn>
                      <a:cxn ang="10800000">
                        <a:pos x="wd2" y="hd2"/>
                      </a:cxn>
                      <a:cxn ang="16200000">
                        <a:pos x="wd2" y="hd2"/>
                      </a:cxn>
                    </a:cxnLst>
                    <a:rect l="0" t="0" r="r" b="b"/>
                    <a:pathLst>
                      <a:path w="21600" h="21600" extrusionOk="0">
                        <a:moveTo>
                          <a:pt x="8100" y="6873"/>
                        </a:moveTo>
                        <a:lnTo>
                          <a:pt x="5400" y="12764"/>
                        </a:lnTo>
                        <a:lnTo>
                          <a:pt x="0" y="19636"/>
                        </a:lnTo>
                        <a:lnTo>
                          <a:pt x="0" y="21600"/>
                        </a:lnTo>
                        <a:lnTo>
                          <a:pt x="16200" y="8836"/>
                        </a:lnTo>
                        <a:lnTo>
                          <a:pt x="21600" y="982"/>
                        </a:lnTo>
                        <a:lnTo>
                          <a:pt x="16200" y="0"/>
                        </a:lnTo>
                        <a:lnTo>
                          <a:pt x="8100" y="687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3" name="Shape 2591">
                    <a:extLst>
                      <a:ext uri="{FF2B5EF4-FFF2-40B4-BE49-F238E27FC236}">
                        <a16:creationId xmlns:a16="http://schemas.microsoft.com/office/drawing/2014/main" id="{27F48E85-6A2C-4A4C-85FC-CCF4A5743F56}"/>
                      </a:ext>
                    </a:extLst>
                  </p:cNvPr>
                  <p:cNvSpPr/>
                  <p:nvPr/>
                </p:nvSpPr>
                <p:spPr>
                  <a:xfrm>
                    <a:off x="2373941" y="2263710"/>
                    <a:ext cx="43360" cy="54134"/>
                  </a:xfrm>
                  <a:custGeom>
                    <a:avLst/>
                    <a:gdLst/>
                    <a:ahLst/>
                    <a:cxnLst>
                      <a:cxn ang="0">
                        <a:pos x="wd2" y="hd2"/>
                      </a:cxn>
                      <a:cxn ang="5400000">
                        <a:pos x="wd2" y="hd2"/>
                      </a:cxn>
                      <a:cxn ang="10800000">
                        <a:pos x="wd2" y="hd2"/>
                      </a:cxn>
                      <a:cxn ang="16200000">
                        <a:pos x="wd2" y="hd2"/>
                      </a:cxn>
                    </a:cxnLst>
                    <a:rect l="0" t="0" r="r" b="b"/>
                    <a:pathLst>
                      <a:path w="21600" h="21600" extrusionOk="0">
                        <a:moveTo>
                          <a:pt x="8100" y="6873"/>
                        </a:moveTo>
                        <a:lnTo>
                          <a:pt x="5400" y="12764"/>
                        </a:lnTo>
                        <a:lnTo>
                          <a:pt x="0" y="19636"/>
                        </a:lnTo>
                        <a:lnTo>
                          <a:pt x="0" y="21600"/>
                        </a:lnTo>
                        <a:lnTo>
                          <a:pt x="16200" y="8836"/>
                        </a:lnTo>
                        <a:lnTo>
                          <a:pt x="21600" y="982"/>
                        </a:lnTo>
                        <a:lnTo>
                          <a:pt x="16200" y="0"/>
                        </a:lnTo>
                        <a:lnTo>
                          <a:pt x="8100" y="687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4" name="Shape 2592">
                    <a:extLst>
                      <a:ext uri="{FF2B5EF4-FFF2-40B4-BE49-F238E27FC236}">
                        <a16:creationId xmlns:a16="http://schemas.microsoft.com/office/drawing/2014/main" id="{FFECBF4C-7DED-4390-B3CB-D5946E31D6AA}"/>
                      </a:ext>
                    </a:extLst>
                  </p:cNvPr>
                  <p:cNvSpPr/>
                  <p:nvPr/>
                </p:nvSpPr>
                <p:spPr>
                  <a:xfrm>
                    <a:off x="2425430" y="2189892"/>
                    <a:ext cx="102980" cy="73817"/>
                  </a:xfrm>
                  <a:custGeom>
                    <a:avLst/>
                    <a:gdLst/>
                    <a:ahLst/>
                    <a:cxnLst>
                      <a:cxn ang="0">
                        <a:pos x="wd2" y="hd2"/>
                      </a:cxn>
                      <a:cxn ang="5400000">
                        <a:pos x="wd2" y="hd2"/>
                      </a:cxn>
                      <a:cxn ang="10800000">
                        <a:pos x="wd2" y="hd2"/>
                      </a:cxn>
                      <a:cxn ang="16200000">
                        <a:pos x="wd2" y="hd2"/>
                      </a:cxn>
                    </a:cxnLst>
                    <a:rect l="0" t="0" r="r" b="b"/>
                    <a:pathLst>
                      <a:path w="21600" h="21600" extrusionOk="0">
                        <a:moveTo>
                          <a:pt x="15916" y="5040"/>
                        </a:moveTo>
                        <a:lnTo>
                          <a:pt x="8526" y="10800"/>
                        </a:lnTo>
                        <a:lnTo>
                          <a:pt x="5684" y="14400"/>
                        </a:lnTo>
                        <a:lnTo>
                          <a:pt x="1137" y="15840"/>
                        </a:lnTo>
                        <a:lnTo>
                          <a:pt x="0" y="15840"/>
                        </a:lnTo>
                        <a:lnTo>
                          <a:pt x="1137" y="21600"/>
                        </a:lnTo>
                        <a:lnTo>
                          <a:pt x="13074" y="10800"/>
                        </a:lnTo>
                        <a:lnTo>
                          <a:pt x="20463" y="5040"/>
                        </a:lnTo>
                        <a:lnTo>
                          <a:pt x="21600" y="720"/>
                        </a:lnTo>
                        <a:lnTo>
                          <a:pt x="20463" y="0"/>
                        </a:lnTo>
                        <a:lnTo>
                          <a:pt x="15916" y="50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5" name="Shape 2593">
                    <a:extLst>
                      <a:ext uri="{FF2B5EF4-FFF2-40B4-BE49-F238E27FC236}">
                        <a16:creationId xmlns:a16="http://schemas.microsoft.com/office/drawing/2014/main" id="{3599EA0E-6DDC-4B16-ACBA-6E529CB7C124}"/>
                      </a:ext>
                    </a:extLst>
                  </p:cNvPr>
                  <p:cNvSpPr/>
                  <p:nvPr/>
                </p:nvSpPr>
                <p:spPr>
                  <a:xfrm>
                    <a:off x="2425430" y="2189892"/>
                    <a:ext cx="102980" cy="73817"/>
                  </a:xfrm>
                  <a:custGeom>
                    <a:avLst/>
                    <a:gdLst/>
                    <a:ahLst/>
                    <a:cxnLst>
                      <a:cxn ang="0">
                        <a:pos x="wd2" y="hd2"/>
                      </a:cxn>
                      <a:cxn ang="5400000">
                        <a:pos x="wd2" y="hd2"/>
                      </a:cxn>
                      <a:cxn ang="10800000">
                        <a:pos x="wd2" y="hd2"/>
                      </a:cxn>
                      <a:cxn ang="16200000">
                        <a:pos x="wd2" y="hd2"/>
                      </a:cxn>
                    </a:cxnLst>
                    <a:rect l="0" t="0" r="r" b="b"/>
                    <a:pathLst>
                      <a:path w="21600" h="21600" extrusionOk="0">
                        <a:moveTo>
                          <a:pt x="15916" y="5040"/>
                        </a:moveTo>
                        <a:lnTo>
                          <a:pt x="8526" y="10800"/>
                        </a:lnTo>
                        <a:lnTo>
                          <a:pt x="5684" y="14400"/>
                        </a:lnTo>
                        <a:lnTo>
                          <a:pt x="1137" y="15840"/>
                        </a:lnTo>
                        <a:lnTo>
                          <a:pt x="0" y="15840"/>
                        </a:lnTo>
                        <a:lnTo>
                          <a:pt x="1137" y="21600"/>
                        </a:lnTo>
                        <a:lnTo>
                          <a:pt x="13074" y="10800"/>
                        </a:lnTo>
                        <a:lnTo>
                          <a:pt x="20463" y="5040"/>
                        </a:lnTo>
                        <a:lnTo>
                          <a:pt x="21600" y="720"/>
                        </a:lnTo>
                        <a:lnTo>
                          <a:pt x="20463" y="0"/>
                        </a:lnTo>
                        <a:lnTo>
                          <a:pt x="15916" y="50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51" name="Shape 2595">
                  <a:extLst>
                    <a:ext uri="{FF2B5EF4-FFF2-40B4-BE49-F238E27FC236}">
                      <a16:creationId xmlns:a16="http://schemas.microsoft.com/office/drawing/2014/main" id="{5953CF39-5971-4850-B141-8DA6C0AD9645}"/>
                    </a:ext>
                  </a:extLst>
                </p:cNvPr>
                <p:cNvSpPr/>
                <p:nvPr/>
              </p:nvSpPr>
              <p:spPr>
                <a:xfrm>
                  <a:off x="9612195" y="4551786"/>
                  <a:ext cx="54803" cy="29856"/>
                </a:xfrm>
                <a:custGeom>
                  <a:avLst/>
                  <a:gdLst/>
                  <a:ahLst/>
                  <a:cxnLst>
                    <a:cxn ang="0">
                      <a:pos x="wd2" y="hd2"/>
                    </a:cxn>
                    <a:cxn ang="5400000">
                      <a:pos x="wd2" y="hd2"/>
                    </a:cxn>
                    <a:cxn ang="10800000">
                      <a:pos x="wd2" y="hd2"/>
                    </a:cxn>
                    <a:cxn ang="16200000">
                      <a:pos x="wd2" y="hd2"/>
                    </a:cxn>
                  </a:cxnLst>
                  <a:rect l="0" t="0" r="r" b="b"/>
                  <a:pathLst>
                    <a:path w="21600" h="21600" extrusionOk="0">
                      <a:moveTo>
                        <a:pt x="10491" y="15429"/>
                      </a:moveTo>
                      <a:lnTo>
                        <a:pt x="18514" y="6171"/>
                      </a:lnTo>
                      <a:lnTo>
                        <a:pt x="21600" y="0"/>
                      </a:lnTo>
                      <a:lnTo>
                        <a:pt x="17280" y="6171"/>
                      </a:lnTo>
                      <a:lnTo>
                        <a:pt x="17280" y="8229"/>
                      </a:lnTo>
                      <a:lnTo>
                        <a:pt x="12343" y="12343"/>
                      </a:lnTo>
                      <a:lnTo>
                        <a:pt x="9257" y="15429"/>
                      </a:lnTo>
                      <a:lnTo>
                        <a:pt x="4320" y="19543"/>
                      </a:lnTo>
                      <a:lnTo>
                        <a:pt x="0" y="19543"/>
                      </a:lnTo>
                      <a:lnTo>
                        <a:pt x="3086" y="21600"/>
                      </a:lnTo>
                      <a:lnTo>
                        <a:pt x="10491" y="1542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2" name="Shape 2596">
                  <a:extLst>
                    <a:ext uri="{FF2B5EF4-FFF2-40B4-BE49-F238E27FC236}">
                      <a16:creationId xmlns:a16="http://schemas.microsoft.com/office/drawing/2014/main" id="{4F7B5FA3-F6C0-419D-A5EC-C9B890C80376}"/>
                    </a:ext>
                  </a:extLst>
                </p:cNvPr>
                <p:cNvSpPr/>
                <p:nvPr/>
              </p:nvSpPr>
              <p:spPr>
                <a:xfrm>
                  <a:off x="9612195" y="4551786"/>
                  <a:ext cx="54803" cy="29856"/>
                </a:xfrm>
                <a:custGeom>
                  <a:avLst/>
                  <a:gdLst/>
                  <a:ahLst/>
                  <a:cxnLst>
                    <a:cxn ang="0">
                      <a:pos x="wd2" y="hd2"/>
                    </a:cxn>
                    <a:cxn ang="5400000">
                      <a:pos x="wd2" y="hd2"/>
                    </a:cxn>
                    <a:cxn ang="10800000">
                      <a:pos x="wd2" y="hd2"/>
                    </a:cxn>
                    <a:cxn ang="16200000">
                      <a:pos x="wd2" y="hd2"/>
                    </a:cxn>
                  </a:cxnLst>
                  <a:rect l="0" t="0" r="r" b="b"/>
                  <a:pathLst>
                    <a:path w="21600" h="21600" extrusionOk="0">
                      <a:moveTo>
                        <a:pt x="10491" y="15429"/>
                      </a:moveTo>
                      <a:lnTo>
                        <a:pt x="18514" y="6171"/>
                      </a:lnTo>
                      <a:lnTo>
                        <a:pt x="21600" y="0"/>
                      </a:lnTo>
                      <a:lnTo>
                        <a:pt x="17280" y="6171"/>
                      </a:lnTo>
                      <a:lnTo>
                        <a:pt x="17280" y="8229"/>
                      </a:lnTo>
                      <a:lnTo>
                        <a:pt x="12343" y="12343"/>
                      </a:lnTo>
                      <a:lnTo>
                        <a:pt x="9257" y="15429"/>
                      </a:lnTo>
                      <a:lnTo>
                        <a:pt x="4320" y="19543"/>
                      </a:lnTo>
                      <a:lnTo>
                        <a:pt x="0" y="19543"/>
                      </a:lnTo>
                      <a:lnTo>
                        <a:pt x="3086" y="21600"/>
                      </a:lnTo>
                      <a:lnTo>
                        <a:pt x="10491" y="1542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3" name="Shape 2597">
                  <a:extLst>
                    <a:ext uri="{FF2B5EF4-FFF2-40B4-BE49-F238E27FC236}">
                      <a16:creationId xmlns:a16="http://schemas.microsoft.com/office/drawing/2014/main" id="{C06E7181-8BFF-4F7F-817E-9F2845A590AA}"/>
                    </a:ext>
                  </a:extLst>
                </p:cNvPr>
                <p:cNvSpPr/>
                <p:nvPr/>
              </p:nvSpPr>
              <p:spPr>
                <a:xfrm>
                  <a:off x="7852250" y="1647308"/>
                  <a:ext cx="867446" cy="895655"/>
                </a:xfrm>
                <a:custGeom>
                  <a:avLst/>
                  <a:gdLst/>
                  <a:ahLst/>
                  <a:cxnLst>
                    <a:cxn ang="0">
                      <a:pos x="wd2" y="hd2"/>
                    </a:cxn>
                    <a:cxn ang="5400000">
                      <a:pos x="wd2" y="hd2"/>
                    </a:cxn>
                    <a:cxn ang="10800000">
                      <a:pos x="wd2" y="hd2"/>
                    </a:cxn>
                    <a:cxn ang="16200000">
                      <a:pos x="wd2" y="hd2"/>
                    </a:cxn>
                  </a:cxnLst>
                  <a:rect l="0" t="0" r="r" b="b"/>
                  <a:pathLst>
                    <a:path w="21600" h="21600" extrusionOk="0">
                      <a:moveTo>
                        <a:pt x="0" y="1543"/>
                      </a:moveTo>
                      <a:lnTo>
                        <a:pt x="39" y="1749"/>
                      </a:lnTo>
                      <a:lnTo>
                        <a:pt x="273" y="2366"/>
                      </a:lnTo>
                      <a:lnTo>
                        <a:pt x="351" y="2640"/>
                      </a:lnTo>
                      <a:lnTo>
                        <a:pt x="195" y="3086"/>
                      </a:lnTo>
                      <a:lnTo>
                        <a:pt x="273" y="3531"/>
                      </a:lnTo>
                      <a:lnTo>
                        <a:pt x="195" y="3737"/>
                      </a:lnTo>
                      <a:lnTo>
                        <a:pt x="273" y="3874"/>
                      </a:lnTo>
                      <a:lnTo>
                        <a:pt x="273" y="4560"/>
                      </a:lnTo>
                      <a:lnTo>
                        <a:pt x="585" y="5349"/>
                      </a:lnTo>
                      <a:lnTo>
                        <a:pt x="585" y="5486"/>
                      </a:lnTo>
                      <a:lnTo>
                        <a:pt x="936" y="6171"/>
                      </a:lnTo>
                      <a:lnTo>
                        <a:pt x="1014" y="6686"/>
                      </a:lnTo>
                      <a:lnTo>
                        <a:pt x="1014" y="7166"/>
                      </a:lnTo>
                      <a:lnTo>
                        <a:pt x="1092" y="7406"/>
                      </a:lnTo>
                      <a:lnTo>
                        <a:pt x="1092" y="7851"/>
                      </a:lnTo>
                      <a:lnTo>
                        <a:pt x="1170" y="8366"/>
                      </a:lnTo>
                      <a:lnTo>
                        <a:pt x="1170" y="8709"/>
                      </a:lnTo>
                      <a:lnTo>
                        <a:pt x="1287" y="8949"/>
                      </a:lnTo>
                      <a:lnTo>
                        <a:pt x="1248" y="9223"/>
                      </a:lnTo>
                      <a:lnTo>
                        <a:pt x="1248" y="10114"/>
                      </a:lnTo>
                      <a:lnTo>
                        <a:pt x="1365" y="10320"/>
                      </a:lnTo>
                      <a:lnTo>
                        <a:pt x="1365" y="10560"/>
                      </a:lnTo>
                      <a:lnTo>
                        <a:pt x="1443" y="10766"/>
                      </a:lnTo>
                      <a:lnTo>
                        <a:pt x="1755" y="11143"/>
                      </a:lnTo>
                      <a:lnTo>
                        <a:pt x="1832" y="11417"/>
                      </a:lnTo>
                      <a:lnTo>
                        <a:pt x="1832" y="11657"/>
                      </a:lnTo>
                      <a:lnTo>
                        <a:pt x="1871" y="12103"/>
                      </a:lnTo>
                      <a:lnTo>
                        <a:pt x="1871" y="12617"/>
                      </a:lnTo>
                      <a:lnTo>
                        <a:pt x="1755" y="13097"/>
                      </a:lnTo>
                      <a:lnTo>
                        <a:pt x="1599" y="13337"/>
                      </a:lnTo>
                      <a:lnTo>
                        <a:pt x="1365" y="13474"/>
                      </a:lnTo>
                      <a:lnTo>
                        <a:pt x="1092" y="13714"/>
                      </a:lnTo>
                      <a:lnTo>
                        <a:pt x="1014" y="13851"/>
                      </a:lnTo>
                      <a:lnTo>
                        <a:pt x="1248" y="14126"/>
                      </a:lnTo>
                      <a:lnTo>
                        <a:pt x="1521" y="14571"/>
                      </a:lnTo>
                      <a:lnTo>
                        <a:pt x="1832" y="14640"/>
                      </a:lnTo>
                      <a:lnTo>
                        <a:pt x="2027" y="14743"/>
                      </a:lnTo>
                      <a:lnTo>
                        <a:pt x="2261" y="14949"/>
                      </a:lnTo>
                      <a:lnTo>
                        <a:pt x="2261" y="21600"/>
                      </a:lnTo>
                      <a:lnTo>
                        <a:pt x="5419" y="21600"/>
                      </a:lnTo>
                      <a:lnTo>
                        <a:pt x="10605" y="21463"/>
                      </a:lnTo>
                      <a:lnTo>
                        <a:pt x="14933" y="21326"/>
                      </a:lnTo>
                      <a:lnTo>
                        <a:pt x="18091" y="21154"/>
                      </a:lnTo>
                      <a:lnTo>
                        <a:pt x="18013" y="20880"/>
                      </a:lnTo>
                      <a:lnTo>
                        <a:pt x="18013" y="20811"/>
                      </a:lnTo>
                      <a:lnTo>
                        <a:pt x="17935" y="20571"/>
                      </a:lnTo>
                      <a:lnTo>
                        <a:pt x="17857" y="19920"/>
                      </a:lnTo>
                      <a:lnTo>
                        <a:pt x="17662" y="19646"/>
                      </a:lnTo>
                      <a:lnTo>
                        <a:pt x="17350" y="19406"/>
                      </a:lnTo>
                      <a:lnTo>
                        <a:pt x="17116" y="19269"/>
                      </a:lnTo>
                      <a:lnTo>
                        <a:pt x="16843" y="19200"/>
                      </a:lnTo>
                      <a:lnTo>
                        <a:pt x="16531" y="19063"/>
                      </a:lnTo>
                      <a:lnTo>
                        <a:pt x="16025" y="18617"/>
                      </a:lnTo>
                      <a:lnTo>
                        <a:pt x="15674" y="18171"/>
                      </a:lnTo>
                      <a:lnTo>
                        <a:pt x="15284" y="17931"/>
                      </a:lnTo>
                      <a:lnTo>
                        <a:pt x="14933" y="17794"/>
                      </a:lnTo>
                      <a:lnTo>
                        <a:pt x="14699" y="17657"/>
                      </a:lnTo>
                      <a:lnTo>
                        <a:pt x="14504" y="17417"/>
                      </a:lnTo>
                      <a:lnTo>
                        <a:pt x="14036" y="17349"/>
                      </a:lnTo>
                      <a:lnTo>
                        <a:pt x="13763" y="17280"/>
                      </a:lnTo>
                      <a:lnTo>
                        <a:pt x="13451" y="17006"/>
                      </a:lnTo>
                      <a:lnTo>
                        <a:pt x="13022" y="16766"/>
                      </a:lnTo>
                      <a:lnTo>
                        <a:pt x="13178" y="16491"/>
                      </a:lnTo>
                      <a:lnTo>
                        <a:pt x="13178" y="16114"/>
                      </a:lnTo>
                      <a:lnTo>
                        <a:pt x="13022" y="15600"/>
                      </a:lnTo>
                      <a:lnTo>
                        <a:pt x="13178" y="15326"/>
                      </a:lnTo>
                      <a:lnTo>
                        <a:pt x="13100" y="14880"/>
                      </a:lnTo>
                      <a:lnTo>
                        <a:pt x="13412" y="14229"/>
                      </a:lnTo>
                      <a:lnTo>
                        <a:pt x="13100" y="13783"/>
                      </a:lnTo>
                      <a:lnTo>
                        <a:pt x="12866" y="13783"/>
                      </a:lnTo>
                      <a:lnTo>
                        <a:pt x="12671" y="13543"/>
                      </a:lnTo>
                      <a:lnTo>
                        <a:pt x="12671" y="13269"/>
                      </a:lnTo>
                      <a:lnTo>
                        <a:pt x="12866" y="13097"/>
                      </a:lnTo>
                      <a:lnTo>
                        <a:pt x="13022" y="12823"/>
                      </a:lnTo>
                      <a:lnTo>
                        <a:pt x="13100" y="12583"/>
                      </a:lnTo>
                      <a:lnTo>
                        <a:pt x="13607" y="12240"/>
                      </a:lnTo>
                      <a:lnTo>
                        <a:pt x="14114" y="12034"/>
                      </a:lnTo>
                      <a:lnTo>
                        <a:pt x="14270" y="11794"/>
                      </a:lnTo>
                      <a:lnTo>
                        <a:pt x="14348" y="11520"/>
                      </a:lnTo>
                      <a:lnTo>
                        <a:pt x="14270" y="9669"/>
                      </a:lnTo>
                      <a:lnTo>
                        <a:pt x="14504" y="9669"/>
                      </a:lnTo>
                      <a:lnTo>
                        <a:pt x="14582" y="9394"/>
                      </a:lnTo>
                      <a:lnTo>
                        <a:pt x="14660" y="9360"/>
                      </a:lnTo>
                      <a:lnTo>
                        <a:pt x="14699" y="9291"/>
                      </a:lnTo>
                      <a:lnTo>
                        <a:pt x="14855" y="9086"/>
                      </a:lnTo>
                      <a:lnTo>
                        <a:pt x="15674" y="8503"/>
                      </a:lnTo>
                      <a:lnTo>
                        <a:pt x="15869" y="8297"/>
                      </a:lnTo>
                      <a:lnTo>
                        <a:pt x="16103" y="8126"/>
                      </a:lnTo>
                      <a:lnTo>
                        <a:pt x="16336" y="7920"/>
                      </a:lnTo>
                      <a:lnTo>
                        <a:pt x="17077" y="7200"/>
                      </a:lnTo>
                      <a:lnTo>
                        <a:pt x="17350" y="6823"/>
                      </a:lnTo>
                      <a:lnTo>
                        <a:pt x="18364" y="5931"/>
                      </a:lnTo>
                      <a:lnTo>
                        <a:pt x="19183" y="5554"/>
                      </a:lnTo>
                      <a:lnTo>
                        <a:pt x="19690" y="5349"/>
                      </a:lnTo>
                      <a:lnTo>
                        <a:pt x="20859" y="4834"/>
                      </a:lnTo>
                      <a:lnTo>
                        <a:pt x="21093" y="4697"/>
                      </a:lnTo>
                      <a:lnTo>
                        <a:pt x="21366" y="4526"/>
                      </a:lnTo>
                      <a:lnTo>
                        <a:pt x="21600" y="4320"/>
                      </a:lnTo>
                      <a:lnTo>
                        <a:pt x="21015" y="4320"/>
                      </a:lnTo>
                      <a:lnTo>
                        <a:pt x="20742" y="4457"/>
                      </a:lnTo>
                      <a:lnTo>
                        <a:pt x="20430" y="4320"/>
                      </a:lnTo>
                      <a:lnTo>
                        <a:pt x="20430" y="4251"/>
                      </a:lnTo>
                      <a:lnTo>
                        <a:pt x="20118" y="3977"/>
                      </a:lnTo>
                      <a:lnTo>
                        <a:pt x="19612" y="4046"/>
                      </a:lnTo>
                      <a:lnTo>
                        <a:pt x="19339" y="4114"/>
                      </a:lnTo>
                      <a:lnTo>
                        <a:pt x="18832" y="4114"/>
                      </a:lnTo>
                      <a:lnTo>
                        <a:pt x="18520" y="4183"/>
                      </a:lnTo>
                      <a:lnTo>
                        <a:pt x="18247" y="4183"/>
                      </a:lnTo>
                      <a:lnTo>
                        <a:pt x="18169" y="3943"/>
                      </a:lnTo>
                      <a:lnTo>
                        <a:pt x="18013" y="3874"/>
                      </a:lnTo>
                      <a:lnTo>
                        <a:pt x="18013" y="3737"/>
                      </a:lnTo>
                      <a:lnTo>
                        <a:pt x="17701" y="3737"/>
                      </a:lnTo>
                      <a:lnTo>
                        <a:pt x="17194" y="4046"/>
                      </a:lnTo>
                      <a:lnTo>
                        <a:pt x="16999" y="4320"/>
                      </a:lnTo>
                      <a:lnTo>
                        <a:pt x="16414" y="4526"/>
                      </a:lnTo>
                      <a:lnTo>
                        <a:pt x="16103" y="4526"/>
                      </a:lnTo>
                      <a:lnTo>
                        <a:pt x="15596" y="4251"/>
                      </a:lnTo>
                      <a:lnTo>
                        <a:pt x="15518" y="4046"/>
                      </a:lnTo>
                      <a:lnTo>
                        <a:pt x="14777" y="3806"/>
                      </a:lnTo>
                      <a:lnTo>
                        <a:pt x="14660" y="3531"/>
                      </a:lnTo>
                      <a:lnTo>
                        <a:pt x="14348" y="3463"/>
                      </a:lnTo>
                      <a:lnTo>
                        <a:pt x="13997" y="3531"/>
                      </a:lnTo>
                      <a:lnTo>
                        <a:pt x="13919" y="3874"/>
                      </a:lnTo>
                      <a:lnTo>
                        <a:pt x="13607" y="3806"/>
                      </a:lnTo>
                      <a:lnTo>
                        <a:pt x="13451" y="3600"/>
                      </a:lnTo>
                      <a:lnTo>
                        <a:pt x="13412" y="3429"/>
                      </a:lnTo>
                      <a:lnTo>
                        <a:pt x="13178" y="3154"/>
                      </a:lnTo>
                      <a:lnTo>
                        <a:pt x="12866" y="3223"/>
                      </a:lnTo>
                      <a:lnTo>
                        <a:pt x="12944" y="2949"/>
                      </a:lnTo>
                      <a:lnTo>
                        <a:pt x="11853" y="2571"/>
                      </a:lnTo>
                      <a:lnTo>
                        <a:pt x="11034" y="2571"/>
                      </a:lnTo>
                      <a:lnTo>
                        <a:pt x="10917" y="2640"/>
                      </a:lnTo>
                      <a:lnTo>
                        <a:pt x="10839" y="2640"/>
                      </a:lnTo>
                      <a:lnTo>
                        <a:pt x="10683" y="2709"/>
                      </a:lnTo>
                      <a:lnTo>
                        <a:pt x="10527" y="2914"/>
                      </a:lnTo>
                      <a:lnTo>
                        <a:pt x="9864" y="3017"/>
                      </a:lnTo>
                      <a:lnTo>
                        <a:pt x="9591" y="2914"/>
                      </a:lnTo>
                      <a:lnTo>
                        <a:pt x="9513" y="2709"/>
                      </a:lnTo>
                      <a:lnTo>
                        <a:pt x="8344" y="2571"/>
                      </a:lnTo>
                      <a:lnTo>
                        <a:pt x="8032" y="2366"/>
                      </a:lnTo>
                      <a:lnTo>
                        <a:pt x="7525" y="2366"/>
                      </a:lnTo>
                      <a:lnTo>
                        <a:pt x="7252" y="2331"/>
                      </a:lnTo>
                      <a:lnTo>
                        <a:pt x="7018" y="2126"/>
                      </a:lnTo>
                      <a:lnTo>
                        <a:pt x="7096" y="1749"/>
                      </a:lnTo>
                      <a:lnTo>
                        <a:pt x="6784" y="1097"/>
                      </a:lnTo>
                      <a:lnTo>
                        <a:pt x="6667" y="309"/>
                      </a:lnTo>
                      <a:lnTo>
                        <a:pt x="6433" y="137"/>
                      </a:lnTo>
                      <a:lnTo>
                        <a:pt x="5926" y="69"/>
                      </a:lnTo>
                      <a:lnTo>
                        <a:pt x="5770" y="0"/>
                      </a:lnTo>
                      <a:lnTo>
                        <a:pt x="5770" y="1166"/>
                      </a:lnTo>
                      <a:lnTo>
                        <a:pt x="5692" y="1337"/>
                      </a:lnTo>
                      <a:lnTo>
                        <a:pt x="3587" y="1406"/>
                      </a:lnTo>
                      <a:lnTo>
                        <a:pt x="0" y="1406"/>
                      </a:lnTo>
                      <a:lnTo>
                        <a:pt x="0" y="154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4" name="Shape 2598">
                  <a:extLst>
                    <a:ext uri="{FF2B5EF4-FFF2-40B4-BE49-F238E27FC236}">
                      <a16:creationId xmlns:a16="http://schemas.microsoft.com/office/drawing/2014/main" id="{682A6C1E-2FB3-4551-B010-014DBF4BB1B0}"/>
                    </a:ext>
                  </a:extLst>
                </p:cNvPr>
                <p:cNvSpPr/>
                <p:nvPr/>
              </p:nvSpPr>
              <p:spPr>
                <a:xfrm>
                  <a:off x="7922711" y="2524480"/>
                  <a:ext cx="806381" cy="480526"/>
                </a:xfrm>
                <a:custGeom>
                  <a:avLst/>
                  <a:gdLst/>
                  <a:ahLst/>
                  <a:cxnLst>
                    <a:cxn ang="0">
                      <a:pos x="wd2" y="hd2"/>
                    </a:cxn>
                    <a:cxn ang="5400000">
                      <a:pos x="wd2" y="hd2"/>
                    </a:cxn>
                    <a:cxn ang="10800000">
                      <a:pos x="wd2" y="hd2"/>
                    </a:cxn>
                    <a:cxn ang="16200000">
                      <a:pos x="wd2" y="hd2"/>
                    </a:cxn>
                  </a:cxnLst>
                  <a:rect l="0" t="0" r="r" b="b"/>
                  <a:pathLst>
                    <a:path w="21600" h="21600" extrusionOk="0">
                      <a:moveTo>
                        <a:pt x="126" y="1278"/>
                      </a:moveTo>
                      <a:lnTo>
                        <a:pt x="294" y="1789"/>
                      </a:lnTo>
                      <a:lnTo>
                        <a:pt x="294" y="2237"/>
                      </a:lnTo>
                      <a:lnTo>
                        <a:pt x="126" y="2364"/>
                      </a:lnTo>
                      <a:lnTo>
                        <a:pt x="210" y="2748"/>
                      </a:lnTo>
                      <a:lnTo>
                        <a:pt x="545" y="3195"/>
                      </a:lnTo>
                      <a:lnTo>
                        <a:pt x="545" y="3579"/>
                      </a:lnTo>
                      <a:lnTo>
                        <a:pt x="377" y="4026"/>
                      </a:lnTo>
                      <a:lnTo>
                        <a:pt x="377" y="4537"/>
                      </a:lnTo>
                      <a:lnTo>
                        <a:pt x="210" y="5368"/>
                      </a:lnTo>
                      <a:lnTo>
                        <a:pt x="126" y="5496"/>
                      </a:lnTo>
                      <a:lnTo>
                        <a:pt x="0" y="5879"/>
                      </a:lnTo>
                      <a:lnTo>
                        <a:pt x="84" y="6327"/>
                      </a:lnTo>
                      <a:lnTo>
                        <a:pt x="377" y="6710"/>
                      </a:lnTo>
                      <a:lnTo>
                        <a:pt x="461" y="7669"/>
                      </a:lnTo>
                      <a:lnTo>
                        <a:pt x="755" y="7796"/>
                      </a:lnTo>
                      <a:lnTo>
                        <a:pt x="755" y="8499"/>
                      </a:lnTo>
                      <a:lnTo>
                        <a:pt x="923" y="9011"/>
                      </a:lnTo>
                      <a:lnTo>
                        <a:pt x="1007" y="9458"/>
                      </a:lnTo>
                      <a:lnTo>
                        <a:pt x="923" y="9841"/>
                      </a:lnTo>
                      <a:lnTo>
                        <a:pt x="1258" y="10289"/>
                      </a:lnTo>
                      <a:lnTo>
                        <a:pt x="1258" y="10800"/>
                      </a:lnTo>
                      <a:lnTo>
                        <a:pt x="1636" y="11503"/>
                      </a:lnTo>
                      <a:lnTo>
                        <a:pt x="1636" y="12014"/>
                      </a:lnTo>
                      <a:lnTo>
                        <a:pt x="1803" y="12334"/>
                      </a:lnTo>
                      <a:lnTo>
                        <a:pt x="1887" y="12845"/>
                      </a:lnTo>
                      <a:lnTo>
                        <a:pt x="1803" y="13164"/>
                      </a:lnTo>
                      <a:lnTo>
                        <a:pt x="1803" y="13676"/>
                      </a:lnTo>
                      <a:lnTo>
                        <a:pt x="1887" y="14123"/>
                      </a:lnTo>
                      <a:lnTo>
                        <a:pt x="1887" y="14251"/>
                      </a:lnTo>
                      <a:lnTo>
                        <a:pt x="2097" y="14251"/>
                      </a:lnTo>
                      <a:lnTo>
                        <a:pt x="2097" y="14762"/>
                      </a:lnTo>
                      <a:lnTo>
                        <a:pt x="2433" y="15018"/>
                      </a:lnTo>
                      <a:lnTo>
                        <a:pt x="2349" y="15465"/>
                      </a:lnTo>
                      <a:lnTo>
                        <a:pt x="2517" y="15849"/>
                      </a:lnTo>
                      <a:lnTo>
                        <a:pt x="2433" y="16424"/>
                      </a:lnTo>
                      <a:lnTo>
                        <a:pt x="2684" y="16807"/>
                      </a:lnTo>
                      <a:lnTo>
                        <a:pt x="2600" y="17254"/>
                      </a:lnTo>
                      <a:lnTo>
                        <a:pt x="2600" y="17893"/>
                      </a:lnTo>
                      <a:lnTo>
                        <a:pt x="2726" y="18852"/>
                      </a:lnTo>
                      <a:lnTo>
                        <a:pt x="2600" y="20130"/>
                      </a:lnTo>
                      <a:lnTo>
                        <a:pt x="2894" y="20386"/>
                      </a:lnTo>
                      <a:lnTo>
                        <a:pt x="2978" y="20897"/>
                      </a:lnTo>
                      <a:lnTo>
                        <a:pt x="6753" y="20897"/>
                      </a:lnTo>
                      <a:lnTo>
                        <a:pt x="9143" y="20769"/>
                      </a:lnTo>
                      <a:lnTo>
                        <a:pt x="14428" y="20258"/>
                      </a:lnTo>
                      <a:lnTo>
                        <a:pt x="16609" y="19938"/>
                      </a:lnTo>
                      <a:lnTo>
                        <a:pt x="16777" y="20386"/>
                      </a:lnTo>
                      <a:lnTo>
                        <a:pt x="17322" y="21025"/>
                      </a:lnTo>
                      <a:lnTo>
                        <a:pt x="17574" y="21472"/>
                      </a:lnTo>
                      <a:lnTo>
                        <a:pt x="17741" y="21600"/>
                      </a:lnTo>
                      <a:lnTo>
                        <a:pt x="17867" y="21217"/>
                      </a:lnTo>
                      <a:lnTo>
                        <a:pt x="17951" y="20897"/>
                      </a:lnTo>
                      <a:lnTo>
                        <a:pt x="17741" y="20386"/>
                      </a:lnTo>
                      <a:lnTo>
                        <a:pt x="17951" y="19938"/>
                      </a:lnTo>
                      <a:lnTo>
                        <a:pt x="18664" y="19427"/>
                      </a:lnTo>
                      <a:lnTo>
                        <a:pt x="18748" y="18980"/>
                      </a:lnTo>
                      <a:lnTo>
                        <a:pt x="18748" y="18596"/>
                      </a:lnTo>
                      <a:lnTo>
                        <a:pt x="18832" y="18213"/>
                      </a:lnTo>
                      <a:lnTo>
                        <a:pt x="19209" y="17382"/>
                      </a:lnTo>
                      <a:lnTo>
                        <a:pt x="19125" y="16424"/>
                      </a:lnTo>
                      <a:lnTo>
                        <a:pt x="18580" y="15593"/>
                      </a:lnTo>
                      <a:lnTo>
                        <a:pt x="18748" y="14762"/>
                      </a:lnTo>
                      <a:lnTo>
                        <a:pt x="18832" y="14251"/>
                      </a:lnTo>
                      <a:lnTo>
                        <a:pt x="19922" y="13931"/>
                      </a:lnTo>
                      <a:lnTo>
                        <a:pt x="20174" y="13548"/>
                      </a:lnTo>
                      <a:lnTo>
                        <a:pt x="20803" y="13164"/>
                      </a:lnTo>
                      <a:lnTo>
                        <a:pt x="21055" y="12845"/>
                      </a:lnTo>
                      <a:lnTo>
                        <a:pt x="21097" y="12014"/>
                      </a:lnTo>
                      <a:lnTo>
                        <a:pt x="21516" y="11120"/>
                      </a:lnTo>
                      <a:lnTo>
                        <a:pt x="21600" y="9841"/>
                      </a:lnTo>
                      <a:lnTo>
                        <a:pt x="21516" y="9330"/>
                      </a:lnTo>
                      <a:lnTo>
                        <a:pt x="21181" y="8883"/>
                      </a:lnTo>
                      <a:lnTo>
                        <a:pt x="20887" y="8627"/>
                      </a:lnTo>
                      <a:lnTo>
                        <a:pt x="20635" y="8244"/>
                      </a:lnTo>
                      <a:lnTo>
                        <a:pt x="20551" y="7796"/>
                      </a:lnTo>
                      <a:lnTo>
                        <a:pt x="20006" y="7030"/>
                      </a:lnTo>
                      <a:lnTo>
                        <a:pt x="19755" y="6710"/>
                      </a:lnTo>
                      <a:lnTo>
                        <a:pt x="19755" y="6582"/>
                      </a:lnTo>
                      <a:lnTo>
                        <a:pt x="19545" y="5751"/>
                      </a:lnTo>
                      <a:lnTo>
                        <a:pt x="18748" y="5496"/>
                      </a:lnTo>
                      <a:lnTo>
                        <a:pt x="18454" y="5240"/>
                      </a:lnTo>
                      <a:lnTo>
                        <a:pt x="18287" y="4793"/>
                      </a:lnTo>
                      <a:lnTo>
                        <a:pt x="18203" y="4282"/>
                      </a:lnTo>
                      <a:lnTo>
                        <a:pt x="18035" y="3834"/>
                      </a:lnTo>
                      <a:lnTo>
                        <a:pt x="17951" y="3067"/>
                      </a:lnTo>
                      <a:lnTo>
                        <a:pt x="17867" y="2364"/>
                      </a:lnTo>
                      <a:lnTo>
                        <a:pt x="18119" y="1534"/>
                      </a:lnTo>
                      <a:lnTo>
                        <a:pt x="17951" y="1022"/>
                      </a:lnTo>
                      <a:lnTo>
                        <a:pt x="17783" y="959"/>
                      </a:lnTo>
                      <a:lnTo>
                        <a:pt x="17657" y="447"/>
                      </a:lnTo>
                      <a:lnTo>
                        <a:pt x="17574" y="320"/>
                      </a:lnTo>
                      <a:lnTo>
                        <a:pt x="17574" y="0"/>
                      </a:lnTo>
                      <a:lnTo>
                        <a:pt x="14176" y="320"/>
                      </a:lnTo>
                      <a:lnTo>
                        <a:pt x="9521" y="575"/>
                      </a:lnTo>
                      <a:lnTo>
                        <a:pt x="3943" y="831"/>
                      </a:lnTo>
                      <a:lnTo>
                        <a:pt x="84" y="831"/>
                      </a:lnTo>
                      <a:lnTo>
                        <a:pt x="126" y="1278"/>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5" name="Shape 2599">
                  <a:extLst>
                    <a:ext uri="{FF2B5EF4-FFF2-40B4-BE49-F238E27FC236}">
                      <a16:creationId xmlns:a16="http://schemas.microsoft.com/office/drawing/2014/main" id="{9C466750-90C6-4ED0-990E-C401BEFD4325}"/>
                    </a:ext>
                  </a:extLst>
                </p:cNvPr>
                <p:cNvSpPr/>
                <p:nvPr/>
              </p:nvSpPr>
              <p:spPr>
                <a:xfrm>
                  <a:off x="8033882" y="2968042"/>
                  <a:ext cx="892499" cy="702307"/>
                </a:xfrm>
                <a:custGeom>
                  <a:avLst/>
                  <a:gdLst/>
                  <a:ahLst/>
                  <a:cxnLst>
                    <a:cxn ang="0">
                      <a:pos x="wd2" y="hd2"/>
                    </a:cxn>
                    <a:cxn ang="5400000">
                      <a:pos x="wd2" y="hd2"/>
                    </a:cxn>
                    <a:cxn ang="10800000">
                      <a:pos x="wd2" y="hd2"/>
                    </a:cxn>
                    <a:cxn ang="16200000">
                      <a:pos x="wd2" y="hd2"/>
                    </a:cxn>
                  </a:cxnLst>
                  <a:rect l="0" t="0" r="r" b="b"/>
                  <a:pathLst>
                    <a:path w="21600" h="21600" extrusionOk="0">
                      <a:moveTo>
                        <a:pt x="12960" y="743"/>
                      </a:moveTo>
                      <a:lnTo>
                        <a:pt x="12467" y="306"/>
                      </a:lnTo>
                      <a:lnTo>
                        <a:pt x="12316" y="0"/>
                      </a:lnTo>
                      <a:lnTo>
                        <a:pt x="10345" y="219"/>
                      </a:lnTo>
                      <a:lnTo>
                        <a:pt x="5571" y="568"/>
                      </a:lnTo>
                      <a:lnTo>
                        <a:pt x="3411" y="656"/>
                      </a:lnTo>
                      <a:lnTo>
                        <a:pt x="0" y="656"/>
                      </a:lnTo>
                      <a:lnTo>
                        <a:pt x="0" y="874"/>
                      </a:lnTo>
                      <a:lnTo>
                        <a:pt x="227" y="1224"/>
                      </a:lnTo>
                      <a:lnTo>
                        <a:pt x="417" y="1793"/>
                      </a:lnTo>
                      <a:lnTo>
                        <a:pt x="644" y="2143"/>
                      </a:lnTo>
                      <a:lnTo>
                        <a:pt x="872" y="2274"/>
                      </a:lnTo>
                      <a:lnTo>
                        <a:pt x="947" y="2623"/>
                      </a:lnTo>
                      <a:lnTo>
                        <a:pt x="1137" y="2842"/>
                      </a:lnTo>
                      <a:lnTo>
                        <a:pt x="1137" y="3192"/>
                      </a:lnTo>
                      <a:lnTo>
                        <a:pt x="1440" y="3454"/>
                      </a:lnTo>
                      <a:lnTo>
                        <a:pt x="2122" y="4110"/>
                      </a:lnTo>
                      <a:lnTo>
                        <a:pt x="2425" y="3848"/>
                      </a:lnTo>
                      <a:lnTo>
                        <a:pt x="2577" y="3935"/>
                      </a:lnTo>
                      <a:lnTo>
                        <a:pt x="2766" y="4241"/>
                      </a:lnTo>
                      <a:lnTo>
                        <a:pt x="2842" y="4591"/>
                      </a:lnTo>
                      <a:lnTo>
                        <a:pt x="2766" y="4679"/>
                      </a:lnTo>
                      <a:lnTo>
                        <a:pt x="2501" y="4679"/>
                      </a:lnTo>
                      <a:lnTo>
                        <a:pt x="2425" y="4897"/>
                      </a:lnTo>
                      <a:lnTo>
                        <a:pt x="2122" y="5422"/>
                      </a:lnTo>
                      <a:lnTo>
                        <a:pt x="2198" y="5728"/>
                      </a:lnTo>
                      <a:lnTo>
                        <a:pt x="2501" y="6165"/>
                      </a:lnTo>
                      <a:lnTo>
                        <a:pt x="2766" y="6296"/>
                      </a:lnTo>
                      <a:lnTo>
                        <a:pt x="2766" y="6646"/>
                      </a:lnTo>
                      <a:lnTo>
                        <a:pt x="3145" y="7215"/>
                      </a:lnTo>
                      <a:lnTo>
                        <a:pt x="3411" y="7302"/>
                      </a:lnTo>
                      <a:lnTo>
                        <a:pt x="3714" y="7564"/>
                      </a:lnTo>
                      <a:lnTo>
                        <a:pt x="3865" y="17577"/>
                      </a:lnTo>
                      <a:lnTo>
                        <a:pt x="3903" y="19938"/>
                      </a:lnTo>
                      <a:lnTo>
                        <a:pt x="7124" y="19895"/>
                      </a:lnTo>
                      <a:lnTo>
                        <a:pt x="12316" y="19632"/>
                      </a:lnTo>
                      <a:lnTo>
                        <a:pt x="18152" y="19151"/>
                      </a:lnTo>
                      <a:lnTo>
                        <a:pt x="18455" y="19370"/>
                      </a:lnTo>
                      <a:lnTo>
                        <a:pt x="18682" y="19632"/>
                      </a:lnTo>
                      <a:lnTo>
                        <a:pt x="18720" y="19938"/>
                      </a:lnTo>
                      <a:lnTo>
                        <a:pt x="18720" y="20201"/>
                      </a:lnTo>
                      <a:lnTo>
                        <a:pt x="18531" y="20551"/>
                      </a:lnTo>
                      <a:lnTo>
                        <a:pt x="18227" y="20682"/>
                      </a:lnTo>
                      <a:lnTo>
                        <a:pt x="18038" y="21032"/>
                      </a:lnTo>
                      <a:lnTo>
                        <a:pt x="17886" y="21338"/>
                      </a:lnTo>
                      <a:lnTo>
                        <a:pt x="18038" y="21600"/>
                      </a:lnTo>
                      <a:lnTo>
                        <a:pt x="19933" y="21425"/>
                      </a:lnTo>
                      <a:lnTo>
                        <a:pt x="20084" y="20944"/>
                      </a:lnTo>
                      <a:lnTo>
                        <a:pt x="20236" y="20594"/>
                      </a:lnTo>
                      <a:lnTo>
                        <a:pt x="20008" y="20376"/>
                      </a:lnTo>
                      <a:lnTo>
                        <a:pt x="20312" y="20026"/>
                      </a:lnTo>
                      <a:lnTo>
                        <a:pt x="20160" y="19720"/>
                      </a:lnTo>
                      <a:lnTo>
                        <a:pt x="20463" y="19632"/>
                      </a:lnTo>
                      <a:lnTo>
                        <a:pt x="20387" y="19283"/>
                      </a:lnTo>
                      <a:lnTo>
                        <a:pt x="20312" y="18977"/>
                      </a:lnTo>
                      <a:lnTo>
                        <a:pt x="20463" y="18627"/>
                      </a:lnTo>
                      <a:lnTo>
                        <a:pt x="20501" y="18977"/>
                      </a:lnTo>
                      <a:lnTo>
                        <a:pt x="20501" y="19239"/>
                      </a:lnTo>
                      <a:lnTo>
                        <a:pt x="20728" y="18977"/>
                      </a:lnTo>
                      <a:lnTo>
                        <a:pt x="20804" y="18539"/>
                      </a:lnTo>
                      <a:lnTo>
                        <a:pt x="21107" y="18496"/>
                      </a:lnTo>
                      <a:lnTo>
                        <a:pt x="21373" y="18539"/>
                      </a:lnTo>
                      <a:lnTo>
                        <a:pt x="21524" y="18146"/>
                      </a:lnTo>
                      <a:lnTo>
                        <a:pt x="21373" y="17840"/>
                      </a:lnTo>
                      <a:lnTo>
                        <a:pt x="21600" y="17577"/>
                      </a:lnTo>
                      <a:lnTo>
                        <a:pt x="21524" y="17184"/>
                      </a:lnTo>
                      <a:lnTo>
                        <a:pt x="21600" y="16834"/>
                      </a:lnTo>
                      <a:lnTo>
                        <a:pt x="21524" y="16572"/>
                      </a:lnTo>
                      <a:lnTo>
                        <a:pt x="21145" y="16353"/>
                      </a:lnTo>
                      <a:lnTo>
                        <a:pt x="20956" y="16484"/>
                      </a:lnTo>
                      <a:lnTo>
                        <a:pt x="20501" y="15916"/>
                      </a:lnTo>
                      <a:lnTo>
                        <a:pt x="20160" y="15260"/>
                      </a:lnTo>
                      <a:lnTo>
                        <a:pt x="20387" y="14954"/>
                      </a:lnTo>
                      <a:lnTo>
                        <a:pt x="20463" y="14604"/>
                      </a:lnTo>
                      <a:lnTo>
                        <a:pt x="20084" y="14036"/>
                      </a:lnTo>
                      <a:lnTo>
                        <a:pt x="20084" y="13380"/>
                      </a:lnTo>
                      <a:lnTo>
                        <a:pt x="19819" y="13292"/>
                      </a:lnTo>
                      <a:lnTo>
                        <a:pt x="19516" y="13074"/>
                      </a:lnTo>
                      <a:lnTo>
                        <a:pt x="19364" y="12811"/>
                      </a:lnTo>
                      <a:lnTo>
                        <a:pt x="18947" y="12462"/>
                      </a:lnTo>
                      <a:lnTo>
                        <a:pt x="18682" y="12549"/>
                      </a:lnTo>
                      <a:lnTo>
                        <a:pt x="18606" y="12243"/>
                      </a:lnTo>
                      <a:lnTo>
                        <a:pt x="18455" y="12243"/>
                      </a:lnTo>
                      <a:lnTo>
                        <a:pt x="17659" y="11587"/>
                      </a:lnTo>
                      <a:lnTo>
                        <a:pt x="17166" y="11019"/>
                      </a:lnTo>
                      <a:lnTo>
                        <a:pt x="17166" y="10406"/>
                      </a:lnTo>
                      <a:lnTo>
                        <a:pt x="17318" y="10100"/>
                      </a:lnTo>
                      <a:lnTo>
                        <a:pt x="17469" y="9619"/>
                      </a:lnTo>
                      <a:lnTo>
                        <a:pt x="17659" y="9095"/>
                      </a:lnTo>
                      <a:lnTo>
                        <a:pt x="17583" y="8614"/>
                      </a:lnTo>
                      <a:lnTo>
                        <a:pt x="17811" y="8220"/>
                      </a:lnTo>
                      <a:lnTo>
                        <a:pt x="17811" y="8133"/>
                      </a:lnTo>
                      <a:lnTo>
                        <a:pt x="17318" y="7696"/>
                      </a:lnTo>
                      <a:lnTo>
                        <a:pt x="17015" y="7696"/>
                      </a:lnTo>
                      <a:lnTo>
                        <a:pt x="16749" y="7564"/>
                      </a:lnTo>
                      <a:lnTo>
                        <a:pt x="16674" y="7608"/>
                      </a:lnTo>
                      <a:lnTo>
                        <a:pt x="16522" y="7870"/>
                      </a:lnTo>
                      <a:lnTo>
                        <a:pt x="16257" y="7958"/>
                      </a:lnTo>
                      <a:lnTo>
                        <a:pt x="16029" y="7696"/>
                      </a:lnTo>
                      <a:lnTo>
                        <a:pt x="15764" y="6384"/>
                      </a:lnTo>
                      <a:lnTo>
                        <a:pt x="15613" y="6078"/>
                      </a:lnTo>
                      <a:lnTo>
                        <a:pt x="15309" y="5815"/>
                      </a:lnTo>
                      <a:lnTo>
                        <a:pt x="14665" y="5422"/>
                      </a:lnTo>
                      <a:lnTo>
                        <a:pt x="14589" y="5072"/>
                      </a:lnTo>
                      <a:lnTo>
                        <a:pt x="14324" y="4897"/>
                      </a:lnTo>
                      <a:lnTo>
                        <a:pt x="14021" y="4591"/>
                      </a:lnTo>
                      <a:lnTo>
                        <a:pt x="13680" y="4241"/>
                      </a:lnTo>
                      <a:lnTo>
                        <a:pt x="13604" y="4023"/>
                      </a:lnTo>
                      <a:lnTo>
                        <a:pt x="13453" y="3673"/>
                      </a:lnTo>
                      <a:lnTo>
                        <a:pt x="13339" y="3017"/>
                      </a:lnTo>
                      <a:lnTo>
                        <a:pt x="13263" y="2930"/>
                      </a:lnTo>
                      <a:lnTo>
                        <a:pt x="13112" y="2274"/>
                      </a:lnTo>
                      <a:lnTo>
                        <a:pt x="13112" y="1705"/>
                      </a:lnTo>
                      <a:lnTo>
                        <a:pt x="13187" y="1399"/>
                      </a:lnTo>
                      <a:lnTo>
                        <a:pt x="13339" y="1137"/>
                      </a:lnTo>
                      <a:lnTo>
                        <a:pt x="13187" y="1049"/>
                      </a:lnTo>
                      <a:lnTo>
                        <a:pt x="12960" y="74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6" name="Shape 2600">
                  <a:extLst>
                    <a:ext uri="{FF2B5EF4-FFF2-40B4-BE49-F238E27FC236}">
                      <a16:creationId xmlns:a16="http://schemas.microsoft.com/office/drawing/2014/main" id="{2E0D3303-145F-4732-9030-29339E1063C3}"/>
                    </a:ext>
                  </a:extLst>
                </p:cNvPr>
                <p:cNvSpPr/>
                <p:nvPr/>
              </p:nvSpPr>
              <p:spPr>
                <a:xfrm>
                  <a:off x="8195157" y="3590735"/>
                  <a:ext cx="668593" cy="560140"/>
                </a:xfrm>
                <a:custGeom>
                  <a:avLst/>
                  <a:gdLst/>
                  <a:ahLst/>
                  <a:cxnLst>
                    <a:cxn ang="0">
                      <a:pos x="wd2" y="hd2"/>
                    </a:cxn>
                    <a:cxn ang="5400000">
                      <a:pos x="wd2" y="hd2"/>
                    </a:cxn>
                    <a:cxn ang="10800000">
                      <a:pos x="wd2" y="hd2"/>
                    </a:cxn>
                    <a:cxn ang="16200000">
                      <a:pos x="wd2" y="hd2"/>
                    </a:cxn>
                  </a:cxnLst>
                  <a:rect l="0" t="0" r="r" b="b"/>
                  <a:pathLst>
                    <a:path w="21600" h="21600" extrusionOk="0">
                      <a:moveTo>
                        <a:pt x="19627" y="8662"/>
                      </a:moveTo>
                      <a:lnTo>
                        <a:pt x="19779" y="8223"/>
                      </a:lnTo>
                      <a:lnTo>
                        <a:pt x="20082" y="8114"/>
                      </a:lnTo>
                      <a:lnTo>
                        <a:pt x="20184" y="8004"/>
                      </a:lnTo>
                      <a:lnTo>
                        <a:pt x="19981" y="6962"/>
                      </a:lnTo>
                      <a:lnTo>
                        <a:pt x="19981" y="6579"/>
                      </a:lnTo>
                      <a:lnTo>
                        <a:pt x="19728" y="6688"/>
                      </a:lnTo>
                      <a:lnTo>
                        <a:pt x="19779" y="6250"/>
                      </a:lnTo>
                      <a:lnTo>
                        <a:pt x="20082" y="6140"/>
                      </a:lnTo>
                      <a:lnTo>
                        <a:pt x="20285" y="6359"/>
                      </a:lnTo>
                      <a:lnTo>
                        <a:pt x="20386" y="6085"/>
                      </a:lnTo>
                      <a:lnTo>
                        <a:pt x="20184" y="5647"/>
                      </a:lnTo>
                      <a:lnTo>
                        <a:pt x="20386" y="5537"/>
                      </a:lnTo>
                      <a:lnTo>
                        <a:pt x="20841" y="5044"/>
                      </a:lnTo>
                      <a:lnTo>
                        <a:pt x="20588" y="4715"/>
                      </a:lnTo>
                      <a:lnTo>
                        <a:pt x="20588" y="4605"/>
                      </a:lnTo>
                      <a:lnTo>
                        <a:pt x="20740" y="4386"/>
                      </a:lnTo>
                      <a:lnTo>
                        <a:pt x="21044" y="4221"/>
                      </a:lnTo>
                      <a:lnTo>
                        <a:pt x="21398" y="3892"/>
                      </a:lnTo>
                      <a:lnTo>
                        <a:pt x="21246" y="3563"/>
                      </a:lnTo>
                      <a:lnTo>
                        <a:pt x="21600" y="3399"/>
                      </a:lnTo>
                      <a:lnTo>
                        <a:pt x="21499" y="3070"/>
                      </a:lnTo>
                      <a:lnTo>
                        <a:pt x="21398" y="2851"/>
                      </a:lnTo>
                      <a:lnTo>
                        <a:pt x="18868" y="3070"/>
                      </a:lnTo>
                      <a:lnTo>
                        <a:pt x="18666" y="2741"/>
                      </a:lnTo>
                      <a:lnTo>
                        <a:pt x="18868" y="2357"/>
                      </a:lnTo>
                      <a:lnTo>
                        <a:pt x="19121" y="1919"/>
                      </a:lnTo>
                      <a:lnTo>
                        <a:pt x="19526" y="1754"/>
                      </a:lnTo>
                      <a:lnTo>
                        <a:pt x="19779" y="1316"/>
                      </a:lnTo>
                      <a:lnTo>
                        <a:pt x="19779" y="987"/>
                      </a:lnTo>
                      <a:lnTo>
                        <a:pt x="19728" y="603"/>
                      </a:lnTo>
                      <a:lnTo>
                        <a:pt x="19425" y="274"/>
                      </a:lnTo>
                      <a:lnTo>
                        <a:pt x="19020" y="0"/>
                      </a:lnTo>
                      <a:lnTo>
                        <a:pt x="11230" y="603"/>
                      </a:lnTo>
                      <a:lnTo>
                        <a:pt x="4300" y="932"/>
                      </a:lnTo>
                      <a:lnTo>
                        <a:pt x="0" y="987"/>
                      </a:lnTo>
                      <a:lnTo>
                        <a:pt x="809" y="5976"/>
                      </a:lnTo>
                      <a:lnTo>
                        <a:pt x="961" y="7620"/>
                      </a:lnTo>
                      <a:lnTo>
                        <a:pt x="1062" y="17927"/>
                      </a:lnTo>
                      <a:lnTo>
                        <a:pt x="1163" y="18037"/>
                      </a:lnTo>
                      <a:lnTo>
                        <a:pt x="1163" y="18201"/>
                      </a:lnTo>
                      <a:lnTo>
                        <a:pt x="1568" y="18420"/>
                      </a:lnTo>
                      <a:lnTo>
                        <a:pt x="1922" y="18201"/>
                      </a:lnTo>
                      <a:lnTo>
                        <a:pt x="2985" y="18420"/>
                      </a:lnTo>
                      <a:lnTo>
                        <a:pt x="3086" y="21600"/>
                      </a:lnTo>
                      <a:lnTo>
                        <a:pt x="8701" y="21436"/>
                      </a:lnTo>
                      <a:lnTo>
                        <a:pt x="16086" y="20997"/>
                      </a:lnTo>
                      <a:lnTo>
                        <a:pt x="16086" y="20504"/>
                      </a:lnTo>
                      <a:lnTo>
                        <a:pt x="15985" y="20175"/>
                      </a:lnTo>
                      <a:lnTo>
                        <a:pt x="16390" y="20175"/>
                      </a:lnTo>
                      <a:lnTo>
                        <a:pt x="16390" y="20065"/>
                      </a:lnTo>
                      <a:lnTo>
                        <a:pt x="16289" y="19462"/>
                      </a:lnTo>
                      <a:lnTo>
                        <a:pt x="16187" y="19352"/>
                      </a:lnTo>
                      <a:lnTo>
                        <a:pt x="16086" y="18969"/>
                      </a:lnTo>
                      <a:lnTo>
                        <a:pt x="16187" y="18640"/>
                      </a:lnTo>
                      <a:lnTo>
                        <a:pt x="15833" y="18530"/>
                      </a:lnTo>
                      <a:lnTo>
                        <a:pt x="16187" y="18311"/>
                      </a:lnTo>
                      <a:lnTo>
                        <a:pt x="15884" y="18037"/>
                      </a:lnTo>
                      <a:lnTo>
                        <a:pt x="15631" y="18311"/>
                      </a:lnTo>
                      <a:lnTo>
                        <a:pt x="15833" y="18037"/>
                      </a:lnTo>
                      <a:lnTo>
                        <a:pt x="15631" y="17598"/>
                      </a:lnTo>
                      <a:lnTo>
                        <a:pt x="15884" y="17379"/>
                      </a:lnTo>
                      <a:lnTo>
                        <a:pt x="15631" y="16995"/>
                      </a:lnTo>
                      <a:lnTo>
                        <a:pt x="15884" y="16776"/>
                      </a:lnTo>
                      <a:lnTo>
                        <a:pt x="15985" y="16995"/>
                      </a:lnTo>
                      <a:lnTo>
                        <a:pt x="16289" y="16776"/>
                      </a:lnTo>
                      <a:lnTo>
                        <a:pt x="15884" y="16556"/>
                      </a:lnTo>
                      <a:lnTo>
                        <a:pt x="15884" y="16392"/>
                      </a:lnTo>
                      <a:lnTo>
                        <a:pt x="16289" y="16392"/>
                      </a:lnTo>
                      <a:lnTo>
                        <a:pt x="16390" y="16173"/>
                      </a:lnTo>
                      <a:lnTo>
                        <a:pt x="16289" y="15734"/>
                      </a:lnTo>
                      <a:lnTo>
                        <a:pt x="16390" y="15350"/>
                      </a:lnTo>
                      <a:lnTo>
                        <a:pt x="16187" y="15131"/>
                      </a:lnTo>
                      <a:lnTo>
                        <a:pt x="17047" y="14802"/>
                      </a:lnTo>
                      <a:lnTo>
                        <a:pt x="16845" y="14418"/>
                      </a:lnTo>
                      <a:lnTo>
                        <a:pt x="16845" y="13980"/>
                      </a:lnTo>
                      <a:lnTo>
                        <a:pt x="16946" y="13870"/>
                      </a:lnTo>
                      <a:lnTo>
                        <a:pt x="16744" y="13706"/>
                      </a:lnTo>
                      <a:lnTo>
                        <a:pt x="17148" y="13815"/>
                      </a:lnTo>
                      <a:lnTo>
                        <a:pt x="17148" y="13596"/>
                      </a:lnTo>
                      <a:lnTo>
                        <a:pt x="17503" y="13157"/>
                      </a:lnTo>
                      <a:lnTo>
                        <a:pt x="17401" y="12774"/>
                      </a:lnTo>
                      <a:lnTo>
                        <a:pt x="17806" y="12774"/>
                      </a:lnTo>
                      <a:lnTo>
                        <a:pt x="18008" y="12664"/>
                      </a:lnTo>
                      <a:lnTo>
                        <a:pt x="18261" y="12335"/>
                      </a:lnTo>
                      <a:lnTo>
                        <a:pt x="18211" y="12061"/>
                      </a:lnTo>
                      <a:lnTo>
                        <a:pt x="18363" y="11513"/>
                      </a:lnTo>
                      <a:lnTo>
                        <a:pt x="18211" y="11293"/>
                      </a:lnTo>
                      <a:lnTo>
                        <a:pt x="18211" y="10800"/>
                      </a:lnTo>
                      <a:lnTo>
                        <a:pt x="18261" y="11129"/>
                      </a:lnTo>
                      <a:lnTo>
                        <a:pt x="18666" y="11019"/>
                      </a:lnTo>
                      <a:lnTo>
                        <a:pt x="18261" y="10690"/>
                      </a:lnTo>
                      <a:lnTo>
                        <a:pt x="18261" y="10197"/>
                      </a:lnTo>
                      <a:lnTo>
                        <a:pt x="18363" y="10581"/>
                      </a:lnTo>
                      <a:lnTo>
                        <a:pt x="18666" y="10581"/>
                      </a:lnTo>
                      <a:lnTo>
                        <a:pt x="18565" y="9758"/>
                      </a:lnTo>
                      <a:lnTo>
                        <a:pt x="18767" y="9978"/>
                      </a:lnTo>
                      <a:lnTo>
                        <a:pt x="19121" y="9758"/>
                      </a:lnTo>
                      <a:lnTo>
                        <a:pt x="19425" y="9484"/>
                      </a:lnTo>
                      <a:lnTo>
                        <a:pt x="19324" y="9046"/>
                      </a:lnTo>
                      <a:lnTo>
                        <a:pt x="19222" y="8936"/>
                      </a:lnTo>
                      <a:lnTo>
                        <a:pt x="19222" y="8826"/>
                      </a:lnTo>
                      <a:lnTo>
                        <a:pt x="19627" y="8662"/>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57" name="Group 2606">
                  <a:extLst>
                    <a:ext uri="{FF2B5EF4-FFF2-40B4-BE49-F238E27FC236}">
                      <a16:creationId xmlns:a16="http://schemas.microsoft.com/office/drawing/2014/main" id="{53061672-AF3E-4F20-AD60-903BED8B8D56}"/>
                    </a:ext>
                  </a:extLst>
                </p:cNvPr>
                <p:cNvGrpSpPr/>
                <p:nvPr/>
              </p:nvGrpSpPr>
              <p:grpSpPr>
                <a:xfrm>
                  <a:off x="8290667" y="4135236"/>
                  <a:ext cx="756284" cy="607055"/>
                  <a:chOff x="0" y="0"/>
                  <a:chExt cx="1308920" cy="1050656"/>
                </a:xfrm>
                <a:solidFill>
                  <a:srgbClr val="FFFFFF">
                    <a:lumMod val="85000"/>
                  </a:srgbClr>
                </a:solidFill>
              </p:grpSpPr>
              <p:sp>
                <p:nvSpPr>
                  <p:cNvPr id="500" name="Shape 2601">
                    <a:extLst>
                      <a:ext uri="{FF2B5EF4-FFF2-40B4-BE49-F238E27FC236}">
                        <a16:creationId xmlns:a16="http://schemas.microsoft.com/office/drawing/2014/main" id="{AEFC92AF-F311-428E-A807-2012B6DE78D3}"/>
                      </a:ext>
                    </a:extLst>
                  </p:cNvPr>
                  <p:cNvSpPr/>
                  <p:nvPr/>
                </p:nvSpPr>
                <p:spPr>
                  <a:xfrm>
                    <a:off x="539285" y="903023"/>
                    <a:ext cx="81301" cy="36910"/>
                  </a:xfrm>
                  <a:custGeom>
                    <a:avLst/>
                    <a:gdLst/>
                    <a:ahLst/>
                    <a:cxnLst>
                      <a:cxn ang="0">
                        <a:pos x="wd2" y="hd2"/>
                      </a:cxn>
                      <a:cxn ang="5400000">
                        <a:pos x="wd2" y="hd2"/>
                      </a:cxn>
                      <a:cxn ang="10800000">
                        <a:pos x="wd2" y="hd2"/>
                      </a:cxn>
                      <a:cxn ang="16200000">
                        <a:pos x="wd2" y="hd2"/>
                      </a:cxn>
                    </a:cxnLst>
                    <a:rect l="0" t="0" r="r" b="b"/>
                    <a:pathLst>
                      <a:path w="21600" h="21600" extrusionOk="0">
                        <a:moveTo>
                          <a:pt x="13680" y="21600"/>
                        </a:moveTo>
                        <a:lnTo>
                          <a:pt x="18720" y="18720"/>
                        </a:lnTo>
                        <a:lnTo>
                          <a:pt x="21600" y="10080"/>
                        </a:lnTo>
                        <a:lnTo>
                          <a:pt x="20160" y="7200"/>
                        </a:lnTo>
                        <a:lnTo>
                          <a:pt x="10800" y="0"/>
                        </a:lnTo>
                        <a:lnTo>
                          <a:pt x="0" y="5760"/>
                        </a:lnTo>
                        <a:lnTo>
                          <a:pt x="2880" y="12960"/>
                        </a:lnTo>
                        <a:lnTo>
                          <a:pt x="7920" y="15840"/>
                        </a:lnTo>
                        <a:lnTo>
                          <a:pt x="1368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1" name="Shape 2602">
                    <a:extLst>
                      <a:ext uri="{FF2B5EF4-FFF2-40B4-BE49-F238E27FC236}">
                        <a16:creationId xmlns:a16="http://schemas.microsoft.com/office/drawing/2014/main" id="{DA2F28F5-D2FB-4199-8D3C-2D02E294940F}"/>
                      </a:ext>
                    </a:extLst>
                  </p:cNvPr>
                  <p:cNvSpPr/>
                  <p:nvPr/>
                </p:nvSpPr>
                <p:spPr>
                  <a:xfrm>
                    <a:off x="539285" y="903023"/>
                    <a:ext cx="81301" cy="36910"/>
                  </a:xfrm>
                  <a:custGeom>
                    <a:avLst/>
                    <a:gdLst/>
                    <a:ahLst/>
                    <a:cxnLst>
                      <a:cxn ang="0">
                        <a:pos x="wd2" y="hd2"/>
                      </a:cxn>
                      <a:cxn ang="5400000">
                        <a:pos x="wd2" y="hd2"/>
                      </a:cxn>
                      <a:cxn ang="10800000">
                        <a:pos x="wd2" y="hd2"/>
                      </a:cxn>
                      <a:cxn ang="16200000">
                        <a:pos x="wd2" y="hd2"/>
                      </a:cxn>
                    </a:cxnLst>
                    <a:rect l="0" t="0" r="r" b="b"/>
                    <a:pathLst>
                      <a:path w="21600" h="21600" extrusionOk="0">
                        <a:moveTo>
                          <a:pt x="13680" y="21600"/>
                        </a:moveTo>
                        <a:lnTo>
                          <a:pt x="18720" y="18720"/>
                        </a:lnTo>
                        <a:lnTo>
                          <a:pt x="21600" y="10080"/>
                        </a:lnTo>
                        <a:lnTo>
                          <a:pt x="20160" y="7200"/>
                        </a:lnTo>
                        <a:lnTo>
                          <a:pt x="10800" y="0"/>
                        </a:lnTo>
                        <a:lnTo>
                          <a:pt x="0" y="5760"/>
                        </a:lnTo>
                        <a:lnTo>
                          <a:pt x="2880" y="12960"/>
                        </a:lnTo>
                        <a:lnTo>
                          <a:pt x="7920" y="15840"/>
                        </a:lnTo>
                        <a:lnTo>
                          <a:pt x="1368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2" name="Shape 2603">
                    <a:extLst>
                      <a:ext uri="{FF2B5EF4-FFF2-40B4-BE49-F238E27FC236}">
                        <a16:creationId xmlns:a16="http://schemas.microsoft.com/office/drawing/2014/main" id="{4DC0D464-097D-4C86-A47D-0E24A31B02DE}"/>
                      </a:ext>
                    </a:extLst>
                  </p:cNvPr>
                  <p:cNvSpPr/>
                  <p:nvPr/>
                </p:nvSpPr>
                <p:spPr>
                  <a:xfrm>
                    <a:off x="726274" y="962073"/>
                    <a:ext cx="40650" cy="36911"/>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1600" y="18720"/>
                        </a:lnTo>
                        <a:lnTo>
                          <a:pt x="20160" y="11520"/>
                        </a:lnTo>
                        <a:lnTo>
                          <a:pt x="11520" y="0"/>
                        </a:lnTo>
                        <a:lnTo>
                          <a:pt x="2880" y="11520"/>
                        </a:lnTo>
                        <a:lnTo>
                          <a:pt x="0" y="14400"/>
                        </a:lnTo>
                        <a:lnTo>
                          <a:pt x="11520" y="21600"/>
                        </a:lnTo>
                        <a:lnTo>
                          <a:pt x="2016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3" name="Shape 2604">
                    <a:extLst>
                      <a:ext uri="{FF2B5EF4-FFF2-40B4-BE49-F238E27FC236}">
                        <a16:creationId xmlns:a16="http://schemas.microsoft.com/office/drawing/2014/main" id="{DCE8C78F-F806-4E26-ABBF-443B0D1083F0}"/>
                      </a:ext>
                    </a:extLst>
                  </p:cNvPr>
                  <p:cNvSpPr/>
                  <p:nvPr/>
                </p:nvSpPr>
                <p:spPr>
                  <a:xfrm>
                    <a:off x="726274" y="962073"/>
                    <a:ext cx="40650" cy="36911"/>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1600" y="18720"/>
                        </a:lnTo>
                        <a:lnTo>
                          <a:pt x="20160" y="11520"/>
                        </a:lnTo>
                        <a:lnTo>
                          <a:pt x="11520" y="0"/>
                        </a:lnTo>
                        <a:lnTo>
                          <a:pt x="2880" y="11520"/>
                        </a:lnTo>
                        <a:lnTo>
                          <a:pt x="0" y="14400"/>
                        </a:lnTo>
                        <a:lnTo>
                          <a:pt x="11520" y="21600"/>
                        </a:lnTo>
                        <a:lnTo>
                          <a:pt x="2016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4" name="Shape 2605">
                    <a:extLst>
                      <a:ext uri="{FF2B5EF4-FFF2-40B4-BE49-F238E27FC236}">
                        <a16:creationId xmlns:a16="http://schemas.microsoft.com/office/drawing/2014/main" id="{643C8DAE-5F2B-4ADA-B673-0AABCC9E96A4}"/>
                      </a:ext>
                    </a:extLst>
                  </p:cNvPr>
                  <p:cNvSpPr/>
                  <p:nvPr/>
                </p:nvSpPr>
                <p:spPr>
                  <a:xfrm>
                    <a:off x="0" y="0"/>
                    <a:ext cx="1308920" cy="1050656"/>
                  </a:xfrm>
                  <a:custGeom>
                    <a:avLst/>
                    <a:gdLst/>
                    <a:ahLst/>
                    <a:cxnLst>
                      <a:cxn ang="0">
                        <a:pos x="wd2" y="hd2"/>
                      </a:cxn>
                      <a:cxn ang="5400000">
                        <a:pos x="wd2" y="hd2"/>
                      </a:cxn>
                      <a:cxn ang="10800000">
                        <a:pos x="wd2" y="hd2"/>
                      </a:cxn>
                      <a:cxn ang="16200000">
                        <a:pos x="wd2" y="hd2"/>
                      </a:cxn>
                    </a:cxnLst>
                    <a:rect l="0" t="0" r="r" b="b"/>
                    <a:pathLst>
                      <a:path w="21600" h="21600" extrusionOk="0">
                        <a:moveTo>
                          <a:pt x="18827" y="14569"/>
                        </a:moveTo>
                        <a:lnTo>
                          <a:pt x="18648" y="14265"/>
                        </a:lnTo>
                        <a:lnTo>
                          <a:pt x="18648" y="14063"/>
                        </a:lnTo>
                        <a:lnTo>
                          <a:pt x="18470" y="13709"/>
                        </a:lnTo>
                        <a:lnTo>
                          <a:pt x="18380" y="13304"/>
                        </a:lnTo>
                        <a:lnTo>
                          <a:pt x="17978" y="12950"/>
                        </a:lnTo>
                        <a:lnTo>
                          <a:pt x="17799" y="12545"/>
                        </a:lnTo>
                        <a:lnTo>
                          <a:pt x="17620" y="12191"/>
                        </a:lnTo>
                        <a:lnTo>
                          <a:pt x="17799" y="11635"/>
                        </a:lnTo>
                        <a:lnTo>
                          <a:pt x="18067" y="10572"/>
                        </a:lnTo>
                        <a:lnTo>
                          <a:pt x="17978" y="10471"/>
                        </a:lnTo>
                        <a:lnTo>
                          <a:pt x="14176" y="10825"/>
                        </a:lnTo>
                        <a:lnTo>
                          <a:pt x="10152" y="11028"/>
                        </a:lnTo>
                        <a:lnTo>
                          <a:pt x="10420" y="10775"/>
                        </a:lnTo>
                        <a:lnTo>
                          <a:pt x="10241" y="10370"/>
                        </a:lnTo>
                        <a:lnTo>
                          <a:pt x="10241" y="10016"/>
                        </a:lnTo>
                        <a:lnTo>
                          <a:pt x="10062" y="9611"/>
                        </a:lnTo>
                        <a:lnTo>
                          <a:pt x="10509" y="9510"/>
                        </a:lnTo>
                        <a:lnTo>
                          <a:pt x="10554" y="9257"/>
                        </a:lnTo>
                        <a:lnTo>
                          <a:pt x="10330" y="8954"/>
                        </a:lnTo>
                        <a:lnTo>
                          <a:pt x="10643" y="8954"/>
                        </a:lnTo>
                        <a:lnTo>
                          <a:pt x="10554" y="8195"/>
                        </a:lnTo>
                        <a:lnTo>
                          <a:pt x="10912" y="7790"/>
                        </a:lnTo>
                        <a:lnTo>
                          <a:pt x="10554" y="7790"/>
                        </a:lnTo>
                        <a:lnTo>
                          <a:pt x="10912" y="7537"/>
                        </a:lnTo>
                        <a:lnTo>
                          <a:pt x="11001" y="7234"/>
                        </a:lnTo>
                        <a:lnTo>
                          <a:pt x="11270" y="6880"/>
                        </a:lnTo>
                        <a:lnTo>
                          <a:pt x="11091" y="6677"/>
                        </a:lnTo>
                        <a:lnTo>
                          <a:pt x="11180" y="6374"/>
                        </a:lnTo>
                        <a:lnTo>
                          <a:pt x="11404" y="6171"/>
                        </a:lnTo>
                        <a:lnTo>
                          <a:pt x="12164" y="5311"/>
                        </a:lnTo>
                        <a:lnTo>
                          <a:pt x="12164" y="5261"/>
                        </a:lnTo>
                        <a:lnTo>
                          <a:pt x="11851" y="5160"/>
                        </a:lnTo>
                        <a:lnTo>
                          <a:pt x="12164" y="5160"/>
                        </a:lnTo>
                        <a:lnTo>
                          <a:pt x="12164" y="4957"/>
                        </a:lnTo>
                        <a:lnTo>
                          <a:pt x="12432" y="4553"/>
                        </a:lnTo>
                        <a:lnTo>
                          <a:pt x="12075" y="4654"/>
                        </a:lnTo>
                        <a:lnTo>
                          <a:pt x="11761" y="4553"/>
                        </a:lnTo>
                        <a:lnTo>
                          <a:pt x="11940" y="4300"/>
                        </a:lnTo>
                        <a:lnTo>
                          <a:pt x="12253" y="4097"/>
                        </a:lnTo>
                        <a:lnTo>
                          <a:pt x="12522" y="3794"/>
                        </a:lnTo>
                        <a:lnTo>
                          <a:pt x="12745" y="3794"/>
                        </a:lnTo>
                        <a:lnTo>
                          <a:pt x="12745" y="3642"/>
                        </a:lnTo>
                        <a:lnTo>
                          <a:pt x="12432" y="3541"/>
                        </a:lnTo>
                        <a:lnTo>
                          <a:pt x="12343" y="3237"/>
                        </a:lnTo>
                        <a:lnTo>
                          <a:pt x="12075" y="3035"/>
                        </a:lnTo>
                        <a:lnTo>
                          <a:pt x="11940" y="2782"/>
                        </a:lnTo>
                        <a:lnTo>
                          <a:pt x="11940" y="2681"/>
                        </a:lnTo>
                        <a:lnTo>
                          <a:pt x="12253" y="2782"/>
                        </a:lnTo>
                        <a:lnTo>
                          <a:pt x="11985" y="2378"/>
                        </a:lnTo>
                        <a:lnTo>
                          <a:pt x="12253" y="2125"/>
                        </a:lnTo>
                        <a:lnTo>
                          <a:pt x="11761" y="2175"/>
                        </a:lnTo>
                        <a:lnTo>
                          <a:pt x="11672" y="2023"/>
                        </a:lnTo>
                        <a:lnTo>
                          <a:pt x="11985" y="1518"/>
                        </a:lnTo>
                        <a:lnTo>
                          <a:pt x="11672" y="1315"/>
                        </a:lnTo>
                        <a:lnTo>
                          <a:pt x="11583" y="961"/>
                        </a:lnTo>
                        <a:lnTo>
                          <a:pt x="11851" y="658"/>
                        </a:lnTo>
                        <a:lnTo>
                          <a:pt x="11851" y="304"/>
                        </a:lnTo>
                        <a:lnTo>
                          <a:pt x="11583" y="304"/>
                        </a:lnTo>
                        <a:lnTo>
                          <a:pt x="11314" y="506"/>
                        </a:lnTo>
                        <a:lnTo>
                          <a:pt x="11314" y="202"/>
                        </a:lnTo>
                        <a:lnTo>
                          <a:pt x="11493" y="0"/>
                        </a:lnTo>
                        <a:lnTo>
                          <a:pt x="4964" y="405"/>
                        </a:lnTo>
                        <a:lnTo>
                          <a:pt x="0" y="556"/>
                        </a:lnTo>
                        <a:lnTo>
                          <a:pt x="134" y="6070"/>
                        </a:lnTo>
                        <a:lnTo>
                          <a:pt x="760" y="6677"/>
                        </a:lnTo>
                        <a:lnTo>
                          <a:pt x="894" y="6930"/>
                        </a:lnTo>
                        <a:lnTo>
                          <a:pt x="1163" y="7689"/>
                        </a:lnTo>
                        <a:lnTo>
                          <a:pt x="1073" y="8195"/>
                        </a:lnTo>
                        <a:lnTo>
                          <a:pt x="1342" y="8549"/>
                        </a:lnTo>
                        <a:lnTo>
                          <a:pt x="1476" y="8954"/>
                        </a:lnTo>
                        <a:lnTo>
                          <a:pt x="1565" y="9055"/>
                        </a:lnTo>
                        <a:lnTo>
                          <a:pt x="1744" y="9308"/>
                        </a:lnTo>
                        <a:lnTo>
                          <a:pt x="1744" y="9712"/>
                        </a:lnTo>
                        <a:lnTo>
                          <a:pt x="2236" y="10370"/>
                        </a:lnTo>
                        <a:lnTo>
                          <a:pt x="2325" y="10471"/>
                        </a:lnTo>
                        <a:lnTo>
                          <a:pt x="2325" y="10775"/>
                        </a:lnTo>
                        <a:lnTo>
                          <a:pt x="2415" y="11129"/>
                        </a:lnTo>
                        <a:lnTo>
                          <a:pt x="2236" y="11432"/>
                        </a:lnTo>
                        <a:lnTo>
                          <a:pt x="2415" y="11685"/>
                        </a:lnTo>
                        <a:lnTo>
                          <a:pt x="2236" y="12090"/>
                        </a:lnTo>
                        <a:lnTo>
                          <a:pt x="2325" y="12444"/>
                        </a:lnTo>
                        <a:lnTo>
                          <a:pt x="2191" y="12748"/>
                        </a:lnTo>
                        <a:lnTo>
                          <a:pt x="2102" y="13152"/>
                        </a:lnTo>
                        <a:lnTo>
                          <a:pt x="1834" y="13506"/>
                        </a:lnTo>
                        <a:lnTo>
                          <a:pt x="1744" y="13911"/>
                        </a:lnTo>
                        <a:lnTo>
                          <a:pt x="1834" y="14569"/>
                        </a:lnTo>
                        <a:lnTo>
                          <a:pt x="1565" y="14923"/>
                        </a:lnTo>
                        <a:lnTo>
                          <a:pt x="1744" y="15327"/>
                        </a:lnTo>
                        <a:lnTo>
                          <a:pt x="1923" y="16187"/>
                        </a:lnTo>
                        <a:lnTo>
                          <a:pt x="1834" y="16541"/>
                        </a:lnTo>
                        <a:lnTo>
                          <a:pt x="1476" y="16946"/>
                        </a:lnTo>
                        <a:lnTo>
                          <a:pt x="1565" y="17300"/>
                        </a:lnTo>
                        <a:lnTo>
                          <a:pt x="1476" y="17705"/>
                        </a:lnTo>
                        <a:lnTo>
                          <a:pt x="1252" y="17907"/>
                        </a:lnTo>
                        <a:lnTo>
                          <a:pt x="1163" y="18261"/>
                        </a:lnTo>
                        <a:lnTo>
                          <a:pt x="1476" y="18565"/>
                        </a:lnTo>
                        <a:lnTo>
                          <a:pt x="1744" y="18261"/>
                        </a:lnTo>
                        <a:lnTo>
                          <a:pt x="3265" y="18059"/>
                        </a:lnTo>
                        <a:lnTo>
                          <a:pt x="3354" y="17907"/>
                        </a:lnTo>
                        <a:lnTo>
                          <a:pt x="2996" y="17705"/>
                        </a:lnTo>
                        <a:lnTo>
                          <a:pt x="3354" y="17401"/>
                        </a:lnTo>
                        <a:lnTo>
                          <a:pt x="3443" y="16541"/>
                        </a:lnTo>
                        <a:lnTo>
                          <a:pt x="3667" y="16845"/>
                        </a:lnTo>
                        <a:lnTo>
                          <a:pt x="3757" y="17199"/>
                        </a:lnTo>
                        <a:lnTo>
                          <a:pt x="3757" y="17503"/>
                        </a:lnTo>
                        <a:lnTo>
                          <a:pt x="3533" y="17705"/>
                        </a:lnTo>
                        <a:lnTo>
                          <a:pt x="3443" y="17907"/>
                        </a:lnTo>
                        <a:lnTo>
                          <a:pt x="3667" y="17958"/>
                        </a:lnTo>
                        <a:lnTo>
                          <a:pt x="4025" y="18059"/>
                        </a:lnTo>
                        <a:lnTo>
                          <a:pt x="4606" y="18160"/>
                        </a:lnTo>
                        <a:lnTo>
                          <a:pt x="5277" y="18464"/>
                        </a:lnTo>
                        <a:lnTo>
                          <a:pt x="5635" y="18666"/>
                        </a:lnTo>
                        <a:lnTo>
                          <a:pt x="6127" y="18919"/>
                        </a:lnTo>
                        <a:lnTo>
                          <a:pt x="7647" y="19121"/>
                        </a:lnTo>
                        <a:lnTo>
                          <a:pt x="7960" y="19121"/>
                        </a:lnTo>
                        <a:lnTo>
                          <a:pt x="8407" y="18818"/>
                        </a:lnTo>
                        <a:lnTo>
                          <a:pt x="8720" y="18818"/>
                        </a:lnTo>
                        <a:lnTo>
                          <a:pt x="8452" y="18363"/>
                        </a:lnTo>
                        <a:lnTo>
                          <a:pt x="8229" y="18059"/>
                        </a:lnTo>
                        <a:lnTo>
                          <a:pt x="8542" y="17958"/>
                        </a:lnTo>
                        <a:lnTo>
                          <a:pt x="8989" y="17705"/>
                        </a:lnTo>
                        <a:lnTo>
                          <a:pt x="9570" y="17503"/>
                        </a:lnTo>
                        <a:lnTo>
                          <a:pt x="9570" y="18059"/>
                        </a:lnTo>
                        <a:lnTo>
                          <a:pt x="9839" y="17958"/>
                        </a:lnTo>
                        <a:lnTo>
                          <a:pt x="10509" y="17907"/>
                        </a:lnTo>
                        <a:lnTo>
                          <a:pt x="10554" y="18261"/>
                        </a:lnTo>
                        <a:lnTo>
                          <a:pt x="10822" y="18464"/>
                        </a:lnTo>
                        <a:lnTo>
                          <a:pt x="11001" y="18919"/>
                        </a:lnTo>
                        <a:lnTo>
                          <a:pt x="11314" y="18919"/>
                        </a:lnTo>
                        <a:lnTo>
                          <a:pt x="11940" y="19121"/>
                        </a:lnTo>
                        <a:lnTo>
                          <a:pt x="12075" y="18818"/>
                        </a:lnTo>
                        <a:lnTo>
                          <a:pt x="12164" y="18767"/>
                        </a:lnTo>
                        <a:lnTo>
                          <a:pt x="12164" y="18565"/>
                        </a:lnTo>
                        <a:lnTo>
                          <a:pt x="12253" y="18818"/>
                        </a:lnTo>
                        <a:lnTo>
                          <a:pt x="12164" y="18919"/>
                        </a:lnTo>
                        <a:lnTo>
                          <a:pt x="12164" y="19222"/>
                        </a:lnTo>
                        <a:lnTo>
                          <a:pt x="12343" y="19577"/>
                        </a:lnTo>
                        <a:lnTo>
                          <a:pt x="12656" y="19779"/>
                        </a:lnTo>
                        <a:lnTo>
                          <a:pt x="12835" y="20184"/>
                        </a:lnTo>
                        <a:lnTo>
                          <a:pt x="12745" y="20538"/>
                        </a:lnTo>
                        <a:lnTo>
                          <a:pt x="12924" y="20740"/>
                        </a:lnTo>
                        <a:lnTo>
                          <a:pt x="13282" y="20538"/>
                        </a:lnTo>
                        <a:lnTo>
                          <a:pt x="13863" y="21044"/>
                        </a:lnTo>
                        <a:lnTo>
                          <a:pt x="14176" y="20841"/>
                        </a:lnTo>
                        <a:lnTo>
                          <a:pt x="14266" y="20841"/>
                        </a:lnTo>
                        <a:lnTo>
                          <a:pt x="14624" y="21044"/>
                        </a:lnTo>
                        <a:lnTo>
                          <a:pt x="14847" y="20841"/>
                        </a:lnTo>
                        <a:lnTo>
                          <a:pt x="14847" y="20335"/>
                        </a:lnTo>
                        <a:lnTo>
                          <a:pt x="14937" y="19981"/>
                        </a:lnTo>
                        <a:lnTo>
                          <a:pt x="15294" y="19981"/>
                        </a:lnTo>
                        <a:lnTo>
                          <a:pt x="15518" y="19880"/>
                        </a:lnTo>
                        <a:lnTo>
                          <a:pt x="15697" y="19779"/>
                        </a:lnTo>
                        <a:lnTo>
                          <a:pt x="15876" y="20184"/>
                        </a:lnTo>
                        <a:lnTo>
                          <a:pt x="16144" y="19981"/>
                        </a:lnTo>
                        <a:lnTo>
                          <a:pt x="16457" y="20184"/>
                        </a:lnTo>
                        <a:lnTo>
                          <a:pt x="16457" y="20639"/>
                        </a:lnTo>
                        <a:lnTo>
                          <a:pt x="16547" y="21044"/>
                        </a:lnTo>
                        <a:lnTo>
                          <a:pt x="16860" y="20841"/>
                        </a:lnTo>
                        <a:lnTo>
                          <a:pt x="17128" y="20538"/>
                        </a:lnTo>
                        <a:lnTo>
                          <a:pt x="17307" y="20285"/>
                        </a:lnTo>
                        <a:lnTo>
                          <a:pt x="17039" y="19880"/>
                        </a:lnTo>
                        <a:lnTo>
                          <a:pt x="17396" y="19779"/>
                        </a:lnTo>
                        <a:lnTo>
                          <a:pt x="17307" y="19121"/>
                        </a:lnTo>
                        <a:lnTo>
                          <a:pt x="16636" y="18767"/>
                        </a:lnTo>
                        <a:lnTo>
                          <a:pt x="16636" y="18363"/>
                        </a:lnTo>
                        <a:lnTo>
                          <a:pt x="17709" y="18919"/>
                        </a:lnTo>
                        <a:lnTo>
                          <a:pt x="18067" y="18919"/>
                        </a:lnTo>
                        <a:lnTo>
                          <a:pt x="18291" y="19121"/>
                        </a:lnTo>
                        <a:lnTo>
                          <a:pt x="18470" y="19222"/>
                        </a:lnTo>
                        <a:lnTo>
                          <a:pt x="18291" y="19577"/>
                        </a:lnTo>
                        <a:lnTo>
                          <a:pt x="18559" y="19577"/>
                        </a:lnTo>
                        <a:lnTo>
                          <a:pt x="18917" y="19526"/>
                        </a:lnTo>
                        <a:lnTo>
                          <a:pt x="19051" y="19880"/>
                        </a:lnTo>
                        <a:lnTo>
                          <a:pt x="19498" y="19981"/>
                        </a:lnTo>
                        <a:lnTo>
                          <a:pt x="19722" y="19880"/>
                        </a:lnTo>
                        <a:lnTo>
                          <a:pt x="19811" y="20184"/>
                        </a:lnTo>
                        <a:lnTo>
                          <a:pt x="20080" y="20538"/>
                        </a:lnTo>
                        <a:lnTo>
                          <a:pt x="20348" y="20639"/>
                        </a:lnTo>
                        <a:lnTo>
                          <a:pt x="20393" y="20184"/>
                        </a:lnTo>
                        <a:lnTo>
                          <a:pt x="20482" y="20538"/>
                        </a:lnTo>
                        <a:lnTo>
                          <a:pt x="20348" y="20942"/>
                        </a:lnTo>
                        <a:lnTo>
                          <a:pt x="20080" y="21600"/>
                        </a:lnTo>
                        <a:lnTo>
                          <a:pt x="20393" y="21296"/>
                        </a:lnTo>
                        <a:lnTo>
                          <a:pt x="20482" y="20942"/>
                        </a:lnTo>
                        <a:lnTo>
                          <a:pt x="20750" y="20538"/>
                        </a:lnTo>
                        <a:lnTo>
                          <a:pt x="21153" y="21145"/>
                        </a:lnTo>
                        <a:lnTo>
                          <a:pt x="21153" y="20841"/>
                        </a:lnTo>
                        <a:lnTo>
                          <a:pt x="21332" y="20437"/>
                        </a:lnTo>
                        <a:lnTo>
                          <a:pt x="21332" y="20285"/>
                        </a:lnTo>
                        <a:lnTo>
                          <a:pt x="21600" y="20184"/>
                        </a:lnTo>
                        <a:lnTo>
                          <a:pt x="21600" y="19981"/>
                        </a:lnTo>
                        <a:lnTo>
                          <a:pt x="21242" y="19880"/>
                        </a:lnTo>
                        <a:lnTo>
                          <a:pt x="21153" y="19577"/>
                        </a:lnTo>
                        <a:lnTo>
                          <a:pt x="20929" y="19425"/>
                        </a:lnTo>
                        <a:lnTo>
                          <a:pt x="20258" y="19324"/>
                        </a:lnTo>
                        <a:lnTo>
                          <a:pt x="19990" y="19121"/>
                        </a:lnTo>
                        <a:lnTo>
                          <a:pt x="19588" y="19121"/>
                        </a:lnTo>
                        <a:lnTo>
                          <a:pt x="19409" y="18767"/>
                        </a:lnTo>
                        <a:lnTo>
                          <a:pt x="19051" y="18565"/>
                        </a:lnTo>
                        <a:lnTo>
                          <a:pt x="18738" y="18464"/>
                        </a:lnTo>
                        <a:lnTo>
                          <a:pt x="18648" y="18059"/>
                        </a:lnTo>
                        <a:lnTo>
                          <a:pt x="18917" y="17958"/>
                        </a:lnTo>
                        <a:lnTo>
                          <a:pt x="18827" y="17806"/>
                        </a:lnTo>
                        <a:lnTo>
                          <a:pt x="19140" y="17705"/>
                        </a:lnTo>
                        <a:lnTo>
                          <a:pt x="19498" y="17907"/>
                        </a:lnTo>
                        <a:lnTo>
                          <a:pt x="19230" y="17604"/>
                        </a:lnTo>
                        <a:lnTo>
                          <a:pt x="19051" y="17199"/>
                        </a:lnTo>
                        <a:lnTo>
                          <a:pt x="19409" y="16946"/>
                        </a:lnTo>
                        <a:lnTo>
                          <a:pt x="19722" y="16946"/>
                        </a:lnTo>
                        <a:lnTo>
                          <a:pt x="19811" y="17047"/>
                        </a:lnTo>
                        <a:lnTo>
                          <a:pt x="19901" y="16744"/>
                        </a:lnTo>
                        <a:lnTo>
                          <a:pt x="19901" y="16390"/>
                        </a:lnTo>
                        <a:lnTo>
                          <a:pt x="19677" y="16187"/>
                        </a:lnTo>
                        <a:lnTo>
                          <a:pt x="19588" y="15783"/>
                        </a:lnTo>
                        <a:lnTo>
                          <a:pt x="19498" y="15530"/>
                        </a:lnTo>
                        <a:lnTo>
                          <a:pt x="19051" y="15783"/>
                        </a:lnTo>
                        <a:lnTo>
                          <a:pt x="18961" y="16187"/>
                        </a:lnTo>
                        <a:lnTo>
                          <a:pt x="18917" y="16541"/>
                        </a:lnTo>
                        <a:lnTo>
                          <a:pt x="18559" y="16541"/>
                        </a:lnTo>
                        <a:lnTo>
                          <a:pt x="18470" y="16187"/>
                        </a:lnTo>
                        <a:lnTo>
                          <a:pt x="18157" y="16289"/>
                        </a:lnTo>
                        <a:lnTo>
                          <a:pt x="17888" y="16086"/>
                        </a:lnTo>
                        <a:lnTo>
                          <a:pt x="17888" y="15985"/>
                        </a:lnTo>
                        <a:lnTo>
                          <a:pt x="18559" y="15530"/>
                        </a:lnTo>
                        <a:lnTo>
                          <a:pt x="18648" y="15125"/>
                        </a:lnTo>
                        <a:lnTo>
                          <a:pt x="18291" y="15327"/>
                        </a:lnTo>
                        <a:lnTo>
                          <a:pt x="18291" y="15024"/>
                        </a:lnTo>
                        <a:lnTo>
                          <a:pt x="18067" y="15327"/>
                        </a:lnTo>
                        <a:lnTo>
                          <a:pt x="17799" y="15125"/>
                        </a:lnTo>
                        <a:lnTo>
                          <a:pt x="17486" y="15530"/>
                        </a:lnTo>
                        <a:lnTo>
                          <a:pt x="17217" y="15580"/>
                        </a:lnTo>
                        <a:lnTo>
                          <a:pt x="16278" y="15681"/>
                        </a:lnTo>
                        <a:lnTo>
                          <a:pt x="15876" y="15681"/>
                        </a:lnTo>
                        <a:lnTo>
                          <a:pt x="15473" y="15530"/>
                        </a:lnTo>
                        <a:lnTo>
                          <a:pt x="15473" y="15125"/>
                        </a:lnTo>
                        <a:lnTo>
                          <a:pt x="15697" y="14822"/>
                        </a:lnTo>
                        <a:lnTo>
                          <a:pt x="16144" y="14063"/>
                        </a:lnTo>
                        <a:lnTo>
                          <a:pt x="16368" y="14012"/>
                        </a:lnTo>
                        <a:lnTo>
                          <a:pt x="16815" y="14063"/>
                        </a:lnTo>
                        <a:lnTo>
                          <a:pt x="17128" y="14265"/>
                        </a:lnTo>
                        <a:lnTo>
                          <a:pt x="17486" y="14569"/>
                        </a:lnTo>
                        <a:lnTo>
                          <a:pt x="17709" y="14569"/>
                        </a:lnTo>
                        <a:lnTo>
                          <a:pt x="17978" y="14771"/>
                        </a:lnTo>
                        <a:lnTo>
                          <a:pt x="18067" y="14670"/>
                        </a:lnTo>
                        <a:lnTo>
                          <a:pt x="18380" y="14923"/>
                        </a:lnTo>
                        <a:lnTo>
                          <a:pt x="18827" y="14923"/>
                        </a:lnTo>
                        <a:lnTo>
                          <a:pt x="18827" y="15024"/>
                        </a:lnTo>
                        <a:lnTo>
                          <a:pt x="19140" y="14822"/>
                        </a:lnTo>
                        <a:lnTo>
                          <a:pt x="18961" y="14771"/>
                        </a:lnTo>
                        <a:lnTo>
                          <a:pt x="18827" y="1456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58" name="Shape 2607">
                  <a:extLst>
                    <a:ext uri="{FF2B5EF4-FFF2-40B4-BE49-F238E27FC236}">
                      <a16:creationId xmlns:a16="http://schemas.microsoft.com/office/drawing/2014/main" id="{18EE7D13-56B9-46EE-BF4C-22A7209A357D}"/>
                    </a:ext>
                  </a:extLst>
                </p:cNvPr>
                <p:cNvSpPr/>
                <p:nvPr/>
              </p:nvSpPr>
              <p:spPr>
                <a:xfrm>
                  <a:off x="8613222" y="1991353"/>
                  <a:ext cx="12528" cy="8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21600"/>
                      </a:lnTo>
                      <a:lnTo>
                        <a:pt x="21600" y="72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9" name="Shape 2608">
                  <a:extLst>
                    <a:ext uri="{FF2B5EF4-FFF2-40B4-BE49-F238E27FC236}">
                      <a16:creationId xmlns:a16="http://schemas.microsoft.com/office/drawing/2014/main" id="{EC0230E0-C6CC-47B9-834D-923776E13006}"/>
                    </a:ext>
                  </a:extLst>
                </p:cNvPr>
                <p:cNvSpPr/>
                <p:nvPr/>
              </p:nvSpPr>
              <p:spPr>
                <a:xfrm>
                  <a:off x="8613222" y="1991353"/>
                  <a:ext cx="12528" cy="8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21600"/>
                      </a:lnTo>
                      <a:lnTo>
                        <a:pt x="21600" y="72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0" name="Shape 2609">
                  <a:extLst>
                    <a:ext uri="{FF2B5EF4-FFF2-40B4-BE49-F238E27FC236}">
                      <a16:creationId xmlns:a16="http://schemas.microsoft.com/office/drawing/2014/main" id="{92A737C5-49B9-4C19-8A4D-A3497D44E419}"/>
                    </a:ext>
                  </a:extLst>
                </p:cNvPr>
                <p:cNvSpPr/>
                <p:nvPr/>
              </p:nvSpPr>
              <p:spPr>
                <a:xfrm>
                  <a:off x="8630693" y="1975715"/>
                  <a:ext cx="7338" cy="113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40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1" name="Shape 2610">
                  <a:extLst>
                    <a:ext uri="{FF2B5EF4-FFF2-40B4-BE49-F238E27FC236}">
                      <a16:creationId xmlns:a16="http://schemas.microsoft.com/office/drawing/2014/main" id="{699F9441-9C1D-4BDC-B225-5F0BAD7DA558}"/>
                    </a:ext>
                  </a:extLst>
                </p:cNvPr>
                <p:cNvSpPr/>
                <p:nvPr/>
              </p:nvSpPr>
              <p:spPr>
                <a:xfrm>
                  <a:off x="8630693" y="1975715"/>
                  <a:ext cx="7338" cy="113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400" y="21600"/>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2" name="Shape 2611">
                  <a:extLst>
                    <a:ext uri="{FF2B5EF4-FFF2-40B4-BE49-F238E27FC236}">
                      <a16:creationId xmlns:a16="http://schemas.microsoft.com/office/drawing/2014/main" id="{B5402FB9-16E3-44DB-92C6-973DD01FA4BF}"/>
                    </a:ext>
                  </a:extLst>
                </p:cNvPr>
                <p:cNvSpPr/>
                <p:nvPr/>
              </p:nvSpPr>
              <p:spPr>
                <a:xfrm>
                  <a:off x="8766670" y="1790897"/>
                  <a:ext cx="76725" cy="59711"/>
                </a:xfrm>
                <a:custGeom>
                  <a:avLst/>
                  <a:gdLst/>
                  <a:ahLst/>
                  <a:cxnLst>
                    <a:cxn ang="0">
                      <a:pos x="wd2" y="hd2"/>
                    </a:cxn>
                    <a:cxn ang="5400000">
                      <a:pos x="wd2" y="hd2"/>
                    </a:cxn>
                    <a:cxn ang="10800000">
                      <a:pos x="wd2" y="hd2"/>
                    </a:cxn>
                    <a:cxn ang="16200000">
                      <a:pos x="wd2" y="hd2"/>
                    </a:cxn>
                  </a:cxnLst>
                  <a:rect l="0" t="0" r="r" b="b"/>
                  <a:pathLst>
                    <a:path w="21600" h="21600" extrusionOk="0">
                      <a:moveTo>
                        <a:pt x="4408" y="19543"/>
                      </a:moveTo>
                      <a:lnTo>
                        <a:pt x="6612" y="16457"/>
                      </a:lnTo>
                      <a:lnTo>
                        <a:pt x="8376" y="13886"/>
                      </a:lnTo>
                      <a:lnTo>
                        <a:pt x="14988" y="10800"/>
                      </a:lnTo>
                      <a:lnTo>
                        <a:pt x="17633" y="7714"/>
                      </a:lnTo>
                      <a:lnTo>
                        <a:pt x="18955" y="4114"/>
                      </a:lnTo>
                      <a:lnTo>
                        <a:pt x="21600" y="1029"/>
                      </a:lnTo>
                      <a:lnTo>
                        <a:pt x="20718" y="0"/>
                      </a:lnTo>
                      <a:lnTo>
                        <a:pt x="17633" y="2057"/>
                      </a:lnTo>
                      <a:lnTo>
                        <a:pt x="12343" y="7200"/>
                      </a:lnTo>
                      <a:lnTo>
                        <a:pt x="5731" y="10800"/>
                      </a:lnTo>
                      <a:lnTo>
                        <a:pt x="0" y="15943"/>
                      </a:lnTo>
                      <a:lnTo>
                        <a:pt x="0" y="17486"/>
                      </a:lnTo>
                      <a:lnTo>
                        <a:pt x="882" y="21600"/>
                      </a:lnTo>
                      <a:lnTo>
                        <a:pt x="4408" y="1954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3" name="Shape 2612">
                  <a:extLst>
                    <a:ext uri="{FF2B5EF4-FFF2-40B4-BE49-F238E27FC236}">
                      <a16:creationId xmlns:a16="http://schemas.microsoft.com/office/drawing/2014/main" id="{04793504-F5B7-49B1-88E7-EF7F9F34BCB1}"/>
                    </a:ext>
                  </a:extLst>
                </p:cNvPr>
                <p:cNvSpPr/>
                <p:nvPr/>
              </p:nvSpPr>
              <p:spPr>
                <a:xfrm>
                  <a:off x="8843394" y="1890414"/>
                  <a:ext cx="97080" cy="78192"/>
                </a:xfrm>
                <a:custGeom>
                  <a:avLst/>
                  <a:gdLst/>
                  <a:ahLst/>
                  <a:cxnLst>
                    <a:cxn ang="0">
                      <a:pos x="wd2" y="hd2"/>
                    </a:cxn>
                    <a:cxn ang="5400000">
                      <a:pos x="wd2" y="hd2"/>
                    </a:cxn>
                    <a:cxn ang="10800000">
                      <a:pos x="wd2" y="hd2"/>
                    </a:cxn>
                    <a:cxn ang="16200000">
                      <a:pos x="wd2" y="hd2"/>
                    </a:cxn>
                  </a:cxnLst>
                  <a:rect l="0" t="0" r="r" b="b"/>
                  <a:pathLst>
                    <a:path w="21600" h="21600" extrusionOk="0">
                      <a:moveTo>
                        <a:pt x="697" y="16102"/>
                      </a:moveTo>
                      <a:lnTo>
                        <a:pt x="5226" y="16102"/>
                      </a:lnTo>
                      <a:lnTo>
                        <a:pt x="5226" y="13353"/>
                      </a:lnTo>
                      <a:lnTo>
                        <a:pt x="5226" y="16102"/>
                      </a:lnTo>
                      <a:lnTo>
                        <a:pt x="3135" y="19244"/>
                      </a:lnTo>
                      <a:lnTo>
                        <a:pt x="5923" y="21600"/>
                      </a:lnTo>
                      <a:lnTo>
                        <a:pt x="9058" y="14138"/>
                      </a:lnTo>
                      <a:lnTo>
                        <a:pt x="13239" y="9033"/>
                      </a:lnTo>
                      <a:lnTo>
                        <a:pt x="15677" y="6676"/>
                      </a:lnTo>
                      <a:lnTo>
                        <a:pt x="16374" y="3535"/>
                      </a:lnTo>
                      <a:lnTo>
                        <a:pt x="19510" y="3535"/>
                      </a:lnTo>
                      <a:lnTo>
                        <a:pt x="21600" y="1571"/>
                      </a:lnTo>
                      <a:lnTo>
                        <a:pt x="19510" y="0"/>
                      </a:lnTo>
                      <a:lnTo>
                        <a:pt x="14284" y="0"/>
                      </a:lnTo>
                      <a:lnTo>
                        <a:pt x="9058" y="2356"/>
                      </a:lnTo>
                      <a:lnTo>
                        <a:pt x="4529" y="5105"/>
                      </a:lnTo>
                      <a:lnTo>
                        <a:pt x="1394" y="10996"/>
                      </a:lnTo>
                      <a:lnTo>
                        <a:pt x="0" y="13353"/>
                      </a:lnTo>
                      <a:lnTo>
                        <a:pt x="697" y="16102"/>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4" name="Shape 2613">
                  <a:extLst>
                    <a:ext uri="{FF2B5EF4-FFF2-40B4-BE49-F238E27FC236}">
                      <a16:creationId xmlns:a16="http://schemas.microsoft.com/office/drawing/2014/main" id="{24BD529F-B4CA-4AD5-A68B-3B74250DF056}"/>
                    </a:ext>
                  </a:extLst>
                </p:cNvPr>
                <p:cNvSpPr/>
                <p:nvPr/>
              </p:nvSpPr>
              <p:spPr>
                <a:xfrm>
                  <a:off x="8361131" y="1991353"/>
                  <a:ext cx="667026" cy="679559"/>
                </a:xfrm>
                <a:custGeom>
                  <a:avLst/>
                  <a:gdLst/>
                  <a:ahLst/>
                  <a:cxnLst>
                    <a:cxn ang="0">
                      <a:pos x="wd2" y="hd2"/>
                    </a:cxn>
                    <a:cxn ang="5400000">
                      <a:pos x="wd2" y="hd2"/>
                    </a:cxn>
                    <a:cxn ang="10800000">
                      <a:pos x="wd2" y="hd2"/>
                    </a:cxn>
                    <a:cxn ang="16200000">
                      <a:pos x="wd2" y="hd2"/>
                    </a:cxn>
                  </a:cxnLst>
                  <a:rect l="0" t="0" r="r" b="b"/>
                  <a:pathLst>
                    <a:path w="21600" h="21600" extrusionOk="0">
                      <a:moveTo>
                        <a:pt x="2485" y="1446"/>
                      </a:moveTo>
                      <a:lnTo>
                        <a:pt x="2383" y="1808"/>
                      </a:lnTo>
                      <a:lnTo>
                        <a:pt x="2079" y="1808"/>
                      </a:lnTo>
                      <a:lnTo>
                        <a:pt x="2180" y="4248"/>
                      </a:lnTo>
                      <a:lnTo>
                        <a:pt x="2079" y="4609"/>
                      </a:lnTo>
                      <a:lnTo>
                        <a:pt x="1876" y="4926"/>
                      </a:lnTo>
                      <a:lnTo>
                        <a:pt x="1217" y="5197"/>
                      </a:lnTo>
                      <a:lnTo>
                        <a:pt x="558" y="5649"/>
                      </a:lnTo>
                      <a:lnTo>
                        <a:pt x="456" y="5965"/>
                      </a:lnTo>
                      <a:lnTo>
                        <a:pt x="254" y="6326"/>
                      </a:lnTo>
                      <a:lnTo>
                        <a:pt x="0" y="6552"/>
                      </a:lnTo>
                      <a:lnTo>
                        <a:pt x="0" y="6914"/>
                      </a:lnTo>
                      <a:lnTo>
                        <a:pt x="254" y="7230"/>
                      </a:lnTo>
                      <a:lnTo>
                        <a:pt x="558" y="7230"/>
                      </a:lnTo>
                      <a:lnTo>
                        <a:pt x="963" y="7818"/>
                      </a:lnTo>
                      <a:lnTo>
                        <a:pt x="558" y="8676"/>
                      </a:lnTo>
                      <a:lnTo>
                        <a:pt x="659" y="9264"/>
                      </a:lnTo>
                      <a:lnTo>
                        <a:pt x="456" y="9625"/>
                      </a:lnTo>
                      <a:lnTo>
                        <a:pt x="659" y="10303"/>
                      </a:lnTo>
                      <a:lnTo>
                        <a:pt x="659" y="10800"/>
                      </a:lnTo>
                      <a:lnTo>
                        <a:pt x="456" y="11162"/>
                      </a:lnTo>
                      <a:lnTo>
                        <a:pt x="1014" y="11478"/>
                      </a:lnTo>
                      <a:lnTo>
                        <a:pt x="1420" y="11839"/>
                      </a:lnTo>
                      <a:lnTo>
                        <a:pt x="1775" y="11930"/>
                      </a:lnTo>
                      <a:lnTo>
                        <a:pt x="2383" y="12020"/>
                      </a:lnTo>
                      <a:lnTo>
                        <a:pt x="2637" y="12336"/>
                      </a:lnTo>
                      <a:lnTo>
                        <a:pt x="2941" y="12517"/>
                      </a:lnTo>
                      <a:lnTo>
                        <a:pt x="3397" y="12698"/>
                      </a:lnTo>
                      <a:lnTo>
                        <a:pt x="3904" y="13014"/>
                      </a:lnTo>
                      <a:lnTo>
                        <a:pt x="4361" y="13602"/>
                      </a:lnTo>
                      <a:lnTo>
                        <a:pt x="5020" y="14189"/>
                      </a:lnTo>
                      <a:lnTo>
                        <a:pt x="5425" y="14370"/>
                      </a:lnTo>
                      <a:lnTo>
                        <a:pt x="5780" y="14460"/>
                      </a:lnTo>
                      <a:lnTo>
                        <a:pt x="6085" y="14641"/>
                      </a:lnTo>
                      <a:lnTo>
                        <a:pt x="6490" y="14957"/>
                      </a:lnTo>
                      <a:lnTo>
                        <a:pt x="6744" y="15319"/>
                      </a:lnTo>
                      <a:lnTo>
                        <a:pt x="6845" y="16177"/>
                      </a:lnTo>
                      <a:lnTo>
                        <a:pt x="6946" y="16494"/>
                      </a:lnTo>
                      <a:lnTo>
                        <a:pt x="6946" y="16584"/>
                      </a:lnTo>
                      <a:lnTo>
                        <a:pt x="7048" y="16946"/>
                      </a:lnTo>
                      <a:lnTo>
                        <a:pt x="7048" y="17172"/>
                      </a:lnTo>
                      <a:lnTo>
                        <a:pt x="7149" y="17262"/>
                      </a:lnTo>
                      <a:lnTo>
                        <a:pt x="7301" y="17623"/>
                      </a:lnTo>
                      <a:lnTo>
                        <a:pt x="7504" y="17669"/>
                      </a:lnTo>
                      <a:lnTo>
                        <a:pt x="7707" y="18030"/>
                      </a:lnTo>
                      <a:lnTo>
                        <a:pt x="7403" y="18618"/>
                      </a:lnTo>
                      <a:lnTo>
                        <a:pt x="7504" y="19115"/>
                      </a:lnTo>
                      <a:lnTo>
                        <a:pt x="7606" y="19657"/>
                      </a:lnTo>
                      <a:lnTo>
                        <a:pt x="7808" y="19973"/>
                      </a:lnTo>
                      <a:lnTo>
                        <a:pt x="7910" y="20335"/>
                      </a:lnTo>
                      <a:lnTo>
                        <a:pt x="8113" y="20651"/>
                      </a:lnTo>
                      <a:lnTo>
                        <a:pt x="8468" y="20832"/>
                      </a:lnTo>
                      <a:lnTo>
                        <a:pt x="9431" y="21013"/>
                      </a:lnTo>
                      <a:lnTo>
                        <a:pt x="9685" y="21600"/>
                      </a:lnTo>
                      <a:lnTo>
                        <a:pt x="16073" y="21238"/>
                      </a:lnTo>
                      <a:lnTo>
                        <a:pt x="20839" y="20922"/>
                      </a:lnTo>
                      <a:lnTo>
                        <a:pt x="21042" y="20922"/>
                      </a:lnTo>
                      <a:lnTo>
                        <a:pt x="20941" y="20244"/>
                      </a:lnTo>
                      <a:lnTo>
                        <a:pt x="21042" y="19883"/>
                      </a:lnTo>
                      <a:lnTo>
                        <a:pt x="21042" y="19657"/>
                      </a:lnTo>
                      <a:lnTo>
                        <a:pt x="20941" y="19295"/>
                      </a:lnTo>
                      <a:lnTo>
                        <a:pt x="20687" y="18979"/>
                      </a:lnTo>
                      <a:lnTo>
                        <a:pt x="20687" y="18708"/>
                      </a:lnTo>
                      <a:lnTo>
                        <a:pt x="20383" y="18392"/>
                      </a:lnTo>
                      <a:lnTo>
                        <a:pt x="20485" y="18121"/>
                      </a:lnTo>
                      <a:lnTo>
                        <a:pt x="20282" y="17352"/>
                      </a:lnTo>
                      <a:lnTo>
                        <a:pt x="20282" y="16765"/>
                      </a:lnTo>
                      <a:lnTo>
                        <a:pt x="20586" y="16177"/>
                      </a:lnTo>
                      <a:lnTo>
                        <a:pt x="20485" y="15816"/>
                      </a:lnTo>
                      <a:lnTo>
                        <a:pt x="20586" y="15500"/>
                      </a:lnTo>
                      <a:lnTo>
                        <a:pt x="20789" y="15138"/>
                      </a:lnTo>
                      <a:lnTo>
                        <a:pt x="20789" y="14867"/>
                      </a:lnTo>
                      <a:lnTo>
                        <a:pt x="20586" y="14189"/>
                      </a:lnTo>
                      <a:lnTo>
                        <a:pt x="20586" y="13873"/>
                      </a:lnTo>
                      <a:lnTo>
                        <a:pt x="20789" y="13285"/>
                      </a:lnTo>
                      <a:lnTo>
                        <a:pt x="20941" y="12924"/>
                      </a:lnTo>
                      <a:lnTo>
                        <a:pt x="21245" y="12698"/>
                      </a:lnTo>
                      <a:lnTo>
                        <a:pt x="21346" y="12517"/>
                      </a:lnTo>
                      <a:lnTo>
                        <a:pt x="21042" y="11930"/>
                      </a:lnTo>
                      <a:lnTo>
                        <a:pt x="21144" y="11568"/>
                      </a:lnTo>
                      <a:lnTo>
                        <a:pt x="21245" y="10981"/>
                      </a:lnTo>
                      <a:lnTo>
                        <a:pt x="21600" y="10032"/>
                      </a:lnTo>
                      <a:lnTo>
                        <a:pt x="21600" y="9806"/>
                      </a:lnTo>
                      <a:lnTo>
                        <a:pt x="21549" y="9444"/>
                      </a:lnTo>
                      <a:lnTo>
                        <a:pt x="21144" y="9173"/>
                      </a:lnTo>
                      <a:lnTo>
                        <a:pt x="20839" y="9354"/>
                      </a:lnTo>
                      <a:lnTo>
                        <a:pt x="20485" y="9535"/>
                      </a:lnTo>
                      <a:lnTo>
                        <a:pt x="20282" y="9806"/>
                      </a:lnTo>
                      <a:lnTo>
                        <a:pt x="20180" y="10122"/>
                      </a:lnTo>
                      <a:lnTo>
                        <a:pt x="20028" y="10484"/>
                      </a:lnTo>
                      <a:lnTo>
                        <a:pt x="19623" y="10710"/>
                      </a:lnTo>
                      <a:lnTo>
                        <a:pt x="19420" y="10981"/>
                      </a:lnTo>
                      <a:lnTo>
                        <a:pt x="19166" y="10981"/>
                      </a:lnTo>
                      <a:lnTo>
                        <a:pt x="19065" y="10619"/>
                      </a:lnTo>
                      <a:lnTo>
                        <a:pt x="19166" y="10303"/>
                      </a:lnTo>
                      <a:lnTo>
                        <a:pt x="19420" y="9625"/>
                      </a:lnTo>
                      <a:lnTo>
                        <a:pt x="19623" y="9264"/>
                      </a:lnTo>
                      <a:lnTo>
                        <a:pt x="19724" y="9038"/>
                      </a:lnTo>
                      <a:lnTo>
                        <a:pt x="20028" y="8857"/>
                      </a:lnTo>
                      <a:lnTo>
                        <a:pt x="20383" y="8676"/>
                      </a:lnTo>
                      <a:lnTo>
                        <a:pt x="20383" y="8450"/>
                      </a:lnTo>
                      <a:lnTo>
                        <a:pt x="20485" y="8179"/>
                      </a:lnTo>
                      <a:lnTo>
                        <a:pt x="20282" y="8089"/>
                      </a:lnTo>
                      <a:lnTo>
                        <a:pt x="19927" y="7818"/>
                      </a:lnTo>
                      <a:lnTo>
                        <a:pt x="19927" y="7592"/>
                      </a:lnTo>
                      <a:lnTo>
                        <a:pt x="20079" y="6914"/>
                      </a:lnTo>
                      <a:lnTo>
                        <a:pt x="19724" y="6914"/>
                      </a:lnTo>
                      <a:lnTo>
                        <a:pt x="19420" y="7049"/>
                      </a:lnTo>
                      <a:lnTo>
                        <a:pt x="19217" y="6733"/>
                      </a:lnTo>
                      <a:lnTo>
                        <a:pt x="19420" y="6462"/>
                      </a:lnTo>
                      <a:lnTo>
                        <a:pt x="19420" y="5784"/>
                      </a:lnTo>
                      <a:lnTo>
                        <a:pt x="19318" y="5558"/>
                      </a:lnTo>
                      <a:lnTo>
                        <a:pt x="19420" y="5468"/>
                      </a:lnTo>
                      <a:lnTo>
                        <a:pt x="19065" y="5106"/>
                      </a:lnTo>
                      <a:lnTo>
                        <a:pt x="18456" y="5016"/>
                      </a:lnTo>
                      <a:lnTo>
                        <a:pt x="18203" y="4926"/>
                      </a:lnTo>
                      <a:lnTo>
                        <a:pt x="18101" y="4428"/>
                      </a:lnTo>
                      <a:lnTo>
                        <a:pt x="17696" y="4203"/>
                      </a:lnTo>
                      <a:lnTo>
                        <a:pt x="16834" y="4112"/>
                      </a:lnTo>
                      <a:lnTo>
                        <a:pt x="16479" y="4022"/>
                      </a:lnTo>
                      <a:lnTo>
                        <a:pt x="16175" y="4112"/>
                      </a:lnTo>
                      <a:lnTo>
                        <a:pt x="15414" y="4022"/>
                      </a:lnTo>
                      <a:lnTo>
                        <a:pt x="15313" y="4022"/>
                      </a:lnTo>
                      <a:lnTo>
                        <a:pt x="14096" y="3570"/>
                      </a:lnTo>
                      <a:lnTo>
                        <a:pt x="10394" y="2892"/>
                      </a:lnTo>
                      <a:lnTo>
                        <a:pt x="9989" y="2305"/>
                      </a:lnTo>
                      <a:lnTo>
                        <a:pt x="9685" y="2079"/>
                      </a:lnTo>
                      <a:lnTo>
                        <a:pt x="9330" y="1988"/>
                      </a:lnTo>
                      <a:lnTo>
                        <a:pt x="9127" y="1808"/>
                      </a:lnTo>
                      <a:lnTo>
                        <a:pt x="8569" y="1808"/>
                      </a:lnTo>
                      <a:lnTo>
                        <a:pt x="8163" y="1627"/>
                      </a:lnTo>
                      <a:lnTo>
                        <a:pt x="7808" y="1536"/>
                      </a:lnTo>
                      <a:lnTo>
                        <a:pt x="7504" y="1717"/>
                      </a:lnTo>
                      <a:lnTo>
                        <a:pt x="7149" y="1717"/>
                      </a:lnTo>
                      <a:lnTo>
                        <a:pt x="7251" y="1536"/>
                      </a:lnTo>
                      <a:lnTo>
                        <a:pt x="7301" y="1220"/>
                      </a:lnTo>
                      <a:lnTo>
                        <a:pt x="7301" y="949"/>
                      </a:lnTo>
                      <a:lnTo>
                        <a:pt x="7606" y="633"/>
                      </a:lnTo>
                      <a:lnTo>
                        <a:pt x="7606" y="271"/>
                      </a:lnTo>
                      <a:lnTo>
                        <a:pt x="7301" y="0"/>
                      </a:lnTo>
                      <a:lnTo>
                        <a:pt x="6845" y="271"/>
                      </a:lnTo>
                      <a:lnTo>
                        <a:pt x="6490" y="452"/>
                      </a:lnTo>
                      <a:lnTo>
                        <a:pt x="6186" y="633"/>
                      </a:lnTo>
                      <a:lnTo>
                        <a:pt x="5780" y="768"/>
                      </a:lnTo>
                      <a:lnTo>
                        <a:pt x="5121" y="1130"/>
                      </a:lnTo>
                      <a:lnTo>
                        <a:pt x="3701" y="1536"/>
                      </a:lnTo>
                      <a:lnTo>
                        <a:pt x="3397" y="1627"/>
                      </a:lnTo>
                      <a:lnTo>
                        <a:pt x="3042" y="1536"/>
                      </a:lnTo>
                      <a:lnTo>
                        <a:pt x="2637" y="1310"/>
                      </a:lnTo>
                      <a:lnTo>
                        <a:pt x="2586" y="1401"/>
                      </a:lnTo>
                      <a:lnTo>
                        <a:pt x="2485" y="1446"/>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5" name="Shape 2614">
                  <a:extLst>
                    <a:ext uri="{FF2B5EF4-FFF2-40B4-BE49-F238E27FC236}">
                      <a16:creationId xmlns:a16="http://schemas.microsoft.com/office/drawing/2014/main" id="{DBEDBA41-485D-4CFE-A723-C1AE2C66C9FC}"/>
                    </a:ext>
                  </a:extLst>
                </p:cNvPr>
                <p:cNvSpPr/>
                <p:nvPr/>
              </p:nvSpPr>
              <p:spPr>
                <a:xfrm>
                  <a:off x="8575644" y="2649587"/>
                  <a:ext cx="532369" cy="857270"/>
                </a:xfrm>
                <a:custGeom>
                  <a:avLst/>
                  <a:gdLst/>
                  <a:ahLst/>
                  <a:cxnLst>
                    <a:cxn ang="0">
                      <a:pos x="wd2" y="hd2"/>
                    </a:cxn>
                    <a:cxn ang="5400000">
                      <a:pos x="wd2" y="hd2"/>
                    </a:cxn>
                    <a:cxn ang="10800000">
                      <a:pos x="wd2" y="hd2"/>
                    </a:cxn>
                    <a:cxn ang="16200000">
                      <a:pos x="wd2" y="hd2"/>
                    </a:cxn>
                  </a:cxnLst>
                  <a:rect l="0" t="0" r="r" b="b"/>
                  <a:pathLst>
                    <a:path w="21600" h="21600" extrusionOk="0">
                      <a:moveTo>
                        <a:pt x="11435" y="251"/>
                      </a:moveTo>
                      <a:lnTo>
                        <a:pt x="3431" y="537"/>
                      </a:lnTo>
                      <a:lnTo>
                        <a:pt x="3431" y="609"/>
                      </a:lnTo>
                      <a:lnTo>
                        <a:pt x="3812" y="788"/>
                      </a:lnTo>
                      <a:lnTo>
                        <a:pt x="4638" y="1218"/>
                      </a:lnTo>
                      <a:lnTo>
                        <a:pt x="4765" y="1469"/>
                      </a:lnTo>
                      <a:lnTo>
                        <a:pt x="5146" y="1684"/>
                      </a:lnTo>
                      <a:lnTo>
                        <a:pt x="5591" y="1827"/>
                      </a:lnTo>
                      <a:lnTo>
                        <a:pt x="6099" y="2078"/>
                      </a:lnTo>
                      <a:lnTo>
                        <a:pt x="6226" y="2364"/>
                      </a:lnTo>
                      <a:lnTo>
                        <a:pt x="6099" y="3081"/>
                      </a:lnTo>
                      <a:lnTo>
                        <a:pt x="5464" y="3582"/>
                      </a:lnTo>
                      <a:lnTo>
                        <a:pt x="5400" y="4048"/>
                      </a:lnTo>
                      <a:lnTo>
                        <a:pt x="5019" y="4227"/>
                      </a:lnTo>
                      <a:lnTo>
                        <a:pt x="4066" y="4442"/>
                      </a:lnTo>
                      <a:lnTo>
                        <a:pt x="3685" y="4657"/>
                      </a:lnTo>
                      <a:lnTo>
                        <a:pt x="2033" y="4836"/>
                      </a:lnTo>
                      <a:lnTo>
                        <a:pt x="1906" y="5122"/>
                      </a:lnTo>
                      <a:lnTo>
                        <a:pt x="1652" y="5588"/>
                      </a:lnTo>
                      <a:lnTo>
                        <a:pt x="2478" y="6054"/>
                      </a:lnTo>
                      <a:lnTo>
                        <a:pt x="2605" y="6591"/>
                      </a:lnTo>
                      <a:lnTo>
                        <a:pt x="2033" y="7057"/>
                      </a:lnTo>
                      <a:lnTo>
                        <a:pt x="1906" y="7272"/>
                      </a:lnTo>
                      <a:lnTo>
                        <a:pt x="1906" y="7487"/>
                      </a:lnTo>
                      <a:lnTo>
                        <a:pt x="1779" y="7737"/>
                      </a:lnTo>
                      <a:lnTo>
                        <a:pt x="699" y="8024"/>
                      </a:lnTo>
                      <a:lnTo>
                        <a:pt x="381" y="8275"/>
                      </a:lnTo>
                      <a:lnTo>
                        <a:pt x="699" y="8561"/>
                      </a:lnTo>
                      <a:lnTo>
                        <a:pt x="572" y="8740"/>
                      </a:lnTo>
                      <a:lnTo>
                        <a:pt x="381" y="8955"/>
                      </a:lnTo>
                      <a:lnTo>
                        <a:pt x="127" y="9170"/>
                      </a:lnTo>
                      <a:lnTo>
                        <a:pt x="0" y="9421"/>
                      </a:lnTo>
                      <a:lnTo>
                        <a:pt x="0" y="9887"/>
                      </a:lnTo>
                      <a:lnTo>
                        <a:pt x="254" y="10424"/>
                      </a:lnTo>
                      <a:lnTo>
                        <a:pt x="381" y="10496"/>
                      </a:lnTo>
                      <a:lnTo>
                        <a:pt x="572" y="11033"/>
                      </a:lnTo>
                      <a:lnTo>
                        <a:pt x="826" y="11319"/>
                      </a:lnTo>
                      <a:lnTo>
                        <a:pt x="953" y="11499"/>
                      </a:lnTo>
                      <a:lnTo>
                        <a:pt x="1525" y="11785"/>
                      </a:lnTo>
                      <a:lnTo>
                        <a:pt x="2033" y="12036"/>
                      </a:lnTo>
                      <a:lnTo>
                        <a:pt x="2478" y="12179"/>
                      </a:lnTo>
                      <a:lnTo>
                        <a:pt x="2605" y="12466"/>
                      </a:lnTo>
                      <a:lnTo>
                        <a:pt x="3685" y="12788"/>
                      </a:lnTo>
                      <a:lnTo>
                        <a:pt x="4193" y="13003"/>
                      </a:lnTo>
                      <a:lnTo>
                        <a:pt x="4447" y="13254"/>
                      </a:lnTo>
                      <a:lnTo>
                        <a:pt x="4892" y="14328"/>
                      </a:lnTo>
                      <a:lnTo>
                        <a:pt x="5273" y="14543"/>
                      </a:lnTo>
                      <a:lnTo>
                        <a:pt x="5718" y="14472"/>
                      </a:lnTo>
                      <a:lnTo>
                        <a:pt x="5972" y="14257"/>
                      </a:lnTo>
                      <a:lnTo>
                        <a:pt x="6099" y="14221"/>
                      </a:lnTo>
                      <a:lnTo>
                        <a:pt x="6544" y="14328"/>
                      </a:lnTo>
                      <a:lnTo>
                        <a:pt x="7052" y="14328"/>
                      </a:lnTo>
                      <a:lnTo>
                        <a:pt x="7878" y="14687"/>
                      </a:lnTo>
                      <a:lnTo>
                        <a:pt x="7878" y="14758"/>
                      </a:lnTo>
                      <a:lnTo>
                        <a:pt x="7496" y="15081"/>
                      </a:lnTo>
                      <a:lnTo>
                        <a:pt x="7624" y="15475"/>
                      </a:lnTo>
                      <a:lnTo>
                        <a:pt x="7306" y="15904"/>
                      </a:lnTo>
                      <a:lnTo>
                        <a:pt x="7052" y="16299"/>
                      </a:lnTo>
                      <a:lnTo>
                        <a:pt x="6798" y="16549"/>
                      </a:lnTo>
                      <a:lnTo>
                        <a:pt x="6798" y="17051"/>
                      </a:lnTo>
                      <a:lnTo>
                        <a:pt x="7624" y="17516"/>
                      </a:lnTo>
                      <a:lnTo>
                        <a:pt x="8958" y="18054"/>
                      </a:lnTo>
                      <a:lnTo>
                        <a:pt x="9212" y="18054"/>
                      </a:lnTo>
                      <a:lnTo>
                        <a:pt x="9339" y="18304"/>
                      </a:lnTo>
                      <a:lnTo>
                        <a:pt x="9784" y="18233"/>
                      </a:lnTo>
                      <a:lnTo>
                        <a:pt x="10482" y="18519"/>
                      </a:lnTo>
                      <a:lnTo>
                        <a:pt x="10736" y="18734"/>
                      </a:lnTo>
                      <a:lnTo>
                        <a:pt x="11245" y="18913"/>
                      </a:lnTo>
                      <a:lnTo>
                        <a:pt x="11689" y="18985"/>
                      </a:lnTo>
                      <a:lnTo>
                        <a:pt x="11689" y="19522"/>
                      </a:lnTo>
                      <a:lnTo>
                        <a:pt x="12325" y="19988"/>
                      </a:lnTo>
                      <a:lnTo>
                        <a:pt x="12198" y="20275"/>
                      </a:lnTo>
                      <a:lnTo>
                        <a:pt x="11816" y="20525"/>
                      </a:lnTo>
                      <a:lnTo>
                        <a:pt x="12388" y="21063"/>
                      </a:lnTo>
                      <a:lnTo>
                        <a:pt x="13151" y="21528"/>
                      </a:lnTo>
                      <a:lnTo>
                        <a:pt x="13468" y="21421"/>
                      </a:lnTo>
                      <a:lnTo>
                        <a:pt x="14104" y="21600"/>
                      </a:lnTo>
                      <a:lnTo>
                        <a:pt x="13849" y="21493"/>
                      </a:lnTo>
                      <a:lnTo>
                        <a:pt x="13849" y="21206"/>
                      </a:lnTo>
                      <a:lnTo>
                        <a:pt x="14548" y="20740"/>
                      </a:lnTo>
                      <a:lnTo>
                        <a:pt x="14929" y="20669"/>
                      </a:lnTo>
                      <a:lnTo>
                        <a:pt x="15374" y="20669"/>
                      </a:lnTo>
                      <a:lnTo>
                        <a:pt x="15882" y="20812"/>
                      </a:lnTo>
                      <a:lnTo>
                        <a:pt x="16708" y="20955"/>
                      </a:lnTo>
                      <a:lnTo>
                        <a:pt x="17089" y="21063"/>
                      </a:lnTo>
                      <a:lnTo>
                        <a:pt x="17407" y="21134"/>
                      </a:lnTo>
                      <a:lnTo>
                        <a:pt x="17788" y="20812"/>
                      </a:lnTo>
                      <a:lnTo>
                        <a:pt x="17661" y="20597"/>
                      </a:lnTo>
                      <a:lnTo>
                        <a:pt x="17344" y="20346"/>
                      </a:lnTo>
                      <a:lnTo>
                        <a:pt x="17216" y="20131"/>
                      </a:lnTo>
                      <a:lnTo>
                        <a:pt x="17407" y="19845"/>
                      </a:lnTo>
                      <a:lnTo>
                        <a:pt x="17788" y="19809"/>
                      </a:lnTo>
                      <a:lnTo>
                        <a:pt x="18296" y="19594"/>
                      </a:lnTo>
                      <a:lnTo>
                        <a:pt x="19122" y="19451"/>
                      </a:lnTo>
                      <a:lnTo>
                        <a:pt x="19376" y="19272"/>
                      </a:lnTo>
                      <a:lnTo>
                        <a:pt x="19122" y="18985"/>
                      </a:lnTo>
                      <a:lnTo>
                        <a:pt x="18995" y="18734"/>
                      </a:lnTo>
                      <a:lnTo>
                        <a:pt x="19249" y="18519"/>
                      </a:lnTo>
                      <a:lnTo>
                        <a:pt x="19440" y="18233"/>
                      </a:lnTo>
                      <a:lnTo>
                        <a:pt x="19440" y="18197"/>
                      </a:lnTo>
                      <a:lnTo>
                        <a:pt x="19122" y="17910"/>
                      </a:lnTo>
                      <a:lnTo>
                        <a:pt x="19376" y="17624"/>
                      </a:lnTo>
                      <a:lnTo>
                        <a:pt x="19376" y="17158"/>
                      </a:lnTo>
                      <a:lnTo>
                        <a:pt x="19440" y="17158"/>
                      </a:lnTo>
                      <a:lnTo>
                        <a:pt x="19567" y="16621"/>
                      </a:lnTo>
                      <a:lnTo>
                        <a:pt x="19567" y="16370"/>
                      </a:lnTo>
                      <a:lnTo>
                        <a:pt x="20075" y="16155"/>
                      </a:lnTo>
                      <a:lnTo>
                        <a:pt x="20393" y="15904"/>
                      </a:lnTo>
                      <a:lnTo>
                        <a:pt x="20901" y="15367"/>
                      </a:lnTo>
                      <a:lnTo>
                        <a:pt x="21346" y="14615"/>
                      </a:lnTo>
                      <a:lnTo>
                        <a:pt x="21473" y="14615"/>
                      </a:lnTo>
                      <a:lnTo>
                        <a:pt x="21600" y="14328"/>
                      </a:lnTo>
                      <a:lnTo>
                        <a:pt x="21346" y="13791"/>
                      </a:lnTo>
                      <a:lnTo>
                        <a:pt x="21346" y="13612"/>
                      </a:lnTo>
                      <a:lnTo>
                        <a:pt x="21028" y="13325"/>
                      </a:lnTo>
                      <a:lnTo>
                        <a:pt x="20647" y="13075"/>
                      </a:lnTo>
                      <a:lnTo>
                        <a:pt x="20647" y="12788"/>
                      </a:lnTo>
                      <a:lnTo>
                        <a:pt x="20901" y="12537"/>
                      </a:lnTo>
                      <a:lnTo>
                        <a:pt x="20647" y="12251"/>
                      </a:lnTo>
                      <a:lnTo>
                        <a:pt x="21155" y="12000"/>
                      </a:lnTo>
                      <a:lnTo>
                        <a:pt x="19567" y="3045"/>
                      </a:lnTo>
                      <a:lnTo>
                        <a:pt x="19567" y="2901"/>
                      </a:lnTo>
                      <a:lnTo>
                        <a:pt x="19122" y="2472"/>
                      </a:lnTo>
                      <a:lnTo>
                        <a:pt x="18995" y="2293"/>
                      </a:lnTo>
                      <a:lnTo>
                        <a:pt x="18741" y="2006"/>
                      </a:lnTo>
                      <a:lnTo>
                        <a:pt x="18614" y="1612"/>
                      </a:lnTo>
                      <a:lnTo>
                        <a:pt x="18296" y="1397"/>
                      </a:lnTo>
                      <a:lnTo>
                        <a:pt x="17788" y="931"/>
                      </a:lnTo>
                      <a:lnTo>
                        <a:pt x="17661" y="752"/>
                      </a:lnTo>
                      <a:lnTo>
                        <a:pt x="17661" y="0"/>
                      </a:lnTo>
                      <a:lnTo>
                        <a:pt x="17407" y="0"/>
                      </a:lnTo>
                      <a:lnTo>
                        <a:pt x="11435" y="251"/>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66" name="Group 2620">
                  <a:extLst>
                    <a:ext uri="{FF2B5EF4-FFF2-40B4-BE49-F238E27FC236}">
                      <a16:creationId xmlns:a16="http://schemas.microsoft.com/office/drawing/2014/main" id="{D0343037-2992-43D0-94DA-2EC63574F484}"/>
                    </a:ext>
                  </a:extLst>
                </p:cNvPr>
                <p:cNvGrpSpPr/>
                <p:nvPr/>
              </p:nvGrpSpPr>
              <p:grpSpPr>
                <a:xfrm>
                  <a:off x="8642972" y="3801143"/>
                  <a:ext cx="477572" cy="770532"/>
                  <a:chOff x="0" y="0"/>
                  <a:chExt cx="826543" cy="1333620"/>
                </a:xfrm>
                <a:solidFill>
                  <a:srgbClr val="FFFFFF">
                    <a:lumMod val="85000"/>
                  </a:srgbClr>
                </a:solidFill>
              </p:grpSpPr>
              <p:sp>
                <p:nvSpPr>
                  <p:cNvPr id="495" name="Shape 2615">
                    <a:extLst>
                      <a:ext uri="{FF2B5EF4-FFF2-40B4-BE49-F238E27FC236}">
                        <a16:creationId xmlns:a16="http://schemas.microsoft.com/office/drawing/2014/main" id="{280F4608-2343-48FC-A607-9A961F899931}"/>
                      </a:ext>
                    </a:extLst>
                  </p:cNvPr>
                  <p:cNvSpPr/>
                  <p:nvPr/>
                </p:nvSpPr>
                <p:spPr>
                  <a:xfrm>
                    <a:off x="601617" y="1313936"/>
                    <a:ext cx="24391" cy="1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0" y="16200"/>
                        </a:lnTo>
                        <a:lnTo>
                          <a:pt x="21600" y="0"/>
                        </a:lnTo>
                        <a:lnTo>
                          <a:pt x="4800" y="162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6" name="Shape 2616">
                    <a:extLst>
                      <a:ext uri="{FF2B5EF4-FFF2-40B4-BE49-F238E27FC236}">
                        <a16:creationId xmlns:a16="http://schemas.microsoft.com/office/drawing/2014/main" id="{285122F2-9DE9-46C9-B2C9-31C50530F54D}"/>
                      </a:ext>
                    </a:extLst>
                  </p:cNvPr>
                  <p:cNvSpPr/>
                  <p:nvPr/>
                </p:nvSpPr>
                <p:spPr>
                  <a:xfrm>
                    <a:off x="601617" y="1313936"/>
                    <a:ext cx="24391" cy="1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0" y="16200"/>
                        </a:lnTo>
                        <a:lnTo>
                          <a:pt x="21600" y="0"/>
                        </a:lnTo>
                        <a:lnTo>
                          <a:pt x="4800" y="162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7" name="Shape 2617">
                    <a:extLst>
                      <a:ext uri="{FF2B5EF4-FFF2-40B4-BE49-F238E27FC236}">
                        <a16:creationId xmlns:a16="http://schemas.microsoft.com/office/drawing/2014/main" id="{8B807BB0-1B94-49E6-9728-4025AC029D83}"/>
                      </a:ext>
                    </a:extLst>
                  </p:cNvPr>
                  <p:cNvSpPr/>
                  <p:nvPr/>
                </p:nvSpPr>
                <p:spPr>
                  <a:xfrm>
                    <a:off x="753374" y="1263295"/>
                    <a:ext cx="379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8" name="Shape 2618">
                    <a:extLst>
                      <a:ext uri="{FF2B5EF4-FFF2-40B4-BE49-F238E27FC236}">
                        <a16:creationId xmlns:a16="http://schemas.microsoft.com/office/drawing/2014/main" id="{DCBCEAEF-5CA7-4872-8D50-E75B5A89949D}"/>
                      </a:ext>
                    </a:extLst>
                  </p:cNvPr>
                  <p:cNvSpPr/>
                  <p:nvPr/>
                </p:nvSpPr>
                <p:spPr>
                  <a:xfrm>
                    <a:off x="753374" y="1263295"/>
                    <a:ext cx="379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9" name="Shape 2619">
                    <a:extLst>
                      <a:ext uri="{FF2B5EF4-FFF2-40B4-BE49-F238E27FC236}">
                        <a16:creationId xmlns:a16="http://schemas.microsoft.com/office/drawing/2014/main" id="{0482E478-E07A-46F1-A9C1-1F7F2E0530CC}"/>
                      </a:ext>
                    </a:extLst>
                  </p:cNvPr>
                  <p:cNvSpPr/>
                  <p:nvPr/>
                </p:nvSpPr>
                <p:spPr>
                  <a:xfrm>
                    <a:off x="0" y="0"/>
                    <a:ext cx="826543" cy="1299174"/>
                  </a:xfrm>
                  <a:custGeom>
                    <a:avLst/>
                    <a:gdLst/>
                    <a:ahLst/>
                    <a:cxnLst>
                      <a:cxn ang="0">
                        <a:pos x="wd2" y="hd2"/>
                      </a:cxn>
                      <a:cxn ang="5400000">
                        <a:pos x="wd2" y="hd2"/>
                      </a:cxn>
                      <a:cxn ang="10800000">
                        <a:pos x="wd2" y="hd2"/>
                      </a:cxn>
                      <a:cxn ang="16200000">
                        <a:pos x="wd2" y="hd2"/>
                      </a:cxn>
                    </a:cxnLst>
                    <a:rect l="0" t="0" r="r" b="b"/>
                    <a:pathLst>
                      <a:path w="21600" h="21600" extrusionOk="0">
                        <a:moveTo>
                          <a:pt x="19971" y="13705"/>
                        </a:moveTo>
                        <a:lnTo>
                          <a:pt x="20538" y="409"/>
                        </a:lnTo>
                        <a:lnTo>
                          <a:pt x="19971" y="245"/>
                        </a:lnTo>
                        <a:lnTo>
                          <a:pt x="19688" y="0"/>
                        </a:lnTo>
                        <a:lnTo>
                          <a:pt x="15226" y="245"/>
                        </a:lnTo>
                        <a:lnTo>
                          <a:pt x="6657" y="614"/>
                        </a:lnTo>
                        <a:lnTo>
                          <a:pt x="6799" y="695"/>
                        </a:lnTo>
                        <a:lnTo>
                          <a:pt x="6940" y="1023"/>
                        </a:lnTo>
                        <a:lnTo>
                          <a:pt x="6515" y="1227"/>
                        </a:lnTo>
                        <a:lnTo>
                          <a:pt x="6020" y="1391"/>
                        </a:lnTo>
                        <a:lnTo>
                          <a:pt x="5736" y="1227"/>
                        </a:lnTo>
                        <a:lnTo>
                          <a:pt x="5878" y="1841"/>
                        </a:lnTo>
                        <a:lnTo>
                          <a:pt x="5453" y="1841"/>
                        </a:lnTo>
                        <a:lnTo>
                          <a:pt x="5311" y="1555"/>
                        </a:lnTo>
                        <a:lnTo>
                          <a:pt x="5311" y="1923"/>
                        </a:lnTo>
                        <a:lnTo>
                          <a:pt x="5878" y="2168"/>
                        </a:lnTo>
                        <a:lnTo>
                          <a:pt x="5311" y="2250"/>
                        </a:lnTo>
                        <a:lnTo>
                          <a:pt x="5241" y="2005"/>
                        </a:lnTo>
                        <a:lnTo>
                          <a:pt x="5241" y="2373"/>
                        </a:lnTo>
                        <a:lnTo>
                          <a:pt x="5453" y="2536"/>
                        </a:lnTo>
                        <a:lnTo>
                          <a:pt x="5241" y="2945"/>
                        </a:lnTo>
                        <a:lnTo>
                          <a:pt x="5311" y="3150"/>
                        </a:lnTo>
                        <a:lnTo>
                          <a:pt x="4957" y="3395"/>
                        </a:lnTo>
                        <a:lnTo>
                          <a:pt x="4674" y="3477"/>
                        </a:lnTo>
                        <a:lnTo>
                          <a:pt x="4108" y="3477"/>
                        </a:lnTo>
                        <a:lnTo>
                          <a:pt x="4249" y="3764"/>
                        </a:lnTo>
                        <a:lnTo>
                          <a:pt x="3753" y="4091"/>
                        </a:lnTo>
                        <a:lnTo>
                          <a:pt x="3753" y="4255"/>
                        </a:lnTo>
                        <a:lnTo>
                          <a:pt x="3187" y="4173"/>
                        </a:lnTo>
                        <a:lnTo>
                          <a:pt x="3470" y="4295"/>
                        </a:lnTo>
                        <a:lnTo>
                          <a:pt x="3329" y="4377"/>
                        </a:lnTo>
                        <a:lnTo>
                          <a:pt x="3329" y="4705"/>
                        </a:lnTo>
                        <a:lnTo>
                          <a:pt x="3612" y="4991"/>
                        </a:lnTo>
                        <a:lnTo>
                          <a:pt x="2408" y="5236"/>
                        </a:lnTo>
                        <a:lnTo>
                          <a:pt x="2691" y="5400"/>
                        </a:lnTo>
                        <a:lnTo>
                          <a:pt x="2550" y="5686"/>
                        </a:lnTo>
                        <a:lnTo>
                          <a:pt x="2691" y="6014"/>
                        </a:lnTo>
                        <a:lnTo>
                          <a:pt x="2550" y="6177"/>
                        </a:lnTo>
                        <a:lnTo>
                          <a:pt x="1983" y="6177"/>
                        </a:lnTo>
                        <a:lnTo>
                          <a:pt x="1983" y="6300"/>
                        </a:lnTo>
                        <a:lnTo>
                          <a:pt x="2550" y="6464"/>
                        </a:lnTo>
                        <a:lnTo>
                          <a:pt x="2125" y="6627"/>
                        </a:lnTo>
                        <a:lnTo>
                          <a:pt x="1983" y="6464"/>
                        </a:lnTo>
                        <a:lnTo>
                          <a:pt x="1629" y="6627"/>
                        </a:lnTo>
                        <a:lnTo>
                          <a:pt x="1983" y="6914"/>
                        </a:lnTo>
                        <a:lnTo>
                          <a:pt x="1629" y="7077"/>
                        </a:lnTo>
                        <a:lnTo>
                          <a:pt x="1912" y="7405"/>
                        </a:lnTo>
                        <a:lnTo>
                          <a:pt x="1629" y="7609"/>
                        </a:lnTo>
                        <a:lnTo>
                          <a:pt x="1983" y="7405"/>
                        </a:lnTo>
                        <a:lnTo>
                          <a:pt x="2408" y="7609"/>
                        </a:lnTo>
                        <a:lnTo>
                          <a:pt x="1912" y="7773"/>
                        </a:lnTo>
                        <a:lnTo>
                          <a:pt x="2408" y="7855"/>
                        </a:lnTo>
                        <a:lnTo>
                          <a:pt x="2266" y="8100"/>
                        </a:lnTo>
                        <a:lnTo>
                          <a:pt x="2408" y="8386"/>
                        </a:lnTo>
                        <a:lnTo>
                          <a:pt x="2550" y="8468"/>
                        </a:lnTo>
                        <a:lnTo>
                          <a:pt x="2691" y="8918"/>
                        </a:lnTo>
                        <a:lnTo>
                          <a:pt x="2691" y="9000"/>
                        </a:lnTo>
                        <a:lnTo>
                          <a:pt x="2125" y="9000"/>
                        </a:lnTo>
                        <a:lnTo>
                          <a:pt x="2266" y="9245"/>
                        </a:lnTo>
                        <a:lnTo>
                          <a:pt x="2266" y="9614"/>
                        </a:lnTo>
                        <a:lnTo>
                          <a:pt x="1983" y="9777"/>
                        </a:lnTo>
                        <a:lnTo>
                          <a:pt x="1983" y="10023"/>
                        </a:lnTo>
                        <a:lnTo>
                          <a:pt x="2408" y="9859"/>
                        </a:lnTo>
                        <a:lnTo>
                          <a:pt x="2833" y="9859"/>
                        </a:lnTo>
                        <a:lnTo>
                          <a:pt x="2833" y="10145"/>
                        </a:lnTo>
                        <a:lnTo>
                          <a:pt x="2408" y="10391"/>
                        </a:lnTo>
                        <a:lnTo>
                          <a:pt x="2550" y="10677"/>
                        </a:lnTo>
                        <a:lnTo>
                          <a:pt x="3045" y="10841"/>
                        </a:lnTo>
                        <a:lnTo>
                          <a:pt x="2550" y="11250"/>
                        </a:lnTo>
                        <a:lnTo>
                          <a:pt x="2691" y="11373"/>
                        </a:lnTo>
                        <a:lnTo>
                          <a:pt x="3470" y="11332"/>
                        </a:lnTo>
                        <a:lnTo>
                          <a:pt x="3045" y="11536"/>
                        </a:lnTo>
                        <a:lnTo>
                          <a:pt x="3470" y="11864"/>
                        </a:lnTo>
                        <a:lnTo>
                          <a:pt x="2974" y="11782"/>
                        </a:lnTo>
                        <a:lnTo>
                          <a:pt x="2974" y="11864"/>
                        </a:lnTo>
                        <a:lnTo>
                          <a:pt x="3187" y="12068"/>
                        </a:lnTo>
                        <a:lnTo>
                          <a:pt x="3612" y="12232"/>
                        </a:lnTo>
                        <a:lnTo>
                          <a:pt x="3753" y="12477"/>
                        </a:lnTo>
                        <a:lnTo>
                          <a:pt x="4249" y="12559"/>
                        </a:lnTo>
                        <a:lnTo>
                          <a:pt x="4249" y="12682"/>
                        </a:lnTo>
                        <a:lnTo>
                          <a:pt x="3895" y="12682"/>
                        </a:lnTo>
                        <a:lnTo>
                          <a:pt x="3470" y="12927"/>
                        </a:lnTo>
                        <a:lnTo>
                          <a:pt x="2974" y="13091"/>
                        </a:lnTo>
                        <a:lnTo>
                          <a:pt x="2691" y="13295"/>
                        </a:lnTo>
                        <a:lnTo>
                          <a:pt x="3187" y="13377"/>
                        </a:lnTo>
                        <a:lnTo>
                          <a:pt x="3753" y="13295"/>
                        </a:lnTo>
                        <a:lnTo>
                          <a:pt x="3329" y="13623"/>
                        </a:lnTo>
                        <a:lnTo>
                          <a:pt x="3329" y="13786"/>
                        </a:lnTo>
                        <a:lnTo>
                          <a:pt x="2833" y="13786"/>
                        </a:lnTo>
                        <a:lnTo>
                          <a:pt x="3329" y="13868"/>
                        </a:lnTo>
                        <a:lnTo>
                          <a:pt x="3329" y="13909"/>
                        </a:lnTo>
                        <a:lnTo>
                          <a:pt x="2125" y="14605"/>
                        </a:lnTo>
                        <a:lnTo>
                          <a:pt x="1770" y="14768"/>
                        </a:lnTo>
                        <a:lnTo>
                          <a:pt x="1629" y="15014"/>
                        </a:lnTo>
                        <a:lnTo>
                          <a:pt x="1912" y="15177"/>
                        </a:lnTo>
                        <a:lnTo>
                          <a:pt x="1487" y="15464"/>
                        </a:lnTo>
                        <a:lnTo>
                          <a:pt x="1346" y="15709"/>
                        </a:lnTo>
                        <a:lnTo>
                          <a:pt x="779" y="15914"/>
                        </a:lnTo>
                        <a:lnTo>
                          <a:pt x="1346" y="15914"/>
                        </a:lnTo>
                        <a:lnTo>
                          <a:pt x="779" y="16241"/>
                        </a:lnTo>
                        <a:lnTo>
                          <a:pt x="921" y="16855"/>
                        </a:lnTo>
                        <a:lnTo>
                          <a:pt x="425" y="16855"/>
                        </a:lnTo>
                        <a:lnTo>
                          <a:pt x="779" y="17100"/>
                        </a:lnTo>
                        <a:lnTo>
                          <a:pt x="708" y="17305"/>
                        </a:lnTo>
                        <a:lnTo>
                          <a:pt x="0" y="17386"/>
                        </a:lnTo>
                        <a:lnTo>
                          <a:pt x="283" y="17714"/>
                        </a:lnTo>
                        <a:lnTo>
                          <a:pt x="283" y="18000"/>
                        </a:lnTo>
                        <a:lnTo>
                          <a:pt x="567" y="18327"/>
                        </a:lnTo>
                        <a:lnTo>
                          <a:pt x="142" y="18532"/>
                        </a:lnTo>
                        <a:lnTo>
                          <a:pt x="6515" y="18368"/>
                        </a:lnTo>
                        <a:lnTo>
                          <a:pt x="12535" y="18082"/>
                        </a:lnTo>
                        <a:lnTo>
                          <a:pt x="12677" y="18164"/>
                        </a:lnTo>
                        <a:lnTo>
                          <a:pt x="12252" y="19023"/>
                        </a:lnTo>
                        <a:lnTo>
                          <a:pt x="11969" y="19473"/>
                        </a:lnTo>
                        <a:lnTo>
                          <a:pt x="12252" y="19759"/>
                        </a:lnTo>
                        <a:lnTo>
                          <a:pt x="12535" y="20086"/>
                        </a:lnTo>
                        <a:lnTo>
                          <a:pt x="13172" y="20373"/>
                        </a:lnTo>
                        <a:lnTo>
                          <a:pt x="13314" y="20700"/>
                        </a:lnTo>
                        <a:lnTo>
                          <a:pt x="13597" y="20986"/>
                        </a:lnTo>
                        <a:lnTo>
                          <a:pt x="13597" y="21150"/>
                        </a:lnTo>
                        <a:lnTo>
                          <a:pt x="13881" y="21395"/>
                        </a:lnTo>
                        <a:lnTo>
                          <a:pt x="14093" y="21559"/>
                        </a:lnTo>
                        <a:lnTo>
                          <a:pt x="14376" y="21600"/>
                        </a:lnTo>
                        <a:lnTo>
                          <a:pt x="14943" y="21600"/>
                        </a:lnTo>
                        <a:lnTo>
                          <a:pt x="15085" y="21314"/>
                        </a:lnTo>
                        <a:lnTo>
                          <a:pt x="15580" y="21068"/>
                        </a:lnTo>
                        <a:lnTo>
                          <a:pt x="15722" y="20945"/>
                        </a:lnTo>
                        <a:lnTo>
                          <a:pt x="15580" y="20945"/>
                        </a:lnTo>
                        <a:lnTo>
                          <a:pt x="16005" y="20864"/>
                        </a:lnTo>
                        <a:lnTo>
                          <a:pt x="16005" y="20945"/>
                        </a:lnTo>
                        <a:lnTo>
                          <a:pt x="17422" y="20618"/>
                        </a:lnTo>
                        <a:lnTo>
                          <a:pt x="18413" y="20536"/>
                        </a:lnTo>
                        <a:lnTo>
                          <a:pt x="18626" y="20455"/>
                        </a:lnTo>
                        <a:lnTo>
                          <a:pt x="17988" y="20373"/>
                        </a:lnTo>
                        <a:lnTo>
                          <a:pt x="18767" y="20373"/>
                        </a:lnTo>
                        <a:lnTo>
                          <a:pt x="19192" y="20536"/>
                        </a:lnTo>
                        <a:lnTo>
                          <a:pt x="19688" y="20700"/>
                        </a:lnTo>
                        <a:lnTo>
                          <a:pt x="20113" y="20536"/>
                        </a:lnTo>
                        <a:lnTo>
                          <a:pt x="20396" y="20455"/>
                        </a:lnTo>
                        <a:lnTo>
                          <a:pt x="21317" y="20700"/>
                        </a:lnTo>
                        <a:lnTo>
                          <a:pt x="21600" y="20373"/>
                        </a:lnTo>
                        <a:lnTo>
                          <a:pt x="21600" y="20250"/>
                        </a:lnTo>
                        <a:lnTo>
                          <a:pt x="19971" y="1370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67" name="Shape 2621">
                  <a:extLst>
                    <a:ext uri="{FF2B5EF4-FFF2-40B4-BE49-F238E27FC236}">
                      <a16:creationId xmlns:a16="http://schemas.microsoft.com/office/drawing/2014/main" id="{407E6734-55BC-4135-B304-8653A0543104}"/>
                    </a:ext>
                  </a:extLst>
                </p:cNvPr>
                <p:cNvSpPr/>
                <p:nvPr/>
              </p:nvSpPr>
              <p:spPr>
                <a:xfrm>
                  <a:off x="8790157" y="3457097"/>
                  <a:ext cx="1130499" cy="365370"/>
                </a:xfrm>
                <a:custGeom>
                  <a:avLst/>
                  <a:gdLst/>
                  <a:ahLst/>
                  <a:cxnLst>
                    <a:cxn ang="0">
                      <a:pos x="wd2" y="hd2"/>
                    </a:cxn>
                    <a:cxn ang="5400000">
                      <a:pos x="wd2" y="hd2"/>
                    </a:cxn>
                    <a:cxn ang="10800000">
                      <a:pos x="wd2" y="hd2"/>
                    </a:cxn>
                    <a:cxn ang="16200000">
                      <a:pos x="wd2" y="hd2"/>
                    </a:cxn>
                  </a:cxnLst>
                  <a:rect l="0" t="0" r="r" b="b"/>
                  <a:pathLst>
                    <a:path w="21600" h="21600" extrusionOk="0">
                      <a:moveTo>
                        <a:pt x="15347" y="2521"/>
                      </a:moveTo>
                      <a:lnTo>
                        <a:pt x="14570" y="2774"/>
                      </a:lnTo>
                      <a:lnTo>
                        <a:pt x="13732" y="3110"/>
                      </a:lnTo>
                      <a:lnTo>
                        <a:pt x="12595" y="3278"/>
                      </a:lnTo>
                      <a:lnTo>
                        <a:pt x="11877" y="3614"/>
                      </a:lnTo>
                      <a:lnTo>
                        <a:pt x="10620" y="3950"/>
                      </a:lnTo>
                      <a:lnTo>
                        <a:pt x="9394" y="4118"/>
                      </a:lnTo>
                      <a:lnTo>
                        <a:pt x="8107" y="4539"/>
                      </a:lnTo>
                      <a:lnTo>
                        <a:pt x="5953" y="5211"/>
                      </a:lnTo>
                      <a:lnTo>
                        <a:pt x="5744" y="5043"/>
                      </a:lnTo>
                      <a:lnTo>
                        <a:pt x="5295" y="5043"/>
                      </a:lnTo>
                      <a:lnTo>
                        <a:pt x="5475" y="6135"/>
                      </a:lnTo>
                      <a:lnTo>
                        <a:pt x="5475" y="6724"/>
                      </a:lnTo>
                      <a:lnTo>
                        <a:pt x="1915" y="7564"/>
                      </a:lnTo>
                      <a:lnTo>
                        <a:pt x="1735" y="8068"/>
                      </a:lnTo>
                      <a:lnTo>
                        <a:pt x="1735" y="7564"/>
                      </a:lnTo>
                      <a:lnTo>
                        <a:pt x="1586" y="7564"/>
                      </a:lnTo>
                      <a:lnTo>
                        <a:pt x="1645" y="8153"/>
                      </a:lnTo>
                      <a:lnTo>
                        <a:pt x="1705" y="8825"/>
                      </a:lnTo>
                      <a:lnTo>
                        <a:pt x="1466" y="8993"/>
                      </a:lnTo>
                      <a:lnTo>
                        <a:pt x="1586" y="9581"/>
                      </a:lnTo>
                      <a:lnTo>
                        <a:pt x="1346" y="10254"/>
                      </a:lnTo>
                      <a:lnTo>
                        <a:pt x="1526" y="10674"/>
                      </a:lnTo>
                      <a:lnTo>
                        <a:pt x="1406" y="11346"/>
                      </a:lnTo>
                      <a:lnTo>
                        <a:pt x="1286" y="12271"/>
                      </a:lnTo>
                      <a:lnTo>
                        <a:pt x="1346" y="12607"/>
                      </a:lnTo>
                      <a:lnTo>
                        <a:pt x="1406" y="13111"/>
                      </a:lnTo>
                      <a:lnTo>
                        <a:pt x="1197" y="13363"/>
                      </a:lnTo>
                      <a:lnTo>
                        <a:pt x="1286" y="13868"/>
                      </a:lnTo>
                      <a:lnTo>
                        <a:pt x="1077" y="14372"/>
                      </a:lnTo>
                      <a:lnTo>
                        <a:pt x="898" y="14624"/>
                      </a:lnTo>
                      <a:lnTo>
                        <a:pt x="808" y="14960"/>
                      </a:lnTo>
                      <a:lnTo>
                        <a:pt x="808" y="15128"/>
                      </a:lnTo>
                      <a:lnTo>
                        <a:pt x="957" y="15633"/>
                      </a:lnTo>
                      <a:lnTo>
                        <a:pt x="688" y="16389"/>
                      </a:lnTo>
                      <a:lnTo>
                        <a:pt x="568" y="16557"/>
                      </a:lnTo>
                      <a:lnTo>
                        <a:pt x="688" y="17230"/>
                      </a:lnTo>
                      <a:lnTo>
                        <a:pt x="628" y="17650"/>
                      </a:lnTo>
                      <a:lnTo>
                        <a:pt x="509" y="17314"/>
                      </a:lnTo>
                      <a:lnTo>
                        <a:pt x="329" y="17482"/>
                      </a:lnTo>
                      <a:lnTo>
                        <a:pt x="299" y="18154"/>
                      </a:lnTo>
                      <a:lnTo>
                        <a:pt x="449" y="17986"/>
                      </a:lnTo>
                      <a:lnTo>
                        <a:pt x="449" y="18574"/>
                      </a:lnTo>
                      <a:lnTo>
                        <a:pt x="568" y="20171"/>
                      </a:lnTo>
                      <a:lnTo>
                        <a:pt x="509" y="20339"/>
                      </a:lnTo>
                      <a:lnTo>
                        <a:pt x="329" y="20507"/>
                      </a:lnTo>
                      <a:lnTo>
                        <a:pt x="239" y="21180"/>
                      </a:lnTo>
                      <a:lnTo>
                        <a:pt x="0" y="21432"/>
                      </a:lnTo>
                      <a:lnTo>
                        <a:pt x="0" y="21600"/>
                      </a:lnTo>
                      <a:lnTo>
                        <a:pt x="3620" y="20844"/>
                      </a:lnTo>
                      <a:lnTo>
                        <a:pt x="5505" y="20339"/>
                      </a:lnTo>
                      <a:lnTo>
                        <a:pt x="5505" y="20171"/>
                      </a:lnTo>
                      <a:lnTo>
                        <a:pt x="9274" y="19415"/>
                      </a:lnTo>
                      <a:lnTo>
                        <a:pt x="12206" y="18490"/>
                      </a:lnTo>
                      <a:lnTo>
                        <a:pt x="14510" y="17482"/>
                      </a:lnTo>
                      <a:lnTo>
                        <a:pt x="15587" y="17314"/>
                      </a:lnTo>
                      <a:lnTo>
                        <a:pt x="15587" y="14960"/>
                      </a:lnTo>
                      <a:lnTo>
                        <a:pt x="15976" y="14624"/>
                      </a:lnTo>
                      <a:lnTo>
                        <a:pt x="16155" y="14204"/>
                      </a:lnTo>
                      <a:lnTo>
                        <a:pt x="16215" y="13363"/>
                      </a:lnTo>
                      <a:lnTo>
                        <a:pt x="16245" y="12775"/>
                      </a:lnTo>
                      <a:lnTo>
                        <a:pt x="16424" y="12103"/>
                      </a:lnTo>
                      <a:lnTo>
                        <a:pt x="16873" y="11514"/>
                      </a:lnTo>
                      <a:lnTo>
                        <a:pt x="17262" y="11514"/>
                      </a:lnTo>
                      <a:lnTo>
                        <a:pt x="17442" y="11178"/>
                      </a:lnTo>
                      <a:lnTo>
                        <a:pt x="18070" y="9581"/>
                      </a:lnTo>
                      <a:lnTo>
                        <a:pt x="18459" y="8825"/>
                      </a:lnTo>
                      <a:lnTo>
                        <a:pt x="18608" y="8825"/>
                      </a:lnTo>
                      <a:lnTo>
                        <a:pt x="18728" y="8321"/>
                      </a:lnTo>
                      <a:lnTo>
                        <a:pt x="18848" y="7060"/>
                      </a:lnTo>
                      <a:lnTo>
                        <a:pt x="19057" y="7228"/>
                      </a:lnTo>
                      <a:lnTo>
                        <a:pt x="19057" y="6724"/>
                      </a:lnTo>
                      <a:lnTo>
                        <a:pt x="19177" y="6472"/>
                      </a:lnTo>
                      <a:lnTo>
                        <a:pt x="19356" y="6135"/>
                      </a:lnTo>
                      <a:lnTo>
                        <a:pt x="19566" y="6640"/>
                      </a:lnTo>
                      <a:lnTo>
                        <a:pt x="19685" y="6640"/>
                      </a:lnTo>
                      <a:lnTo>
                        <a:pt x="19925" y="5967"/>
                      </a:lnTo>
                      <a:lnTo>
                        <a:pt x="19984" y="5463"/>
                      </a:lnTo>
                      <a:lnTo>
                        <a:pt x="20194" y="5043"/>
                      </a:lnTo>
                      <a:lnTo>
                        <a:pt x="20583" y="4539"/>
                      </a:lnTo>
                      <a:lnTo>
                        <a:pt x="20762" y="5043"/>
                      </a:lnTo>
                      <a:lnTo>
                        <a:pt x="20912" y="4370"/>
                      </a:lnTo>
                      <a:lnTo>
                        <a:pt x="21091" y="3110"/>
                      </a:lnTo>
                      <a:lnTo>
                        <a:pt x="21271" y="2689"/>
                      </a:lnTo>
                      <a:lnTo>
                        <a:pt x="21480" y="2353"/>
                      </a:lnTo>
                      <a:lnTo>
                        <a:pt x="21540" y="1429"/>
                      </a:lnTo>
                      <a:lnTo>
                        <a:pt x="21540" y="756"/>
                      </a:lnTo>
                      <a:lnTo>
                        <a:pt x="21600" y="0"/>
                      </a:lnTo>
                      <a:lnTo>
                        <a:pt x="21331" y="0"/>
                      </a:lnTo>
                      <a:lnTo>
                        <a:pt x="20523" y="588"/>
                      </a:lnTo>
                      <a:lnTo>
                        <a:pt x="19476" y="925"/>
                      </a:lnTo>
                      <a:lnTo>
                        <a:pt x="17771" y="1681"/>
                      </a:lnTo>
                      <a:lnTo>
                        <a:pt x="17322" y="1681"/>
                      </a:lnTo>
                      <a:lnTo>
                        <a:pt x="16544" y="2017"/>
                      </a:lnTo>
                      <a:lnTo>
                        <a:pt x="16245" y="2353"/>
                      </a:lnTo>
                      <a:lnTo>
                        <a:pt x="15347" y="2521"/>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8" name="Shape 2622">
                  <a:extLst>
                    <a:ext uri="{FF2B5EF4-FFF2-40B4-BE49-F238E27FC236}">
                      <a16:creationId xmlns:a16="http://schemas.microsoft.com/office/drawing/2014/main" id="{DBFED171-8B6D-4034-8687-FC56AFC09B92}"/>
                    </a:ext>
                  </a:extLst>
                </p:cNvPr>
                <p:cNvSpPr/>
                <p:nvPr/>
              </p:nvSpPr>
              <p:spPr>
                <a:xfrm>
                  <a:off x="8873144" y="3573674"/>
                  <a:ext cx="7829" cy="113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80" y="0"/>
                      </a:lnTo>
                      <a:lnTo>
                        <a:pt x="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69" name="Shape 2623">
                  <a:extLst>
                    <a:ext uri="{FF2B5EF4-FFF2-40B4-BE49-F238E27FC236}">
                      <a16:creationId xmlns:a16="http://schemas.microsoft.com/office/drawing/2014/main" id="{9EBEDC6F-9B3B-4913-B06C-9FECF172F8BE}"/>
                    </a:ext>
                  </a:extLst>
                </p:cNvPr>
                <p:cNvSpPr/>
                <p:nvPr/>
              </p:nvSpPr>
              <p:spPr>
                <a:xfrm>
                  <a:off x="8873144" y="3573674"/>
                  <a:ext cx="7829" cy="113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80" y="0"/>
                      </a:lnTo>
                      <a:lnTo>
                        <a:pt x="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0" name="Shape 2624">
                  <a:extLst>
                    <a:ext uri="{FF2B5EF4-FFF2-40B4-BE49-F238E27FC236}">
                      <a16:creationId xmlns:a16="http://schemas.microsoft.com/office/drawing/2014/main" id="{1A07EED5-9225-44BF-87D4-B660B32C091B}"/>
                    </a:ext>
                  </a:extLst>
                </p:cNvPr>
                <p:cNvSpPr/>
                <p:nvPr/>
              </p:nvSpPr>
              <p:spPr>
                <a:xfrm>
                  <a:off x="8890366" y="3123005"/>
                  <a:ext cx="966092" cy="462044"/>
                </a:xfrm>
                <a:custGeom>
                  <a:avLst/>
                  <a:gdLst/>
                  <a:ahLst/>
                  <a:cxnLst>
                    <a:cxn ang="0">
                      <a:pos x="wd2" y="hd2"/>
                    </a:cxn>
                    <a:cxn ang="5400000">
                      <a:pos x="wd2" y="hd2"/>
                    </a:cxn>
                    <a:cxn ang="10800000">
                      <a:pos x="wd2" y="hd2"/>
                    </a:cxn>
                    <a:cxn ang="16200000">
                      <a:pos x="wd2" y="hd2"/>
                    </a:cxn>
                  </a:cxnLst>
                  <a:rect l="0" t="0" r="r" b="b"/>
                  <a:pathLst>
                    <a:path w="21600" h="21600" extrusionOk="0">
                      <a:moveTo>
                        <a:pt x="20585" y="8507"/>
                      </a:moveTo>
                      <a:lnTo>
                        <a:pt x="20130" y="7244"/>
                      </a:lnTo>
                      <a:lnTo>
                        <a:pt x="19885" y="6846"/>
                      </a:lnTo>
                      <a:lnTo>
                        <a:pt x="19815" y="6380"/>
                      </a:lnTo>
                      <a:lnTo>
                        <a:pt x="19289" y="5383"/>
                      </a:lnTo>
                      <a:lnTo>
                        <a:pt x="19429" y="4453"/>
                      </a:lnTo>
                      <a:lnTo>
                        <a:pt x="19429" y="3988"/>
                      </a:lnTo>
                      <a:lnTo>
                        <a:pt x="19289" y="3855"/>
                      </a:lnTo>
                      <a:lnTo>
                        <a:pt x="19289" y="3456"/>
                      </a:lnTo>
                      <a:lnTo>
                        <a:pt x="19079" y="3124"/>
                      </a:lnTo>
                      <a:lnTo>
                        <a:pt x="18904" y="2592"/>
                      </a:lnTo>
                      <a:lnTo>
                        <a:pt x="18624" y="2592"/>
                      </a:lnTo>
                      <a:lnTo>
                        <a:pt x="18414" y="2260"/>
                      </a:lnTo>
                      <a:lnTo>
                        <a:pt x="18239" y="1329"/>
                      </a:lnTo>
                      <a:lnTo>
                        <a:pt x="17959" y="1595"/>
                      </a:lnTo>
                      <a:lnTo>
                        <a:pt x="17714" y="2127"/>
                      </a:lnTo>
                      <a:lnTo>
                        <a:pt x="17574" y="2459"/>
                      </a:lnTo>
                      <a:lnTo>
                        <a:pt x="17329" y="2459"/>
                      </a:lnTo>
                      <a:lnTo>
                        <a:pt x="17119" y="2725"/>
                      </a:lnTo>
                      <a:lnTo>
                        <a:pt x="16839" y="2326"/>
                      </a:lnTo>
                      <a:lnTo>
                        <a:pt x="16524" y="2260"/>
                      </a:lnTo>
                      <a:lnTo>
                        <a:pt x="16314" y="2326"/>
                      </a:lnTo>
                      <a:lnTo>
                        <a:pt x="16139" y="2725"/>
                      </a:lnTo>
                      <a:lnTo>
                        <a:pt x="15929" y="2725"/>
                      </a:lnTo>
                      <a:lnTo>
                        <a:pt x="15404" y="2127"/>
                      </a:lnTo>
                      <a:lnTo>
                        <a:pt x="15264" y="1994"/>
                      </a:lnTo>
                      <a:lnTo>
                        <a:pt x="14808" y="2127"/>
                      </a:lnTo>
                      <a:lnTo>
                        <a:pt x="14563" y="1994"/>
                      </a:lnTo>
                      <a:lnTo>
                        <a:pt x="14143" y="1130"/>
                      </a:lnTo>
                      <a:lnTo>
                        <a:pt x="14038" y="598"/>
                      </a:lnTo>
                      <a:lnTo>
                        <a:pt x="13443" y="133"/>
                      </a:lnTo>
                      <a:lnTo>
                        <a:pt x="13023" y="332"/>
                      </a:lnTo>
                      <a:lnTo>
                        <a:pt x="12848" y="0"/>
                      </a:lnTo>
                      <a:lnTo>
                        <a:pt x="12498" y="332"/>
                      </a:lnTo>
                      <a:lnTo>
                        <a:pt x="12393" y="598"/>
                      </a:lnTo>
                      <a:lnTo>
                        <a:pt x="12498" y="1130"/>
                      </a:lnTo>
                      <a:lnTo>
                        <a:pt x="12428" y="1595"/>
                      </a:lnTo>
                      <a:lnTo>
                        <a:pt x="12708" y="2127"/>
                      </a:lnTo>
                      <a:lnTo>
                        <a:pt x="12638" y="2459"/>
                      </a:lnTo>
                      <a:lnTo>
                        <a:pt x="12113" y="2725"/>
                      </a:lnTo>
                      <a:lnTo>
                        <a:pt x="11658" y="3456"/>
                      </a:lnTo>
                      <a:lnTo>
                        <a:pt x="11378" y="3124"/>
                      </a:lnTo>
                      <a:lnTo>
                        <a:pt x="11133" y="3323"/>
                      </a:lnTo>
                      <a:lnTo>
                        <a:pt x="10923" y="3323"/>
                      </a:lnTo>
                      <a:lnTo>
                        <a:pt x="10923" y="3855"/>
                      </a:lnTo>
                      <a:lnTo>
                        <a:pt x="11063" y="4320"/>
                      </a:lnTo>
                      <a:lnTo>
                        <a:pt x="10782" y="5383"/>
                      </a:lnTo>
                      <a:lnTo>
                        <a:pt x="10537" y="5583"/>
                      </a:lnTo>
                      <a:lnTo>
                        <a:pt x="10467" y="6447"/>
                      </a:lnTo>
                      <a:lnTo>
                        <a:pt x="10187" y="6846"/>
                      </a:lnTo>
                      <a:lnTo>
                        <a:pt x="9942" y="6846"/>
                      </a:lnTo>
                      <a:lnTo>
                        <a:pt x="9802" y="7710"/>
                      </a:lnTo>
                      <a:lnTo>
                        <a:pt x="9802" y="8241"/>
                      </a:lnTo>
                      <a:lnTo>
                        <a:pt x="9732" y="8706"/>
                      </a:lnTo>
                      <a:lnTo>
                        <a:pt x="9557" y="8972"/>
                      </a:lnTo>
                      <a:lnTo>
                        <a:pt x="9102" y="8839"/>
                      </a:lnTo>
                      <a:lnTo>
                        <a:pt x="8822" y="8706"/>
                      </a:lnTo>
                      <a:lnTo>
                        <a:pt x="8612" y="7975"/>
                      </a:lnTo>
                      <a:lnTo>
                        <a:pt x="8367" y="7842"/>
                      </a:lnTo>
                      <a:lnTo>
                        <a:pt x="8507" y="8241"/>
                      </a:lnTo>
                      <a:lnTo>
                        <a:pt x="8227" y="8574"/>
                      </a:lnTo>
                      <a:lnTo>
                        <a:pt x="8017" y="8972"/>
                      </a:lnTo>
                      <a:lnTo>
                        <a:pt x="8087" y="9504"/>
                      </a:lnTo>
                      <a:lnTo>
                        <a:pt x="7912" y="9969"/>
                      </a:lnTo>
                      <a:lnTo>
                        <a:pt x="7842" y="10368"/>
                      </a:lnTo>
                      <a:lnTo>
                        <a:pt x="7562" y="10102"/>
                      </a:lnTo>
                      <a:lnTo>
                        <a:pt x="7387" y="9969"/>
                      </a:lnTo>
                      <a:lnTo>
                        <a:pt x="7177" y="9504"/>
                      </a:lnTo>
                      <a:lnTo>
                        <a:pt x="6967" y="9836"/>
                      </a:lnTo>
                      <a:lnTo>
                        <a:pt x="6722" y="10102"/>
                      </a:lnTo>
                      <a:lnTo>
                        <a:pt x="6582" y="10501"/>
                      </a:lnTo>
                      <a:lnTo>
                        <a:pt x="6582" y="10700"/>
                      </a:lnTo>
                      <a:lnTo>
                        <a:pt x="6441" y="11099"/>
                      </a:lnTo>
                      <a:lnTo>
                        <a:pt x="6196" y="10700"/>
                      </a:lnTo>
                      <a:lnTo>
                        <a:pt x="5461" y="10235"/>
                      </a:lnTo>
                      <a:lnTo>
                        <a:pt x="5216" y="10501"/>
                      </a:lnTo>
                      <a:lnTo>
                        <a:pt x="4866" y="10501"/>
                      </a:lnTo>
                      <a:lnTo>
                        <a:pt x="5006" y="10966"/>
                      </a:lnTo>
                      <a:lnTo>
                        <a:pt x="4726" y="11099"/>
                      </a:lnTo>
                      <a:lnTo>
                        <a:pt x="4691" y="10567"/>
                      </a:lnTo>
                      <a:lnTo>
                        <a:pt x="4481" y="10833"/>
                      </a:lnTo>
                      <a:lnTo>
                        <a:pt x="3956" y="10700"/>
                      </a:lnTo>
                      <a:lnTo>
                        <a:pt x="4096" y="11232"/>
                      </a:lnTo>
                      <a:lnTo>
                        <a:pt x="3956" y="11631"/>
                      </a:lnTo>
                      <a:lnTo>
                        <a:pt x="3676" y="11631"/>
                      </a:lnTo>
                      <a:lnTo>
                        <a:pt x="3676" y="11697"/>
                      </a:lnTo>
                      <a:lnTo>
                        <a:pt x="3571" y="12229"/>
                      </a:lnTo>
                      <a:lnTo>
                        <a:pt x="3431" y="12628"/>
                      </a:lnTo>
                      <a:lnTo>
                        <a:pt x="3501" y="13093"/>
                      </a:lnTo>
                      <a:lnTo>
                        <a:pt x="3641" y="13625"/>
                      </a:lnTo>
                      <a:lnTo>
                        <a:pt x="3501" y="13957"/>
                      </a:lnTo>
                      <a:lnTo>
                        <a:pt x="3046" y="14223"/>
                      </a:lnTo>
                      <a:lnTo>
                        <a:pt x="2766" y="14622"/>
                      </a:lnTo>
                      <a:lnTo>
                        <a:pt x="2556" y="14688"/>
                      </a:lnTo>
                      <a:lnTo>
                        <a:pt x="2451" y="15220"/>
                      </a:lnTo>
                      <a:lnTo>
                        <a:pt x="2521" y="15618"/>
                      </a:lnTo>
                      <a:lnTo>
                        <a:pt x="2696" y="16084"/>
                      </a:lnTo>
                      <a:lnTo>
                        <a:pt x="2766" y="16482"/>
                      </a:lnTo>
                      <a:lnTo>
                        <a:pt x="2556" y="17081"/>
                      </a:lnTo>
                      <a:lnTo>
                        <a:pt x="2381" y="16948"/>
                      </a:lnTo>
                      <a:lnTo>
                        <a:pt x="2171" y="16748"/>
                      </a:lnTo>
                      <a:lnTo>
                        <a:pt x="1715" y="16482"/>
                      </a:lnTo>
                      <a:lnTo>
                        <a:pt x="1435" y="16217"/>
                      </a:lnTo>
                      <a:lnTo>
                        <a:pt x="1190" y="16217"/>
                      </a:lnTo>
                      <a:lnTo>
                        <a:pt x="980" y="16350"/>
                      </a:lnTo>
                      <a:lnTo>
                        <a:pt x="595" y="17214"/>
                      </a:lnTo>
                      <a:lnTo>
                        <a:pt x="595" y="17745"/>
                      </a:lnTo>
                      <a:lnTo>
                        <a:pt x="735" y="17945"/>
                      </a:lnTo>
                      <a:lnTo>
                        <a:pt x="805" y="18343"/>
                      </a:lnTo>
                      <a:lnTo>
                        <a:pt x="735" y="18875"/>
                      </a:lnTo>
                      <a:lnTo>
                        <a:pt x="805" y="19473"/>
                      </a:lnTo>
                      <a:lnTo>
                        <a:pt x="595" y="19872"/>
                      </a:lnTo>
                      <a:lnTo>
                        <a:pt x="735" y="20337"/>
                      </a:lnTo>
                      <a:lnTo>
                        <a:pt x="595" y="20935"/>
                      </a:lnTo>
                      <a:lnTo>
                        <a:pt x="350" y="20869"/>
                      </a:lnTo>
                      <a:lnTo>
                        <a:pt x="70" y="20935"/>
                      </a:lnTo>
                      <a:lnTo>
                        <a:pt x="0" y="21600"/>
                      </a:lnTo>
                      <a:lnTo>
                        <a:pt x="4166" y="20935"/>
                      </a:lnTo>
                      <a:lnTo>
                        <a:pt x="4166" y="20470"/>
                      </a:lnTo>
                      <a:lnTo>
                        <a:pt x="3956" y="19606"/>
                      </a:lnTo>
                      <a:lnTo>
                        <a:pt x="4481" y="19606"/>
                      </a:lnTo>
                      <a:lnTo>
                        <a:pt x="4726" y="19739"/>
                      </a:lnTo>
                      <a:lnTo>
                        <a:pt x="7247" y="19207"/>
                      </a:lnTo>
                      <a:lnTo>
                        <a:pt x="8752" y="18875"/>
                      </a:lnTo>
                      <a:lnTo>
                        <a:pt x="10187" y="18742"/>
                      </a:lnTo>
                      <a:lnTo>
                        <a:pt x="11658" y="18476"/>
                      </a:lnTo>
                      <a:lnTo>
                        <a:pt x="12498" y="18210"/>
                      </a:lnTo>
                      <a:lnTo>
                        <a:pt x="13828" y="18078"/>
                      </a:lnTo>
                      <a:lnTo>
                        <a:pt x="14808" y="17812"/>
                      </a:lnTo>
                      <a:lnTo>
                        <a:pt x="15719" y="17612"/>
                      </a:lnTo>
                      <a:lnTo>
                        <a:pt x="16769" y="17479"/>
                      </a:lnTo>
                      <a:lnTo>
                        <a:pt x="17119" y="17214"/>
                      </a:lnTo>
                      <a:lnTo>
                        <a:pt x="17574" y="16748"/>
                      </a:lnTo>
                      <a:lnTo>
                        <a:pt x="17854" y="16615"/>
                      </a:lnTo>
                      <a:lnTo>
                        <a:pt x="18099" y="16217"/>
                      </a:lnTo>
                      <a:lnTo>
                        <a:pt x="18624" y="15751"/>
                      </a:lnTo>
                      <a:lnTo>
                        <a:pt x="18694" y="15353"/>
                      </a:lnTo>
                      <a:lnTo>
                        <a:pt x="18974" y="14954"/>
                      </a:lnTo>
                      <a:lnTo>
                        <a:pt x="19149" y="14688"/>
                      </a:lnTo>
                      <a:lnTo>
                        <a:pt x="19359" y="14223"/>
                      </a:lnTo>
                      <a:lnTo>
                        <a:pt x="19359" y="13824"/>
                      </a:lnTo>
                      <a:lnTo>
                        <a:pt x="19675" y="13492"/>
                      </a:lnTo>
                      <a:lnTo>
                        <a:pt x="19675" y="12960"/>
                      </a:lnTo>
                      <a:lnTo>
                        <a:pt x="19815" y="12495"/>
                      </a:lnTo>
                      <a:lnTo>
                        <a:pt x="20655" y="11365"/>
                      </a:lnTo>
                      <a:lnTo>
                        <a:pt x="21600" y="9238"/>
                      </a:lnTo>
                      <a:lnTo>
                        <a:pt x="21145" y="9238"/>
                      </a:lnTo>
                      <a:lnTo>
                        <a:pt x="20585" y="850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1" name="Shape 2625">
                  <a:extLst>
                    <a:ext uri="{FF2B5EF4-FFF2-40B4-BE49-F238E27FC236}">
                      <a16:creationId xmlns:a16="http://schemas.microsoft.com/office/drawing/2014/main" id="{383CC05D-7356-4A9A-8F65-3E481D6993D0}"/>
                    </a:ext>
                  </a:extLst>
                </p:cNvPr>
                <p:cNvSpPr/>
                <p:nvPr/>
              </p:nvSpPr>
              <p:spPr>
                <a:xfrm>
                  <a:off x="9017196" y="2213133"/>
                  <a:ext cx="43842" cy="75349"/>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lnTo>
                        <a:pt x="16200" y="2445"/>
                      </a:lnTo>
                      <a:lnTo>
                        <a:pt x="13114" y="5706"/>
                      </a:lnTo>
                      <a:lnTo>
                        <a:pt x="6943" y="7743"/>
                      </a:lnTo>
                      <a:lnTo>
                        <a:pt x="6943" y="11004"/>
                      </a:lnTo>
                      <a:lnTo>
                        <a:pt x="3086" y="13857"/>
                      </a:lnTo>
                      <a:lnTo>
                        <a:pt x="0" y="17932"/>
                      </a:lnTo>
                      <a:lnTo>
                        <a:pt x="3086" y="20785"/>
                      </a:lnTo>
                      <a:lnTo>
                        <a:pt x="8486" y="21600"/>
                      </a:lnTo>
                      <a:lnTo>
                        <a:pt x="11571" y="18747"/>
                      </a:lnTo>
                      <a:lnTo>
                        <a:pt x="14657" y="16302"/>
                      </a:lnTo>
                      <a:lnTo>
                        <a:pt x="14657" y="13042"/>
                      </a:lnTo>
                      <a:lnTo>
                        <a:pt x="18514" y="9374"/>
                      </a:lnTo>
                      <a:lnTo>
                        <a:pt x="17743" y="6928"/>
                      </a:lnTo>
                      <a:lnTo>
                        <a:pt x="21600" y="815"/>
                      </a:lnTo>
                      <a:lnTo>
                        <a:pt x="20057"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2" name="Shape 2626">
                  <a:extLst>
                    <a:ext uri="{FF2B5EF4-FFF2-40B4-BE49-F238E27FC236}">
                      <a16:creationId xmlns:a16="http://schemas.microsoft.com/office/drawing/2014/main" id="{27B2849A-85FB-4DA2-BD2B-C7A59468869F}"/>
                    </a:ext>
                  </a:extLst>
                </p:cNvPr>
                <p:cNvSpPr/>
                <p:nvPr/>
              </p:nvSpPr>
              <p:spPr>
                <a:xfrm>
                  <a:off x="9017196" y="2213133"/>
                  <a:ext cx="43842" cy="75349"/>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lnTo>
                        <a:pt x="16200" y="2445"/>
                      </a:lnTo>
                      <a:lnTo>
                        <a:pt x="13114" y="5706"/>
                      </a:lnTo>
                      <a:lnTo>
                        <a:pt x="6943" y="7743"/>
                      </a:lnTo>
                      <a:lnTo>
                        <a:pt x="6943" y="11004"/>
                      </a:lnTo>
                      <a:lnTo>
                        <a:pt x="3086" y="13857"/>
                      </a:lnTo>
                      <a:lnTo>
                        <a:pt x="0" y="17932"/>
                      </a:lnTo>
                      <a:lnTo>
                        <a:pt x="3086" y="20785"/>
                      </a:lnTo>
                      <a:lnTo>
                        <a:pt x="8486" y="21600"/>
                      </a:lnTo>
                      <a:lnTo>
                        <a:pt x="11571" y="18747"/>
                      </a:lnTo>
                      <a:lnTo>
                        <a:pt x="14657" y="16302"/>
                      </a:lnTo>
                      <a:lnTo>
                        <a:pt x="14657" y="13042"/>
                      </a:lnTo>
                      <a:lnTo>
                        <a:pt x="18514" y="9374"/>
                      </a:lnTo>
                      <a:lnTo>
                        <a:pt x="17743" y="6928"/>
                      </a:lnTo>
                      <a:lnTo>
                        <a:pt x="21600" y="815"/>
                      </a:lnTo>
                      <a:lnTo>
                        <a:pt x="20057"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3" name="Shape 2627">
                  <a:extLst>
                    <a:ext uri="{FF2B5EF4-FFF2-40B4-BE49-F238E27FC236}">
                      <a16:creationId xmlns:a16="http://schemas.microsoft.com/office/drawing/2014/main" id="{A21B3FE2-EB56-4571-B037-52C70782A5D6}"/>
                    </a:ext>
                  </a:extLst>
                </p:cNvPr>
                <p:cNvSpPr/>
                <p:nvPr/>
              </p:nvSpPr>
              <p:spPr>
                <a:xfrm>
                  <a:off x="9217617" y="2124990"/>
                  <a:ext cx="10962" cy="24169"/>
                </a:xfrm>
                <a:custGeom>
                  <a:avLst/>
                  <a:gdLst/>
                  <a:ahLst/>
                  <a:cxnLst>
                    <a:cxn ang="0">
                      <a:pos x="wd2" y="hd2"/>
                    </a:cxn>
                    <a:cxn ang="5400000">
                      <a:pos x="wd2" y="hd2"/>
                    </a:cxn>
                    <a:cxn ang="10800000">
                      <a:pos x="wd2" y="hd2"/>
                    </a:cxn>
                    <a:cxn ang="16200000">
                      <a:pos x="wd2" y="hd2"/>
                    </a:cxn>
                  </a:cxnLst>
                  <a:rect l="0" t="0" r="r" b="b"/>
                  <a:pathLst>
                    <a:path w="21600" h="21600" extrusionOk="0">
                      <a:moveTo>
                        <a:pt x="6171" y="5082"/>
                      </a:moveTo>
                      <a:lnTo>
                        <a:pt x="0" y="12706"/>
                      </a:lnTo>
                      <a:lnTo>
                        <a:pt x="0" y="21600"/>
                      </a:lnTo>
                      <a:lnTo>
                        <a:pt x="21600" y="19059"/>
                      </a:lnTo>
                      <a:lnTo>
                        <a:pt x="21600" y="0"/>
                      </a:lnTo>
                      <a:lnTo>
                        <a:pt x="6171" y="5082"/>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4" name="Shape 2628">
                  <a:extLst>
                    <a:ext uri="{FF2B5EF4-FFF2-40B4-BE49-F238E27FC236}">
                      <a16:creationId xmlns:a16="http://schemas.microsoft.com/office/drawing/2014/main" id="{36C0CB69-ABAD-40CA-BFEF-A3844BB9C620}"/>
                    </a:ext>
                  </a:extLst>
                </p:cNvPr>
                <p:cNvSpPr/>
                <p:nvPr/>
              </p:nvSpPr>
              <p:spPr>
                <a:xfrm>
                  <a:off x="9411774" y="2048221"/>
                  <a:ext cx="43842" cy="27013"/>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16200" y="19326"/>
                      </a:lnTo>
                      <a:lnTo>
                        <a:pt x="21600" y="14779"/>
                      </a:lnTo>
                      <a:lnTo>
                        <a:pt x="18514" y="6821"/>
                      </a:lnTo>
                      <a:lnTo>
                        <a:pt x="13114" y="0"/>
                      </a:lnTo>
                      <a:lnTo>
                        <a:pt x="8486" y="0"/>
                      </a:lnTo>
                      <a:lnTo>
                        <a:pt x="10029" y="6821"/>
                      </a:lnTo>
                      <a:lnTo>
                        <a:pt x="5400" y="12505"/>
                      </a:lnTo>
                      <a:lnTo>
                        <a:pt x="0" y="14779"/>
                      </a:lnTo>
                      <a:lnTo>
                        <a:pt x="5400" y="19326"/>
                      </a:lnTo>
                      <a:lnTo>
                        <a:pt x="540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5" name="Shape 2629">
                  <a:extLst>
                    <a:ext uri="{FF2B5EF4-FFF2-40B4-BE49-F238E27FC236}">
                      <a16:creationId xmlns:a16="http://schemas.microsoft.com/office/drawing/2014/main" id="{00BFD51A-57CD-49A0-A803-C3C19E8FEA28}"/>
                    </a:ext>
                  </a:extLst>
                </p:cNvPr>
                <p:cNvSpPr/>
                <p:nvPr/>
              </p:nvSpPr>
              <p:spPr>
                <a:xfrm>
                  <a:off x="9411774" y="2048221"/>
                  <a:ext cx="43842" cy="27013"/>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16200" y="19326"/>
                      </a:lnTo>
                      <a:lnTo>
                        <a:pt x="21600" y="14779"/>
                      </a:lnTo>
                      <a:lnTo>
                        <a:pt x="18514" y="6821"/>
                      </a:lnTo>
                      <a:lnTo>
                        <a:pt x="13114" y="0"/>
                      </a:lnTo>
                      <a:lnTo>
                        <a:pt x="8486" y="0"/>
                      </a:lnTo>
                      <a:lnTo>
                        <a:pt x="10029" y="6821"/>
                      </a:lnTo>
                      <a:lnTo>
                        <a:pt x="5400" y="12505"/>
                      </a:lnTo>
                      <a:lnTo>
                        <a:pt x="0" y="14779"/>
                      </a:lnTo>
                      <a:lnTo>
                        <a:pt x="5400" y="19326"/>
                      </a:lnTo>
                      <a:lnTo>
                        <a:pt x="540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6" name="Shape 2630">
                  <a:extLst>
                    <a:ext uri="{FF2B5EF4-FFF2-40B4-BE49-F238E27FC236}">
                      <a16:creationId xmlns:a16="http://schemas.microsoft.com/office/drawing/2014/main" id="{681C9891-DDEC-4CE0-8BB9-C326779C25DE}"/>
                    </a:ext>
                  </a:extLst>
                </p:cNvPr>
                <p:cNvSpPr/>
                <p:nvPr/>
              </p:nvSpPr>
              <p:spPr>
                <a:xfrm>
                  <a:off x="9046946" y="2724936"/>
                  <a:ext cx="411802" cy="646862"/>
                </a:xfrm>
                <a:custGeom>
                  <a:avLst/>
                  <a:gdLst/>
                  <a:ahLst/>
                  <a:cxnLst>
                    <a:cxn ang="0">
                      <a:pos x="wd2" y="hd2"/>
                    </a:cxn>
                    <a:cxn ang="5400000">
                      <a:pos x="wd2" y="hd2"/>
                    </a:cxn>
                    <a:cxn ang="10800000">
                      <a:pos x="wd2" y="hd2"/>
                    </a:cxn>
                    <a:cxn ang="16200000">
                      <a:pos x="wd2" y="hd2"/>
                    </a:cxn>
                  </a:cxnLst>
                  <a:rect l="0" t="0" r="r" b="b"/>
                  <a:pathLst>
                    <a:path w="21600" h="21600" extrusionOk="0">
                      <a:moveTo>
                        <a:pt x="2628" y="13387"/>
                      </a:moveTo>
                      <a:lnTo>
                        <a:pt x="1971" y="13720"/>
                      </a:lnTo>
                      <a:lnTo>
                        <a:pt x="2300" y="14099"/>
                      </a:lnTo>
                      <a:lnTo>
                        <a:pt x="1971" y="14432"/>
                      </a:lnTo>
                      <a:lnTo>
                        <a:pt x="1971" y="14811"/>
                      </a:lnTo>
                      <a:lnTo>
                        <a:pt x="2464" y="15144"/>
                      </a:lnTo>
                      <a:lnTo>
                        <a:pt x="2875" y="15524"/>
                      </a:lnTo>
                      <a:lnTo>
                        <a:pt x="2875" y="15761"/>
                      </a:lnTo>
                      <a:lnTo>
                        <a:pt x="3203" y="16473"/>
                      </a:lnTo>
                      <a:lnTo>
                        <a:pt x="3039" y="16853"/>
                      </a:lnTo>
                      <a:lnTo>
                        <a:pt x="2875" y="16853"/>
                      </a:lnTo>
                      <a:lnTo>
                        <a:pt x="2300" y="17850"/>
                      </a:lnTo>
                      <a:lnTo>
                        <a:pt x="1643" y="18562"/>
                      </a:lnTo>
                      <a:lnTo>
                        <a:pt x="1232" y="18894"/>
                      </a:lnTo>
                      <a:lnTo>
                        <a:pt x="575" y="19179"/>
                      </a:lnTo>
                      <a:lnTo>
                        <a:pt x="575" y="19511"/>
                      </a:lnTo>
                      <a:lnTo>
                        <a:pt x="411" y="20223"/>
                      </a:lnTo>
                      <a:lnTo>
                        <a:pt x="329" y="20223"/>
                      </a:lnTo>
                      <a:lnTo>
                        <a:pt x="329" y="20840"/>
                      </a:lnTo>
                      <a:lnTo>
                        <a:pt x="0" y="21220"/>
                      </a:lnTo>
                      <a:lnTo>
                        <a:pt x="411" y="21600"/>
                      </a:lnTo>
                      <a:lnTo>
                        <a:pt x="1068" y="21600"/>
                      </a:lnTo>
                      <a:lnTo>
                        <a:pt x="1396" y="21315"/>
                      </a:lnTo>
                      <a:lnTo>
                        <a:pt x="1068" y="20935"/>
                      </a:lnTo>
                      <a:lnTo>
                        <a:pt x="2300" y="21030"/>
                      </a:lnTo>
                      <a:lnTo>
                        <a:pt x="2792" y="20840"/>
                      </a:lnTo>
                      <a:lnTo>
                        <a:pt x="2875" y="21220"/>
                      </a:lnTo>
                      <a:lnTo>
                        <a:pt x="3532" y="21125"/>
                      </a:lnTo>
                      <a:lnTo>
                        <a:pt x="3203" y="20793"/>
                      </a:lnTo>
                      <a:lnTo>
                        <a:pt x="4024" y="20793"/>
                      </a:lnTo>
                      <a:lnTo>
                        <a:pt x="4599" y="20603"/>
                      </a:lnTo>
                      <a:lnTo>
                        <a:pt x="6324" y="20935"/>
                      </a:lnTo>
                      <a:lnTo>
                        <a:pt x="6899" y="21220"/>
                      </a:lnTo>
                      <a:lnTo>
                        <a:pt x="7227" y="20935"/>
                      </a:lnTo>
                      <a:lnTo>
                        <a:pt x="7227" y="20793"/>
                      </a:lnTo>
                      <a:lnTo>
                        <a:pt x="7556" y="20508"/>
                      </a:lnTo>
                      <a:lnTo>
                        <a:pt x="8131" y="20318"/>
                      </a:lnTo>
                      <a:lnTo>
                        <a:pt x="8624" y="20081"/>
                      </a:lnTo>
                      <a:lnTo>
                        <a:pt x="9116" y="20413"/>
                      </a:lnTo>
                      <a:lnTo>
                        <a:pt x="9527" y="20508"/>
                      </a:lnTo>
                      <a:lnTo>
                        <a:pt x="10184" y="20698"/>
                      </a:lnTo>
                      <a:lnTo>
                        <a:pt x="10348" y="20413"/>
                      </a:lnTo>
                      <a:lnTo>
                        <a:pt x="10759" y="20081"/>
                      </a:lnTo>
                      <a:lnTo>
                        <a:pt x="10595" y="19701"/>
                      </a:lnTo>
                      <a:lnTo>
                        <a:pt x="11087" y="19416"/>
                      </a:lnTo>
                      <a:lnTo>
                        <a:pt x="11744" y="19179"/>
                      </a:lnTo>
                      <a:lnTo>
                        <a:pt x="11416" y="18894"/>
                      </a:lnTo>
                      <a:lnTo>
                        <a:pt x="11991" y="18989"/>
                      </a:lnTo>
                      <a:lnTo>
                        <a:pt x="12484" y="19511"/>
                      </a:lnTo>
                      <a:lnTo>
                        <a:pt x="13141" y="19606"/>
                      </a:lnTo>
                      <a:lnTo>
                        <a:pt x="14208" y="19701"/>
                      </a:lnTo>
                      <a:lnTo>
                        <a:pt x="14619" y="19511"/>
                      </a:lnTo>
                      <a:lnTo>
                        <a:pt x="14783" y="19179"/>
                      </a:lnTo>
                      <a:lnTo>
                        <a:pt x="14783" y="18799"/>
                      </a:lnTo>
                      <a:lnTo>
                        <a:pt x="15112" y="18182"/>
                      </a:lnTo>
                      <a:lnTo>
                        <a:pt x="15687" y="18182"/>
                      </a:lnTo>
                      <a:lnTo>
                        <a:pt x="16344" y="17897"/>
                      </a:lnTo>
                      <a:lnTo>
                        <a:pt x="16508" y="17280"/>
                      </a:lnTo>
                      <a:lnTo>
                        <a:pt x="17083" y="17138"/>
                      </a:lnTo>
                      <a:lnTo>
                        <a:pt x="17740" y="16378"/>
                      </a:lnTo>
                      <a:lnTo>
                        <a:pt x="17411" y="16046"/>
                      </a:lnTo>
                      <a:lnTo>
                        <a:pt x="17411" y="15666"/>
                      </a:lnTo>
                      <a:lnTo>
                        <a:pt x="17904" y="15666"/>
                      </a:lnTo>
                      <a:lnTo>
                        <a:pt x="18479" y="15524"/>
                      </a:lnTo>
                      <a:lnTo>
                        <a:pt x="19136" y="15761"/>
                      </a:lnTo>
                      <a:lnTo>
                        <a:pt x="20204" y="15239"/>
                      </a:lnTo>
                      <a:lnTo>
                        <a:pt x="21436" y="15049"/>
                      </a:lnTo>
                      <a:lnTo>
                        <a:pt x="21600" y="14811"/>
                      </a:lnTo>
                      <a:lnTo>
                        <a:pt x="20943" y="14432"/>
                      </a:lnTo>
                      <a:lnTo>
                        <a:pt x="21107" y="14099"/>
                      </a:lnTo>
                      <a:lnTo>
                        <a:pt x="20861" y="13720"/>
                      </a:lnTo>
                      <a:lnTo>
                        <a:pt x="21107" y="13530"/>
                      </a:lnTo>
                      <a:lnTo>
                        <a:pt x="19465" y="4985"/>
                      </a:lnTo>
                      <a:lnTo>
                        <a:pt x="18315" y="237"/>
                      </a:lnTo>
                      <a:lnTo>
                        <a:pt x="17740" y="0"/>
                      </a:lnTo>
                      <a:lnTo>
                        <a:pt x="8459" y="617"/>
                      </a:lnTo>
                      <a:lnTo>
                        <a:pt x="5421" y="760"/>
                      </a:lnTo>
                      <a:lnTo>
                        <a:pt x="5092" y="760"/>
                      </a:lnTo>
                      <a:lnTo>
                        <a:pt x="3860" y="1329"/>
                      </a:lnTo>
                      <a:lnTo>
                        <a:pt x="2792" y="1662"/>
                      </a:lnTo>
                      <a:lnTo>
                        <a:pt x="2135" y="1756"/>
                      </a:lnTo>
                      <a:lnTo>
                        <a:pt x="1396" y="1662"/>
                      </a:lnTo>
                      <a:lnTo>
                        <a:pt x="575" y="1329"/>
                      </a:lnTo>
                      <a:lnTo>
                        <a:pt x="575" y="1519"/>
                      </a:lnTo>
                      <a:lnTo>
                        <a:pt x="2628" y="1338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77" name="Group 2636">
                  <a:extLst>
                    <a:ext uri="{FF2B5EF4-FFF2-40B4-BE49-F238E27FC236}">
                      <a16:creationId xmlns:a16="http://schemas.microsoft.com/office/drawing/2014/main" id="{5F9B2BBE-A552-45C4-9087-012EA4DEA56F}"/>
                    </a:ext>
                  </a:extLst>
                </p:cNvPr>
                <p:cNvGrpSpPr/>
                <p:nvPr/>
              </p:nvGrpSpPr>
              <p:grpSpPr>
                <a:xfrm>
                  <a:off x="8642972" y="1790896"/>
                  <a:ext cx="1016198" cy="956789"/>
                  <a:chOff x="0" y="-1"/>
                  <a:chExt cx="1758778" cy="1655953"/>
                </a:xfrm>
                <a:solidFill>
                  <a:srgbClr val="FFFFFF">
                    <a:lumMod val="85000"/>
                  </a:srgbClr>
                </a:solidFill>
              </p:grpSpPr>
              <p:sp>
                <p:nvSpPr>
                  <p:cNvPr id="490" name="Shape 2631">
                    <a:extLst>
                      <a:ext uri="{FF2B5EF4-FFF2-40B4-BE49-F238E27FC236}">
                        <a16:creationId xmlns:a16="http://schemas.microsoft.com/office/drawing/2014/main" id="{05C7C11F-C59A-4B30-9E21-623DEEAF41DB}"/>
                      </a:ext>
                    </a:extLst>
                  </p:cNvPr>
                  <p:cNvSpPr/>
                  <p:nvPr/>
                </p:nvSpPr>
                <p:spPr>
                  <a:xfrm>
                    <a:off x="214089" y="-1"/>
                    <a:ext cx="132791" cy="103346"/>
                  </a:xfrm>
                  <a:custGeom>
                    <a:avLst/>
                    <a:gdLst/>
                    <a:ahLst/>
                    <a:cxnLst>
                      <a:cxn ang="0">
                        <a:pos x="wd2" y="hd2"/>
                      </a:cxn>
                      <a:cxn ang="5400000">
                        <a:pos x="wd2" y="hd2"/>
                      </a:cxn>
                      <a:cxn ang="10800000">
                        <a:pos x="wd2" y="hd2"/>
                      </a:cxn>
                      <a:cxn ang="16200000">
                        <a:pos x="wd2" y="hd2"/>
                      </a:cxn>
                    </a:cxnLst>
                    <a:rect l="0" t="0" r="r" b="b"/>
                    <a:pathLst>
                      <a:path w="21600" h="21600" extrusionOk="0">
                        <a:moveTo>
                          <a:pt x="4408" y="19543"/>
                        </a:moveTo>
                        <a:lnTo>
                          <a:pt x="6612" y="16457"/>
                        </a:lnTo>
                        <a:lnTo>
                          <a:pt x="8376" y="13886"/>
                        </a:lnTo>
                        <a:lnTo>
                          <a:pt x="14988" y="10800"/>
                        </a:lnTo>
                        <a:lnTo>
                          <a:pt x="17633" y="7714"/>
                        </a:lnTo>
                        <a:lnTo>
                          <a:pt x="18955" y="4114"/>
                        </a:lnTo>
                        <a:lnTo>
                          <a:pt x="21600" y="1029"/>
                        </a:lnTo>
                        <a:lnTo>
                          <a:pt x="20718" y="0"/>
                        </a:lnTo>
                        <a:lnTo>
                          <a:pt x="17633" y="2057"/>
                        </a:lnTo>
                        <a:lnTo>
                          <a:pt x="12343" y="7200"/>
                        </a:lnTo>
                        <a:lnTo>
                          <a:pt x="5731" y="10800"/>
                        </a:lnTo>
                        <a:lnTo>
                          <a:pt x="0" y="15943"/>
                        </a:lnTo>
                        <a:lnTo>
                          <a:pt x="0" y="17486"/>
                        </a:lnTo>
                        <a:lnTo>
                          <a:pt x="882" y="21600"/>
                        </a:lnTo>
                        <a:lnTo>
                          <a:pt x="4408" y="1954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1" name="Shape 2632">
                    <a:extLst>
                      <a:ext uri="{FF2B5EF4-FFF2-40B4-BE49-F238E27FC236}">
                        <a16:creationId xmlns:a16="http://schemas.microsoft.com/office/drawing/2014/main" id="{A3742F12-38F4-4703-9D00-37D2B1104DC7}"/>
                      </a:ext>
                    </a:extLst>
                  </p:cNvPr>
                  <p:cNvSpPr/>
                  <p:nvPr/>
                </p:nvSpPr>
                <p:spPr>
                  <a:xfrm>
                    <a:off x="346879" y="172239"/>
                    <a:ext cx="168020" cy="135330"/>
                  </a:xfrm>
                  <a:custGeom>
                    <a:avLst/>
                    <a:gdLst/>
                    <a:ahLst/>
                    <a:cxnLst>
                      <a:cxn ang="0">
                        <a:pos x="wd2" y="hd2"/>
                      </a:cxn>
                      <a:cxn ang="5400000">
                        <a:pos x="wd2" y="hd2"/>
                      </a:cxn>
                      <a:cxn ang="10800000">
                        <a:pos x="wd2" y="hd2"/>
                      </a:cxn>
                      <a:cxn ang="16200000">
                        <a:pos x="wd2" y="hd2"/>
                      </a:cxn>
                    </a:cxnLst>
                    <a:rect l="0" t="0" r="r" b="b"/>
                    <a:pathLst>
                      <a:path w="21600" h="21600" extrusionOk="0">
                        <a:moveTo>
                          <a:pt x="697" y="16102"/>
                        </a:moveTo>
                        <a:lnTo>
                          <a:pt x="5226" y="16102"/>
                        </a:lnTo>
                        <a:lnTo>
                          <a:pt x="5226" y="13353"/>
                        </a:lnTo>
                        <a:lnTo>
                          <a:pt x="5226" y="16102"/>
                        </a:lnTo>
                        <a:lnTo>
                          <a:pt x="3135" y="19244"/>
                        </a:lnTo>
                        <a:lnTo>
                          <a:pt x="5923" y="21600"/>
                        </a:lnTo>
                        <a:lnTo>
                          <a:pt x="9058" y="14138"/>
                        </a:lnTo>
                        <a:lnTo>
                          <a:pt x="13239" y="9033"/>
                        </a:lnTo>
                        <a:lnTo>
                          <a:pt x="15677" y="6676"/>
                        </a:lnTo>
                        <a:lnTo>
                          <a:pt x="16374" y="3535"/>
                        </a:lnTo>
                        <a:lnTo>
                          <a:pt x="19510" y="3535"/>
                        </a:lnTo>
                        <a:lnTo>
                          <a:pt x="21600" y="1571"/>
                        </a:lnTo>
                        <a:lnTo>
                          <a:pt x="19510" y="0"/>
                        </a:lnTo>
                        <a:lnTo>
                          <a:pt x="14284" y="0"/>
                        </a:lnTo>
                        <a:lnTo>
                          <a:pt x="9058" y="2356"/>
                        </a:lnTo>
                        <a:lnTo>
                          <a:pt x="4529" y="5105"/>
                        </a:lnTo>
                        <a:lnTo>
                          <a:pt x="1394" y="10996"/>
                        </a:lnTo>
                        <a:lnTo>
                          <a:pt x="0" y="13353"/>
                        </a:lnTo>
                        <a:lnTo>
                          <a:pt x="697" y="1610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2" name="Shape 2633">
                    <a:extLst>
                      <a:ext uri="{FF2B5EF4-FFF2-40B4-BE49-F238E27FC236}">
                        <a16:creationId xmlns:a16="http://schemas.microsoft.com/office/drawing/2014/main" id="{CB811D78-2FC2-4A17-891D-0B0525C01542}"/>
                      </a:ext>
                    </a:extLst>
                  </p:cNvPr>
                  <p:cNvSpPr/>
                  <p:nvPr/>
                </p:nvSpPr>
                <p:spPr>
                  <a:xfrm>
                    <a:off x="0" y="255899"/>
                    <a:ext cx="1325180" cy="536402"/>
                  </a:xfrm>
                  <a:custGeom>
                    <a:avLst/>
                    <a:gdLst/>
                    <a:ahLst/>
                    <a:cxnLst>
                      <a:cxn ang="0">
                        <a:pos x="wd2" y="hd2"/>
                      </a:cxn>
                      <a:cxn ang="5400000">
                        <a:pos x="wd2" y="hd2"/>
                      </a:cxn>
                      <a:cxn ang="10800000">
                        <a:pos x="wd2" y="hd2"/>
                      </a:cxn>
                      <a:cxn ang="16200000">
                        <a:pos x="wd2" y="hd2"/>
                      </a:cxn>
                    </a:cxnLst>
                    <a:rect l="0" t="0" r="r" b="b"/>
                    <a:pathLst>
                      <a:path w="21600" h="21600" extrusionOk="0">
                        <a:moveTo>
                          <a:pt x="486" y="8224"/>
                        </a:moveTo>
                        <a:lnTo>
                          <a:pt x="751" y="8719"/>
                        </a:lnTo>
                        <a:lnTo>
                          <a:pt x="1104" y="10007"/>
                        </a:lnTo>
                        <a:lnTo>
                          <a:pt x="4329" y="11494"/>
                        </a:lnTo>
                        <a:lnTo>
                          <a:pt x="5389" y="12484"/>
                        </a:lnTo>
                        <a:lnTo>
                          <a:pt x="5477" y="12484"/>
                        </a:lnTo>
                        <a:lnTo>
                          <a:pt x="6140" y="12683"/>
                        </a:lnTo>
                        <a:lnTo>
                          <a:pt x="6405" y="12484"/>
                        </a:lnTo>
                        <a:lnTo>
                          <a:pt x="6714" y="12683"/>
                        </a:lnTo>
                        <a:lnTo>
                          <a:pt x="7465" y="12881"/>
                        </a:lnTo>
                        <a:lnTo>
                          <a:pt x="7818" y="13376"/>
                        </a:lnTo>
                        <a:lnTo>
                          <a:pt x="7907" y="14466"/>
                        </a:lnTo>
                        <a:lnTo>
                          <a:pt x="8128" y="14664"/>
                        </a:lnTo>
                        <a:lnTo>
                          <a:pt x="8658" y="14862"/>
                        </a:lnTo>
                        <a:lnTo>
                          <a:pt x="8967" y="15655"/>
                        </a:lnTo>
                        <a:lnTo>
                          <a:pt x="8879" y="15853"/>
                        </a:lnTo>
                        <a:lnTo>
                          <a:pt x="8967" y="16349"/>
                        </a:lnTo>
                        <a:lnTo>
                          <a:pt x="8967" y="17835"/>
                        </a:lnTo>
                        <a:lnTo>
                          <a:pt x="8790" y="18429"/>
                        </a:lnTo>
                        <a:lnTo>
                          <a:pt x="8967" y="19123"/>
                        </a:lnTo>
                        <a:lnTo>
                          <a:pt x="9232" y="18826"/>
                        </a:lnTo>
                        <a:lnTo>
                          <a:pt x="9541" y="18826"/>
                        </a:lnTo>
                        <a:lnTo>
                          <a:pt x="9409" y="20312"/>
                        </a:lnTo>
                        <a:lnTo>
                          <a:pt x="9409" y="20807"/>
                        </a:lnTo>
                        <a:lnTo>
                          <a:pt x="9718" y="21402"/>
                        </a:lnTo>
                        <a:lnTo>
                          <a:pt x="9894" y="21600"/>
                        </a:lnTo>
                        <a:lnTo>
                          <a:pt x="9894" y="20807"/>
                        </a:lnTo>
                        <a:lnTo>
                          <a:pt x="10204" y="19717"/>
                        </a:lnTo>
                        <a:lnTo>
                          <a:pt x="10645" y="17637"/>
                        </a:lnTo>
                        <a:lnTo>
                          <a:pt x="10822" y="16349"/>
                        </a:lnTo>
                        <a:lnTo>
                          <a:pt x="10955" y="15655"/>
                        </a:lnTo>
                        <a:lnTo>
                          <a:pt x="11220" y="14862"/>
                        </a:lnTo>
                        <a:lnTo>
                          <a:pt x="11396" y="13574"/>
                        </a:lnTo>
                        <a:lnTo>
                          <a:pt x="11617" y="12683"/>
                        </a:lnTo>
                        <a:lnTo>
                          <a:pt x="11485" y="13376"/>
                        </a:lnTo>
                        <a:lnTo>
                          <a:pt x="11617" y="13971"/>
                        </a:lnTo>
                        <a:lnTo>
                          <a:pt x="11794" y="14664"/>
                        </a:lnTo>
                        <a:lnTo>
                          <a:pt x="12059" y="14169"/>
                        </a:lnTo>
                        <a:lnTo>
                          <a:pt x="12147" y="13772"/>
                        </a:lnTo>
                        <a:lnTo>
                          <a:pt x="12456" y="12980"/>
                        </a:lnTo>
                        <a:lnTo>
                          <a:pt x="12721" y="12683"/>
                        </a:lnTo>
                        <a:lnTo>
                          <a:pt x="13031" y="12881"/>
                        </a:lnTo>
                        <a:lnTo>
                          <a:pt x="12942" y="13574"/>
                        </a:lnTo>
                        <a:lnTo>
                          <a:pt x="12721" y="14169"/>
                        </a:lnTo>
                        <a:lnTo>
                          <a:pt x="12545" y="14862"/>
                        </a:lnTo>
                        <a:lnTo>
                          <a:pt x="12898" y="15061"/>
                        </a:lnTo>
                        <a:lnTo>
                          <a:pt x="13031" y="14367"/>
                        </a:lnTo>
                        <a:lnTo>
                          <a:pt x="13649" y="12980"/>
                        </a:lnTo>
                        <a:lnTo>
                          <a:pt x="13693" y="12286"/>
                        </a:lnTo>
                        <a:lnTo>
                          <a:pt x="13870" y="11692"/>
                        </a:lnTo>
                        <a:lnTo>
                          <a:pt x="14135" y="11394"/>
                        </a:lnTo>
                        <a:lnTo>
                          <a:pt x="14444" y="11196"/>
                        </a:lnTo>
                        <a:lnTo>
                          <a:pt x="14709" y="11394"/>
                        </a:lnTo>
                        <a:lnTo>
                          <a:pt x="15283" y="10800"/>
                        </a:lnTo>
                        <a:lnTo>
                          <a:pt x="15637" y="10800"/>
                        </a:lnTo>
                        <a:lnTo>
                          <a:pt x="15946" y="10404"/>
                        </a:lnTo>
                        <a:lnTo>
                          <a:pt x="16211" y="9512"/>
                        </a:lnTo>
                        <a:lnTo>
                          <a:pt x="16785" y="9314"/>
                        </a:lnTo>
                        <a:lnTo>
                          <a:pt x="17094" y="9512"/>
                        </a:lnTo>
                        <a:lnTo>
                          <a:pt x="17360" y="9314"/>
                        </a:lnTo>
                        <a:lnTo>
                          <a:pt x="18022" y="9809"/>
                        </a:lnTo>
                        <a:lnTo>
                          <a:pt x="18596" y="10998"/>
                        </a:lnTo>
                        <a:lnTo>
                          <a:pt x="18950" y="11394"/>
                        </a:lnTo>
                        <a:lnTo>
                          <a:pt x="18950" y="10007"/>
                        </a:lnTo>
                        <a:lnTo>
                          <a:pt x="19038" y="9314"/>
                        </a:lnTo>
                        <a:lnTo>
                          <a:pt x="19259" y="9116"/>
                        </a:lnTo>
                        <a:lnTo>
                          <a:pt x="19612" y="9512"/>
                        </a:lnTo>
                        <a:lnTo>
                          <a:pt x="19921" y="9314"/>
                        </a:lnTo>
                        <a:lnTo>
                          <a:pt x="21335" y="9314"/>
                        </a:lnTo>
                        <a:lnTo>
                          <a:pt x="21600" y="9116"/>
                        </a:lnTo>
                        <a:lnTo>
                          <a:pt x="21423" y="8521"/>
                        </a:lnTo>
                        <a:lnTo>
                          <a:pt x="21114" y="8224"/>
                        </a:lnTo>
                        <a:lnTo>
                          <a:pt x="21114" y="7629"/>
                        </a:lnTo>
                        <a:lnTo>
                          <a:pt x="20761" y="7233"/>
                        </a:lnTo>
                        <a:lnTo>
                          <a:pt x="20672" y="7233"/>
                        </a:lnTo>
                        <a:lnTo>
                          <a:pt x="20452" y="6738"/>
                        </a:lnTo>
                        <a:lnTo>
                          <a:pt x="20452" y="5945"/>
                        </a:lnTo>
                        <a:lnTo>
                          <a:pt x="20275" y="5350"/>
                        </a:lnTo>
                        <a:lnTo>
                          <a:pt x="20098" y="4657"/>
                        </a:lnTo>
                        <a:lnTo>
                          <a:pt x="19833" y="3864"/>
                        </a:lnTo>
                        <a:lnTo>
                          <a:pt x="19612" y="4062"/>
                        </a:lnTo>
                        <a:lnTo>
                          <a:pt x="19612" y="4261"/>
                        </a:lnTo>
                        <a:lnTo>
                          <a:pt x="19436" y="4855"/>
                        </a:lnTo>
                        <a:lnTo>
                          <a:pt x="19126" y="5053"/>
                        </a:lnTo>
                        <a:lnTo>
                          <a:pt x="18950" y="4459"/>
                        </a:lnTo>
                        <a:lnTo>
                          <a:pt x="18375" y="5053"/>
                        </a:lnTo>
                        <a:lnTo>
                          <a:pt x="17713" y="4855"/>
                        </a:lnTo>
                        <a:lnTo>
                          <a:pt x="17625" y="4261"/>
                        </a:lnTo>
                        <a:lnTo>
                          <a:pt x="17536" y="1684"/>
                        </a:lnTo>
                        <a:lnTo>
                          <a:pt x="16962" y="2081"/>
                        </a:lnTo>
                        <a:lnTo>
                          <a:pt x="16697" y="2180"/>
                        </a:lnTo>
                        <a:lnTo>
                          <a:pt x="16123" y="2972"/>
                        </a:lnTo>
                        <a:lnTo>
                          <a:pt x="15769" y="3171"/>
                        </a:lnTo>
                        <a:lnTo>
                          <a:pt x="14533" y="3369"/>
                        </a:lnTo>
                        <a:lnTo>
                          <a:pt x="14312" y="3666"/>
                        </a:lnTo>
                        <a:lnTo>
                          <a:pt x="13782" y="3864"/>
                        </a:lnTo>
                        <a:lnTo>
                          <a:pt x="13472" y="4657"/>
                        </a:lnTo>
                        <a:lnTo>
                          <a:pt x="12898" y="5350"/>
                        </a:lnTo>
                        <a:lnTo>
                          <a:pt x="12368" y="6837"/>
                        </a:lnTo>
                        <a:lnTo>
                          <a:pt x="12147" y="6539"/>
                        </a:lnTo>
                        <a:lnTo>
                          <a:pt x="11794" y="6738"/>
                        </a:lnTo>
                        <a:lnTo>
                          <a:pt x="11485" y="6539"/>
                        </a:lnTo>
                        <a:lnTo>
                          <a:pt x="11220" y="5945"/>
                        </a:lnTo>
                        <a:lnTo>
                          <a:pt x="10469" y="6539"/>
                        </a:lnTo>
                        <a:lnTo>
                          <a:pt x="10204" y="6539"/>
                        </a:lnTo>
                        <a:lnTo>
                          <a:pt x="9894" y="6143"/>
                        </a:lnTo>
                        <a:lnTo>
                          <a:pt x="9718" y="5549"/>
                        </a:lnTo>
                        <a:lnTo>
                          <a:pt x="9144" y="4261"/>
                        </a:lnTo>
                        <a:lnTo>
                          <a:pt x="8967" y="3567"/>
                        </a:lnTo>
                        <a:lnTo>
                          <a:pt x="8746" y="3369"/>
                        </a:lnTo>
                        <a:lnTo>
                          <a:pt x="8393" y="2774"/>
                        </a:lnTo>
                        <a:lnTo>
                          <a:pt x="8083" y="2576"/>
                        </a:lnTo>
                        <a:lnTo>
                          <a:pt x="7465" y="2576"/>
                        </a:lnTo>
                        <a:lnTo>
                          <a:pt x="7156" y="2774"/>
                        </a:lnTo>
                        <a:lnTo>
                          <a:pt x="6979" y="3567"/>
                        </a:lnTo>
                        <a:lnTo>
                          <a:pt x="6802" y="3666"/>
                        </a:lnTo>
                        <a:lnTo>
                          <a:pt x="7067" y="2378"/>
                        </a:lnTo>
                        <a:lnTo>
                          <a:pt x="6802" y="2972"/>
                        </a:lnTo>
                        <a:lnTo>
                          <a:pt x="6493" y="3369"/>
                        </a:lnTo>
                        <a:lnTo>
                          <a:pt x="6405" y="4062"/>
                        </a:lnTo>
                        <a:lnTo>
                          <a:pt x="6317" y="4261"/>
                        </a:lnTo>
                        <a:lnTo>
                          <a:pt x="6228" y="3666"/>
                        </a:lnTo>
                        <a:lnTo>
                          <a:pt x="6228" y="2180"/>
                        </a:lnTo>
                        <a:lnTo>
                          <a:pt x="5742" y="892"/>
                        </a:lnTo>
                        <a:lnTo>
                          <a:pt x="5566" y="694"/>
                        </a:lnTo>
                        <a:lnTo>
                          <a:pt x="5345" y="0"/>
                        </a:lnTo>
                        <a:lnTo>
                          <a:pt x="4726" y="1684"/>
                        </a:lnTo>
                        <a:lnTo>
                          <a:pt x="4594" y="2180"/>
                        </a:lnTo>
                        <a:lnTo>
                          <a:pt x="3931" y="2774"/>
                        </a:lnTo>
                        <a:lnTo>
                          <a:pt x="3578" y="3567"/>
                        </a:lnTo>
                        <a:lnTo>
                          <a:pt x="3313" y="4062"/>
                        </a:lnTo>
                        <a:lnTo>
                          <a:pt x="3004" y="4261"/>
                        </a:lnTo>
                        <a:lnTo>
                          <a:pt x="2650" y="4459"/>
                        </a:lnTo>
                        <a:lnTo>
                          <a:pt x="2429" y="4657"/>
                        </a:lnTo>
                        <a:lnTo>
                          <a:pt x="2076" y="4657"/>
                        </a:lnTo>
                        <a:lnTo>
                          <a:pt x="1767" y="5053"/>
                        </a:lnTo>
                        <a:lnTo>
                          <a:pt x="1193" y="6341"/>
                        </a:lnTo>
                        <a:lnTo>
                          <a:pt x="265" y="7233"/>
                        </a:lnTo>
                        <a:lnTo>
                          <a:pt x="0" y="7629"/>
                        </a:lnTo>
                        <a:lnTo>
                          <a:pt x="177" y="8026"/>
                        </a:lnTo>
                        <a:lnTo>
                          <a:pt x="486" y="82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3" name="Shape 2634">
                    <a:extLst>
                      <a:ext uri="{FF2B5EF4-FFF2-40B4-BE49-F238E27FC236}">
                        <a16:creationId xmlns:a16="http://schemas.microsoft.com/office/drawing/2014/main" id="{5FAB9854-3D65-4A9E-AB40-0CACF515F58C}"/>
                      </a:ext>
                    </a:extLst>
                  </p:cNvPr>
                  <p:cNvSpPr/>
                  <p:nvPr/>
                </p:nvSpPr>
                <p:spPr>
                  <a:xfrm>
                    <a:off x="994564" y="578231"/>
                    <a:ext cx="18972" cy="41831"/>
                  </a:xfrm>
                  <a:custGeom>
                    <a:avLst/>
                    <a:gdLst/>
                    <a:ahLst/>
                    <a:cxnLst>
                      <a:cxn ang="0">
                        <a:pos x="wd2" y="hd2"/>
                      </a:cxn>
                      <a:cxn ang="5400000">
                        <a:pos x="wd2" y="hd2"/>
                      </a:cxn>
                      <a:cxn ang="10800000">
                        <a:pos x="wd2" y="hd2"/>
                      </a:cxn>
                      <a:cxn ang="16200000">
                        <a:pos x="wd2" y="hd2"/>
                      </a:cxn>
                    </a:cxnLst>
                    <a:rect l="0" t="0" r="r" b="b"/>
                    <a:pathLst>
                      <a:path w="21600" h="21600" extrusionOk="0">
                        <a:moveTo>
                          <a:pt x="6171" y="5082"/>
                        </a:moveTo>
                        <a:lnTo>
                          <a:pt x="0" y="12706"/>
                        </a:lnTo>
                        <a:lnTo>
                          <a:pt x="0" y="21600"/>
                        </a:lnTo>
                        <a:lnTo>
                          <a:pt x="21600" y="19059"/>
                        </a:lnTo>
                        <a:lnTo>
                          <a:pt x="21600" y="0"/>
                        </a:lnTo>
                        <a:lnTo>
                          <a:pt x="6171" y="508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4" name="Shape 2635">
                    <a:extLst>
                      <a:ext uri="{FF2B5EF4-FFF2-40B4-BE49-F238E27FC236}">
                        <a16:creationId xmlns:a16="http://schemas.microsoft.com/office/drawing/2014/main" id="{7277E0D2-CD59-4D40-A235-BE66D2EF1FEF}"/>
                      </a:ext>
                    </a:extLst>
                  </p:cNvPr>
                  <p:cNvSpPr/>
                  <p:nvPr/>
                </p:nvSpPr>
                <p:spPr>
                  <a:xfrm>
                    <a:off x="861775" y="546242"/>
                    <a:ext cx="897003" cy="1109710"/>
                  </a:xfrm>
                  <a:custGeom>
                    <a:avLst/>
                    <a:gdLst/>
                    <a:ahLst/>
                    <a:cxnLst>
                      <a:cxn ang="0">
                        <a:pos x="wd2" y="hd2"/>
                      </a:cxn>
                      <a:cxn ang="5400000">
                        <a:pos x="wd2" y="hd2"/>
                      </a:cxn>
                      <a:cxn ang="10800000">
                        <a:pos x="wd2" y="hd2"/>
                      </a:cxn>
                      <a:cxn ang="16200000">
                        <a:pos x="wd2" y="hd2"/>
                      </a:cxn>
                    </a:cxnLst>
                    <a:rect l="0" t="0" r="r" b="b"/>
                    <a:pathLst>
                      <a:path w="21600" h="21600" extrusionOk="0">
                        <a:moveTo>
                          <a:pt x="2806" y="21456"/>
                        </a:moveTo>
                        <a:lnTo>
                          <a:pt x="10180" y="20834"/>
                        </a:lnTo>
                        <a:lnTo>
                          <a:pt x="10637" y="21073"/>
                        </a:lnTo>
                        <a:lnTo>
                          <a:pt x="15466" y="20546"/>
                        </a:lnTo>
                        <a:lnTo>
                          <a:pt x="17554" y="20163"/>
                        </a:lnTo>
                        <a:lnTo>
                          <a:pt x="17750" y="19541"/>
                        </a:lnTo>
                        <a:lnTo>
                          <a:pt x="18663" y="18583"/>
                        </a:lnTo>
                        <a:lnTo>
                          <a:pt x="18663" y="17577"/>
                        </a:lnTo>
                        <a:lnTo>
                          <a:pt x="18794" y="17194"/>
                        </a:lnTo>
                        <a:lnTo>
                          <a:pt x="18859" y="17098"/>
                        </a:lnTo>
                        <a:lnTo>
                          <a:pt x="18859" y="17050"/>
                        </a:lnTo>
                        <a:lnTo>
                          <a:pt x="19512" y="16763"/>
                        </a:lnTo>
                        <a:lnTo>
                          <a:pt x="19773" y="16380"/>
                        </a:lnTo>
                        <a:lnTo>
                          <a:pt x="19773" y="15661"/>
                        </a:lnTo>
                        <a:lnTo>
                          <a:pt x="20099" y="15422"/>
                        </a:lnTo>
                        <a:lnTo>
                          <a:pt x="20099" y="15134"/>
                        </a:lnTo>
                        <a:lnTo>
                          <a:pt x="20621" y="14943"/>
                        </a:lnTo>
                        <a:lnTo>
                          <a:pt x="20817" y="15134"/>
                        </a:lnTo>
                        <a:lnTo>
                          <a:pt x="20947" y="15518"/>
                        </a:lnTo>
                        <a:lnTo>
                          <a:pt x="20817" y="15613"/>
                        </a:lnTo>
                        <a:lnTo>
                          <a:pt x="21208" y="15518"/>
                        </a:lnTo>
                        <a:lnTo>
                          <a:pt x="21469" y="15134"/>
                        </a:lnTo>
                        <a:lnTo>
                          <a:pt x="21600" y="14416"/>
                        </a:lnTo>
                        <a:lnTo>
                          <a:pt x="21469" y="14129"/>
                        </a:lnTo>
                        <a:lnTo>
                          <a:pt x="21469" y="13410"/>
                        </a:lnTo>
                        <a:lnTo>
                          <a:pt x="21600" y="13362"/>
                        </a:lnTo>
                        <a:lnTo>
                          <a:pt x="21600" y="13075"/>
                        </a:lnTo>
                        <a:lnTo>
                          <a:pt x="21078" y="12548"/>
                        </a:lnTo>
                        <a:lnTo>
                          <a:pt x="20817" y="12165"/>
                        </a:lnTo>
                        <a:lnTo>
                          <a:pt x="20621" y="11447"/>
                        </a:lnTo>
                        <a:lnTo>
                          <a:pt x="20360" y="10824"/>
                        </a:lnTo>
                        <a:lnTo>
                          <a:pt x="20099" y="10441"/>
                        </a:lnTo>
                        <a:lnTo>
                          <a:pt x="19642" y="9196"/>
                        </a:lnTo>
                        <a:lnTo>
                          <a:pt x="19120" y="8573"/>
                        </a:lnTo>
                        <a:lnTo>
                          <a:pt x="18663" y="8190"/>
                        </a:lnTo>
                        <a:lnTo>
                          <a:pt x="18272" y="8094"/>
                        </a:lnTo>
                        <a:lnTo>
                          <a:pt x="17750" y="8046"/>
                        </a:lnTo>
                        <a:lnTo>
                          <a:pt x="17032" y="8381"/>
                        </a:lnTo>
                        <a:lnTo>
                          <a:pt x="16706" y="8573"/>
                        </a:lnTo>
                        <a:lnTo>
                          <a:pt x="16184" y="8860"/>
                        </a:lnTo>
                        <a:lnTo>
                          <a:pt x="15727" y="8908"/>
                        </a:lnTo>
                        <a:lnTo>
                          <a:pt x="15792" y="9291"/>
                        </a:lnTo>
                        <a:lnTo>
                          <a:pt x="15596" y="9818"/>
                        </a:lnTo>
                        <a:lnTo>
                          <a:pt x="15205" y="10106"/>
                        </a:lnTo>
                        <a:lnTo>
                          <a:pt x="14944" y="10441"/>
                        </a:lnTo>
                        <a:lnTo>
                          <a:pt x="14618" y="10824"/>
                        </a:lnTo>
                        <a:lnTo>
                          <a:pt x="14226" y="10632"/>
                        </a:lnTo>
                        <a:lnTo>
                          <a:pt x="13704" y="10632"/>
                        </a:lnTo>
                        <a:lnTo>
                          <a:pt x="13117" y="10297"/>
                        </a:lnTo>
                        <a:lnTo>
                          <a:pt x="13117" y="9722"/>
                        </a:lnTo>
                        <a:lnTo>
                          <a:pt x="13247" y="9004"/>
                        </a:lnTo>
                        <a:lnTo>
                          <a:pt x="13639" y="8860"/>
                        </a:lnTo>
                        <a:lnTo>
                          <a:pt x="14095" y="8765"/>
                        </a:lnTo>
                        <a:lnTo>
                          <a:pt x="14618" y="8190"/>
                        </a:lnTo>
                        <a:lnTo>
                          <a:pt x="14618" y="7567"/>
                        </a:lnTo>
                        <a:lnTo>
                          <a:pt x="14683" y="7232"/>
                        </a:lnTo>
                        <a:lnTo>
                          <a:pt x="15205" y="7040"/>
                        </a:lnTo>
                        <a:lnTo>
                          <a:pt x="15596" y="6753"/>
                        </a:lnTo>
                        <a:lnTo>
                          <a:pt x="15466" y="5699"/>
                        </a:lnTo>
                        <a:lnTo>
                          <a:pt x="15466" y="5077"/>
                        </a:lnTo>
                        <a:lnTo>
                          <a:pt x="15205" y="4358"/>
                        </a:lnTo>
                        <a:lnTo>
                          <a:pt x="15074" y="4071"/>
                        </a:lnTo>
                        <a:lnTo>
                          <a:pt x="14618" y="3784"/>
                        </a:lnTo>
                        <a:lnTo>
                          <a:pt x="14356" y="3544"/>
                        </a:lnTo>
                        <a:lnTo>
                          <a:pt x="14487" y="3065"/>
                        </a:lnTo>
                        <a:lnTo>
                          <a:pt x="14944" y="3065"/>
                        </a:lnTo>
                        <a:lnTo>
                          <a:pt x="14944" y="2730"/>
                        </a:lnTo>
                        <a:lnTo>
                          <a:pt x="14683" y="2634"/>
                        </a:lnTo>
                        <a:lnTo>
                          <a:pt x="14356" y="2251"/>
                        </a:lnTo>
                        <a:lnTo>
                          <a:pt x="14226" y="2012"/>
                        </a:lnTo>
                        <a:lnTo>
                          <a:pt x="13704" y="1724"/>
                        </a:lnTo>
                        <a:lnTo>
                          <a:pt x="13247" y="1724"/>
                        </a:lnTo>
                        <a:lnTo>
                          <a:pt x="12725" y="1533"/>
                        </a:lnTo>
                        <a:lnTo>
                          <a:pt x="11877" y="1341"/>
                        </a:lnTo>
                        <a:lnTo>
                          <a:pt x="11420" y="1197"/>
                        </a:lnTo>
                        <a:lnTo>
                          <a:pt x="10898" y="1197"/>
                        </a:lnTo>
                        <a:lnTo>
                          <a:pt x="10572" y="1102"/>
                        </a:lnTo>
                        <a:lnTo>
                          <a:pt x="10311" y="814"/>
                        </a:lnTo>
                        <a:lnTo>
                          <a:pt x="9789" y="623"/>
                        </a:lnTo>
                        <a:lnTo>
                          <a:pt x="9462" y="575"/>
                        </a:lnTo>
                        <a:lnTo>
                          <a:pt x="8549" y="575"/>
                        </a:lnTo>
                        <a:lnTo>
                          <a:pt x="8092" y="383"/>
                        </a:lnTo>
                        <a:lnTo>
                          <a:pt x="7700" y="287"/>
                        </a:lnTo>
                        <a:lnTo>
                          <a:pt x="7244" y="0"/>
                        </a:lnTo>
                        <a:lnTo>
                          <a:pt x="6852" y="287"/>
                        </a:lnTo>
                        <a:lnTo>
                          <a:pt x="6395" y="479"/>
                        </a:lnTo>
                        <a:lnTo>
                          <a:pt x="6134" y="814"/>
                        </a:lnTo>
                        <a:lnTo>
                          <a:pt x="5743" y="1197"/>
                        </a:lnTo>
                        <a:lnTo>
                          <a:pt x="5743" y="1533"/>
                        </a:lnTo>
                        <a:lnTo>
                          <a:pt x="5873" y="1820"/>
                        </a:lnTo>
                        <a:lnTo>
                          <a:pt x="6395" y="2107"/>
                        </a:lnTo>
                        <a:lnTo>
                          <a:pt x="6395" y="2347"/>
                        </a:lnTo>
                        <a:lnTo>
                          <a:pt x="5743" y="2347"/>
                        </a:lnTo>
                        <a:lnTo>
                          <a:pt x="5286" y="2538"/>
                        </a:lnTo>
                        <a:lnTo>
                          <a:pt x="4894" y="2826"/>
                        </a:lnTo>
                        <a:lnTo>
                          <a:pt x="4503" y="3065"/>
                        </a:lnTo>
                        <a:lnTo>
                          <a:pt x="4764" y="4167"/>
                        </a:lnTo>
                        <a:lnTo>
                          <a:pt x="4764" y="4502"/>
                        </a:lnTo>
                        <a:lnTo>
                          <a:pt x="4633" y="4789"/>
                        </a:lnTo>
                        <a:lnTo>
                          <a:pt x="4503" y="5125"/>
                        </a:lnTo>
                        <a:lnTo>
                          <a:pt x="4176" y="5508"/>
                        </a:lnTo>
                        <a:lnTo>
                          <a:pt x="4307" y="5125"/>
                        </a:lnTo>
                        <a:lnTo>
                          <a:pt x="4307" y="4502"/>
                        </a:lnTo>
                        <a:lnTo>
                          <a:pt x="4176" y="4502"/>
                        </a:lnTo>
                        <a:lnTo>
                          <a:pt x="4046" y="5220"/>
                        </a:lnTo>
                        <a:lnTo>
                          <a:pt x="3654" y="5508"/>
                        </a:lnTo>
                        <a:lnTo>
                          <a:pt x="3654" y="5220"/>
                        </a:lnTo>
                        <a:lnTo>
                          <a:pt x="3785" y="4885"/>
                        </a:lnTo>
                        <a:lnTo>
                          <a:pt x="3524" y="4502"/>
                        </a:lnTo>
                        <a:lnTo>
                          <a:pt x="3654" y="4358"/>
                        </a:lnTo>
                        <a:lnTo>
                          <a:pt x="3785" y="3353"/>
                        </a:lnTo>
                        <a:lnTo>
                          <a:pt x="3459" y="3592"/>
                        </a:lnTo>
                        <a:lnTo>
                          <a:pt x="3198" y="3975"/>
                        </a:lnTo>
                        <a:lnTo>
                          <a:pt x="2937" y="4263"/>
                        </a:lnTo>
                        <a:lnTo>
                          <a:pt x="2806" y="4598"/>
                        </a:lnTo>
                        <a:lnTo>
                          <a:pt x="2545" y="4885"/>
                        </a:lnTo>
                        <a:lnTo>
                          <a:pt x="2088" y="4789"/>
                        </a:lnTo>
                        <a:lnTo>
                          <a:pt x="1436" y="5412"/>
                        </a:lnTo>
                        <a:lnTo>
                          <a:pt x="1566" y="5699"/>
                        </a:lnTo>
                        <a:lnTo>
                          <a:pt x="1240" y="6035"/>
                        </a:lnTo>
                        <a:lnTo>
                          <a:pt x="718" y="6322"/>
                        </a:lnTo>
                        <a:lnTo>
                          <a:pt x="979" y="6945"/>
                        </a:lnTo>
                        <a:lnTo>
                          <a:pt x="848" y="7471"/>
                        </a:lnTo>
                        <a:lnTo>
                          <a:pt x="979" y="7855"/>
                        </a:lnTo>
                        <a:lnTo>
                          <a:pt x="979" y="8190"/>
                        </a:lnTo>
                        <a:lnTo>
                          <a:pt x="457" y="9196"/>
                        </a:lnTo>
                        <a:lnTo>
                          <a:pt x="0" y="9483"/>
                        </a:lnTo>
                        <a:lnTo>
                          <a:pt x="0" y="9818"/>
                        </a:lnTo>
                        <a:lnTo>
                          <a:pt x="261" y="10106"/>
                        </a:lnTo>
                        <a:lnTo>
                          <a:pt x="587" y="11111"/>
                        </a:lnTo>
                        <a:lnTo>
                          <a:pt x="392" y="11447"/>
                        </a:lnTo>
                        <a:lnTo>
                          <a:pt x="131" y="11830"/>
                        </a:lnTo>
                        <a:lnTo>
                          <a:pt x="261" y="12069"/>
                        </a:lnTo>
                        <a:lnTo>
                          <a:pt x="1436" y="13889"/>
                        </a:lnTo>
                        <a:lnTo>
                          <a:pt x="1958" y="13698"/>
                        </a:lnTo>
                        <a:lnTo>
                          <a:pt x="1566" y="14081"/>
                        </a:lnTo>
                        <a:lnTo>
                          <a:pt x="2219" y="15039"/>
                        </a:lnTo>
                        <a:lnTo>
                          <a:pt x="2545" y="16380"/>
                        </a:lnTo>
                        <a:lnTo>
                          <a:pt x="2545" y="17385"/>
                        </a:lnTo>
                        <a:lnTo>
                          <a:pt x="2219" y="18583"/>
                        </a:lnTo>
                        <a:lnTo>
                          <a:pt x="2088" y="18918"/>
                        </a:lnTo>
                        <a:lnTo>
                          <a:pt x="1566" y="19541"/>
                        </a:lnTo>
                        <a:lnTo>
                          <a:pt x="1240" y="20546"/>
                        </a:lnTo>
                        <a:lnTo>
                          <a:pt x="979" y="20882"/>
                        </a:lnTo>
                        <a:lnTo>
                          <a:pt x="718" y="21265"/>
                        </a:lnTo>
                        <a:lnTo>
                          <a:pt x="261" y="21552"/>
                        </a:lnTo>
                        <a:lnTo>
                          <a:pt x="131" y="21600"/>
                        </a:lnTo>
                        <a:lnTo>
                          <a:pt x="392" y="21600"/>
                        </a:lnTo>
                        <a:lnTo>
                          <a:pt x="2806" y="2145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78" name="Group 2654">
                  <a:extLst>
                    <a:ext uri="{FF2B5EF4-FFF2-40B4-BE49-F238E27FC236}">
                      <a16:creationId xmlns:a16="http://schemas.microsoft.com/office/drawing/2014/main" id="{CB3513B4-3C28-4674-88A8-24A779D811A6}"/>
                    </a:ext>
                  </a:extLst>
                </p:cNvPr>
                <p:cNvGrpSpPr/>
                <p:nvPr/>
              </p:nvGrpSpPr>
              <p:grpSpPr>
                <a:xfrm>
                  <a:off x="9223883" y="4338534"/>
                  <a:ext cx="1220211" cy="941907"/>
                  <a:chOff x="0" y="0"/>
                  <a:chExt cx="2112006" cy="1630316"/>
                </a:xfrm>
                <a:solidFill>
                  <a:srgbClr val="FFFFFF">
                    <a:lumMod val="85000"/>
                  </a:srgbClr>
                </a:solidFill>
              </p:grpSpPr>
              <p:sp>
                <p:nvSpPr>
                  <p:cNvPr id="473" name="Shape 2637">
                    <a:extLst>
                      <a:ext uri="{FF2B5EF4-FFF2-40B4-BE49-F238E27FC236}">
                        <a16:creationId xmlns:a16="http://schemas.microsoft.com/office/drawing/2014/main" id="{19BC8649-ADDB-47CF-9478-8C98B6603FB8}"/>
                      </a:ext>
                    </a:extLst>
                  </p:cNvPr>
                  <p:cNvSpPr/>
                  <p:nvPr/>
                </p:nvSpPr>
                <p:spPr>
                  <a:xfrm>
                    <a:off x="1795788" y="15757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4" name="Shape 2638">
                    <a:extLst>
                      <a:ext uri="{FF2B5EF4-FFF2-40B4-BE49-F238E27FC236}">
                        <a16:creationId xmlns:a16="http://schemas.microsoft.com/office/drawing/2014/main" id="{6C4CF0DE-5A5E-4A96-9093-62DC0C1C45DA}"/>
                      </a:ext>
                    </a:extLst>
                  </p:cNvPr>
                  <p:cNvSpPr/>
                  <p:nvPr/>
                </p:nvSpPr>
                <p:spPr>
                  <a:xfrm>
                    <a:off x="1795788" y="15757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5" name="Shape 2639">
                    <a:extLst>
                      <a:ext uri="{FF2B5EF4-FFF2-40B4-BE49-F238E27FC236}">
                        <a16:creationId xmlns:a16="http://schemas.microsoft.com/office/drawing/2014/main" id="{281C5496-47CC-4CB4-B2EE-BA46BB076C3C}"/>
                      </a:ext>
                    </a:extLst>
                  </p:cNvPr>
                  <p:cNvSpPr/>
                  <p:nvPr/>
                </p:nvSpPr>
                <p:spPr>
                  <a:xfrm>
                    <a:off x="1991835" y="1492127"/>
                    <a:ext cx="135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108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6" name="Shape 2640">
                    <a:extLst>
                      <a:ext uri="{FF2B5EF4-FFF2-40B4-BE49-F238E27FC236}">
                        <a16:creationId xmlns:a16="http://schemas.microsoft.com/office/drawing/2014/main" id="{1DAC7046-B179-4704-8479-DAF7CA319547}"/>
                      </a:ext>
                    </a:extLst>
                  </p:cNvPr>
                  <p:cNvSpPr/>
                  <p:nvPr/>
                </p:nvSpPr>
                <p:spPr>
                  <a:xfrm>
                    <a:off x="1991835" y="1492127"/>
                    <a:ext cx="135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108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7" name="Shape 2641">
                    <a:extLst>
                      <a:ext uri="{FF2B5EF4-FFF2-40B4-BE49-F238E27FC236}">
                        <a16:creationId xmlns:a16="http://schemas.microsoft.com/office/drawing/2014/main" id="{2F1C4913-A534-48B1-A97A-45BE996E25FC}"/>
                      </a:ext>
                    </a:extLst>
                  </p:cNvPr>
                  <p:cNvSpPr/>
                  <p:nvPr/>
                </p:nvSpPr>
                <p:spPr>
                  <a:xfrm>
                    <a:off x="1726258" y="1617615"/>
                    <a:ext cx="1897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108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8" name="Shape 2642">
                    <a:extLst>
                      <a:ext uri="{FF2B5EF4-FFF2-40B4-BE49-F238E27FC236}">
                        <a16:creationId xmlns:a16="http://schemas.microsoft.com/office/drawing/2014/main" id="{D79416AD-4D2D-4CC0-9EDC-A2BE18F2EEA2}"/>
                      </a:ext>
                    </a:extLst>
                  </p:cNvPr>
                  <p:cNvSpPr/>
                  <p:nvPr/>
                </p:nvSpPr>
                <p:spPr>
                  <a:xfrm>
                    <a:off x="1726258" y="1617615"/>
                    <a:ext cx="1897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1080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9" name="Shape 2643">
                    <a:extLst>
                      <a:ext uri="{FF2B5EF4-FFF2-40B4-BE49-F238E27FC236}">
                        <a16:creationId xmlns:a16="http://schemas.microsoft.com/office/drawing/2014/main" id="{D1448BA0-B99F-4837-8952-353EE43A662C}"/>
                      </a:ext>
                    </a:extLst>
                  </p:cNvPr>
                  <p:cNvSpPr/>
                  <p:nvPr/>
                </p:nvSpPr>
                <p:spPr>
                  <a:xfrm>
                    <a:off x="1823818" y="1559991"/>
                    <a:ext cx="24390" cy="22145"/>
                  </a:xfrm>
                  <a:custGeom>
                    <a:avLst/>
                    <a:gdLst/>
                    <a:ahLst/>
                    <a:cxnLst>
                      <a:cxn ang="0">
                        <a:pos x="wd2" y="hd2"/>
                      </a:cxn>
                      <a:cxn ang="5400000">
                        <a:pos x="wd2" y="hd2"/>
                      </a:cxn>
                      <a:cxn ang="10800000">
                        <a:pos x="wd2" y="hd2"/>
                      </a:cxn>
                      <a:cxn ang="16200000">
                        <a:pos x="wd2" y="hd2"/>
                      </a:cxn>
                    </a:cxnLst>
                    <a:rect l="0" t="0" r="r" b="b"/>
                    <a:pathLst>
                      <a:path w="21600" h="21600" extrusionOk="0">
                        <a:moveTo>
                          <a:pt x="12000" y="7200"/>
                        </a:moveTo>
                        <a:lnTo>
                          <a:pt x="0" y="0"/>
                        </a:lnTo>
                        <a:lnTo>
                          <a:pt x="12000" y="21600"/>
                        </a:lnTo>
                        <a:lnTo>
                          <a:pt x="21600" y="21600"/>
                        </a:lnTo>
                        <a:lnTo>
                          <a:pt x="12000" y="72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0" name="Shape 2644">
                    <a:extLst>
                      <a:ext uri="{FF2B5EF4-FFF2-40B4-BE49-F238E27FC236}">
                        <a16:creationId xmlns:a16="http://schemas.microsoft.com/office/drawing/2014/main" id="{DAE6A7A3-CDDD-41E0-AA11-82A52F4F4022}"/>
                      </a:ext>
                    </a:extLst>
                  </p:cNvPr>
                  <p:cNvSpPr/>
                  <p:nvPr/>
                </p:nvSpPr>
                <p:spPr>
                  <a:xfrm>
                    <a:off x="1823818" y="1559991"/>
                    <a:ext cx="24390" cy="22145"/>
                  </a:xfrm>
                  <a:custGeom>
                    <a:avLst/>
                    <a:gdLst/>
                    <a:ahLst/>
                    <a:cxnLst>
                      <a:cxn ang="0">
                        <a:pos x="wd2" y="hd2"/>
                      </a:cxn>
                      <a:cxn ang="5400000">
                        <a:pos x="wd2" y="hd2"/>
                      </a:cxn>
                      <a:cxn ang="10800000">
                        <a:pos x="wd2" y="hd2"/>
                      </a:cxn>
                      <a:cxn ang="16200000">
                        <a:pos x="wd2" y="hd2"/>
                      </a:cxn>
                    </a:cxnLst>
                    <a:rect l="0" t="0" r="r" b="b"/>
                    <a:pathLst>
                      <a:path w="21600" h="21600" extrusionOk="0">
                        <a:moveTo>
                          <a:pt x="12000" y="7200"/>
                        </a:moveTo>
                        <a:lnTo>
                          <a:pt x="0" y="0"/>
                        </a:lnTo>
                        <a:lnTo>
                          <a:pt x="12000" y="21600"/>
                        </a:lnTo>
                        <a:lnTo>
                          <a:pt x="21600" y="21600"/>
                        </a:lnTo>
                        <a:lnTo>
                          <a:pt x="12000" y="72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1" name="Shape 2645">
                    <a:extLst>
                      <a:ext uri="{FF2B5EF4-FFF2-40B4-BE49-F238E27FC236}">
                        <a16:creationId xmlns:a16="http://schemas.microsoft.com/office/drawing/2014/main" id="{2CEF8FA6-6A53-4A81-A4C2-F130FADA1CDB}"/>
                      </a:ext>
                    </a:extLst>
                  </p:cNvPr>
                  <p:cNvSpPr/>
                  <p:nvPr/>
                </p:nvSpPr>
                <p:spPr>
                  <a:xfrm>
                    <a:off x="0" y="0"/>
                    <a:ext cx="2108366" cy="1451727"/>
                  </a:xfrm>
                  <a:custGeom>
                    <a:avLst/>
                    <a:gdLst/>
                    <a:ahLst/>
                    <a:cxnLst>
                      <a:cxn ang="0">
                        <a:pos x="wd2" y="hd2"/>
                      </a:cxn>
                      <a:cxn ang="5400000">
                        <a:pos x="wd2" y="hd2"/>
                      </a:cxn>
                      <a:cxn ang="10800000">
                        <a:pos x="wd2" y="hd2"/>
                      </a:cxn>
                      <a:cxn ang="16200000">
                        <a:pos x="wd2" y="hd2"/>
                      </a:cxn>
                    </a:cxnLst>
                    <a:rect l="0" t="0" r="r" b="b"/>
                    <a:pathLst>
                      <a:path w="21600" h="21600" extrusionOk="0">
                        <a:moveTo>
                          <a:pt x="15381" y="293"/>
                        </a:moveTo>
                        <a:lnTo>
                          <a:pt x="15187" y="220"/>
                        </a:lnTo>
                        <a:lnTo>
                          <a:pt x="14715" y="73"/>
                        </a:lnTo>
                        <a:lnTo>
                          <a:pt x="14493" y="0"/>
                        </a:lnTo>
                        <a:lnTo>
                          <a:pt x="14326" y="220"/>
                        </a:lnTo>
                        <a:lnTo>
                          <a:pt x="14243" y="220"/>
                        </a:lnTo>
                        <a:lnTo>
                          <a:pt x="14187" y="476"/>
                        </a:lnTo>
                        <a:lnTo>
                          <a:pt x="14243" y="696"/>
                        </a:lnTo>
                        <a:lnTo>
                          <a:pt x="14326" y="952"/>
                        </a:lnTo>
                        <a:lnTo>
                          <a:pt x="14326" y="1721"/>
                        </a:lnTo>
                        <a:lnTo>
                          <a:pt x="14187" y="1867"/>
                        </a:lnTo>
                        <a:lnTo>
                          <a:pt x="13965" y="1867"/>
                        </a:lnTo>
                        <a:lnTo>
                          <a:pt x="13826" y="1391"/>
                        </a:lnTo>
                        <a:lnTo>
                          <a:pt x="13604" y="1172"/>
                        </a:lnTo>
                        <a:lnTo>
                          <a:pt x="7080" y="1794"/>
                        </a:lnTo>
                        <a:lnTo>
                          <a:pt x="6941" y="1574"/>
                        </a:lnTo>
                        <a:lnTo>
                          <a:pt x="6885" y="1318"/>
                        </a:lnTo>
                        <a:lnTo>
                          <a:pt x="6608" y="769"/>
                        </a:lnTo>
                        <a:lnTo>
                          <a:pt x="2610" y="1391"/>
                        </a:lnTo>
                        <a:lnTo>
                          <a:pt x="250" y="1721"/>
                        </a:lnTo>
                        <a:lnTo>
                          <a:pt x="28" y="1940"/>
                        </a:lnTo>
                        <a:lnTo>
                          <a:pt x="0" y="2197"/>
                        </a:lnTo>
                        <a:lnTo>
                          <a:pt x="305" y="2746"/>
                        </a:lnTo>
                        <a:lnTo>
                          <a:pt x="444" y="2819"/>
                        </a:lnTo>
                        <a:lnTo>
                          <a:pt x="666" y="3112"/>
                        </a:lnTo>
                        <a:lnTo>
                          <a:pt x="555" y="3441"/>
                        </a:lnTo>
                        <a:lnTo>
                          <a:pt x="666" y="3734"/>
                        </a:lnTo>
                        <a:lnTo>
                          <a:pt x="833" y="3771"/>
                        </a:lnTo>
                        <a:lnTo>
                          <a:pt x="833" y="3917"/>
                        </a:lnTo>
                        <a:lnTo>
                          <a:pt x="666" y="4137"/>
                        </a:lnTo>
                        <a:lnTo>
                          <a:pt x="555" y="4393"/>
                        </a:lnTo>
                        <a:lnTo>
                          <a:pt x="666" y="4393"/>
                        </a:lnTo>
                        <a:lnTo>
                          <a:pt x="861" y="4320"/>
                        </a:lnTo>
                        <a:lnTo>
                          <a:pt x="1083" y="4210"/>
                        </a:lnTo>
                        <a:lnTo>
                          <a:pt x="1249" y="3844"/>
                        </a:lnTo>
                        <a:lnTo>
                          <a:pt x="1333" y="3588"/>
                        </a:lnTo>
                        <a:lnTo>
                          <a:pt x="1305" y="3515"/>
                        </a:lnTo>
                        <a:lnTo>
                          <a:pt x="1305" y="3441"/>
                        </a:lnTo>
                        <a:lnTo>
                          <a:pt x="1388" y="3295"/>
                        </a:lnTo>
                        <a:lnTo>
                          <a:pt x="1444" y="3661"/>
                        </a:lnTo>
                        <a:lnTo>
                          <a:pt x="1610" y="3441"/>
                        </a:lnTo>
                        <a:lnTo>
                          <a:pt x="1666" y="3112"/>
                        </a:lnTo>
                        <a:lnTo>
                          <a:pt x="1721" y="3368"/>
                        </a:lnTo>
                        <a:lnTo>
                          <a:pt x="1916" y="3588"/>
                        </a:lnTo>
                        <a:lnTo>
                          <a:pt x="1749" y="3844"/>
                        </a:lnTo>
                        <a:lnTo>
                          <a:pt x="1444" y="3917"/>
                        </a:lnTo>
                        <a:lnTo>
                          <a:pt x="1388" y="3991"/>
                        </a:lnTo>
                        <a:lnTo>
                          <a:pt x="1610" y="3991"/>
                        </a:lnTo>
                        <a:lnTo>
                          <a:pt x="2166" y="3771"/>
                        </a:lnTo>
                        <a:lnTo>
                          <a:pt x="2693" y="3734"/>
                        </a:lnTo>
                        <a:lnTo>
                          <a:pt x="2749" y="3661"/>
                        </a:lnTo>
                        <a:lnTo>
                          <a:pt x="3165" y="3222"/>
                        </a:lnTo>
                        <a:lnTo>
                          <a:pt x="3221" y="3441"/>
                        </a:lnTo>
                        <a:lnTo>
                          <a:pt x="3387" y="3295"/>
                        </a:lnTo>
                        <a:lnTo>
                          <a:pt x="3581" y="3222"/>
                        </a:lnTo>
                        <a:lnTo>
                          <a:pt x="3942" y="3441"/>
                        </a:lnTo>
                        <a:lnTo>
                          <a:pt x="3998" y="3661"/>
                        </a:lnTo>
                        <a:lnTo>
                          <a:pt x="3859" y="3588"/>
                        </a:lnTo>
                        <a:lnTo>
                          <a:pt x="3637" y="3515"/>
                        </a:lnTo>
                        <a:lnTo>
                          <a:pt x="3470" y="3515"/>
                        </a:lnTo>
                        <a:lnTo>
                          <a:pt x="3443" y="3661"/>
                        </a:lnTo>
                        <a:lnTo>
                          <a:pt x="3054" y="3661"/>
                        </a:lnTo>
                        <a:lnTo>
                          <a:pt x="3221" y="3734"/>
                        </a:lnTo>
                        <a:lnTo>
                          <a:pt x="3443" y="3734"/>
                        </a:lnTo>
                        <a:lnTo>
                          <a:pt x="4220" y="3917"/>
                        </a:lnTo>
                        <a:lnTo>
                          <a:pt x="4692" y="4137"/>
                        </a:lnTo>
                        <a:lnTo>
                          <a:pt x="5053" y="4466"/>
                        </a:lnTo>
                        <a:lnTo>
                          <a:pt x="4997" y="4210"/>
                        </a:lnTo>
                        <a:lnTo>
                          <a:pt x="4831" y="4064"/>
                        </a:lnTo>
                        <a:lnTo>
                          <a:pt x="4748" y="3844"/>
                        </a:lnTo>
                        <a:lnTo>
                          <a:pt x="4942" y="3844"/>
                        </a:lnTo>
                        <a:lnTo>
                          <a:pt x="5108" y="3917"/>
                        </a:lnTo>
                        <a:lnTo>
                          <a:pt x="5414" y="3661"/>
                        </a:lnTo>
                        <a:lnTo>
                          <a:pt x="5358" y="3917"/>
                        </a:lnTo>
                        <a:lnTo>
                          <a:pt x="5220" y="3991"/>
                        </a:lnTo>
                        <a:lnTo>
                          <a:pt x="5164" y="4210"/>
                        </a:lnTo>
                        <a:lnTo>
                          <a:pt x="5414" y="4393"/>
                        </a:lnTo>
                        <a:lnTo>
                          <a:pt x="5636" y="4393"/>
                        </a:lnTo>
                        <a:lnTo>
                          <a:pt x="5719" y="4686"/>
                        </a:lnTo>
                        <a:lnTo>
                          <a:pt x="5941" y="4613"/>
                        </a:lnTo>
                        <a:lnTo>
                          <a:pt x="5830" y="4833"/>
                        </a:lnTo>
                        <a:lnTo>
                          <a:pt x="5636" y="4613"/>
                        </a:lnTo>
                        <a:lnTo>
                          <a:pt x="5220" y="4393"/>
                        </a:lnTo>
                        <a:lnTo>
                          <a:pt x="5414" y="4686"/>
                        </a:lnTo>
                        <a:lnTo>
                          <a:pt x="5664" y="4906"/>
                        </a:lnTo>
                        <a:lnTo>
                          <a:pt x="5580" y="4906"/>
                        </a:lnTo>
                        <a:lnTo>
                          <a:pt x="5775" y="5016"/>
                        </a:lnTo>
                        <a:lnTo>
                          <a:pt x="5997" y="5089"/>
                        </a:lnTo>
                        <a:lnTo>
                          <a:pt x="6136" y="5382"/>
                        </a:lnTo>
                        <a:lnTo>
                          <a:pt x="6247" y="5638"/>
                        </a:lnTo>
                        <a:lnTo>
                          <a:pt x="6302" y="5858"/>
                        </a:lnTo>
                        <a:lnTo>
                          <a:pt x="6136" y="5931"/>
                        </a:lnTo>
                        <a:lnTo>
                          <a:pt x="6052" y="5638"/>
                        </a:lnTo>
                        <a:lnTo>
                          <a:pt x="6052" y="5455"/>
                        </a:lnTo>
                        <a:lnTo>
                          <a:pt x="5997" y="5711"/>
                        </a:lnTo>
                        <a:lnTo>
                          <a:pt x="6080" y="5931"/>
                        </a:lnTo>
                        <a:lnTo>
                          <a:pt x="6247" y="6041"/>
                        </a:lnTo>
                        <a:lnTo>
                          <a:pt x="6469" y="6004"/>
                        </a:lnTo>
                        <a:lnTo>
                          <a:pt x="6552" y="5931"/>
                        </a:lnTo>
                        <a:lnTo>
                          <a:pt x="6941" y="5784"/>
                        </a:lnTo>
                        <a:lnTo>
                          <a:pt x="7135" y="5784"/>
                        </a:lnTo>
                        <a:lnTo>
                          <a:pt x="7135" y="5638"/>
                        </a:lnTo>
                        <a:lnTo>
                          <a:pt x="7357" y="5455"/>
                        </a:lnTo>
                        <a:lnTo>
                          <a:pt x="7385" y="5565"/>
                        </a:lnTo>
                        <a:lnTo>
                          <a:pt x="7552" y="5492"/>
                        </a:lnTo>
                        <a:lnTo>
                          <a:pt x="8135" y="4906"/>
                        </a:lnTo>
                        <a:lnTo>
                          <a:pt x="8329" y="4833"/>
                        </a:lnTo>
                        <a:lnTo>
                          <a:pt x="8496" y="4759"/>
                        </a:lnTo>
                        <a:lnTo>
                          <a:pt x="8690" y="4833"/>
                        </a:lnTo>
                        <a:lnTo>
                          <a:pt x="8607" y="4540"/>
                        </a:lnTo>
                        <a:lnTo>
                          <a:pt x="8385" y="4393"/>
                        </a:lnTo>
                        <a:lnTo>
                          <a:pt x="8662" y="4540"/>
                        </a:lnTo>
                        <a:lnTo>
                          <a:pt x="8551" y="4393"/>
                        </a:lnTo>
                        <a:lnTo>
                          <a:pt x="8662" y="4137"/>
                        </a:lnTo>
                        <a:lnTo>
                          <a:pt x="8801" y="3991"/>
                        </a:lnTo>
                        <a:lnTo>
                          <a:pt x="9162" y="3917"/>
                        </a:lnTo>
                        <a:lnTo>
                          <a:pt x="9384" y="3844"/>
                        </a:lnTo>
                        <a:lnTo>
                          <a:pt x="9495" y="3844"/>
                        </a:lnTo>
                        <a:lnTo>
                          <a:pt x="9967" y="4137"/>
                        </a:lnTo>
                        <a:lnTo>
                          <a:pt x="10106" y="4210"/>
                        </a:lnTo>
                        <a:lnTo>
                          <a:pt x="10467" y="4466"/>
                        </a:lnTo>
                        <a:lnTo>
                          <a:pt x="10800" y="5016"/>
                        </a:lnTo>
                        <a:lnTo>
                          <a:pt x="11216" y="5235"/>
                        </a:lnTo>
                        <a:lnTo>
                          <a:pt x="11272" y="5492"/>
                        </a:lnTo>
                        <a:lnTo>
                          <a:pt x="11300" y="5784"/>
                        </a:lnTo>
                        <a:lnTo>
                          <a:pt x="11827" y="6260"/>
                        </a:lnTo>
                        <a:lnTo>
                          <a:pt x="11994" y="6553"/>
                        </a:lnTo>
                        <a:lnTo>
                          <a:pt x="12188" y="6626"/>
                        </a:lnTo>
                        <a:lnTo>
                          <a:pt x="12299" y="6883"/>
                        </a:lnTo>
                        <a:lnTo>
                          <a:pt x="12521" y="6956"/>
                        </a:lnTo>
                        <a:lnTo>
                          <a:pt x="12882" y="6883"/>
                        </a:lnTo>
                        <a:lnTo>
                          <a:pt x="13188" y="7285"/>
                        </a:lnTo>
                        <a:lnTo>
                          <a:pt x="13188" y="7505"/>
                        </a:lnTo>
                        <a:lnTo>
                          <a:pt x="13299" y="7761"/>
                        </a:lnTo>
                        <a:lnTo>
                          <a:pt x="13493" y="7835"/>
                        </a:lnTo>
                        <a:lnTo>
                          <a:pt x="13549" y="8127"/>
                        </a:lnTo>
                        <a:lnTo>
                          <a:pt x="13549" y="8274"/>
                        </a:lnTo>
                        <a:lnTo>
                          <a:pt x="13604" y="9006"/>
                        </a:lnTo>
                        <a:lnTo>
                          <a:pt x="13660" y="9226"/>
                        </a:lnTo>
                        <a:lnTo>
                          <a:pt x="13660" y="9555"/>
                        </a:lnTo>
                        <a:lnTo>
                          <a:pt x="13465" y="10800"/>
                        </a:lnTo>
                        <a:lnTo>
                          <a:pt x="13493" y="11093"/>
                        </a:lnTo>
                        <a:lnTo>
                          <a:pt x="13493" y="11569"/>
                        </a:lnTo>
                        <a:lnTo>
                          <a:pt x="13410" y="11972"/>
                        </a:lnTo>
                        <a:lnTo>
                          <a:pt x="13549" y="12264"/>
                        </a:lnTo>
                        <a:lnTo>
                          <a:pt x="13715" y="12447"/>
                        </a:lnTo>
                        <a:lnTo>
                          <a:pt x="13549" y="12118"/>
                        </a:lnTo>
                        <a:lnTo>
                          <a:pt x="13910" y="12447"/>
                        </a:lnTo>
                        <a:lnTo>
                          <a:pt x="13910" y="12521"/>
                        </a:lnTo>
                        <a:lnTo>
                          <a:pt x="14021" y="12338"/>
                        </a:lnTo>
                        <a:lnTo>
                          <a:pt x="14132" y="11788"/>
                        </a:lnTo>
                        <a:lnTo>
                          <a:pt x="13965" y="11788"/>
                        </a:lnTo>
                        <a:lnTo>
                          <a:pt x="13910" y="11715"/>
                        </a:lnTo>
                        <a:lnTo>
                          <a:pt x="13910" y="11496"/>
                        </a:lnTo>
                        <a:lnTo>
                          <a:pt x="13771" y="11276"/>
                        </a:lnTo>
                        <a:lnTo>
                          <a:pt x="13771" y="11203"/>
                        </a:lnTo>
                        <a:lnTo>
                          <a:pt x="14187" y="11496"/>
                        </a:lnTo>
                        <a:lnTo>
                          <a:pt x="14243" y="11788"/>
                        </a:lnTo>
                        <a:lnTo>
                          <a:pt x="14437" y="11496"/>
                        </a:lnTo>
                        <a:lnTo>
                          <a:pt x="14604" y="11788"/>
                        </a:lnTo>
                        <a:lnTo>
                          <a:pt x="14604" y="11972"/>
                        </a:lnTo>
                        <a:lnTo>
                          <a:pt x="14298" y="12740"/>
                        </a:lnTo>
                        <a:lnTo>
                          <a:pt x="14243" y="13143"/>
                        </a:lnTo>
                        <a:lnTo>
                          <a:pt x="14021" y="13216"/>
                        </a:lnTo>
                        <a:lnTo>
                          <a:pt x="14021" y="13436"/>
                        </a:lnTo>
                        <a:lnTo>
                          <a:pt x="13882" y="13216"/>
                        </a:lnTo>
                        <a:lnTo>
                          <a:pt x="13965" y="13436"/>
                        </a:lnTo>
                        <a:lnTo>
                          <a:pt x="14326" y="13692"/>
                        </a:lnTo>
                        <a:lnTo>
                          <a:pt x="14493" y="13985"/>
                        </a:lnTo>
                        <a:lnTo>
                          <a:pt x="14437" y="14058"/>
                        </a:lnTo>
                        <a:lnTo>
                          <a:pt x="14853" y="14937"/>
                        </a:lnTo>
                        <a:lnTo>
                          <a:pt x="14965" y="15230"/>
                        </a:lnTo>
                        <a:lnTo>
                          <a:pt x="15270" y="15633"/>
                        </a:lnTo>
                        <a:lnTo>
                          <a:pt x="15492" y="15706"/>
                        </a:lnTo>
                        <a:lnTo>
                          <a:pt x="15742" y="15706"/>
                        </a:lnTo>
                        <a:lnTo>
                          <a:pt x="15631" y="15486"/>
                        </a:lnTo>
                        <a:lnTo>
                          <a:pt x="15548" y="15230"/>
                        </a:lnTo>
                        <a:lnTo>
                          <a:pt x="15381" y="15083"/>
                        </a:lnTo>
                        <a:lnTo>
                          <a:pt x="15603" y="15083"/>
                        </a:lnTo>
                        <a:lnTo>
                          <a:pt x="15631" y="15266"/>
                        </a:lnTo>
                        <a:lnTo>
                          <a:pt x="16020" y="15010"/>
                        </a:lnTo>
                        <a:lnTo>
                          <a:pt x="16075" y="15083"/>
                        </a:lnTo>
                        <a:lnTo>
                          <a:pt x="15853" y="15230"/>
                        </a:lnTo>
                        <a:lnTo>
                          <a:pt x="15964" y="15486"/>
                        </a:lnTo>
                        <a:lnTo>
                          <a:pt x="15964" y="15962"/>
                        </a:lnTo>
                        <a:lnTo>
                          <a:pt x="16020" y="16255"/>
                        </a:lnTo>
                        <a:lnTo>
                          <a:pt x="16103" y="16511"/>
                        </a:lnTo>
                        <a:lnTo>
                          <a:pt x="16075" y="16658"/>
                        </a:lnTo>
                        <a:lnTo>
                          <a:pt x="16269" y="16658"/>
                        </a:lnTo>
                        <a:lnTo>
                          <a:pt x="16436" y="16365"/>
                        </a:lnTo>
                        <a:lnTo>
                          <a:pt x="16492" y="16108"/>
                        </a:lnTo>
                        <a:lnTo>
                          <a:pt x="16741" y="15816"/>
                        </a:lnTo>
                        <a:lnTo>
                          <a:pt x="16519" y="16255"/>
                        </a:lnTo>
                        <a:lnTo>
                          <a:pt x="16492" y="16511"/>
                        </a:lnTo>
                        <a:lnTo>
                          <a:pt x="16380" y="16731"/>
                        </a:lnTo>
                        <a:lnTo>
                          <a:pt x="16380" y="16877"/>
                        </a:lnTo>
                        <a:lnTo>
                          <a:pt x="16519" y="16951"/>
                        </a:lnTo>
                        <a:lnTo>
                          <a:pt x="16741" y="17134"/>
                        </a:lnTo>
                        <a:lnTo>
                          <a:pt x="16936" y="18085"/>
                        </a:lnTo>
                        <a:lnTo>
                          <a:pt x="17269" y="18635"/>
                        </a:lnTo>
                        <a:lnTo>
                          <a:pt x="17408" y="18635"/>
                        </a:lnTo>
                        <a:lnTo>
                          <a:pt x="17213" y="18708"/>
                        </a:lnTo>
                        <a:lnTo>
                          <a:pt x="17408" y="18854"/>
                        </a:lnTo>
                        <a:lnTo>
                          <a:pt x="17630" y="18781"/>
                        </a:lnTo>
                        <a:lnTo>
                          <a:pt x="17796" y="18781"/>
                        </a:lnTo>
                        <a:lnTo>
                          <a:pt x="17880" y="18854"/>
                        </a:lnTo>
                        <a:lnTo>
                          <a:pt x="18296" y="19074"/>
                        </a:lnTo>
                        <a:lnTo>
                          <a:pt x="18352" y="19257"/>
                        </a:lnTo>
                        <a:lnTo>
                          <a:pt x="18518" y="19477"/>
                        </a:lnTo>
                        <a:lnTo>
                          <a:pt x="18768" y="19879"/>
                        </a:lnTo>
                        <a:lnTo>
                          <a:pt x="18824" y="20172"/>
                        </a:lnTo>
                        <a:lnTo>
                          <a:pt x="19185" y="20648"/>
                        </a:lnTo>
                        <a:lnTo>
                          <a:pt x="19351" y="20721"/>
                        </a:lnTo>
                        <a:lnTo>
                          <a:pt x="19545" y="20721"/>
                        </a:lnTo>
                        <a:lnTo>
                          <a:pt x="19712" y="20941"/>
                        </a:lnTo>
                        <a:lnTo>
                          <a:pt x="19601" y="21197"/>
                        </a:lnTo>
                        <a:lnTo>
                          <a:pt x="19407" y="20978"/>
                        </a:lnTo>
                        <a:lnTo>
                          <a:pt x="19185" y="20868"/>
                        </a:lnTo>
                        <a:lnTo>
                          <a:pt x="19046" y="21051"/>
                        </a:lnTo>
                        <a:lnTo>
                          <a:pt x="19129" y="21344"/>
                        </a:lnTo>
                        <a:lnTo>
                          <a:pt x="19296" y="21600"/>
                        </a:lnTo>
                        <a:lnTo>
                          <a:pt x="19712" y="21417"/>
                        </a:lnTo>
                        <a:lnTo>
                          <a:pt x="19934" y="21197"/>
                        </a:lnTo>
                        <a:lnTo>
                          <a:pt x="20129" y="21271"/>
                        </a:lnTo>
                        <a:lnTo>
                          <a:pt x="20351" y="21271"/>
                        </a:lnTo>
                        <a:lnTo>
                          <a:pt x="20489" y="21124"/>
                        </a:lnTo>
                        <a:lnTo>
                          <a:pt x="20656" y="20941"/>
                        </a:lnTo>
                        <a:lnTo>
                          <a:pt x="20850" y="20795"/>
                        </a:lnTo>
                        <a:lnTo>
                          <a:pt x="21017" y="20941"/>
                        </a:lnTo>
                        <a:lnTo>
                          <a:pt x="20906" y="20795"/>
                        </a:lnTo>
                        <a:lnTo>
                          <a:pt x="21184" y="20941"/>
                        </a:lnTo>
                        <a:lnTo>
                          <a:pt x="21072" y="20648"/>
                        </a:lnTo>
                        <a:lnTo>
                          <a:pt x="21184" y="20355"/>
                        </a:lnTo>
                        <a:lnTo>
                          <a:pt x="21267" y="20172"/>
                        </a:lnTo>
                        <a:lnTo>
                          <a:pt x="21184" y="19696"/>
                        </a:lnTo>
                        <a:lnTo>
                          <a:pt x="21239" y="19550"/>
                        </a:lnTo>
                        <a:lnTo>
                          <a:pt x="21184" y="19257"/>
                        </a:lnTo>
                        <a:lnTo>
                          <a:pt x="21267" y="19001"/>
                        </a:lnTo>
                        <a:lnTo>
                          <a:pt x="21267" y="18781"/>
                        </a:lnTo>
                        <a:lnTo>
                          <a:pt x="21433" y="18525"/>
                        </a:lnTo>
                        <a:lnTo>
                          <a:pt x="21433" y="18305"/>
                        </a:lnTo>
                        <a:lnTo>
                          <a:pt x="21489" y="18049"/>
                        </a:lnTo>
                        <a:lnTo>
                          <a:pt x="21544" y="18305"/>
                        </a:lnTo>
                        <a:lnTo>
                          <a:pt x="21600" y="18049"/>
                        </a:lnTo>
                        <a:lnTo>
                          <a:pt x="21544" y="17756"/>
                        </a:lnTo>
                        <a:lnTo>
                          <a:pt x="21489" y="17207"/>
                        </a:lnTo>
                        <a:lnTo>
                          <a:pt x="21489" y="16511"/>
                        </a:lnTo>
                        <a:lnTo>
                          <a:pt x="21433" y="16255"/>
                        </a:lnTo>
                        <a:lnTo>
                          <a:pt x="21378" y="15083"/>
                        </a:lnTo>
                        <a:lnTo>
                          <a:pt x="21184" y="14095"/>
                        </a:lnTo>
                        <a:lnTo>
                          <a:pt x="21072" y="14058"/>
                        </a:lnTo>
                        <a:lnTo>
                          <a:pt x="21072" y="13692"/>
                        </a:lnTo>
                        <a:lnTo>
                          <a:pt x="20767" y="13216"/>
                        </a:lnTo>
                        <a:lnTo>
                          <a:pt x="20545" y="13070"/>
                        </a:lnTo>
                        <a:lnTo>
                          <a:pt x="20489" y="13143"/>
                        </a:lnTo>
                        <a:lnTo>
                          <a:pt x="20545" y="12997"/>
                        </a:lnTo>
                        <a:lnTo>
                          <a:pt x="20545" y="12814"/>
                        </a:lnTo>
                        <a:lnTo>
                          <a:pt x="20295" y="12338"/>
                        </a:lnTo>
                        <a:lnTo>
                          <a:pt x="19962" y="11422"/>
                        </a:lnTo>
                        <a:lnTo>
                          <a:pt x="19240" y="10068"/>
                        </a:lnTo>
                        <a:lnTo>
                          <a:pt x="18685" y="8823"/>
                        </a:lnTo>
                        <a:lnTo>
                          <a:pt x="18574" y="8603"/>
                        </a:lnTo>
                        <a:lnTo>
                          <a:pt x="18352" y="7835"/>
                        </a:lnTo>
                        <a:lnTo>
                          <a:pt x="18213" y="7359"/>
                        </a:lnTo>
                        <a:lnTo>
                          <a:pt x="18296" y="7359"/>
                        </a:lnTo>
                        <a:lnTo>
                          <a:pt x="18463" y="7505"/>
                        </a:lnTo>
                        <a:lnTo>
                          <a:pt x="18407" y="7725"/>
                        </a:lnTo>
                        <a:lnTo>
                          <a:pt x="18629" y="7981"/>
                        </a:lnTo>
                        <a:lnTo>
                          <a:pt x="18824" y="7835"/>
                        </a:lnTo>
                        <a:lnTo>
                          <a:pt x="18990" y="8054"/>
                        </a:lnTo>
                        <a:lnTo>
                          <a:pt x="19046" y="8347"/>
                        </a:lnTo>
                        <a:lnTo>
                          <a:pt x="18990" y="8823"/>
                        </a:lnTo>
                        <a:lnTo>
                          <a:pt x="19101" y="9555"/>
                        </a:lnTo>
                        <a:lnTo>
                          <a:pt x="19518" y="10397"/>
                        </a:lnTo>
                        <a:lnTo>
                          <a:pt x="19712" y="10654"/>
                        </a:lnTo>
                        <a:lnTo>
                          <a:pt x="19296" y="9921"/>
                        </a:lnTo>
                        <a:lnTo>
                          <a:pt x="19185" y="9628"/>
                        </a:lnTo>
                        <a:lnTo>
                          <a:pt x="19101" y="9153"/>
                        </a:lnTo>
                        <a:lnTo>
                          <a:pt x="19046" y="8677"/>
                        </a:lnTo>
                        <a:lnTo>
                          <a:pt x="19185" y="8457"/>
                        </a:lnTo>
                        <a:lnTo>
                          <a:pt x="19101" y="8201"/>
                        </a:lnTo>
                        <a:lnTo>
                          <a:pt x="18990" y="7908"/>
                        </a:lnTo>
                        <a:lnTo>
                          <a:pt x="18629" y="7432"/>
                        </a:lnTo>
                        <a:lnTo>
                          <a:pt x="17519" y="5638"/>
                        </a:lnTo>
                        <a:lnTo>
                          <a:pt x="16908" y="4320"/>
                        </a:lnTo>
                        <a:lnTo>
                          <a:pt x="16630" y="3588"/>
                        </a:lnTo>
                        <a:lnTo>
                          <a:pt x="16325" y="2599"/>
                        </a:lnTo>
                        <a:lnTo>
                          <a:pt x="16269" y="2343"/>
                        </a:lnTo>
                        <a:lnTo>
                          <a:pt x="16075" y="1867"/>
                        </a:lnTo>
                        <a:lnTo>
                          <a:pt x="16020" y="1391"/>
                        </a:lnTo>
                        <a:lnTo>
                          <a:pt x="15908" y="1172"/>
                        </a:lnTo>
                        <a:lnTo>
                          <a:pt x="15742" y="879"/>
                        </a:lnTo>
                        <a:lnTo>
                          <a:pt x="15631" y="622"/>
                        </a:lnTo>
                        <a:lnTo>
                          <a:pt x="15742" y="842"/>
                        </a:lnTo>
                        <a:lnTo>
                          <a:pt x="15797" y="293"/>
                        </a:lnTo>
                        <a:lnTo>
                          <a:pt x="15548" y="220"/>
                        </a:lnTo>
                        <a:lnTo>
                          <a:pt x="15492" y="220"/>
                        </a:lnTo>
                        <a:lnTo>
                          <a:pt x="15381" y="293"/>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2" name="Shape 2646">
                    <a:extLst>
                      <a:ext uri="{FF2B5EF4-FFF2-40B4-BE49-F238E27FC236}">
                        <a16:creationId xmlns:a16="http://schemas.microsoft.com/office/drawing/2014/main" id="{2F4FD158-E2E3-4A43-A840-C6BFBB8A822B}"/>
                      </a:ext>
                    </a:extLst>
                  </p:cNvPr>
                  <p:cNvSpPr/>
                  <p:nvPr/>
                </p:nvSpPr>
                <p:spPr>
                  <a:xfrm>
                    <a:off x="1924086" y="1530466"/>
                    <a:ext cx="24390" cy="196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5400"/>
                        </a:lnTo>
                        <a:lnTo>
                          <a:pt x="0" y="21600"/>
                        </a:lnTo>
                        <a:lnTo>
                          <a:pt x="192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3" name="Shape 2647">
                    <a:extLst>
                      <a:ext uri="{FF2B5EF4-FFF2-40B4-BE49-F238E27FC236}">
                        <a16:creationId xmlns:a16="http://schemas.microsoft.com/office/drawing/2014/main" id="{09177A35-2E4D-4C74-99E7-31670B2A9CF9}"/>
                      </a:ext>
                    </a:extLst>
                  </p:cNvPr>
                  <p:cNvSpPr/>
                  <p:nvPr/>
                </p:nvSpPr>
                <p:spPr>
                  <a:xfrm>
                    <a:off x="1924086" y="1530466"/>
                    <a:ext cx="24390" cy="196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5400"/>
                        </a:lnTo>
                        <a:lnTo>
                          <a:pt x="0" y="21600"/>
                        </a:lnTo>
                        <a:lnTo>
                          <a:pt x="192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4" name="Shape 2648">
                    <a:extLst>
                      <a:ext uri="{FF2B5EF4-FFF2-40B4-BE49-F238E27FC236}">
                        <a16:creationId xmlns:a16="http://schemas.microsoft.com/office/drawing/2014/main" id="{5D04C6CF-8AA3-4E40-897E-B728A495372F}"/>
                      </a:ext>
                    </a:extLst>
                  </p:cNvPr>
                  <p:cNvSpPr/>
                  <p:nvPr/>
                </p:nvSpPr>
                <p:spPr>
                  <a:xfrm>
                    <a:off x="1536560" y="1129395"/>
                    <a:ext cx="40650" cy="22144"/>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1520" y="16800"/>
                        </a:lnTo>
                        <a:lnTo>
                          <a:pt x="0" y="0"/>
                        </a:lnTo>
                        <a:lnTo>
                          <a:pt x="5760" y="16800"/>
                        </a:lnTo>
                        <a:lnTo>
                          <a:pt x="11520" y="21600"/>
                        </a:lnTo>
                        <a:lnTo>
                          <a:pt x="21600" y="120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5" name="Shape 2649">
                    <a:extLst>
                      <a:ext uri="{FF2B5EF4-FFF2-40B4-BE49-F238E27FC236}">
                        <a16:creationId xmlns:a16="http://schemas.microsoft.com/office/drawing/2014/main" id="{BA64312E-0D6D-438C-8AF3-D8750DD81B35}"/>
                      </a:ext>
                    </a:extLst>
                  </p:cNvPr>
                  <p:cNvSpPr/>
                  <p:nvPr/>
                </p:nvSpPr>
                <p:spPr>
                  <a:xfrm>
                    <a:off x="1536560" y="1129395"/>
                    <a:ext cx="40650" cy="22144"/>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1520" y="16800"/>
                        </a:lnTo>
                        <a:lnTo>
                          <a:pt x="0" y="0"/>
                        </a:lnTo>
                        <a:lnTo>
                          <a:pt x="5760" y="16800"/>
                        </a:lnTo>
                        <a:lnTo>
                          <a:pt x="11520" y="21600"/>
                        </a:lnTo>
                        <a:lnTo>
                          <a:pt x="21600" y="120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6" name="Shape 2650">
                    <a:extLst>
                      <a:ext uri="{FF2B5EF4-FFF2-40B4-BE49-F238E27FC236}">
                        <a16:creationId xmlns:a16="http://schemas.microsoft.com/office/drawing/2014/main" id="{AFB4D66D-76EA-466A-A62D-7578649CC38A}"/>
                      </a:ext>
                    </a:extLst>
                  </p:cNvPr>
                  <p:cNvSpPr/>
                  <p:nvPr/>
                </p:nvSpPr>
                <p:spPr>
                  <a:xfrm>
                    <a:off x="2027064" y="1360687"/>
                    <a:ext cx="70461" cy="115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54" y="2298"/>
                        </a:lnTo>
                        <a:lnTo>
                          <a:pt x="14954" y="5974"/>
                        </a:lnTo>
                        <a:lnTo>
                          <a:pt x="10800" y="11949"/>
                        </a:lnTo>
                        <a:lnTo>
                          <a:pt x="2492" y="17923"/>
                        </a:lnTo>
                        <a:lnTo>
                          <a:pt x="2492" y="18843"/>
                        </a:lnTo>
                        <a:lnTo>
                          <a:pt x="0" y="21600"/>
                        </a:lnTo>
                        <a:lnTo>
                          <a:pt x="12462" y="11949"/>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7" name="Shape 2651">
                    <a:extLst>
                      <a:ext uri="{FF2B5EF4-FFF2-40B4-BE49-F238E27FC236}">
                        <a16:creationId xmlns:a16="http://schemas.microsoft.com/office/drawing/2014/main" id="{F6DCAEED-1590-468D-A2E7-FF8CBAB8E66B}"/>
                      </a:ext>
                    </a:extLst>
                  </p:cNvPr>
                  <p:cNvSpPr/>
                  <p:nvPr/>
                </p:nvSpPr>
                <p:spPr>
                  <a:xfrm>
                    <a:off x="2027064" y="1360687"/>
                    <a:ext cx="70461" cy="115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54" y="2298"/>
                        </a:lnTo>
                        <a:lnTo>
                          <a:pt x="14954" y="5974"/>
                        </a:lnTo>
                        <a:lnTo>
                          <a:pt x="10800" y="11949"/>
                        </a:lnTo>
                        <a:lnTo>
                          <a:pt x="2492" y="17923"/>
                        </a:lnTo>
                        <a:lnTo>
                          <a:pt x="2492" y="18843"/>
                        </a:lnTo>
                        <a:lnTo>
                          <a:pt x="0" y="21600"/>
                        </a:lnTo>
                        <a:lnTo>
                          <a:pt x="12462" y="11949"/>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8" name="Shape 2652">
                    <a:extLst>
                      <a:ext uri="{FF2B5EF4-FFF2-40B4-BE49-F238E27FC236}">
                        <a16:creationId xmlns:a16="http://schemas.microsoft.com/office/drawing/2014/main" id="{61839A70-0D25-4202-AA0C-FC4D28F58990}"/>
                      </a:ext>
                    </a:extLst>
                  </p:cNvPr>
                  <p:cNvSpPr/>
                  <p:nvPr/>
                </p:nvSpPr>
                <p:spPr>
                  <a:xfrm>
                    <a:off x="2099305" y="1318857"/>
                    <a:ext cx="12701" cy="17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9" name="Shape 2653">
                    <a:extLst>
                      <a:ext uri="{FF2B5EF4-FFF2-40B4-BE49-F238E27FC236}">
                        <a16:creationId xmlns:a16="http://schemas.microsoft.com/office/drawing/2014/main" id="{F409D0D6-9242-4D69-A45E-2166D2AF8CCF}"/>
                      </a:ext>
                    </a:extLst>
                  </p:cNvPr>
                  <p:cNvSpPr/>
                  <p:nvPr/>
                </p:nvSpPr>
                <p:spPr>
                  <a:xfrm>
                    <a:off x="2099305" y="1318857"/>
                    <a:ext cx="12701" cy="172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79" name="Group 2660">
                  <a:extLst>
                    <a:ext uri="{FF2B5EF4-FFF2-40B4-BE49-F238E27FC236}">
                      <a16:creationId xmlns:a16="http://schemas.microsoft.com/office/drawing/2014/main" id="{7ABDD0C3-D19D-4F5D-B0E7-F21D551670B8}"/>
                    </a:ext>
                  </a:extLst>
                </p:cNvPr>
                <p:cNvGrpSpPr/>
                <p:nvPr/>
              </p:nvGrpSpPr>
              <p:grpSpPr>
                <a:xfrm>
                  <a:off x="9078262" y="3769865"/>
                  <a:ext cx="518276" cy="762132"/>
                  <a:chOff x="0" y="0"/>
                  <a:chExt cx="897003" cy="1319057"/>
                </a:xfrm>
                <a:solidFill>
                  <a:srgbClr val="FFFFFF">
                    <a:lumMod val="85000"/>
                  </a:srgbClr>
                </a:solidFill>
              </p:grpSpPr>
              <p:sp>
                <p:nvSpPr>
                  <p:cNvPr id="468" name="Shape 2655">
                    <a:extLst>
                      <a:ext uri="{FF2B5EF4-FFF2-40B4-BE49-F238E27FC236}">
                        <a16:creationId xmlns:a16="http://schemas.microsoft.com/office/drawing/2014/main" id="{04A70869-E516-4A04-8127-073B03DA2C56}"/>
                      </a:ext>
                    </a:extLst>
                  </p:cNvPr>
                  <p:cNvSpPr/>
                  <p:nvPr/>
                </p:nvSpPr>
                <p:spPr>
                  <a:xfrm>
                    <a:off x="0" y="0"/>
                    <a:ext cx="897003" cy="1313937"/>
                  </a:xfrm>
                  <a:custGeom>
                    <a:avLst/>
                    <a:gdLst/>
                    <a:ahLst/>
                    <a:cxnLst>
                      <a:cxn ang="0">
                        <a:pos x="wd2" y="hd2"/>
                      </a:cxn>
                      <a:cxn ang="5400000">
                        <a:pos x="wd2" y="hd2"/>
                      </a:cxn>
                      <a:cxn ang="10800000">
                        <a:pos x="wd2" y="hd2"/>
                      </a:cxn>
                      <a:cxn ang="16200000">
                        <a:pos x="wd2" y="hd2"/>
                      </a:cxn>
                    </a:cxnLst>
                    <a:rect l="0" t="0" r="r" b="b"/>
                    <a:pathLst>
                      <a:path w="21600" h="21600" extrusionOk="0">
                        <a:moveTo>
                          <a:pt x="7374" y="19982"/>
                        </a:moveTo>
                        <a:lnTo>
                          <a:pt x="7635" y="19618"/>
                        </a:lnTo>
                        <a:lnTo>
                          <a:pt x="7113" y="19294"/>
                        </a:lnTo>
                        <a:lnTo>
                          <a:pt x="6787" y="19213"/>
                        </a:lnTo>
                        <a:lnTo>
                          <a:pt x="6069" y="18607"/>
                        </a:lnTo>
                        <a:lnTo>
                          <a:pt x="6134" y="18324"/>
                        </a:lnTo>
                        <a:lnTo>
                          <a:pt x="6656" y="18081"/>
                        </a:lnTo>
                        <a:lnTo>
                          <a:pt x="12203" y="17717"/>
                        </a:lnTo>
                        <a:lnTo>
                          <a:pt x="21600" y="17029"/>
                        </a:lnTo>
                        <a:lnTo>
                          <a:pt x="21600" y="16867"/>
                        </a:lnTo>
                        <a:lnTo>
                          <a:pt x="21274" y="16503"/>
                        </a:lnTo>
                        <a:lnTo>
                          <a:pt x="20882" y="16180"/>
                        </a:lnTo>
                        <a:lnTo>
                          <a:pt x="20752" y="15897"/>
                        </a:lnTo>
                        <a:lnTo>
                          <a:pt x="20882" y="15249"/>
                        </a:lnTo>
                        <a:lnTo>
                          <a:pt x="20752" y="15047"/>
                        </a:lnTo>
                        <a:lnTo>
                          <a:pt x="20882" y="14724"/>
                        </a:lnTo>
                        <a:lnTo>
                          <a:pt x="20752" y="14360"/>
                        </a:lnTo>
                        <a:lnTo>
                          <a:pt x="20360" y="14036"/>
                        </a:lnTo>
                        <a:lnTo>
                          <a:pt x="20034" y="13510"/>
                        </a:lnTo>
                        <a:lnTo>
                          <a:pt x="20164" y="12984"/>
                        </a:lnTo>
                        <a:lnTo>
                          <a:pt x="20360" y="12701"/>
                        </a:lnTo>
                        <a:lnTo>
                          <a:pt x="20360" y="12135"/>
                        </a:lnTo>
                        <a:lnTo>
                          <a:pt x="20621" y="11852"/>
                        </a:lnTo>
                        <a:lnTo>
                          <a:pt x="21013" y="11690"/>
                        </a:lnTo>
                        <a:lnTo>
                          <a:pt x="20882" y="11407"/>
                        </a:lnTo>
                        <a:lnTo>
                          <a:pt x="20491" y="11245"/>
                        </a:lnTo>
                        <a:lnTo>
                          <a:pt x="20621" y="10840"/>
                        </a:lnTo>
                        <a:lnTo>
                          <a:pt x="20360" y="10557"/>
                        </a:lnTo>
                        <a:lnTo>
                          <a:pt x="20295" y="10396"/>
                        </a:lnTo>
                        <a:lnTo>
                          <a:pt x="19773" y="10112"/>
                        </a:lnTo>
                        <a:lnTo>
                          <a:pt x="19381" y="9546"/>
                        </a:lnTo>
                        <a:lnTo>
                          <a:pt x="19055" y="9263"/>
                        </a:lnTo>
                        <a:lnTo>
                          <a:pt x="18924" y="8939"/>
                        </a:lnTo>
                        <a:lnTo>
                          <a:pt x="18794" y="8818"/>
                        </a:lnTo>
                        <a:lnTo>
                          <a:pt x="16706" y="4085"/>
                        </a:lnTo>
                        <a:lnTo>
                          <a:pt x="14618" y="0"/>
                        </a:lnTo>
                        <a:lnTo>
                          <a:pt x="8222" y="445"/>
                        </a:lnTo>
                        <a:lnTo>
                          <a:pt x="0" y="809"/>
                        </a:lnTo>
                        <a:lnTo>
                          <a:pt x="0" y="890"/>
                        </a:lnTo>
                        <a:lnTo>
                          <a:pt x="261" y="1133"/>
                        </a:lnTo>
                        <a:lnTo>
                          <a:pt x="783" y="1294"/>
                        </a:lnTo>
                        <a:lnTo>
                          <a:pt x="261" y="14440"/>
                        </a:lnTo>
                        <a:lnTo>
                          <a:pt x="1762" y="20912"/>
                        </a:lnTo>
                        <a:lnTo>
                          <a:pt x="1762" y="21034"/>
                        </a:lnTo>
                        <a:lnTo>
                          <a:pt x="2219" y="20953"/>
                        </a:lnTo>
                        <a:lnTo>
                          <a:pt x="3067" y="21034"/>
                        </a:lnTo>
                        <a:lnTo>
                          <a:pt x="3459" y="21034"/>
                        </a:lnTo>
                        <a:lnTo>
                          <a:pt x="3589" y="20063"/>
                        </a:lnTo>
                        <a:lnTo>
                          <a:pt x="3720" y="19739"/>
                        </a:lnTo>
                        <a:lnTo>
                          <a:pt x="3850" y="19537"/>
                        </a:lnTo>
                        <a:lnTo>
                          <a:pt x="3850" y="19456"/>
                        </a:lnTo>
                        <a:lnTo>
                          <a:pt x="4046" y="19618"/>
                        </a:lnTo>
                        <a:lnTo>
                          <a:pt x="4176" y="19699"/>
                        </a:lnTo>
                        <a:lnTo>
                          <a:pt x="4568" y="19901"/>
                        </a:lnTo>
                        <a:lnTo>
                          <a:pt x="4568" y="20225"/>
                        </a:lnTo>
                        <a:lnTo>
                          <a:pt x="4437" y="20427"/>
                        </a:lnTo>
                        <a:lnTo>
                          <a:pt x="4698" y="20751"/>
                        </a:lnTo>
                        <a:lnTo>
                          <a:pt x="5155" y="20912"/>
                        </a:lnTo>
                        <a:lnTo>
                          <a:pt x="5286" y="20831"/>
                        </a:lnTo>
                        <a:lnTo>
                          <a:pt x="5547" y="21115"/>
                        </a:lnTo>
                        <a:lnTo>
                          <a:pt x="5416" y="21438"/>
                        </a:lnTo>
                        <a:lnTo>
                          <a:pt x="4960" y="21519"/>
                        </a:lnTo>
                        <a:lnTo>
                          <a:pt x="4568" y="21519"/>
                        </a:lnTo>
                        <a:lnTo>
                          <a:pt x="4176" y="21600"/>
                        </a:lnTo>
                        <a:lnTo>
                          <a:pt x="6069" y="21438"/>
                        </a:lnTo>
                        <a:lnTo>
                          <a:pt x="6526" y="21357"/>
                        </a:lnTo>
                        <a:lnTo>
                          <a:pt x="6656" y="21034"/>
                        </a:lnTo>
                        <a:lnTo>
                          <a:pt x="6526" y="20953"/>
                        </a:lnTo>
                        <a:lnTo>
                          <a:pt x="7048" y="21034"/>
                        </a:lnTo>
                        <a:lnTo>
                          <a:pt x="7505" y="20751"/>
                        </a:lnTo>
                        <a:lnTo>
                          <a:pt x="7635" y="20306"/>
                        </a:lnTo>
                        <a:lnTo>
                          <a:pt x="7374" y="19982"/>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9" name="Shape 2656">
                    <a:extLst>
                      <a:ext uri="{FF2B5EF4-FFF2-40B4-BE49-F238E27FC236}">
                        <a16:creationId xmlns:a16="http://schemas.microsoft.com/office/drawing/2014/main" id="{6934B7A0-28E2-4FA4-A086-0C09373E6784}"/>
                      </a:ext>
                    </a:extLst>
                  </p:cNvPr>
                  <p:cNvSpPr/>
                  <p:nvPr/>
                </p:nvSpPr>
                <p:spPr>
                  <a:xfrm>
                    <a:off x="113819" y="1306356"/>
                    <a:ext cx="243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000" y="14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0" name="Shape 2657">
                    <a:extLst>
                      <a:ext uri="{FF2B5EF4-FFF2-40B4-BE49-F238E27FC236}">
                        <a16:creationId xmlns:a16="http://schemas.microsoft.com/office/drawing/2014/main" id="{51AC69AE-59A3-44D9-9251-3A3CAA217DC5}"/>
                      </a:ext>
                    </a:extLst>
                  </p:cNvPr>
                  <p:cNvSpPr/>
                  <p:nvPr/>
                </p:nvSpPr>
                <p:spPr>
                  <a:xfrm>
                    <a:off x="113819" y="1306356"/>
                    <a:ext cx="243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000" y="14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1" name="Shape 2658">
                    <a:extLst>
                      <a:ext uri="{FF2B5EF4-FFF2-40B4-BE49-F238E27FC236}">
                        <a16:creationId xmlns:a16="http://schemas.microsoft.com/office/drawing/2014/main" id="{64E6B7B9-172D-4A1B-8A99-4516E2B917E8}"/>
                      </a:ext>
                    </a:extLst>
                  </p:cNvPr>
                  <p:cNvSpPr/>
                  <p:nvPr/>
                </p:nvSpPr>
                <p:spPr>
                  <a:xfrm>
                    <a:off x="352298" y="1235199"/>
                    <a:ext cx="178861" cy="36910"/>
                  </a:xfrm>
                  <a:custGeom>
                    <a:avLst/>
                    <a:gdLst/>
                    <a:ahLst/>
                    <a:cxnLst>
                      <a:cxn ang="0">
                        <a:pos x="wd2" y="hd2"/>
                      </a:cxn>
                      <a:cxn ang="5400000">
                        <a:pos x="wd2" y="hd2"/>
                      </a:cxn>
                      <a:cxn ang="10800000">
                        <a:pos x="wd2" y="hd2"/>
                      </a:cxn>
                      <a:cxn ang="16200000">
                        <a:pos x="wd2" y="hd2"/>
                      </a:cxn>
                    </a:cxnLst>
                    <a:rect l="0" t="0" r="r" b="b"/>
                    <a:pathLst>
                      <a:path w="21600" h="21600" extrusionOk="0">
                        <a:moveTo>
                          <a:pt x="9164" y="10080"/>
                        </a:moveTo>
                        <a:lnTo>
                          <a:pt x="7527" y="10080"/>
                        </a:lnTo>
                        <a:lnTo>
                          <a:pt x="4909" y="15840"/>
                        </a:lnTo>
                        <a:lnTo>
                          <a:pt x="0" y="21600"/>
                        </a:lnTo>
                        <a:lnTo>
                          <a:pt x="2618" y="21600"/>
                        </a:lnTo>
                        <a:lnTo>
                          <a:pt x="16691" y="1440"/>
                        </a:lnTo>
                        <a:lnTo>
                          <a:pt x="21600" y="0"/>
                        </a:lnTo>
                        <a:lnTo>
                          <a:pt x="19636" y="0"/>
                        </a:lnTo>
                        <a:lnTo>
                          <a:pt x="14727" y="1440"/>
                        </a:lnTo>
                        <a:lnTo>
                          <a:pt x="9164" y="1008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2" name="Shape 2659">
                    <a:extLst>
                      <a:ext uri="{FF2B5EF4-FFF2-40B4-BE49-F238E27FC236}">
                        <a16:creationId xmlns:a16="http://schemas.microsoft.com/office/drawing/2014/main" id="{BD8F6E96-0C32-4AAA-B41C-2D2CDDC6856B}"/>
                      </a:ext>
                    </a:extLst>
                  </p:cNvPr>
                  <p:cNvSpPr/>
                  <p:nvPr/>
                </p:nvSpPr>
                <p:spPr>
                  <a:xfrm>
                    <a:off x="352298" y="1235199"/>
                    <a:ext cx="178861" cy="36910"/>
                  </a:xfrm>
                  <a:custGeom>
                    <a:avLst/>
                    <a:gdLst/>
                    <a:ahLst/>
                    <a:cxnLst>
                      <a:cxn ang="0">
                        <a:pos x="wd2" y="hd2"/>
                      </a:cxn>
                      <a:cxn ang="5400000">
                        <a:pos x="wd2" y="hd2"/>
                      </a:cxn>
                      <a:cxn ang="10800000">
                        <a:pos x="wd2" y="hd2"/>
                      </a:cxn>
                      <a:cxn ang="16200000">
                        <a:pos x="wd2" y="hd2"/>
                      </a:cxn>
                    </a:cxnLst>
                    <a:rect l="0" t="0" r="r" b="b"/>
                    <a:pathLst>
                      <a:path w="21600" h="21600" extrusionOk="0">
                        <a:moveTo>
                          <a:pt x="9164" y="10080"/>
                        </a:moveTo>
                        <a:lnTo>
                          <a:pt x="7527" y="10080"/>
                        </a:lnTo>
                        <a:lnTo>
                          <a:pt x="4909" y="15840"/>
                        </a:lnTo>
                        <a:lnTo>
                          <a:pt x="0" y="21600"/>
                        </a:lnTo>
                        <a:lnTo>
                          <a:pt x="2618" y="21600"/>
                        </a:lnTo>
                        <a:lnTo>
                          <a:pt x="16691" y="1440"/>
                        </a:lnTo>
                        <a:lnTo>
                          <a:pt x="21600" y="0"/>
                        </a:lnTo>
                        <a:lnTo>
                          <a:pt x="19636" y="0"/>
                        </a:lnTo>
                        <a:lnTo>
                          <a:pt x="14727" y="1440"/>
                        </a:lnTo>
                        <a:lnTo>
                          <a:pt x="9164" y="1008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80" name="Shape 2661">
                  <a:extLst>
                    <a:ext uri="{FF2B5EF4-FFF2-40B4-BE49-F238E27FC236}">
                      <a16:creationId xmlns:a16="http://schemas.microsoft.com/office/drawing/2014/main" id="{F7C7FFA0-6C39-465B-8F32-3C19EB852B41}"/>
                    </a:ext>
                  </a:extLst>
                </p:cNvPr>
                <p:cNvSpPr/>
                <p:nvPr/>
              </p:nvSpPr>
              <p:spPr>
                <a:xfrm>
                  <a:off x="9396116" y="2616889"/>
                  <a:ext cx="560553" cy="580044"/>
                </a:xfrm>
                <a:custGeom>
                  <a:avLst/>
                  <a:gdLst/>
                  <a:ahLst/>
                  <a:cxnLst>
                    <a:cxn ang="0">
                      <a:pos x="wd2" y="hd2"/>
                    </a:cxn>
                    <a:cxn ang="5400000">
                      <a:pos x="wd2" y="hd2"/>
                    </a:cxn>
                    <a:cxn ang="10800000">
                      <a:pos x="wd2" y="hd2"/>
                    </a:cxn>
                    <a:cxn ang="16200000">
                      <a:pos x="wd2" y="hd2"/>
                    </a:cxn>
                  </a:cxnLst>
                  <a:rect l="0" t="0" r="r" b="b"/>
                  <a:pathLst>
                    <a:path w="21600" h="21600" extrusionOk="0">
                      <a:moveTo>
                        <a:pt x="0" y="4288"/>
                      </a:moveTo>
                      <a:lnTo>
                        <a:pt x="845" y="9582"/>
                      </a:lnTo>
                      <a:lnTo>
                        <a:pt x="2051" y="19112"/>
                      </a:lnTo>
                      <a:lnTo>
                        <a:pt x="2655" y="18847"/>
                      </a:lnTo>
                      <a:lnTo>
                        <a:pt x="2956" y="19112"/>
                      </a:lnTo>
                      <a:lnTo>
                        <a:pt x="3680" y="18953"/>
                      </a:lnTo>
                      <a:lnTo>
                        <a:pt x="4706" y="19324"/>
                      </a:lnTo>
                      <a:lnTo>
                        <a:pt x="4887" y="19747"/>
                      </a:lnTo>
                      <a:lnTo>
                        <a:pt x="5611" y="20435"/>
                      </a:lnTo>
                      <a:lnTo>
                        <a:pt x="6034" y="20541"/>
                      </a:lnTo>
                      <a:lnTo>
                        <a:pt x="6818" y="20435"/>
                      </a:lnTo>
                      <a:lnTo>
                        <a:pt x="7059" y="20541"/>
                      </a:lnTo>
                      <a:lnTo>
                        <a:pt x="7964" y="21018"/>
                      </a:lnTo>
                      <a:lnTo>
                        <a:pt x="8326" y="21018"/>
                      </a:lnTo>
                      <a:lnTo>
                        <a:pt x="8628" y="20700"/>
                      </a:lnTo>
                      <a:lnTo>
                        <a:pt x="8990" y="20647"/>
                      </a:lnTo>
                      <a:lnTo>
                        <a:pt x="9533" y="20700"/>
                      </a:lnTo>
                      <a:lnTo>
                        <a:pt x="10016" y="21018"/>
                      </a:lnTo>
                      <a:lnTo>
                        <a:pt x="10378" y="20806"/>
                      </a:lnTo>
                      <a:lnTo>
                        <a:pt x="10800" y="20806"/>
                      </a:lnTo>
                      <a:lnTo>
                        <a:pt x="11041" y="20541"/>
                      </a:lnTo>
                      <a:lnTo>
                        <a:pt x="11464" y="20118"/>
                      </a:lnTo>
                      <a:lnTo>
                        <a:pt x="11946" y="19906"/>
                      </a:lnTo>
                      <a:lnTo>
                        <a:pt x="12248" y="20647"/>
                      </a:lnTo>
                      <a:lnTo>
                        <a:pt x="12610" y="20912"/>
                      </a:lnTo>
                      <a:lnTo>
                        <a:pt x="13093" y="20912"/>
                      </a:lnTo>
                      <a:lnTo>
                        <a:pt x="13394" y="21335"/>
                      </a:lnTo>
                      <a:lnTo>
                        <a:pt x="13756" y="21600"/>
                      </a:lnTo>
                      <a:lnTo>
                        <a:pt x="14179" y="21600"/>
                      </a:lnTo>
                      <a:lnTo>
                        <a:pt x="14782" y="21335"/>
                      </a:lnTo>
                      <a:lnTo>
                        <a:pt x="15084" y="21018"/>
                      </a:lnTo>
                      <a:lnTo>
                        <a:pt x="15084" y="20647"/>
                      </a:lnTo>
                      <a:lnTo>
                        <a:pt x="15566" y="20329"/>
                      </a:lnTo>
                      <a:lnTo>
                        <a:pt x="15446" y="19641"/>
                      </a:lnTo>
                      <a:lnTo>
                        <a:pt x="15325" y="19429"/>
                      </a:lnTo>
                      <a:lnTo>
                        <a:pt x="15446" y="19006"/>
                      </a:lnTo>
                      <a:lnTo>
                        <a:pt x="15566" y="18953"/>
                      </a:lnTo>
                      <a:lnTo>
                        <a:pt x="15566" y="18529"/>
                      </a:lnTo>
                      <a:lnTo>
                        <a:pt x="15687" y="18212"/>
                      </a:lnTo>
                      <a:lnTo>
                        <a:pt x="15989" y="17841"/>
                      </a:lnTo>
                      <a:lnTo>
                        <a:pt x="16351" y="17947"/>
                      </a:lnTo>
                      <a:lnTo>
                        <a:pt x="16834" y="18529"/>
                      </a:lnTo>
                      <a:lnTo>
                        <a:pt x="17015" y="18159"/>
                      </a:lnTo>
                      <a:lnTo>
                        <a:pt x="17256" y="17735"/>
                      </a:lnTo>
                      <a:lnTo>
                        <a:pt x="16954" y="17418"/>
                      </a:lnTo>
                      <a:lnTo>
                        <a:pt x="17135" y="17047"/>
                      </a:lnTo>
                      <a:lnTo>
                        <a:pt x="17135" y="16624"/>
                      </a:lnTo>
                      <a:lnTo>
                        <a:pt x="17377" y="16359"/>
                      </a:lnTo>
                      <a:lnTo>
                        <a:pt x="17920" y="16041"/>
                      </a:lnTo>
                      <a:lnTo>
                        <a:pt x="17920" y="15671"/>
                      </a:lnTo>
                      <a:lnTo>
                        <a:pt x="18282" y="15247"/>
                      </a:lnTo>
                      <a:lnTo>
                        <a:pt x="18945" y="15459"/>
                      </a:lnTo>
                      <a:lnTo>
                        <a:pt x="19850" y="14824"/>
                      </a:lnTo>
                      <a:lnTo>
                        <a:pt x="20333" y="14029"/>
                      </a:lnTo>
                      <a:lnTo>
                        <a:pt x="20876" y="13659"/>
                      </a:lnTo>
                      <a:lnTo>
                        <a:pt x="20997" y="12971"/>
                      </a:lnTo>
                      <a:lnTo>
                        <a:pt x="20997" y="11859"/>
                      </a:lnTo>
                      <a:lnTo>
                        <a:pt x="21238" y="11859"/>
                      </a:lnTo>
                      <a:lnTo>
                        <a:pt x="21238" y="11382"/>
                      </a:lnTo>
                      <a:lnTo>
                        <a:pt x="21117" y="10959"/>
                      </a:lnTo>
                      <a:lnTo>
                        <a:pt x="21359" y="9847"/>
                      </a:lnTo>
                      <a:lnTo>
                        <a:pt x="21479" y="9582"/>
                      </a:lnTo>
                      <a:lnTo>
                        <a:pt x="21238" y="8471"/>
                      </a:lnTo>
                      <a:lnTo>
                        <a:pt x="20876" y="8100"/>
                      </a:lnTo>
                      <a:lnTo>
                        <a:pt x="20997" y="7782"/>
                      </a:lnTo>
                      <a:lnTo>
                        <a:pt x="21238" y="7782"/>
                      </a:lnTo>
                      <a:lnTo>
                        <a:pt x="21600" y="7571"/>
                      </a:lnTo>
                      <a:lnTo>
                        <a:pt x="20092" y="212"/>
                      </a:lnTo>
                      <a:lnTo>
                        <a:pt x="20092" y="0"/>
                      </a:lnTo>
                      <a:lnTo>
                        <a:pt x="17618" y="1324"/>
                      </a:lnTo>
                      <a:lnTo>
                        <a:pt x="16834" y="1800"/>
                      </a:lnTo>
                      <a:lnTo>
                        <a:pt x="16351" y="2118"/>
                      </a:lnTo>
                      <a:lnTo>
                        <a:pt x="15989" y="2382"/>
                      </a:lnTo>
                      <a:lnTo>
                        <a:pt x="15566" y="3018"/>
                      </a:lnTo>
                      <a:lnTo>
                        <a:pt x="14782" y="3600"/>
                      </a:lnTo>
                      <a:lnTo>
                        <a:pt x="13998" y="3706"/>
                      </a:lnTo>
                      <a:lnTo>
                        <a:pt x="13515" y="3706"/>
                      </a:lnTo>
                      <a:lnTo>
                        <a:pt x="12610" y="4024"/>
                      </a:lnTo>
                      <a:lnTo>
                        <a:pt x="12248" y="4288"/>
                      </a:lnTo>
                      <a:lnTo>
                        <a:pt x="11826" y="4394"/>
                      </a:lnTo>
                      <a:lnTo>
                        <a:pt x="11464" y="4712"/>
                      </a:lnTo>
                      <a:lnTo>
                        <a:pt x="11041" y="4606"/>
                      </a:lnTo>
                      <a:lnTo>
                        <a:pt x="10559" y="4394"/>
                      </a:lnTo>
                      <a:lnTo>
                        <a:pt x="9654" y="4394"/>
                      </a:lnTo>
                      <a:lnTo>
                        <a:pt x="9352" y="4712"/>
                      </a:lnTo>
                      <a:lnTo>
                        <a:pt x="8869" y="4712"/>
                      </a:lnTo>
                      <a:lnTo>
                        <a:pt x="9352" y="4288"/>
                      </a:lnTo>
                      <a:lnTo>
                        <a:pt x="10016" y="4182"/>
                      </a:lnTo>
                      <a:lnTo>
                        <a:pt x="9533" y="3812"/>
                      </a:lnTo>
                      <a:lnTo>
                        <a:pt x="9231" y="4182"/>
                      </a:lnTo>
                      <a:lnTo>
                        <a:pt x="8749" y="4076"/>
                      </a:lnTo>
                      <a:lnTo>
                        <a:pt x="8326" y="3812"/>
                      </a:lnTo>
                      <a:lnTo>
                        <a:pt x="7723" y="3706"/>
                      </a:lnTo>
                      <a:lnTo>
                        <a:pt x="7421" y="3600"/>
                      </a:lnTo>
                      <a:lnTo>
                        <a:pt x="6516" y="3494"/>
                      </a:lnTo>
                      <a:lnTo>
                        <a:pt x="6396" y="3282"/>
                      </a:lnTo>
                      <a:lnTo>
                        <a:pt x="4465" y="3706"/>
                      </a:lnTo>
                      <a:lnTo>
                        <a:pt x="0" y="4288"/>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1" name="Shape 2662">
                  <a:extLst>
                    <a:ext uri="{FF2B5EF4-FFF2-40B4-BE49-F238E27FC236}">
                      <a16:creationId xmlns:a16="http://schemas.microsoft.com/office/drawing/2014/main" id="{F8FF359F-A4DF-4C14-A08E-09E0BC11709D}"/>
                    </a:ext>
                  </a:extLst>
                </p:cNvPr>
                <p:cNvSpPr/>
                <p:nvPr/>
              </p:nvSpPr>
              <p:spPr>
                <a:xfrm>
                  <a:off x="9428999" y="3727216"/>
                  <a:ext cx="729658" cy="683826"/>
                </a:xfrm>
                <a:custGeom>
                  <a:avLst/>
                  <a:gdLst/>
                  <a:ahLst/>
                  <a:cxnLst>
                    <a:cxn ang="0">
                      <a:pos x="wd2" y="hd2"/>
                    </a:cxn>
                    <a:cxn ang="5400000">
                      <a:pos x="wd2" y="hd2"/>
                    </a:cxn>
                    <a:cxn ang="10800000">
                      <a:pos x="wd2" y="hd2"/>
                    </a:cxn>
                    <a:cxn ang="16200000">
                      <a:pos x="wd2" y="hd2"/>
                    </a:cxn>
                  </a:cxnLst>
                  <a:rect l="0" t="0" r="r" b="b"/>
                  <a:pathLst>
                    <a:path w="21600" h="21600" extrusionOk="0">
                      <a:moveTo>
                        <a:pt x="21090" y="12709"/>
                      </a:moveTo>
                      <a:lnTo>
                        <a:pt x="20488" y="12664"/>
                      </a:lnTo>
                      <a:lnTo>
                        <a:pt x="20209" y="12304"/>
                      </a:lnTo>
                      <a:lnTo>
                        <a:pt x="20209" y="11721"/>
                      </a:lnTo>
                      <a:lnTo>
                        <a:pt x="19978" y="11361"/>
                      </a:lnTo>
                      <a:lnTo>
                        <a:pt x="19792" y="11137"/>
                      </a:lnTo>
                      <a:lnTo>
                        <a:pt x="19607" y="10778"/>
                      </a:lnTo>
                      <a:lnTo>
                        <a:pt x="19097" y="10598"/>
                      </a:lnTo>
                      <a:lnTo>
                        <a:pt x="18819" y="10373"/>
                      </a:lnTo>
                      <a:lnTo>
                        <a:pt x="18726" y="10014"/>
                      </a:lnTo>
                      <a:lnTo>
                        <a:pt x="18726" y="9790"/>
                      </a:lnTo>
                      <a:lnTo>
                        <a:pt x="18587" y="9430"/>
                      </a:lnTo>
                      <a:lnTo>
                        <a:pt x="18216" y="8936"/>
                      </a:lnTo>
                      <a:lnTo>
                        <a:pt x="18124" y="8667"/>
                      </a:lnTo>
                      <a:lnTo>
                        <a:pt x="17521" y="8263"/>
                      </a:lnTo>
                      <a:lnTo>
                        <a:pt x="17150" y="8173"/>
                      </a:lnTo>
                      <a:lnTo>
                        <a:pt x="16826" y="7904"/>
                      </a:lnTo>
                      <a:lnTo>
                        <a:pt x="16826" y="7814"/>
                      </a:lnTo>
                      <a:lnTo>
                        <a:pt x="16548" y="7679"/>
                      </a:lnTo>
                      <a:lnTo>
                        <a:pt x="16455" y="7410"/>
                      </a:lnTo>
                      <a:lnTo>
                        <a:pt x="16130" y="7230"/>
                      </a:lnTo>
                      <a:lnTo>
                        <a:pt x="16038" y="6916"/>
                      </a:lnTo>
                      <a:lnTo>
                        <a:pt x="16038" y="6736"/>
                      </a:lnTo>
                      <a:lnTo>
                        <a:pt x="15760" y="6556"/>
                      </a:lnTo>
                      <a:lnTo>
                        <a:pt x="15342" y="6242"/>
                      </a:lnTo>
                      <a:lnTo>
                        <a:pt x="14972" y="6152"/>
                      </a:lnTo>
                      <a:lnTo>
                        <a:pt x="14740" y="5973"/>
                      </a:lnTo>
                      <a:lnTo>
                        <a:pt x="14555" y="5613"/>
                      </a:lnTo>
                      <a:lnTo>
                        <a:pt x="14230" y="5299"/>
                      </a:lnTo>
                      <a:lnTo>
                        <a:pt x="13581" y="4940"/>
                      </a:lnTo>
                      <a:lnTo>
                        <a:pt x="12979" y="4536"/>
                      </a:lnTo>
                      <a:lnTo>
                        <a:pt x="12098" y="3593"/>
                      </a:lnTo>
                      <a:lnTo>
                        <a:pt x="12052" y="3278"/>
                      </a:lnTo>
                      <a:lnTo>
                        <a:pt x="11681" y="2919"/>
                      </a:lnTo>
                      <a:lnTo>
                        <a:pt x="11588" y="2694"/>
                      </a:lnTo>
                      <a:lnTo>
                        <a:pt x="11264" y="2335"/>
                      </a:lnTo>
                      <a:lnTo>
                        <a:pt x="10707" y="2425"/>
                      </a:lnTo>
                      <a:lnTo>
                        <a:pt x="10105" y="1931"/>
                      </a:lnTo>
                      <a:lnTo>
                        <a:pt x="9873" y="1931"/>
                      </a:lnTo>
                      <a:lnTo>
                        <a:pt x="9502" y="1751"/>
                      </a:lnTo>
                      <a:lnTo>
                        <a:pt x="9317" y="1392"/>
                      </a:lnTo>
                      <a:lnTo>
                        <a:pt x="9409" y="1078"/>
                      </a:lnTo>
                      <a:lnTo>
                        <a:pt x="10012" y="225"/>
                      </a:lnTo>
                      <a:lnTo>
                        <a:pt x="10105" y="0"/>
                      </a:lnTo>
                      <a:lnTo>
                        <a:pt x="5238" y="719"/>
                      </a:lnTo>
                      <a:lnTo>
                        <a:pt x="3569" y="808"/>
                      </a:lnTo>
                      <a:lnTo>
                        <a:pt x="0" y="1347"/>
                      </a:lnTo>
                      <a:lnTo>
                        <a:pt x="1483" y="5883"/>
                      </a:lnTo>
                      <a:lnTo>
                        <a:pt x="2967" y="11137"/>
                      </a:lnTo>
                      <a:lnTo>
                        <a:pt x="3059" y="11272"/>
                      </a:lnTo>
                      <a:lnTo>
                        <a:pt x="3152" y="11631"/>
                      </a:lnTo>
                      <a:lnTo>
                        <a:pt x="3384" y="11945"/>
                      </a:lnTo>
                      <a:lnTo>
                        <a:pt x="3662" y="12574"/>
                      </a:lnTo>
                      <a:lnTo>
                        <a:pt x="4033" y="12888"/>
                      </a:lnTo>
                      <a:lnTo>
                        <a:pt x="4079" y="13068"/>
                      </a:lnTo>
                      <a:lnTo>
                        <a:pt x="4264" y="13382"/>
                      </a:lnTo>
                      <a:lnTo>
                        <a:pt x="4172" y="13831"/>
                      </a:lnTo>
                      <a:lnTo>
                        <a:pt x="4450" y="14011"/>
                      </a:lnTo>
                      <a:lnTo>
                        <a:pt x="4542" y="14325"/>
                      </a:lnTo>
                      <a:lnTo>
                        <a:pt x="4264" y="14505"/>
                      </a:lnTo>
                      <a:lnTo>
                        <a:pt x="4079" y="14819"/>
                      </a:lnTo>
                      <a:lnTo>
                        <a:pt x="4079" y="15448"/>
                      </a:lnTo>
                      <a:lnTo>
                        <a:pt x="3940" y="15762"/>
                      </a:lnTo>
                      <a:lnTo>
                        <a:pt x="3847" y="16346"/>
                      </a:lnTo>
                      <a:lnTo>
                        <a:pt x="4079" y="16930"/>
                      </a:lnTo>
                      <a:lnTo>
                        <a:pt x="4357" y="17289"/>
                      </a:lnTo>
                      <a:lnTo>
                        <a:pt x="4450" y="17693"/>
                      </a:lnTo>
                      <a:lnTo>
                        <a:pt x="4357" y="18052"/>
                      </a:lnTo>
                      <a:lnTo>
                        <a:pt x="4450" y="18277"/>
                      </a:lnTo>
                      <a:lnTo>
                        <a:pt x="4357" y="18995"/>
                      </a:lnTo>
                      <a:lnTo>
                        <a:pt x="4450" y="19310"/>
                      </a:lnTo>
                      <a:lnTo>
                        <a:pt x="4728" y="19669"/>
                      </a:lnTo>
                      <a:lnTo>
                        <a:pt x="4960" y="20073"/>
                      </a:lnTo>
                      <a:lnTo>
                        <a:pt x="4960" y="20253"/>
                      </a:lnTo>
                      <a:lnTo>
                        <a:pt x="5423" y="20926"/>
                      </a:lnTo>
                      <a:lnTo>
                        <a:pt x="5516" y="21241"/>
                      </a:lnTo>
                      <a:lnTo>
                        <a:pt x="5748" y="21510"/>
                      </a:lnTo>
                      <a:lnTo>
                        <a:pt x="16640" y="20747"/>
                      </a:lnTo>
                      <a:lnTo>
                        <a:pt x="17011" y="21016"/>
                      </a:lnTo>
                      <a:lnTo>
                        <a:pt x="17243" y="21600"/>
                      </a:lnTo>
                      <a:lnTo>
                        <a:pt x="17614" y="21600"/>
                      </a:lnTo>
                      <a:lnTo>
                        <a:pt x="17845" y="21420"/>
                      </a:lnTo>
                      <a:lnTo>
                        <a:pt x="17845" y="20477"/>
                      </a:lnTo>
                      <a:lnTo>
                        <a:pt x="17706" y="20163"/>
                      </a:lnTo>
                      <a:lnTo>
                        <a:pt x="17614" y="19894"/>
                      </a:lnTo>
                      <a:lnTo>
                        <a:pt x="17706" y="19579"/>
                      </a:lnTo>
                      <a:lnTo>
                        <a:pt x="17845" y="19579"/>
                      </a:lnTo>
                      <a:lnTo>
                        <a:pt x="18124" y="19310"/>
                      </a:lnTo>
                      <a:lnTo>
                        <a:pt x="18494" y="19400"/>
                      </a:lnTo>
                      <a:lnTo>
                        <a:pt x="19282" y="19579"/>
                      </a:lnTo>
                      <a:lnTo>
                        <a:pt x="19607" y="19669"/>
                      </a:lnTo>
                      <a:lnTo>
                        <a:pt x="19792" y="19579"/>
                      </a:lnTo>
                      <a:lnTo>
                        <a:pt x="19885" y="19579"/>
                      </a:lnTo>
                      <a:lnTo>
                        <a:pt x="19978" y="19220"/>
                      </a:lnTo>
                      <a:lnTo>
                        <a:pt x="19700" y="18995"/>
                      </a:lnTo>
                      <a:lnTo>
                        <a:pt x="19792" y="18636"/>
                      </a:lnTo>
                      <a:lnTo>
                        <a:pt x="19978" y="18367"/>
                      </a:lnTo>
                      <a:lnTo>
                        <a:pt x="19700" y="18367"/>
                      </a:lnTo>
                      <a:lnTo>
                        <a:pt x="19885" y="18052"/>
                      </a:lnTo>
                      <a:lnTo>
                        <a:pt x="19607" y="17783"/>
                      </a:lnTo>
                      <a:lnTo>
                        <a:pt x="19885" y="17963"/>
                      </a:lnTo>
                      <a:lnTo>
                        <a:pt x="20024" y="17603"/>
                      </a:lnTo>
                      <a:lnTo>
                        <a:pt x="19607" y="17603"/>
                      </a:lnTo>
                      <a:lnTo>
                        <a:pt x="19792" y="17289"/>
                      </a:lnTo>
                      <a:lnTo>
                        <a:pt x="20024" y="17469"/>
                      </a:lnTo>
                      <a:lnTo>
                        <a:pt x="20302" y="17020"/>
                      </a:lnTo>
                      <a:lnTo>
                        <a:pt x="20395" y="16705"/>
                      </a:lnTo>
                      <a:lnTo>
                        <a:pt x="20024" y="16615"/>
                      </a:lnTo>
                      <a:lnTo>
                        <a:pt x="19792" y="16615"/>
                      </a:lnTo>
                      <a:lnTo>
                        <a:pt x="19421" y="16436"/>
                      </a:lnTo>
                      <a:lnTo>
                        <a:pt x="19607" y="16436"/>
                      </a:lnTo>
                      <a:lnTo>
                        <a:pt x="19885" y="16526"/>
                      </a:lnTo>
                      <a:lnTo>
                        <a:pt x="20209" y="16526"/>
                      </a:lnTo>
                      <a:lnTo>
                        <a:pt x="20209" y="16166"/>
                      </a:lnTo>
                      <a:lnTo>
                        <a:pt x="20395" y="16166"/>
                      </a:lnTo>
                      <a:lnTo>
                        <a:pt x="20580" y="15583"/>
                      </a:lnTo>
                      <a:lnTo>
                        <a:pt x="20302" y="15672"/>
                      </a:lnTo>
                      <a:lnTo>
                        <a:pt x="20117" y="15493"/>
                      </a:lnTo>
                      <a:lnTo>
                        <a:pt x="20395" y="15268"/>
                      </a:lnTo>
                      <a:lnTo>
                        <a:pt x="20302" y="14999"/>
                      </a:lnTo>
                      <a:lnTo>
                        <a:pt x="20580" y="15178"/>
                      </a:lnTo>
                      <a:lnTo>
                        <a:pt x="20766" y="14819"/>
                      </a:lnTo>
                      <a:lnTo>
                        <a:pt x="20766" y="14774"/>
                      </a:lnTo>
                      <a:lnTo>
                        <a:pt x="20395" y="14819"/>
                      </a:lnTo>
                      <a:lnTo>
                        <a:pt x="20302" y="14505"/>
                      </a:lnTo>
                      <a:lnTo>
                        <a:pt x="20673" y="14505"/>
                      </a:lnTo>
                      <a:lnTo>
                        <a:pt x="20905" y="14146"/>
                      </a:lnTo>
                      <a:lnTo>
                        <a:pt x="20580" y="13921"/>
                      </a:lnTo>
                      <a:lnTo>
                        <a:pt x="20580" y="13562"/>
                      </a:lnTo>
                      <a:lnTo>
                        <a:pt x="20905" y="13741"/>
                      </a:lnTo>
                      <a:lnTo>
                        <a:pt x="21276" y="13741"/>
                      </a:lnTo>
                      <a:lnTo>
                        <a:pt x="21183" y="13382"/>
                      </a:lnTo>
                      <a:lnTo>
                        <a:pt x="21507" y="13247"/>
                      </a:lnTo>
                      <a:lnTo>
                        <a:pt x="21600" y="12888"/>
                      </a:lnTo>
                      <a:lnTo>
                        <a:pt x="21461" y="12888"/>
                      </a:lnTo>
                      <a:lnTo>
                        <a:pt x="21090" y="12709"/>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2" name="Shape 2663">
                  <a:extLst>
                    <a:ext uri="{FF2B5EF4-FFF2-40B4-BE49-F238E27FC236}">
                      <a16:creationId xmlns:a16="http://schemas.microsoft.com/office/drawing/2014/main" id="{F2474052-1A61-4A08-A92D-31B0690D868D}"/>
                    </a:ext>
                  </a:extLst>
                </p:cNvPr>
                <p:cNvSpPr/>
                <p:nvPr/>
              </p:nvSpPr>
              <p:spPr>
                <a:xfrm>
                  <a:off x="9753117" y="2820189"/>
                  <a:ext cx="595000" cy="543080"/>
                </a:xfrm>
                <a:custGeom>
                  <a:avLst/>
                  <a:gdLst/>
                  <a:ahLst/>
                  <a:cxnLst>
                    <a:cxn ang="0">
                      <a:pos x="wd2" y="hd2"/>
                    </a:cxn>
                    <a:cxn ang="5400000">
                      <a:pos x="wd2" y="hd2"/>
                    </a:cxn>
                    <a:cxn ang="10800000">
                      <a:pos x="wd2" y="hd2"/>
                    </a:cxn>
                    <a:cxn ang="16200000">
                      <a:pos x="wd2" y="hd2"/>
                    </a:cxn>
                  </a:cxnLst>
                  <a:rect l="0" t="0" r="r" b="b"/>
                  <a:pathLst>
                    <a:path w="21600" h="21600" extrusionOk="0">
                      <a:moveTo>
                        <a:pt x="6821" y="226"/>
                      </a:moveTo>
                      <a:lnTo>
                        <a:pt x="6707" y="565"/>
                      </a:lnTo>
                      <a:lnTo>
                        <a:pt x="7048" y="961"/>
                      </a:lnTo>
                      <a:lnTo>
                        <a:pt x="7276" y="2149"/>
                      </a:lnTo>
                      <a:lnTo>
                        <a:pt x="7162" y="2431"/>
                      </a:lnTo>
                      <a:lnTo>
                        <a:pt x="6935" y="3619"/>
                      </a:lnTo>
                      <a:lnTo>
                        <a:pt x="7048" y="4071"/>
                      </a:lnTo>
                      <a:lnTo>
                        <a:pt x="7048" y="4580"/>
                      </a:lnTo>
                      <a:lnTo>
                        <a:pt x="6821" y="4580"/>
                      </a:lnTo>
                      <a:lnTo>
                        <a:pt x="6821" y="5768"/>
                      </a:lnTo>
                      <a:lnTo>
                        <a:pt x="6707" y="6503"/>
                      </a:lnTo>
                      <a:lnTo>
                        <a:pt x="6196" y="6898"/>
                      </a:lnTo>
                      <a:lnTo>
                        <a:pt x="5741" y="7747"/>
                      </a:lnTo>
                      <a:lnTo>
                        <a:pt x="4888" y="8425"/>
                      </a:lnTo>
                      <a:lnTo>
                        <a:pt x="4263" y="8199"/>
                      </a:lnTo>
                      <a:lnTo>
                        <a:pt x="3922" y="8651"/>
                      </a:lnTo>
                      <a:lnTo>
                        <a:pt x="3922" y="9047"/>
                      </a:lnTo>
                      <a:lnTo>
                        <a:pt x="3411" y="9386"/>
                      </a:lnTo>
                      <a:lnTo>
                        <a:pt x="3183" y="9669"/>
                      </a:lnTo>
                      <a:lnTo>
                        <a:pt x="3183" y="10121"/>
                      </a:lnTo>
                      <a:lnTo>
                        <a:pt x="3013" y="10517"/>
                      </a:lnTo>
                      <a:lnTo>
                        <a:pt x="3297" y="10857"/>
                      </a:lnTo>
                      <a:lnTo>
                        <a:pt x="3069" y="11309"/>
                      </a:lnTo>
                      <a:lnTo>
                        <a:pt x="2899" y="11705"/>
                      </a:lnTo>
                      <a:lnTo>
                        <a:pt x="2444" y="11083"/>
                      </a:lnTo>
                      <a:lnTo>
                        <a:pt x="2103" y="10970"/>
                      </a:lnTo>
                      <a:lnTo>
                        <a:pt x="1819" y="11365"/>
                      </a:lnTo>
                      <a:lnTo>
                        <a:pt x="1705" y="11705"/>
                      </a:lnTo>
                      <a:lnTo>
                        <a:pt x="1705" y="12157"/>
                      </a:lnTo>
                      <a:lnTo>
                        <a:pt x="1592" y="12214"/>
                      </a:lnTo>
                      <a:lnTo>
                        <a:pt x="1478" y="12666"/>
                      </a:lnTo>
                      <a:lnTo>
                        <a:pt x="1592" y="12892"/>
                      </a:lnTo>
                      <a:lnTo>
                        <a:pt x="1705" y="13627"/>
                      </a:lnTo>
                      <a:lnTo>
                        <a:pt x="1251" y="13966"/>
                      </a:lnTo>
                      <a:lnTo>
                        <a:pt x="1251" y="14362"/>
                      </a:lnTo>
                      <a:lnTo>
                        <a:pt x="966" y="14702"/>
                      </a:lnTo>
                      <a:lnTo>
                        <a:pt x="398" y="14984"/>
                      </a:lnTo>
                      <a:lnTo>
                        <a:pt x="0" y="14984"/>
                      </a:lnTo>
                      <a:lnTo>
                        <a:pt x="0" y="15324"/>
                      </a:lnTo>
                      <a:lnTo>
                        <a:pt x="227" y="15437"/>
                      </a:lnTo>
                      <a:lnTo>
                        <a:pt x="227" y="15832"/>
                      </a:lnTo>
                      <a:lnTo>
                        <a:pt x="0" y="16624"/>
                      </a:lnTo>
                      <a:lnTo>
                        <a:pt x="853" y="17472"/>
                      </a:lnTo>
                      <a:lnTo>
                        <a:pt x="966" y="17868"/>
                      </a:lnTo>
                      <a:lnTo>
                        <a:pt x="1364" y="18207"/>
                      </a:lnTo>
                      <a:lnTo>
                        <a:pt x="2103" y="19282"/>
                      </a:lnTo>
                      <a:lnTo>
                        <a:pt x="3013" y="19904"/>
                      </a:lnTo>
                      <a:lnTo>
                        <a:pt x="3752" y="19904"/>
                      </a:lnTo>
                      <a:lnTo>
                        <a:pt x="3752" y="20186"/>
                      </a:lnTo>
                      <a:lnTo>
                        <a:pt x="4036" y="20639"/>
                      </a:lnTo>
                      <a:lnTo>
                        <a:pt x="4491" y="21035"/>
                      </a:lnTo>
                      <a:lnTo>
                        <a:pt x="5229" y="21487"/>
                      </a:lnTo>
                      <a:lnTo>
                        <a:pt x="5855" y="21600"/>
                      </a:lnTo>
                      <a:lnTo>
                        <a:pt x="6594" y="21035"/>
                      </a:lnTo>
                      <a:lnTo>
                        <a:pt x="6707" y="20752"/>
                      </a:lnTo>
                      <a:lnTo>
                        <a:pt x="7389" y="20978"/>
                      </a:lnTo>
                      <a:lnTo>
                        <a:pt x="7787" y="20978"/>
                      </a:lnTo>
                      <a:lnTo>
                        <a:pt x="8640" y="20526"/>
                      </a:lnTo>
                      <a:lnTo>
                        <a:pt x="9095" y="20413"/>
                      </a:lnTo>
                      <a:lnTo>
                        <a:pt x="9208" y="20130"/>
                      </a:lnTo>
                      <a:lnTo>
                        <a:pt x="9208" y="19677"/>
                      </a:lnTo>
                      <a:lnTo>
                        <a:pt x="9720" y="19904"/>
                      </a:lnTo>
                      <a:lnTo>
                        <a:pt x="10459" y="19282"/>
                      </a:lnTo>
                      <a:lnTo>
                        <a:pt x="10914" y="19338"/>
                      </a:lnTo>
                      <a:lnTo>
                        <a:pt x="11653" y="18829"/>
                      </a:lnTo>
                      <a:lnTo>
                        <a:pt x="11766" y="18716"/>
                      </a:lnTo>
                      <a:lnTo>
                        <a:pt x="11653" y="18320"/>
                      </a:lnTo>
                      <a:lnTo>
                        <a:pt x="11937" y="17981"/>
                      </a:lnTo>
                      <a:lnTo>
                        <a:pt x="11653" y="17529"/>
                      </a:lnTo>
                      <a:lnTo>
                        <a:pt x="11766" y="16794"/>
                      </a:lnTo>
                      <a:lnTo>
                        <a:pt x="12164" y="16059"/>
                      </a:lnTo>
                      <a:lnTo>
                        <a:pt x="12619" y="15550"/>
                      </a:lnTo>
                      <a:lnTo>
                        <a:pt x="12733" y="14815"/>
                      </a:lnTo>
                      <a:lnTo>
                        <a:pt x="12789" y="14362"/>
                      </a:lnTo>
                      <a:lnTo>
                        <a:pt x="13017" y="13966"/>
                      </a:lnTo>
                      <a:lnTo>
                        <a:pt x="13244" y="13175"/>
                      </a:lnTo>
                      <a:lnTo>
                        <a:pt x="13472" y="13005"/>
                      </a:lnTo>
                      <a:lnTo>
                        <a:pt x="13472" y="11818"/>
                      </a:lnTo>
                      <a:lnTo>
                        <a:pt x="13869" y="11705"/>
                      </a:lnTo>
                      <a:lnTo>
                        <a:pt x="14324" y="12044"/>
                      </a:lnTo>
                      <a:lnTo>
                        <a:pt x="14324" y="12214"/>
                      </a:lnTo>
                      <a:lnTo>
                        <a:pt x="15177" y="12327"/>
                      </a:lnTo>
                      <a:lnTo>
                        <a:pt x="15461" y="12214"/>
                      </a:lnTo>
                      <a:lnTo>
                        <a:pt x="15688" y="11818"/>
                      </a:lnTo>
                      <a:lnTo>
                        <a:pt x="15802" y="10970"/>
                      </a:lnTo>
                      <a:lnTo>
                        <a:pt x="16029" y="10630"/>
                      </a:lnTo>
                      <a:lnTo>
                        <a:pt x="16143" y="10121"/>
                      </a:lnTo>
                      <a:lnTo>
                        <a:pt x="16257" y="9669"/>
                      </a:lnTo>
                      <a:lnTo>
                        <a:pt x="16655" y="9669"/>
                      </a:lnTo>
                      <a:lnTo>
                        <a:pt x="17109" y="9556"/>
                      </a:lnTo>
                      <a:lnTo>
                        <a:pt x="17394" y="8821"/>
                      </a:lnTo>
                      <a:lnTo>
                        <a:pt x="17735" y="8821"/>
                      </a:lnTo>
                      <a:lnTo>
                        <a:pt x="18076" y="8425"/>
                      </a:lnTo>
                      <a:lnTo>
                        <a:pt x="18246" y="7690"/>
                      </a:lnTo>
                      <a:lnTo>
                        <a:pt x="18587" y="7238"/>
                      </a:lnTo>
                      <a:lnTo>
                        <a:pt x="18474" y="6503"/>
                      </a:lnTo>
                      <a:lnTo>
                        <a:pt x="18701" y="6050"/>
                      </a:lnTo>
                      <a:lnTo>
                        <a:pt x="18587" y="5654"/>
                      </a:lnTo>
                      <a:lnTo>
                        <a:pt x="19042" y="5541"/>
                      </a:lnTo>
                      <a:lnTo>
                        <a:pt x="21145" y="6729"/>
                      </a:lnTo>
                      <a:lnTo>
                        <a:pt x="21373" y="6276"/>
                      </a:lnTo>
                      <a:lnTo>
                        <a:pt x="21600" y="5541"/>
                      </a:lnTo>
                      <a:lnTo>
                        <a:pt x="21486" y="5315"/>
                      </a:lnTo>
                      <a:lnTo>
                        <a:pt x="21145" y="5032"/>
                      </a:lnTo>
                      <a:lnTo>
                        <a:pt x="21032" y="4580"/>
                      </a:lnTo>
                      <a:lnTo>
                        <a:pt x="20747" y="4467"/>
                      </a:lnTo>
                      <a:lnTo>
                        <a:pt x="20804" y="4071"/>
                      </a:lnTo>
                      <a:lnTo>
                        <a:pt x="19952" y="4184"/>
                      </a:lnTo>
                      <a:lnTo>
                        <a:pt x="19667" y="3845"/>
                      </a:lnTo>
                      <a:lnTo>
                        <a:pt x="19213" y="3732"/>
                      </a:lnTo>
                      <a:lnTo>
                        <a:pt x="18928" y="3845"/>
                      </a:lnTo>
                      <a:lnTo>
                        <a:pt x="18701" y="4241"/>
                      </a:lnTo>
                      <a:lnTo>
                        <a:pt x="18246" y="4241"/>
                      </a:lnTo>
                      <a:lnTo>
                        <a:pt x="17962" y="4693"/>
                      </a:lnTo>
                      <a:lnTo>
                        <a:pt x="17848" y="5032"/>
                      </a:lnTo>
                      <a:lnTo>
                        <a:pt x="17280" y="5089"/>
                      </a:lnTo>
                      <a:lnTo>
                        <a:pt x="16882" y="5032"/>
                      </a:lnTo>
                      <a:lnTo>
                        <a:pt x="16427" y="4693"/>
                      </a:lnTo>
                      <a:lnTo>
                        <a:pt x="16371" y="4693"/>
                      </a:lnTo>
                      <a:lnTo>
                        <a:pt x="16371" y="5089"/>
                      </a:lnTo>
                      <a:lnTo>
                        <a:pt x="15802" y="5881"/>
                      </a:lnTo>
                      <a:lnTo>
                        <a:pt x="15404" y="5768"/>
                      </a:lnTo>
                      <a:lnTo>
                        <a:pt x="15063" y="5994"/>
                      </a:lnTo>
                      <a:lnTo>
                        <a:pt x="14949" y="6276"/>
                      </a:lnTo>
                      <a:lnTo>
                        <a:pt x="14552" y="6729"/>
                      </a:lnTo>
                      <a:lnTo>
                        <a:pt x="14324" y="7125"/>
                      </a:lnTo>
                      <a:lnTo>
                        <a:pt x="13983" y="7464"/>
                      </a:lnTo>
                      <a:lnTo>
                        <a:pt x="13699" y="7860"/>
                      </a:lnTo>
                      <a:lnTo>
                        <a:pt x="13131" y="4693"/>
                      </a:lnTo>
                      <a:lnTo>
                        <a:pt x="8356" y="5541"/>
                      </a:lnTo>
                      <a:lnTo>
                        <a:pt x="7389" y="0"/>
                      </a:lnTo>
                      <a:lnTo>
                        <a:pt x="7048" y="226"/>
                      </a:lnTo>
                      <a:lnTo>
                        <a:pt x="6821" y="226"/>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3" name="Shape 2664">
                  <a:extLst>
                    <a:ext uri="{FF2B5EF4-FFF2-40B4-BE49-F238E27FC236}">
                      <a16:creationId xmlns:a16="http://schemas.microsoft.com/office/drawing/2014/main" id="{EEB8085E-1F8F-405A-BD97-04733FDE9D11}"/>
                    </a:ext>
                  </a:extLst>
                </p:cNvPr>
                <p:cNvSpPr/>
                <p:nvPr/>
              </p:nvSpPr>
              <p:spPr>
                <a:xfrm>
                  <a:off x="9743721" y="3664662"/>
                  <a:ext cx="674854" cy="470574"/>
                </a:xfrm>
                <a:custGeom>
                  <a:avLst/>
                  <a:gdLst/>
                  <a:ahLst/>
                  <a:cxnLst>
                    <a:cxn ang="0">
                      <a:pos x="wd2" y="hd2"/>
                    </a:cxn>
                    <a:cxn ang="5400000">
                      <a:pos x="wd2" y="hd2"/>
                    </a:cxn>
                    <a:cxn ang="10800000">
                      <a:pos x="wd2" y="hd2"/>
                    </a:cxn>
                    <a:cxn ang="16200000">
                      <a:pos x="wd2" y="hd2"/>
                    </a:cxn>
                  </a:cxnLst>
                  <a:rect l="0" t="0" r="r" b="b"/>
                  <a:pathLst>
                    <a:path w="21600" h="21600" extrusionOk="0">
                      <a:moveTo>
                        <a:pt x="15837" y="979"/>
                      </a:moveTo>
                      <a:lnTo>
                        <a:pt x="11026" y="1958"/>
                      </a:lnTo>
                      <a:lnTo>
                        <a:pt x="10925" y="1827"/>
                      </a:lnTo>
                      <a:lnTo>
                        <a:pt x="10925" y="1501"/>
                      </a:lnTo>
                      <a:lnTo>
                        <a:pt x="10775" y="979"/>
                      </a:lnTo>
                      <a:lnTo>
                        <a:pt x="10174" y="261"/>
                      </a:lnTo>
                      <a:lnTo>
                        <a:pt x="9923" y="522"/>
                      </a:lnTo>
                      <a:lnTo>
                        <a:pt x="9522" y="0"/>
                      </a:lnTo>
                      <a:lnTo>
                        <a:pt x="8119" y="131"/>
                      </a:lnTo>
                      <a:lnTo>
                        <a:pt x="4260" y="783"/>
                      </a:lnTo>
                      <a:lnTo>
                        <a:pt x="3859" y="848"/>
                      </a:lnTo>
                      <a:lnTo>
                        <a:pt x="3608" y="1109"/>
                      </a:lnTo>
                      <a:lnTo>
                        <a:pt x="2857" y="1501"/>
                      </a:lnTo>
                      <a:lnTo>
                        <a:pt x="2255" y="2088"/>
                      </a:lnTo>
                      <a:lnTo>
                        <a:pt x="2005" y="2088"/>
                      </a:lnTo>
                      <a:lnTo>
                        <a:pt x="852" y="2871"/>
                      </a:lnTo>
                      <a:lnTo>
                        <a:pt x="752" y="3198"/>
                      </a:lnTo>
                      <a:lnTo>
                        <a:pt x="100" y="4437"/>
                      </a:lnTo>
                      <a:lnTo>
                        <a:pt x="0" y="4894"/>
                      </a:lnTo>
                      <a:lnTo>
                        <a:pt x="200" y="5416"/>
                      </a:lnTo>
                      <a:lnTo>
                        <a:pt x="601" y="5677"/>
                      </a:lnTo>
                      <a:lnTo>
                        <a:pt x="852" y="5677"/>
                      </a:lnTo>
                      <a:lnTo>
                        <a:pt x="1503" y="6395"/>
                      </a:lnTo>
                      <a:lnTo>
                        <a:pt x="2105" y="6265"/>
                      </a:lnTo>
                      <a:lnTo>
                        <a:pt x="2456" y="6787"/>
                      </a:lnTo>
                      <a:lnTo>
                        <a:pt x="2556" y="7113"/>
                      </a:lnTo>
                      <a:lnTo>
                        <a:pt x="2957" y="7635"/>
                      </a:lnTo>
                      <a:lnTo>
                        <a:pt x="3007" y="8092"/>
                      </a:lnTo>
                      <a:lnTo>
                        <a:pt x="3959" y="9462"/>
                      </a:lnTo>
                      <a:lnTo>
                        <a:pt x="4611" y="10050"/>
                      </a:lnTo>
                      <a:lnTo>
                        <a:pt x="5312" y="10572"/>
                      </a:lnTo>
                      <a:lnTo>
                        <a:pt x="5663" y="11028"/>
                      </a:lnTo>
                      <a:lnTo>
                        <a:pt x="5864" y="11550"/>
                      </a:lnTo>
                      <a:lnTo>
                        <a:pt x="6114" y="11811"/>
                      </a:lnTo>
                      <a:lnTo>
                        <a:pt x="6515" y="11942"/>
                      </a:lnTo>
                      <a:lnTo>
                        <a:pt x="6966" y="12399"/>
                      </a:lnTo>
                      <a:lnTo>
                        <a:pt x="7267" y="12660"/>
                      </a:lnTo>
                      <a:lnTo>
                        <a:pt x="7267" y="12921"/>
                      </a:lnTo>
                      <a:lnTo>
                        <a:pt x="7367" y="13378"/>
                      </a:lnTo>
                      <a:lnTo>
                        <a:pt x="7718" y="13639"/>
                      </a:lnTo>
                      <a:lnTo>
                        <a:pt x="7818" y="14030"/>
                      </a:lnTo>
                      <a:lnTo>
                        <a:pt x="8119" y="14226"/>
                      </a:lnTo>
                      <a:lnTo>
                        <a:pt x="8119" y="14356"/>
                      </a:lnTo>
                      <a:lnTo>
                        <a:pt x="8470" y="14748"/>
                      </a:lnTo>
                      <a:lnTo>
                        <a:pt x="8871" y="14879"/>
                      </a:lnTo>
                      <a:lnTo>
                        <a:pt x="9522" y="15466"/>
                      </a:lnTo>
                      <a:lnTo>
                        <a:pt x="9622" y="15857"/>
                      </a:lnTo>
                      <a:lnTo>
                        <a:pt x="10023" y="16575"/>
                      </a:lnTo>
                      <a:lnTo>
                        <a:pt x="10174" y="17097"/>
                      </a:lnTo>
                      <a:lnTo>
                        <a:pt x="10174" y="17424"/>
                      </a:lnTo>
                      <a:lnTo>
                        <a:pt x="10274" y="17946"/>
                      </a:lnTo>
                      <a:lnTo>
                        <a:pt x="10574" y="18272"/>
                      </a:lnTo>
                      <a:lnTo>
                        <a:pt x="11126" y="18533"/>
                      </a:lnTo>
                      <a:lnTo>
                        <a:pt x="11326" y="19055"/>
                      </a:lnTo>
                      <a:lnTo>
                        <a:pt x="11527" y="19381"/>
                      </a:lnTo>
                      <a:lnTo>
                        <a:pt x="11777" y="19903"/>
                      </a:lnTo>
                      <a:lnTo>
                        <a:pt x="11777" y="20752"/>
                      </a:lnTo>
                      <a:lnTo>
                        <a:pt x="12078" y="21274"/>
                      </a:lnTo>
                      <a:lnTo>
                        <a:pt x="12729" y="21339"/>
                      </a:lnTo>
                      <a:lnTo>
                        <a:pt x="13130" y="21600"/>
                      </a:lnTo>
                      <a:lnTo>
                        <a:pt x="13181" y="20621"/>
                      </a:lnTo>
                      <a:lnTo>
                        <a:pt x="13381" y="20230"/>
                      </a:lnTo>
                      <a:lnTo>
                        <a:pt x="13381" y="20621"/>
                      </a:lnTo>
                      <a:lnTo>
                        <a:pt x="13581" y="20621"/>
                      </a:lnTo>
                      <a:lnTo>
                        <a:pt x="13882" y="20164"/>
                      </a:lnTo>
                      <a:lnTo>
                        <a:pt x="13481" y="19903"/>
                      </a:lnTo>
                      <a:lnTo>
                        <a:pt x="13281" y="19512"/>
                      </a:lnTo>
                      <a:lnTo>
                        <a:pt x="13181" y="19185"/>
                      </a:lnTo>
                      <a:lnTo>
                        <a:pt x="12930" y="18272"/>
                      </a:lnTo>
                      <a:lnTo>
                        <a:pt x="13181" y="18533"/>
                      </a:lnTo>
                      <a:lnTo>
                        <a:pt x="13281" y="19055"/>
                      </a:lnTo>
                      <a:lnTo>
                        <a:pt x="13682" y="19381"/>
                      </a:lnTo>
                      <a:lnTo>
                        <a:pt x="13682" y="18533"/>
                      </a:lnTo>
                      <a:lnTo>
                        <a:pt x="13932" y="19251"/>
                      </a:lnTo>
                      <a:lnTo>
                        <a:pt x="14233" y="19642"/>
                      </a:lnTo>
                      <a:lnTo>
                        <a:pt x="14634" y="19251"/>
                      </a:lnTo>
                      <a:lnTo>
                        <a:pt x="14784" y="18533"/>
                      </a:lnTo>
                      <a:lnTo>
                        <a:pt x="14433" y="18924"/>
                      </a:lnTo>
                      <a:lnTo>
                        <a:pt x="14734" y="18533"/>
                      </a:lnTo>
                      <a:lnTo>
                        <a:pt x="14634" y="18272"/>
                      </a:lnTo>
                      <a:lnTo>
                        <a:pt x="14233" y="18272"/>
                      </a:lnTo>
                      <a:lnTo>
                        <a:pt x="13882" y="18076"/>
                      </a:lnTo>
                      <a:lnTo>
                        <a:pt x="13581" y="18207"/>
                      </a:lnTo>
                      <a:lnTo>
                        <a:pt x="14233" y="17685"/>
                      </a:lnTo>
                      <a:lnTo>
                        <a:pt x="14734" y="17815"/>
                      </a:lnTo>
                      <a:lnTo>
                        <a:pt x="14985" y="17685"/>
                      </a:lnTo>
                      <a:lnTo>
                        <a:pt x="15386" y="17554"/>
                      </a:lnTo>
                      <a:lnTo>
                        <a:pt x="15636" y="17163"/>
                      </a:lnTo>
                      <a:lnTo>
                        <a:pt x="15486" y="16967"/>
                      </a:lnTo>
                      <a:lnTo>
                        <a:pt x="15837" y="17163"/>
                      </a:lnTo>
                      <a:lnTo>
                        <a:pt x="16137" y="16836"/>
                      </a:lnTo>
                      <a:lnTo>
                        <a:pt x="16488" y="16706"/>
                      </a:lnTo>
                      <a:lnTo>
                        <a:pt x="16488" y="16445"/>
                      </a:lnTo>
                      <a:lnTo>
                        <a:pt x="16789" y="16184"/>
                      </a:lnTo>
                      <a:lnTo>
                        <a:pt x="16989" y="15727"/>
                      </a:lnTo>
                      <a:lnTo>
                        <a:pt x="16689" y="15596"/>
                      </a:lnTo>
                      <a:lnTo>
                        <a:pt x="16488" y="14879"/>
                      </a:lnTo>
                      <a:lnTo>
                        <a:pt x="16789" y="14879"/>
                      </a:lnTo>
                      <a:lnTo>
                        <a:pt x="16989" y="15335"/>
                      </a:lnTo>
                      <a:lnTo>
                        <a:pt x="17240" y="15205"/>
                      </a:lnTo>
                      <a:lnTo>
                        <a:pt x="17641" y="14879"/>
                      </a:lnTo>
                      <a:lnTo>
                        <a:pt x="17841" y="14356"/>
                      </a:lnTo>
                      <a:lnTo>
                        <a:pt x="17992" y="14226"/>
                      </a:lnTo>
                      <a:lnTo>
                        <a:pt x="17891" y="13769"/>
                      </a:lnTo>
                      <a:lnTo>
                        <a:pt x="18092" y="13247"/>
                      </a:lnTo>
                      <a:lnTo>
                        <a:pt x="18493" y="13378"/>
                      </a:lnTo>
                      <a:lnTo>
                        <a:pt x="18743" y="13247"/>
                      </a:lnTo>
                      <a:lnTo>
                        <a:pt x="18944" y="12921"/>
                      </a:lnTo>
                      <a:lnTo>
                        <a:pt x="19144" y="12399"/>
                      </a:lnTo>
                      <a:lnTo>
                        <a:pt x="18944" y="12138"/>
                      </a:lnTo>
                      <a:lnTo>
                        <a:pt x="19245" y="12268"/>
                      </a:lnTo>
                      <a:lnTo>
                        <a:pt x="19495" y="11942"/>
                      </a:lnTo>
                      <a:lnTo>
                        <a:pt x="19345" y="11420"/>
                      </a:lnTo>
                      <a:lnTo>
                        <a:pt x="18944" y="11159"/>
                      </a:lnTo>
                      <a:lnTo>
                        <a:pt x="18944" y="10702"/>
                      </a:lnTo>
                      <a:lnTo>
                        <a:pt x="19144" y="10180"/>
                      </a:lnTo>
                      <a:lnTo>
                        <a:pt x="19345" y="10050"/>
                      </a:lnTo>
                      <a:lnTo>
                        <a:pt x="19044" y="10963"/>
                      </a:lnTo>
                      <a:lnTo>
                        <a:pt x="19395" y="11159"/>
                      </a:lnTo>
                      <a:lnTo>
                        <a:pt x="19495" y="11550"/>
                      </a:lnTo>
                      <a:lnTo>
                        <a:pt x="19495" y="10050"/>
                      </a:lnTo>
                      <a:lnTo>
                        <a:pt x="19696" y="9723"/>
                      </a:lnTo>
                      <a:lnTo>
                        <a:pt x="20447" y="7896"/>
                      </a:lnTo>
                      <a:lnTo>
                        <a:pt x="21199" y="6917"/>
                      </a:lnTo>
                      <a:lnTo>
                        <a:pt x="21600" y="6526"/>
                      </a:lnTo>
                      <a:lnTo>
                        <a:pt x="21600" y="6265"/>
                      </a:lnTo>
                      <a:lnTo>
                        <a:pt x="21400" y="6134"/>
                      </a:lnTo>
                      <a:lnTo>
                        <a:pt x="15837" y="97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4" name="Shape 2665">
                  <a:extLst>
                    <a:ext uri="{FF2B5EF4-FFF2-40B4-BE49-F238E27FC236}">
                      <a16:creationId xmlns:a16="http://schemas.microsoft.com/office/drawing/2014/main" id="{2280A6B1-325F-41E1-B0CE-BD5129B01D1E}"/>
                    </a:ext>
                  </a:extLst>
                </p:cNvPr>
                <p:cNvSpPr/>
                <p:nvPr/>
              </p:nvSpPr>
              <p:spPr>
                <a:xfrm>
                  <a:off x="9743721" y="3664662"/>
                  <a:ext cx="674854" cy="470574"/>
                </a:xfrm>
                <a:custGeom>
                  <a:avLst/>
                  <a:gdLst/>
                  <a:ahLst/>
                  <a:cxnLst>
                    <a:cxn ang="0">
                      <a:pos x="wd2" y="hd2"/>
                    </a:cxn>
                    <a:cxn ang="5400000">
                      <a:pos x="wd2" y="hd2"/>
                    </a:cxn>
                    <a:cxn ang="10800000">
                      <a:pos x="wd2" y="hd2"/>
                    </a:cxn>
                    <a:cxn ang="16200000">
                      <a:pos x="wd2" y="hd2"/>
                    </a:cxn>
                  </a:cxnLst>
                  <a:rect l="0" t="0" r="r" b="b"/>
                  <a:pathLst>
                    <a:path w="21600" h="21600" extrusionOk="0">
                      <a:moveTo>
                        <a:pt x="15837" y="979"/>
                      </a:moveTo>
                      <a:lnTo>
                        <a:pt x="11026" y="1958"/>
                      </a:lnTo>
                      <a:lnTo>
                        <a:pt x="10925" y="1827"/>
                      </a:lnTo>
                      <a:lnTo>
                        <a:pt x="10925" y="1501"/>
                      </a:lnTo>
                      <a:lnTo>
                        <a:pt x="10775" y="979"/>
                      </a:lnTo>
                      <a:lnTo>
                        <a:pt x="10174" y="261"/>
                      </a:lnTo>
                      <a:lnTo>
                        <a:pt x="9923" y="522"/>
                      </a:lnTo>
                      <a:lnTo>
                        <a:pt x="9522" y="0"/>
                      </a:lnTo>
                      <a:lnTo>
                        <a:pt x="8119" y="131"/>
                      </a:lnTo>
                      <a:lnTo>
                        <a:pt x="4260" y="783"/>
                      </a:lnTo>
                      <a:lnTo>
                        <a:pt x="3859" y="848"/>
                      </a:lnTo>
                      <a:lnTo>
                        <a:pt x="3608" y="1109"/>
                      </a:lnTo>
                      <a:lnTo>
                        <a:pt x="2857" y="1501"/>
                      </a:lnTo>
                      <a:lnTo>
                        <a:pt x="2255" y="2088"/>
                      </a:lnTo>
                      <a:lnTo>
                        <a:pt x="2005" y="2088"/>
                      </a:lnTo>
                      <a:lnTo>
                        <a:pt x="852" y="2871"/>
                      </a:lnTo>
                      <a:lnTo>
                        <a:pt x="752" y="3198"/>
                      </a:lnTo>
                      <a:lnTo>
                        <a:pt x="100" y="4437"/>
                      </a:lnTo>
                      <a:lnTo>
                        <a:pt x="0" y="4894"/>
                      </a:lnTo>
                      <a:lnTo>
                        <a:pt x="200" y="5416"/>
                      </a:lnTo>
                      <a:lnTo>
                        <a:pt x="601" y="5677"/>
                      </a:lnTo>
                      <a:lnTo>
                        <a:pt x="852" y="5677"/>
                      </a:lnTo>
                      <a:lnTo>
                        <a:pt x="1503" y="6395"/>
                      </a:lnTo>
                      <a:lnTo>
                        <a:pt x="2105" y="6265"/>
                      </a:lnTo>
                      <a:lnTo>
                        <a:pt x="2456" y="6787"/>
                      </a:lnTo>
                      <a:lnTo>
                        <a:pt x="2556" y="7113"/>
                      </a:lnTo>
                      <a:lnTo>
                        <a:pt x="2957" y="7635"/>
                      </a:lnTo>
                      <a:lnTo>
                        <a:pt x="3007" y="8092"/>
                      </a:lnTo>
                      <a:lnTo>
                        <a:pt x="3959" y="9462"/>
                      </a:lnTo>
                      <a:lnTo>
                        <a:pt x="4611" y="10050"/>
                      </a:lnTo>
                      <a:lnTo>
                        <a:pt x="5312" y="10572"/>
                      </a:lnTo>
                      <a:lnTo>
                        <a:pt x="5663" y="11028"/>
                      </a:lnTo>
                      <a:lnTo>
                        <a:pt x="5864" y="11550"/>
                      </a:lnTo>
                      <a:lnTo>
                        <a:pt x="6114" y="11811"/>
                      </a:lnTo>
                      <a:lnTo>
                        <a:pt x="6515" y="11942"/>
                      </a:lnTo>
                      <a:lnTo>
                        <a:pt x="6966" y="12399"/>
                      </a:lnTo>
                      <a:lnTo>
                        <a:pt x="7267" y="12660"/>
                      </a:lnTo>
                      <a:lnTo>
                        <a:pt x="7267" y="12921"/>
                      </a:lnTo>
                      <a:lnTo>
                        <a:pt x="7367" y="13378"/>
                      </a:lnTo>
                      <a:lnTo>
                        <a:pt x="7718" y="13639"/>
                      </a:lnTo>
                      <a:lnTo>
                        <a:pt x="7818" y="14030"/>
                      </a:lnTo>
                      <a:lnTo>
                        <a:pt x="8119" y="14226"/>
                      </a:lnTo>
                      <a:lnTo>
                        <a:pt x="8119" y="14356"/>
                      </a:lnTo>
                      <a:lnTo>
                        <a:pt x="8470" y="14748"/>
                      </a:lnTo>
                      <a:lnTo>
                        <a:pt x="8871" y="14879"/>
                      </a:lnTo>
                      <a:lnTo>
                        <a:pt x="9522" y="15466"/>
                      </a:lnTo>
                      <a:lnTo>
                        <a:pt x="9622" y="15857"/>
                      </a:lnTo>
                      <a:lnTo>
                        <a:pt x="10023" y="16575"/>
                      </a:lnTo>
                      <a:lnTo>
                        <a:pt x="10174" y="17097"/>
                      </a:lnTo>
                      <a:lnTo>
                        <a:pt x="10174" y="17424"/>
                      </a:lnTo>
                      <a:lnTo>
                        <a:pt x="10274" y="17946"/>
                      </a:lnTo>
                      <a:lnTo>
                        <a:pt x="10574" y="18272"/>
                      </a:lnTo>
                      <a:lnTo>
                        <a:pt x="11126" y="18533"/>
                      </a:lnTo>
                      <a:lnTo>
                        <a:pt x="11326" y="19055"/>
                      </a:lnTo>
                      <a:lnTo>
                        <a:pt x="11527" y="19381"/>
                      </a:lnTo>
                      <a:lnTo>
                        <a:pt x="11777" y="19903"/>
                      </a:lnTo>
                      <a:lnTo>
                        <a:pt x="11777" y="20752"/>
                      </a:lnTo>
                      <a:lnTo>
                        <a:pt x="12078" y="21274"/>
                      </a:lnTo>
                      <a:lnTo>
                        <a:pt x="12729" y="21339"/>
                      </a:lnTo>
                      <a:lnTo>
                        <a:pt x="13130" y="21600"/>
                      </a:lnTo>
                      <a:lnTo>
                        <a:pt x="13181" y="20621"/>
                      </a:lnTo>
                      <a:lnTo>
                        <a:pt x="13381" y="20230"/>
                      </a:lnTo>
                      <a:lnTo>
                        <a:pt x="13381" y="20621"/>
                      </a:lnTo>
                      <a:lnTo>
                        <a:pt x="13581" y="20621"/>
                      </a:lnTo>
                      <a:lnTo>
                        <a:pt x="13882" y="20164"/>
                      </a:lnTo>
                      <a:lnTo>
                        <a:pt x="13481" y="19903"/>
                      </a:lnTo>
                      <a:lnTo>
                        <a:pt x="13281" y="19512"/>
                      </a:lnTo>
                      <a:lnTo>
                        <a:pt x="13181" y="19185"/>
                      </a:lnTo>
                      <a:lnTo>
                        <a:pt x="12930" y="18272"/>
                      </a:lnTo>
                      <a:lnTo>
                        <a:pt x="13181" y="18533"/>
                      </a:lnTo>
                      <a:lnTo>
                        <a:pt x="13281" y="19055"/>
                      </a:lnTo>
                      <a:lnTo>
                        <a:pt x="13682" y="19381"/>
                      </a:lnTo>
                      <a:lnTo>
                        <a:pt x="13682" y="18533"/>
                      </a:lnTo>
                      <a:lnTo>
                        <a:pt x="13932" y="19251"/>
                      </a:lnTo>
                      <a:lnTo>
                        <a:pt x="14233" y="19642"/>
                      </a:lnTo>
                      <a:lnTo>
                        <a:pt x="14634" y="19251"/>
                      </a:lnTo>
                      <a:lnTo>
                        <a:pt x="14784" y="18533"/>
                      </a:lnTo>
                      <a:lnTo>
                        <a:pt x="14433" y="18924"/>
                      </a:lnTo>
                      <a:lnTo>
                        <a:pt x="14734" y="18533"/>
                      </a:lnTo>
                      <a:lnTo>
                        <a:pt x="14634" y="18272"/>
                      </a:lnTo>
                      <a:lnTo>
                        <a:pt x="14233" y="18272"/>
                      </a:lnTo>
                      <a:lnTo>
                        <a:pt x="13882" y="18076"/>
                      </a:lnTo>
                      <a:lnTo>
                        <a:pt x="13581" y="18207"/>
                      </a:lnTo>
                      <a:lnTo>
                        <a:pt x="14233" y="17685"/>
                      </a:lnTo>
                      <a:lnTo>
                        <a:pt x="14734" y="17815"/>
                      </a:lnTo>
                      <a:lnTo>
                        <a:pt x="14985" y="17685"/>
                      </a:lnTo>
                      <a:lnTo>
                        <a:pt x="15386" y="17554"/>
                      </a:lnTo>
                      <a:lnTo>
                        <a:pt x="15636" y="17163"/>
                      </a:lnTo>
                      <a:lnTo>
                        <a:pt x="15486" y="16967"/>
                      </a:lnTo>
                      <a:lnTo>
                        <a:pt x="15837" y="17163"/>
                      </a:lnTo>
                      <a:lnTo>
                        <a:pt x="16137" y="16836"/>
                      </a:lnTo>
                      <a:lnTo>
                        <a:pt x="16488" y="16706"/>
                      </a:lnTo>
                      <a:lnTo>
                        <a:pt x="16488" y="16445"/>
                      </a:lnTo>
                      <a:lnTo>
                        <a:pt x="16789" y="16184"/>
                      </a:lnTo>
                      <a:lnTo>
                        <a:pt x="16989" y="15727"/>
                      </a:lnTo>
                      <a:lnTo>
                        <a:pt x="16689" y="15596"/>
                      </a:lnTo>
                      <a:lnTo>
                        <a:pt x="16488" y="14879"/>
                      </a:lnTo>
                      <a:lnTo>
                        <a:pt x="16789" y="14879"/>
                      </a:lnTo>
                      <a:lnTo>
                        <a:pt x="16989" y="15335"/>
                      </a:lnTo>
                      <a:lnTo>
                        <a:pt x="17240" y="15205"/>
                      </a:lnTo>
                      <a:lnTo>
                        <a:pt x="17641" y="14879"/>
                      </a:lnTo>
                      <a:lnTo>
                        <a:pt x="17841" y="14356"/>
                      </a:lnTo>
                      <a:lnTo>
                        <a:pt x="17992" y="14226"/>
                      </a:lnTo>
                      <a:lnTo>
                        <a:pt x="17891" y="13769"/>
                      </a:lnTo>
                      <a:lnTo>
                        <a:pt x="18092" y="13247"/>
                      </a:lnTo>
                      <a:lnTo>
                        <a:pt x="18493" y="13378"/>
                      </a:lnTo>
                      <a:lnTo>
                        <a:pt x="18743" y="13247"/>
                      </a:lnTo>
                      <a:lnTo>
                        <a:pt x="18944" y="12921"/>
                      </a:lnTo>
                      <a:lnTo>
                        <a:pt x="19144" y="12399"/>
                      </a:lnTo>
                      <a:lnTo>
                        <a:pt x="18944" y="12138"/>
                      </a:lnTo>
                      <a:lnTo>
                        <a:pt x="19245" y="12268"/>
                      </a:lnTo>
                      <a:lnTo>
                        <a:pt x="19495" y="11942"/>
                      </a:lnTo>
                      <a:lnTo>
                        <a:pt x="19345" y="11420"/>
                      </a:lnTo>
                      <a:lnTo>
                        <a:pt x="18944" y="11159"/>
                      </a:lnTo>
                      <a:lnTo>
                        <a:pt x="18944" y="10702"/>
                      </a:lnTo>
                      <a:lnTo>
                        <a:pt x="19144" y="10180"/>
                      </a:lnTo>
                      <a:lnTo>
                        <a:pt x="19345" y="10050"/>
                      </a:lnTo>
                      <a:lnTo>
                        <a:pt x="19044" y="10963"/>
                      </a:lnTo>
                      <a:lnTo>
                        <a:pt x="19395" y="11159"/>
                      </a:lnTo>
                      <a:lnTo>
                        <a:pt x="19495" y="11550"/>
                      </a:lnTo>
                      <a:lnTo>
                        <a:pt x="19495" y="10050"/>
                      </a:lnTo>
                      <a:lnTo>
                        <a:pt x="19696" y="9723"/>
                      </a:lnTo>
                      <a:lnTo>
                        <a:pt x="20447" y="7896"/>
                      </a:lnTo>
                      <a:lnTo>
                        <a:pt x="21199" y="6917"/>
                      </a:lnTo>
                      <a:lnTo>
                        <a:pt x="21600" y="6526"/>
                      </a:lnTo>
                      <a:lnTo>
                        <a:pt x="21600" y="6265"/>
                      </a:lnTo>
                      <a:lnTo>
                        <a:pt x="21400" y="6134"/>
                      </a:lnTo>
                      <a:lnTo>
                        <a:pt x="15837" y="97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5" name="Shape 2666">
                  <a:extLst>
                    <a:ext uri="{FF2B5EF4-FFF2-40B4-BE49-F238E27FC236}">
                      <a16:creationId xmlns:a16="http://schemas.microsoft.com/office/drawing/2014/main" id="{D69114E3-F07D-4939-B85C-CC5E6FEB32BE}"/>
                    </a:ext>
                  </a:extLst>
                </p:cNvPr>
                <p:cNvSpPr/>
                <p:nvPr/>
              </p:nvSpPr>
              <p:spPr>
                <a:xfrm>
                  <a:off x="9917523" y="2500311"/>
                  <a:ext cx="775066" cy="459200"/>
                </a:xfrm>
                <a:custGeom>
                  <a:avLst/>
                  <a:gdLst/>
                  <a:ahLst/>
                  <a:cxnLst>
                    <a:cxn ang="0">
                      <a:pos x="wd2" y="hd2"/>
                    </a:cxn>
                    <a:cxn ang="5400000">
                      <a:pos x="wd2" y="hd2"/>
                    </a:cxn>
                    <a:cxn ang="10800000">
                      <a:pos x="wd2" y="hd2"/>
                    </a:cxn>
                    <a:cxn ang="16200000">
                      <a:pos x="wd2" y="hd2"/>
                    </a:cxn>
                  </a:cxnLst>
                  <a:rect l="0" t="0" r="r" b="b"/>
                  <a:pathLst>
                    <a:path w="21600" h="21600" extrusionOk="0">
                      <a:moveTo>
                        <a:pt x="20771" y="13575"/>
                      </a:moveTo>
                      <a:lnTo>
                        <a:pt x="20858" y="13575"/>
                      </a:lnTo>
                      <a:lnTo>
                        <a:pt x="21076" y="13040"/>
                      </a:lnTo>
                      <a:lnTo>
                        <a:pt x="21425" y="12572"/>
                      </a:lnTo>
                      <a:lnTo>
                        <a:pt x="21600" y="12171"/>
                      </a:lnTo>
                      <a:lnTo>
                        <a:pt x="20858" y="11302"/>
                      </a:lnTo>
                      <a:lnTo>
                        <a:pt x="20596" y="10900"/>
                      </a:lnTo>
                      <a:lnTo>
                        <a:pt x="20422" y="10767"/>
                      </a:lnTo>
                      <a:lnTo>
                        <a:pt x="20116" y="10566"/>
                      </a:lnTo>
                      <a:lnTo>
                        <a:pt x="20116" y="10031"/>
                      </a:lnTo>
                      <a:lnTo>
                        <a:pt x="19767" y="9897"/>
                      </a:lnTo>
                      <a:lnTo>
                        <a:pt x="19549" y="9429"/>
                      </a:lnTo>
                      <a:lnTo>
                        <a:pt x="19375" y="8627"/>
                      </a:lnTo>
                      <a:lnTo>
                        <a:pt x="19593" y="8159"/>
                      </a:lnTo>
                      <a:lnTo>
                        <a:pt x="19680" y="7757"/>
                      </a:lnTo>
                      <a:lnTo>
                        <a:pt x="19593" y="7289"/>
                      </a:lnTo>
                      <a:lnTo>
                        <a:pt x="19462" y="7155"/>
                      </a:lnTo>
                      <a:lnTo>
                        <a:pt x="19375" y="6888"/>
                      </a:lnTo>
                      <a:lnTo>
                        <a:pt x="19593" y="6420"/>
                      </a:lnTo>
                      <a:lnTo>
                        <a:pt x="20029" y="5283"/>
                      </a:lnTo>
                      <a:lnTo>
                        <a:pt x="20029" y="4748"/>
                      </a:lnTo>
                      <a:lnTo>
                        <a:pt x="20116" y="4347"/>
                      </a:lnTo>
                      <a:lnTo>
                        <a:pt x="20422" y="3745"/>
                      </a:lnTo>
                      <a:lnTo>
                        <a:pt x="20422" y="3611"/>
                      </a:lnTo>
                      <a:lnTo>
                        <a:pt x="20116" y="3344"/>
                      </a:lnTo>
                      <a:lnTo>
                        <a:pt x="19767" y="3277"/>
                      </a:lnTo>
                      <a:lnTo>
                        <a:pt x="19200" y="3009"/>
                      </a:lnTo>
                      <a:lnTo>
                        <a:pt x="18938" y="2474"/>
                      </a:lnTo>
                      <a:lnTo>
                        <a:pt x="18895" y="2006"/>
                      </a:lnTo>
                      <a:lnTo>
                        <a:pt x="18633" y="1003"/>
                      </a:lnTo>
                      <a:lnTo>
                        <a:pt x="18284" y="602"/>
                      </a:lnTo>
                      <a:lnTo>
                        <a:pt x="18065" y="736"/>
                      </a:lnTo>
                      <a:lnTo>
                        <a:pt x="17891" y="201"/>
                      </a:lnTo>
                      <a:lnTo>
                        <a:pt x="17542" y="134"/>
                      </a:lnTo>
                      <a:lnTo>
                        <a:pt x="17542" y="0"/>
                      </a:lnTo>
                      <a:lnTo>
                        <a:pt x="14356" y="1137"/>
                      </a:lnTo>
                      <a:lnTo>
                        <a:pt x="9600" y="2608"/>
                      </a:lnTo>
                      <a:lnTo>
                        <a:pt x="5324" y="3879"/>
                      </a:lnTo>
                      <a:lnTo>
                        <a:pt x="2531" y="4614"/>
                      </a:lnTo>
                      <a:lnTo>
                        <a:pt x="2400" y="3009"/>
                      </a:lnTo>
                      <a:lnTo>
                        <a:pt x="2313" y="2876"/>
                      </a:lnTo>
                      <a:lnTo>
                        <a:pt x="1309" y="4012"/>
                      </a:lnTo>
                      <a:lnTo>
                        <a:pt x="1309" y="3879"/>
                      </a:lnTo>
                      <a:lnTo>
                        <a:pt x="1004" y="4347"/>
                      </a:lnTo>
                      <a:lnTo>
                        <a:pt x="436" y="5149"/>
                      </a:lnTo>
                      <a:lnTo>
                        <a:pt x="0" y="5484"/>
                      </a:lnTo>
                      <a:lnTo>
                        <a:pt x="0" y="5751"/>
                      </a:lnTo>
                      <a:lnTo>
                        <a:pt x="1091" y="15046"/>
                      </a:lnTo>
                      <a:lnTo>
                        <a:pt x="1833" y="21600"/>
                      </a:lnTo>
                      <a:lnTo>
                        <a:pt x="5498" y="20597"/>
                      </a:lnTo>
                      <a:lnTo>
                        <a:pt x="11564" y="18858"/>
                      </a:lnTo>
                      <a:lnTo>
                        <a:pt x="18371" y="16585"/>
                      </a:lnTo>
                      <a:lnTo>
                        <a:pt x="18545" y="16183"/>
                      </a:lnTo>
                      <a:lnTo>
                        <a:pt x="18720" y="15715"/>
                      </a:lnTo>
                      <a:lnTo>
                        <a:pt x="18938" y="15448"/>
                      </a:lnTo>
                      <a:lnTo>
                        <a:pt x="19287" y="15314"/>
                      </a:lnTo>
                      <a:lnTo>
                        <a:pt x="19549" y="15448"/>
                      </a:lnTo>
                      <a:lnTo>
                        <a:pt x="19593" y="15581"/>
                      </a:lnTo>
                      <a:lnTo>
                        <a:pt x="19855" y="15046"/>
                      </a:lnTo>
                      <a:lnTo>
                        <a:pt x="20204" y="14913"/>
                      </a:lnTo>
                      <a:lnTo>
                        <a:pt x="20509" y="14578"/>
                      </a:lnTo>
                      <a:lnTo>
                        <a:pt x="20509" y="14043"/>
                      </a:lnTo>
                      <a:lnTo>
                        <a:pt x="20684" y="13709"/>
                      </a:lnTo>
                      <a:lnTo>
                        <a:pt x="20771" y="13709"/>
                      </a:lnTo>
                      <a:lnTo>
                        <a:pt x="20771" y="13575"/>
                      </a:lnTo>
                      <a:close/>
                    </a:path>
                  </a:pathLst>
                </a:custGeom>
                <a:solidFill>
                  <a:srgbClr val="CDDB28"/>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6" name="Shape 2667">
                  <a:extLst>
                    <a:ext uri="{FF2B5EF4-FFF2-40B4-BE49-F238E27FC236}">
                      <a16:creationId xmlns:a16="http://schemas.microsoft.com/office/drawing/2014/main" id="{C3A49EDD-AFEB-4EDA-BF5D-7631F17F483F}"/>
                    </a:ext>
                  </a:extLst>
                </p:cNvPr>
                <p:cNvSpPr/>
                <p:nvPr/>
              </p:nvSpPr>
              <p:spPr>
                <a:xfrm>
                  <a:off x="10576720" y="2825875"/>
                  <a:ext cx="144052" cy="216094"/>
                </a:xfrm>
                <a:custGeom>
                  <a:avLst/>
                  <a:gdLst/>
                  <a:ahLst/>
                  <a:cxnLst>
                    <a:cxn ang="0">
                      <a:pos x="wd2" y="hd2"/>
                    </a:cxn>
                    <a:cxn ang="5400000">
                      <a:pos x="wd2" y="hd2"/>
                    </a:cxn>
                    <a:cxn ang="10800000">
                      <a:pos x="wd2" y="hd2"/>
                    </a:cxn>
                    <a:cxn ang="16200000">
                      <a:pos x="wd2" y="hd2"/>
                    </a:cxn>
                  </a:cxnLst>
                  <a:rect l="0" t="0" r="r" b="b"/>
                  <a:pathLst>
                    <a:path w="21600" h="21600" extrusionOk="0">
                      <a:moveTo>
                        <a:pt x="4930" y="0"/>
                      </a:moveTo>
                      <a:lnTo>
                        <a:pt x="3052" y="284"/>
                      </a:lnTo>
                      <a:lnTo>
                        <a:pt x="1878" y="853"/>
                      </a:lnTo>
                      <a:lnTo>
                        <a:pt x="939" y="1847"/>
                      </a:lnTo>
                      <a:lnTo>
                        <a:pt x="0" y="2700"/>
                      </a:lnTo>
                      <a:lnTo>
                        <a:pt x="5400" y="13926"/>
                      </a:lnTo>
                      <a:lnTo>
                        <a:pt x="7983" y="20605"/>
                      </a:lnTo>
                      <a:lnTo>
                        <a:pt x="9391" y="21600"/>
                      </a:lnTo>
                      <a:lnTo>
                        <a:pt x="20896" y="20037"/>
                      </a:lnTo>
                      <a:lnTo>
                        <a:pt x="21130" y="19753"/>
                      </a:lnTo>
                      <a:lnTo>
                        <a:pt x="21600" y="19753"/>
                      </a:lnTo>
                      <a:lnTo>
                        <a:pt x="20426" y="17905"/>
                      </a:lnTo>
                      <a:lnTo>
                        <a:pt x="18548" y="18189"/>
                      </a:lnTo>
                      <a:lnTo>
                        <a:pt x="18078" y="18474"/>
                      </a:lnTo>
                      <a:lnTo>
                        <a:pt x="19487" y="17337"/>
                      </a:lnTo>
                      <a:lnTo>
                        <a:pt x="18548" y="17053"/>
                      </a:lnTo>
                      <a:lnTo>
                        <a:pt x="18548" y="16342"/>
                      </a:lnTo>
                      <a:lnTo>
                        <a:pt x="19017" y="15205"/>
                      </a:lnTo>
                      <a:lnTo>
                        <a:pt x="18548" y="14637"/>
                      </a:lnTo>
                      <a:lnTo>
                        <a:pt x="16904" y="14921"/>
                      </a:lnTo>
                      <a:lnTo>
                        <a:pt x="13852" y="13358"/>
                      </a:lnTo>
                      <a:lnTo>
                        <a:pt x="13383" y="12221"/>
                      </a:lnTo>
                      <a:lnTo>
                        <a:pt x="11504" y="11511"/>
                      </a:lnTo>
                      <a:lnTo>
                        <a:pt x="10565" y="10089"/>
                      </a:lnTo>
                      <a:lnTo>
                        <a:pt x="10096" y="9095"/>
                      </a:lnTo>
                      <a:lnTo>
                        <a:pt x="9391" y="7958"/>
                      </a:lnTo>
                      <a:lnTo>
                        <a:pt x="7513" y="7247"/>
                      </a:lnTo>
                      <a:lnTo>
                        <a:pt x="6339" y="6395"/>
                      </a:lnTo>
                      <a:lnTo>
                        <a:pt x="5400" y="5400"/>
                      </a:lnTo>
                      <a:lnTo>
                        <a:pt x="5400" y="4547"/>
                      </a:lnTo>
                      <a:lnTo>
                        <a:pt x="4461" y="3411"/>
                      </a:lnTo>
                      <a:lnTo>
                        <a:pt x="4930" y="2984"/>
                      </a:lnTo>
                      <a:lnTo>
                        <a:pt x="5870" y="1847"/>
                      </a:lnTo>
                      <a:lnTo>
                        <a:pt x="5870" y="853"/>
                      </a:lnTo>
                      <a:lnTo>
                        <a:pt x="6574" y="568"/>
                      </a:lnTo>
                      <a:lnTo>
                        <a:pt x="6339" y="284"/>
                      </a:lnTo>
                      <a:lnTo>
                        <a:pt x="493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87" name="Group 2670">
                  <a:extLst>
                    <a:ext uri="{FF2B5EF4-FFF2-40B4-BE49-F238E27FC236}">
                      <a16:creationId xmlns:a16="http://schemas.microsoft.com/office/drawing/2014/main" id="{3C770376-F239-4612-A5A8-9304816BAC53}"/>
                    </a:ext>
                  </a:extLst>
                </p:cNvPr>
                <p:cNvGrpSpPr/>
                <p:nvPr/>
              </p:nvGrpSpPr>
              <p:grpSpPr>
                <a:xfrm>
                  <a:off x="9656038" y="2959512"/>
                  <a:ext cx="1038117" cy="531707"/>
                  <a:chOff x="0" y="0"/>
                  <a:chExt cx="1796716" cy="920247"/>
                </a:xfrm>
                <a:solidFill>
                  <a:srgbClr val="FFFFFF">
                    <a:lumMod val="85000"/>
                  </a:srgbClr>
                </a:solidFill>
              </p:grpSpPr>
              <p:sp>
                <p:nvSpPr>
                  <p:cNvPr id="466" name="Shape 2668">
                    <a:extLst>
                      <a:ext uri="{FF2B5EF4-FFF2-40B4-BE49-F238E27FC236}">
                        <a16:creationId xmlns:a16="http://schemas.microsoft.com/office/drawing/2014/main" id="{2A59FA2B-D026-473B-B1E6-82A70DB5DFEE}"/>
                      </a:ext>
                    </a:extLst>
                  </p:cNvPr>
                  <p:cNvSpPr/>
                  <p:nvPr/>
                </p:nvSpPr>
                <p:spPr>
                  <a:xfrm>
                    <a:off x="0" y="0"/>
                    <a:ext cx="1783167" cy="920247"/>
                  </a:xfrm>
                  <a:custGeom>
                    <a:avLst/>
                    <a:gdLst/>
                    <a:ahLst/>
                    <a:cxnLst>
                      <a:cxn ang="0">
                        <a:pos x="wd2" y="hd2"/>
                      </a:cxn>
                      <a:cxn ang="5400000">
                        <a:pos x="wd2" y="hd2"/>
                      </a:cxn>
                      <a:cxn ang="10800000">
                        <a:pos x="wd2" y="hd2"/>
                      </a:cxn>
                      <a:cxn ang="16200000">
                        <a:pos x="wd2" y="hd2"/>
                      </a:cxn>
                    </a:cxnLst>
                    <a:rect l="0" t="0" r="r" b="b"/>
                    <a:pathLst>
                      <a:path w="21600" h="21600" extrusionOk="0">
                        <a:moveTo>
                          <a:pt x="16151" y="1617"/>
                        </a:moveTo>
                        <a:lnTo>
                          <a:pt x="16052" y="1386"/>
                        </a:lnTo>
                        <a:lnTo>
                          <a:pt x="15790" y="1328"/>
                        </a:lnTo>
                        <a:lnTo>
                          <a:pt x="15494" y="1328"/>
                        </a:lnTo>
                        <a:lnTo>
                          <a:pt x="15232" y="982"/>
                        </a:lnTo>
                        <a:lnTo>
                          <a:pt x="15297" y="635"/>
                        </a:lnTo>
                        <a:lnTo>
                          <a:pt x="15166" y="231"/>
                        </a:lnTo>
                        <a:lnTo>
                          <a:pt x="14936" y="0"/>
                        </a:lnTo>
                        <a:lnTo>
                          <a:pt x="14509" y="0"/>
                        </a:lnTo>
                        <a:lnTo>
                          <a:pt x="14378" y="751"/>
                        </a:lnTo>
                        <a:lnTo>
                          <a:pt x="14247" y="1213"/>
                        </a:lnTo>
                        <a:lnTo>
                          <a:pt x="13032" y="0"/>
                        </a:lnTo>
                        <a:lnTo>
                          <a:pt x="12770" y="116"/>
                        </a:lnTo>
                        <a:lnTo>
                          <a:pt x="12835" y="520"/>
                        </a:lnTo>
                        <a:lnTo>
                          <a:pt x="12704" y="982"/>
                        </a:lnTo>
                        <a:lnTo>
                          <a:pt x="12770" y="1733"/>
                        </a:lnTo>
                        <a:lnTo>
                          <a:pt x="12573" y="2195"/>
                        </a:lnTo>
                        <a:lnTo>
                          <a:pt x="12474" y="2945"/>
                        </a:lnTo>
                        <a:lnTo>
                          <a:pt x="12277" y="3350"/>
                        </a:lnTo>
                        <a:lnTo>
                          <a:pt x="12080" y="3350"/>
                        </a:lnTo>
                        <a:lnTo>
                          <a:pt x="11916" y="4101"/>
                        </a:lnTo>
                        <a:lnTo>
                          <a:pt x="11653" y="4216"/>
                        </a:lnTo>
                        <a:lnTo>
                          <a:pt x="11424" y="4216"/>
                        </a:lnTo>
                        <a:lnTo>
                          <a:pt x="11358" y="4678"/>
                        </a:lnTo>
                        <a:lnTo>
                          <a:pt x="11292" y="5198"/>
                        </a:lnTo>
                        <a:lnTo>
                          <a:pt x="11161" y="5544"/>
                        </a:lnTo>
                        <a:lnTo>
                          <a:pt x="11095" y="6411"/>
                        </a:lnTo>
                        <a:lnTo>
                          <a:pt x="10964" y="6815"/>
                        </a:lnTo>
                        <a:lnTo>
                          <a:pt x="10800" y="6930"/>
                        </a:lnTo>
                        <a:lnTo>
                          <a:pt x="10308" y="6815"/>
                        </a:lnTo>
                        <a:lnTo>
                          <a:pt x="10308" y="6642"/>
                        </a:lnTo>
                        <a:lnTo>
                          <a:pt x="10045" y="6295"/>
                        </a:lnTo>
                        <a:lnTo>
                          <a:pt x="9815" y="6411"/>
                        </a:lnTo>
                        <a:lnTo>
                          <a:pt x="9815" y="7624"/>
                        </a:lnTo>
                        <a:lnTo>
                          <a:pt x="9684" y="7797"/>
                        </a:lnTo>
                        <a:lnTo>
                          <a:pt x="9553" y="8605"/>
                        </a:lnTo>
                        <a:lnTo>
                          <a:pt x="9421" y="9010"/>
                        </a:lnTo>
                        <a:lnTo>
                          <a:pt x="9388" y="9472"/>
                        </a:lnTo>
                        <a:lnTo>
                          <a:pt x="9323" y="10222"/>
                        </a:lnTo>
                        <a:lnTo>
                          <a:pt x="9060" y="10742"/>
                        </a:lnTo>
                        <a:lnTo>
                          <a:pt x="8830" y="11493"/>
                        </a:lnTo>
                        <a:lnTo>
                          <a:pt x="8765" y="12244"/>
                        </a:lnTo>
                        <a:lnTo>
                          <a:pt x="8929" y="12706"/>
                        </a:lnTo>
                        <a:lnTo>
                          <a:pt x="8765" y="13052"/>
                        </a:lnTo>
                        <a:lnTo>
                          <a:pt x="8830" y="13457"/>
                        </a:lnTo>
                        <a:lnTo>
                          <a:pt x="8765" y="13572"/>
                        </a:lnTo>
                        <a:lnTo>
                          <a:pt x="8338" y="14092"/>
                        </a:lnTo>
                        <a:lnTo>
                          <a:pt x="8075" y="14034"/>
                        </a:lnTo>
                        <a:lnTo>
                          <a:pt x="7649" y="14670"/>
                        </a:lnTo>
                        <a:lnTo>
                          <a:pt x="7353" y="14439"/>
                        </a:lnTo>
                        <a:lnTo>
                          <a:pt x="7353" y="14901"/>
                        </a:lnTo>
                        <a:lnTo>
                          <a:pt x="7288" y="15189"/>
                        </a:lnTo>
                        <a:lnTo>
                          <a:pt x="7025" y="15305"/>
                        </a:lnTo>
                        <a:lnTo>
                          <a:pt x="6533" y="15767"/>
                        </a:lnTo>
                        <a:lnTo>
                          <a:pt x="6303" y="15767"/>
                        </a:lnTo>
                        <a:lnTo>
                          <a:pt x="5909" y="15536"/>
                        </a:lnTo>
                        <a:lnTo>
                          <a:pt x="5843" y="15825"/>
                        </a:lnTo>
                        <a:lnTo>
                          <a:pt x="5416" y="16402"/>
                        </a:lnTo>
                        <a:lnTo>
                          <a:pt x="5055" y="16287"/>
                        </a:lnTo>
                        <a:lnTo>
                          <a:pt x="4629" y="15825"/>
                        </a:lnTo>
                        <a:lnTo>
                          <a:pt x="4366" y="15420"/>
                        </a:lnTo>
                        <a:lnTo>
                          <a:pt x="4202" y="14958"/>
                        </a:lnTo>
                        <a:lnTo>
                          <a:pt x="4202" y="14670"/>
                        </a:lnTo>
                        <a:lnTo>
                          <a:pt x="3316" y="16518"/>
                        </a:lnTo>
                        <a:lnTo>
                          <a:pt x="2528" y="17499"/>
                        </a:lnTo>
                        <a:lnTo>
                          <a:pt x="2396" y="17904"/>
                        </a:lnTo>
                        <a:lnTo>
                          <a:pt x="2396" y="18366"/>
                        </a:lnTo>
                        <a:lnTo>
                          <a:pt x="2101" y="18655"/>
                        </a:lnTo>
                        <a:lnTo>
                          <a:pt x="2101" y="19001"/>
                        </a:lnTo>
                        <a:lnTo>
                          <a:pt x="1904" y="19405"/>
                        </a:lnTo>
                        <a:lnTo>
                          <a:pt x="1740" y="19636"/>
                        </a:lnTo>
                        <a:lnTo>
                          <a:pt x="1477" y="19983"/>
                        </a:lnTo>
                        <a:lnTo>
                          <a:pt x="1412" y="20329"/>
                        </a:lnTo>
                        <a:lnTo>
                          <a:pt x="919" y="20734"/>
                        </a:lnTo>
                        <a:lnTo>
                          <a:pt x="689" y="21080"/>
                        </a:lnTo>
                        <a:lnTo>
                          <a:pt x="427" y="21196"/>
                        </a:lnTo>
                        <a:lnTo>
                          <a:pt x="0" y="21600"/>
                        </a:lnTo>
                        <a:lnTo>
                          <a:pt x="853" y="21369"/>
                        </a:lnTo>
                        <a:lnTo>
                          <a:pt x="1346" y="21369"/>
                        </a:lnTo>
                        <a:lnTo>
                          <a:pt x="3217" y="20849"/>
                        </a:lnTo>
                        <a:lnTo>
                          <a:pt x="4366" y="20618"/>
                        </a:lnTo>
                        <a:lnTo>
                          <a:pt x="5252" y="20214"/>
                        </a:lnTo>
                        <a:lnTo>
                          <a:pt x="6040" y="20214"/>
                        </a:lnTo>
                        <a:lnTo>
                          <a:pt x="6894" y="20098"/>
                        </a:lnTo>
                        <a:lnTo>
                          <a:pt x="9126" y="19405"/>
                        </a:lnTo>
                        <a:lnTo>
                          <a:pt x="15297" y="17499"/>
                        </a:lnTo>
                        <a:lnTo>
                          <a:pt x="18383" y="16402"/>
                        </a:lnTo>
                        <a:lnTo>
                          <a:pt x="21108" y="15305"/>
                        </a:lnTo>
                        <a:lnTo>
                          <a:pt x="21042" y="15074"/>
                        </a:lnTo>
                        <a:lnTo>
                          <a:pt x="21173" y="15305"/>
                        </a:lnTo>
                        <a:lnTo>
                          <a:pt x="21272" y="15189"/>
                        </a:lnTo>
                        <a:lnTo>
                          <a:pt x="21239" y="14901"/>
                        </a:lnTo>
                        <a:lnTo>
                          <a:pt x="21239" y="14439"/>
                        </a:lnTo>
                        <a:lnTo>
                          <a:pt x="21403" y="14785"/>
                        </a:lnTo>
                        <a:lnTo>
                          <a:pt x="21534" y="15189"/>
                        </a:lnTo>
                        <a:lnTo>
                          <a:pt x="21600" y="15074"/>
                        </a:lnTo>
                        <a:lnTo>
                          <a:pt x="21239" y="13919"/>
                        </a:lnTo>
                        <a:lnTo>
                          <a:pt x="21042" y="13110"/>
                        </a:lnTo>
                        <a:lnTo>
                          <a:pt x="20353" y="13110"/>
                        </a:lnTo>
                        <a:lnTo>
                          <a:pt x="20188" y="13052"/>
                        </a:lnTo>
                        <a:lnTo>
                          <a:pt x="20123" y="13572"/>
                        </a:lnTo>
                        <a:lnTo>
                          <a:pt x="20188" y="13803"/>
                        </a:lnTo>
                        <a:lnTo>
                          <a:pt x="19991" y="13572"/>
                        </a:lnTo>
                        <a:lnTo>
                          <a:pt x="19795" y="13572"/>
                        </a:lnTo>
                        <a:lnTo>
                          <a:pt x="19565" y="13919"/>
                        </a:lnTo>
                        <a:lnTo>
                          <a:pt x="19630" y="13572"/>
                        </a:lnTo>
                        <a:lnTo>
                          <a:pt x="19433" y="13110"/>
                        </a:lnTo>
                        <a:lnTo>
                          <a:pt x="19171" y="12937"/>
                        </a:lnTo>
                        <a:lnTo>
                          <a:pt x="19007" y="12475"/>
                        </a:lnTo>
                        <a:lnTo>
                          <a:pt x="18941" y="12186"/>
                        </a:lnTo>
                        <a:lnTo>
                          <a:pt x="18678" y="12244"/>
                        </a:lnTo>
                        <a:lnTo>
                          <a:pt x="18449" y="12186"/>
                        </a:lnTo>
                        <a:lnTo>
                          <a:pt x="18252" y="12186"/>
                        </a:lnTo>
                        <a:lnTo>
                          <a:pt x="17825" y="11955"/>
                        </a:lnTo>
                        <a:lnTo>
                          <a:pt x="17136" y="11955"/>
                        </a:lnTo>
                        <a:lnTo>
                          <a:pt x="17201" y="11724"/>
                        </a:lnTo>
                        <a:lnTo>
                          <a:pt x="17398" y="11840"/>
                        </a:lnTo>
                        <a:lnTo>
                          <a:pt x="17891" y="11609"/>
                        </a:lnTo>
                        <a:lnTo>
                          <a:pt x="18153" y="11955"/>
                        </a:lnTo>
                        <a:lnTo>
                          <a:pt x="18252" y="11955"/>
                        </a:lnTo>
                        <a:lnTo>
                          <a:pt x="18252" y="11493"/>
                        </a:lnTo>
                        <a:lnTo>
                          <a:pt x="18449" y="11955"/>
                        </a:lnTo>
                        <a:lnTo>
                          <a:pt x="18678" y="12186"/>
                        </a:lnTo>
                        <a:lnTo>
                          <a:pt x="18875" y="11840"/>
                        </a:lnTo>
                        <a:lnTo>
                          <a:pt x="19072" y="12244"/>
                        </a:lnTo>
                        <a:lnTo>
                          <a:pt x="19302" y="12590"/>
                        </a:lnTo>
                        <a:lnTo>
                          <a:pt x="19565" y="12706"/>
                        </a:lnTo>
                        <a:lnTo>
                          <a:pt x="19729" y="13110"/>
                        </a:lnTo>
                        <a:lnTo>
                          <a:pt x="19860" y="12937"/>
                        </a:lnTo>
                        <a:lnTo>
                          <a:pt x="19991" y="12821"/>
                        </a:lnTo>
                        <a:lnTo>
                          <a:pt x="20057" y="12475"/>
                        </a:lnTo>
                        <a:lnTo>
                          <a:pt x="19991" y="12071"/>
                        </a:lnTo>
                        <a:lnTo>
                          <a:pt x="19729" y="11955"/>
                        </a:lnTo>
                        <a:lnTo>
                          <a:pt x="19696" y="11493"/>
                        </a:lnTo>
                        <a:lnTo>
                          <a:pt x="19433" y="11609"/>
                        </a:lnTo>
                        <a:lnTo>
                          <a:pt x="19007" y="11320"/>
                        </a:lnTo>
                        <a:lnTo>
                          <a:pt x="18810" y="10973"/>
                        </a:lnTo>
                        <a:lnTo>
                          <a:pt x="18317" y="10338"/>
                        </a:lnTo>
                        <a:lnTo>
                          <a:pt x="18580" y="10338"/>
                        </a:lnTo>
                        <a:lnTo>
                          <a:pt x="19007" y="11089"/>
                        </a:lnTo>
                        <a:lnTo>
                          <a:pt x="19433" y="11378"/>
                        </a:lnTo>
                        <a:lnTo>
                          <a:pt x="19565" y="10973"/>
                        </a:lnTo>
                        <a:lnTo>
                          <a:pt x="19368" y="10627"/>
                        </a:lnTo>
                        <a:lnTo>
                          <a:pt x="19433" y="10511"/>
                        </a:lnTo>
                        <a:lnTo>
                          <a:pt x="19696" y="10511"/>
                        </a:lnTo>
                        <a:lnTo>
                          <a:pt x="19860" y="10858"/>
                        </a:lnTo>
                        <a:lnTo>
                          <a:pt x="19926" y="10511"/>
                        </a:lnTo>
                        <a:lnTo>
                          <a:pt x="19795" y="9760"/>
                        </a:lnTo>
                        <a:lnTo>
                          <a:pt x="19630" y="9760"/>
                        </a:lnTo>
                        <a:lnTo>
                          <a:pt x="19368" y="9645"/>
                        </a:lnTo>
                        <a:lnTo>
                          <a:pt x="19499" y="9529"/>
                        </a:lnTo>
                        <a:lnTo>
                          <a:pt x="19236" y="9241"/>
                        </a:lnTo>
                        <a:lnTo>
                          <a:pt x="19007" y="9241"/>
                        </a:lnTo>
                        <a:lnTo>
                          <a:pt x="18810" y="8894"/>
                        </a:lnTo>
                        <a:lnTo>
                          <a:pt x="18744" y="8663"/>
                        </a:lnTo>
                        <a:lnTo>
                          <a:pt x="18252" y="8374"/>
                        </a:lnTo>
                        <a:lnTo>
                          <a:pt x="18088" y="7912"/>
                        </a:lnTo>
                        <a:lnTo>
                          <a:pt x="17891" y="7681"/>
                        </a:lnTo>
                        <a:lnTo>
                          <a:pt x="17694" y="7508"/>
                        </a:lnTo>
                        <a:lnTo>
                          <a:pt x="17595" y="7161"/>
                        </a:lnTo>
                        <a:lnTo>
                          <a:pt x="17136" y="6642"/>
                        </a:lnTo>
                        <a:lnTo>
                          <a:pt x="16971" y="6642"/>
                        </a:lnTo>
                        <a:lnTo>
                          <a:pt x="17136" y="6526"/>
                        </a:lnTo>
                        <a:lnTo>
                          <a:pt x="17398" y="6757"/>
                        </a:lnTo>
                        <a:lnTo>
                          <a:pt x="17628" y="7046"/>
                        </a:lnTo>
                        <a:lnTo>
                          <a:pt x="17891" y="7508"/>
                        </a:lnTo>
                        <a:lnTo>
                          <a:pt x="18088" y="7624"/>
                        </a:lnTo>
                        <a:lnTo>
                          <a:pt x="18252" y="8028"/>
                        </a:lnTo>
                        <a:lnTo>
                          <a:pt x="18449" y="8143"/>
                        </a:lnTo>
                        <a:lnTo>
                          <a:pt x="18875" y="8663"/>
                        </a:lnTo>
                        <a:lnTo>
                          <a:pt x="19138" y="8779"/>
                        </a:lnTo>
                        <a:lnTo>
                          <a:pt x="19138" y="8894"/>
                        </a:lnTo>
                        <a:lnTo>
                          <a:pt x="19368" y="9010"/>
                        </a:lnTo>
                        <a:lnTo>
                          <a:pt x="19499" y="8490"/>
                        </a:lnTo>
                        <a:lnTo>
                          <a:pt x="19499" y="8028"/>
                        </a:lnTo>
                        <a:lnTo>
                          <a:pt x="19302" y="7624"/>
                        </a:lnTo>
                        <a:lnTo>
                          <a:pt x="19565" y="7681"/>
                        </a:lnTo>
                        <a:lnTo>
                          <a:pt x="19565" y="7277"/>
                        </a:lnTo>
                        <a:lnTo>
                          <a:pt x="19072" y="6930"/>
                        </a:lnTo>
                        <a:lnTo>
                          <a:pt x="18875" y="6930"/>
                        </a:lnTo>
                        <a:lnTo>
                          <a:pt x="18875" y="6815"/>
                        </a:lnTo>
                        <a:lnTo>
                          <a:pt x="18646" y="6815"/>
                        </a:lnTo>
                        <a:lnTo>
                          <a:pt x="18646" y="6642"/>
                        </a:lnTo>
                        <a:lnTo>
                          <a:pt x="18449" y="6295"/>
                        </a:lnTo>
                        <a:lnTo>
                          <a:pt x="18383" y="6064"/>
                        </a:lnTo>
                        <a:lnTo>
                          <a:pt x="17956" y="6295"/>
                        </a:lnTo>
                        <a:lnTo>
                          <a:pt x="17891" y="6180"/>
                        </a:lnTo>
                        <a:lnTo>
                          <a:pt x="17529" y="6180"/>
                        </a:lnTo>
                        <a:lnTo>
                          <a:pt x="17136" y="5544"/>
                        </a:lnTo>
                        <a:lnTo>
                          <a:pt x="17136" y="5198"/>
                        </a:lnTo>
                        <a:lnTo>
                          <a:pt x="16906" y="5198"/>
                        </a:lnTo>
                        <a:lnTo>
                          <a:pt x="16643" y="5544"/>
                        </a:lnTo>
                        <a:lnTo>
                          <a:pt x="16479" y="5660"/>
                        </a:lnTo>
                        <a:lnTo>
                          <a:pt x="16282" y="5660"/>
                        </a:lnTo>
                        <a:lnTo>
                          <a:pt x="16151" y="5198"/>
                        </a:lnTo>
                        <a:lnTo>
                          <a:pt x="16282" y="5198"/>
                        </a:lnTo>
                        <a:lnTo>
                          <a:pt x="16216" y="4794"/>
                        </a:lnTo>
                        <a:lnTo>
                          <a:pt x="16348" y="3581"/>
                        </a:lnTo>
                        <a:lnTo>
                          <a:pt x="16479" y="3812"/>
                        </a:lnTo>
                        <a:lnTo>
                          <a:pt x="16545" y="3812"/>
                        </a:lnTo>
                        <a:lnTo>
                          <a:pt x="16610" y="3581"/>
                        </a:lnTo>
                        <a:lnTo>
                          <a:pt x="16545" y="3350"/>
                        </a:lnTo>
                        <a:lnTo>
                          <a:pt x="16774" y="3061"/>
                        </a:lnTo>
                        <a:lnTo>
                          <a:pt x="16709" y="2599"/>
                        </a:lnTo>
                        <a:lnTo>
                          <a:pt x="16643" y="2368"/>
                        </a:lnTo>
                        <a:lnTo>
                          <a:pt x="16610" y="1964"/>
                        </a:lnTo>
                        <a:lnTo>
                          <a:pt x="16413" y="1733"/>
                        </a:lnTo>
                        <a:lnTo>
                          <a:pt x="16151" y="1617"/>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7" name="Shape 2669">
                    <a:extLst>
                      <a:ext uri="{FF2B5EF4-FFF2-40B4-BE49-F238E27FC236}">
                        <a16:creationId xmlns:a16="http://schemas.microsoft.com/office/drawing/2014/main" id="{879C0F0E-A238-4B48-87B0-64D8BEAB80E2}"/>
                      </a:ext>
                    </a:extLst>
                  </p:cNvPr>
                  <p:cNvSpPr/>
                  <p:nvPr/>
                </p:nvSpPr>
                <p:spPr>
                  <a:xfrm>
                    <a:off x="1701866" y="236213"/>
                    <a:ext cx="94850" cy="253437"/>
                  </a:xfrm>
                  <a:custGeom>
                    <a:avLst/>
                    <a:gdLst/>
                    <a:ahLst/>
                    <a:cxnLst>
                      <a:cxn ang="0">
                        <a:pos x="wd2" y="hd2"/>
                      </a:cxn>
                      <a:cxn ang="5400000">
                        <a:pos x="wd2" y="hd2"/>
                      </a:cxn>
                      <a:cxn ang="10800000">
                        <a:pos x="wd2" y="hd2"/>
                      </a:cxn>
                      <a:cxn ang="16200000">
                        <a:pos x="wd2" y="hd2"/>
                      </a:cxn>
                    </a:cxnLst>
                    <a:rect l="0" t="0" r="r" b="b"/>
                    <a:pathLst>
                      <a:path w="21600" h="21600" extrusionOk="0">
                        <a:moveTo>
                          <a:pt x="9257" y="2726"/>
                        </a:moveTo>
                        <a:lnTo>
                          <a:pt x="5554" y="3984"/>
                        </a:lnTo>
                        <a:lnTo>
                          <a:pt x="9257" y="5033"/>
                        </a:lnTo>
                        <a:lnTo>
                          <a:pt x="8023" y="6711"/>
                        </a:lnTo>
                        <a:lnTo>
                          <a:pt x="4320" y="6711"/>
                        </a:lnTo>
                        <a:lnTo>
                          <a:pt x="3086" y="9437"/>
                        </a:lnTo>
                        <a:lnTo>
                          <a:pt x="1234" y="11744"/>
                        </a:lnTo>
                        <a:lnTo>
                          <a:pt x="0" y="14889"/>
                        </a:lnTo>
                        <a:lnTo>
                          <a:pt x="1234" y="16567"/>
                        </a:lnTo>
                        <a:lnTo>
                          <a:pt x="0" y="16986"/>
                        </a:lnTo>
                        <a:lnTo>
                          <a:pt x="0" y="19713"/>
                        </a:lnTo>
                        <a:lnTo>
                          <a:pt x="4320" y="21600"/>
                        </a:lnTo>
                        <a:lnTo>
                          <a:pt x="8023" y="18874"/>
                        </a:lnTo>
                        <a:lnTo>
                          <a:pt x="8023" y="14889"/>
                        </a:lnTo>
                        <a:lnTo>
                          <a:pt x="10491" y="13421"/>
                        </a:lnTo>
                        <a:lnTo>
                          <a:pt x="11726" y="12163"/>
                        </a:lnTo>
                        <a:lnTo>
                          <a:pt x="14811" y="13002"/>
                        </a:lnTo>
                        <a:lnTo>
                          <a:pt x="16046" y="13002"/>
                        </a:lnTo>
                        <a:lnTo>
                          <a:pt x="17280" y="11324"/>
                        </a:lnTo>
                        <a:lnTo>
                          <a:pt x="16046" y="8598"/>
                        </a:lnTo>
                        <a:lnTo>
                          <a:pt x="18514" y="5872"/>
                        </a:lnTo>
                        <a:lnTo>
                          <a:pt x="20983" y="3565"/>
                        </a:lnTo>
                        <a:lnTo>
                          <a:pt x="20983" y="2307"/>
                        </a:lnTo>
                        <a:lnTo>
                          <a:pt x="21600" y="0"/>
                        </a:lnTo>
                        <a:lnTo>
                          <a:pt x="12343" y="1258"/>
                        </a:lnTo>
                        <a:lnTo>
                          <a:pt x="9257" y="272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88" name="Shape 2671">
                  <a:extLst>
                    <a:ext uri="{FF2B5EF4-FFF2-40B4-BE49-F238E27FC236}">
                      <a16:creationId xmlns:a16="http://schemas.microsoft.com/office/drawing/2014/main" id="{108A2C3E-1E60-4FFE-9F09-C8B0F4001D0F}"/>
                    </a:ext>
                  </a:extLst>
                </p:cNvPr>
                <p:cNvSpPr/>
                <p:nvPr/>
              </p:nvSpPr>
              <p:spPr>
                <a:xfrm>
                  <a:off x="10665971" y="1948703"/>
                  <a:ext cx="223909" cy="382431"/>
                </a:xfrm>
                <a:custGeom>
                  <a:avLst/>
                  <a:gdLst/>
                  <a:ahLst/>
                  <a:cxnLst>
                    <a:cxn ang="0">
                      <a:pos x="wd2" y="hd2"/>
                    </a:cxn>
                    <a:cxn ang="5400000">
                      <a:pos x="wd2" y="hd2"/>
                    </a:cxn>
                    <a:cxn ang="10800000">
                      <a:pos x="wd2" y="hd2"/>
                    </a:cxn>
                    <a:cxn ang="16200000">
                      <a:pos x="wd2" y="hd2"/>
                    </a:cxn>
                  </a:cxnLst>
                  <a:rect l="0" t="0" r="r" b="b"/>
                  <a:pathLst>
                    <a:path w="21600" h="21600" extrusionOk="0">
                      <a:moveTo>
                        <a:pt x="302" y="3533"/>
                      </a:moveTo>
                      <a:lnTo>
                        <a:pt x="302" y="4095"/>
                      </a:lnTo>
                      <a:lnTo>
                        <a:pt x="1057" y="4738"/>
                      </a:lnTo>
                      <a:lnTo>
                        <a:pt x="1057" y="6103"/>
                      </a:lnTo>
                      <a:lnTo>
                        <a:pt x="1359" y="6665"/>
                      </a:lnTo>
                      <a:lnTo>
                        <a:pt x="2568" y="7146"/>
                      </a:lnTo>
                      <a:lnTo>
                        <a:pt x="2719" y="7709"/>
                      </a:lnTo>
                      <a:lnTo>
                        <a:pt x="2719" y="8190"/>
                      </a:lnTo>
                      <a:lnTo>
                        <a:pt x="3021" y="8752"/>
                      </a:lnTo>
                      <a:lnTo>
                        <a:pt x="3021" y="9395"/>
                      </a:lnTo>
                      <a:lnTo>
                        <a:pt x="2719" y="9716"/>
                      </a:lnTo>
                      <a:lnTo>
                        <a:pt x="2719" y="10760"/>
                      </a:lnTo>
                      <a:lnTo>
                        <a:pt x="3323" y="11804"/>
                      </a:lnTo>
                      <a:lnTo>
                        <a:pt x="4229" y="12446"/>
                      </a:lnTo>
                      <a:lnTo>
                        <a:pt x="4834" y="13490"/>
                      </a:lnTo>
                      <a:lnTo>
                        <a:pt x="4531" y="14534"/>
                      </a:lnTo>
                      <a:lnTo>
                        <a:pt x="4985" y="15096"/>
                      </a:lnTo>
                      <a:lnTo>
                        <a:pt x="5287" y="14373"/>
                      </a:lnTo>
                      <a:lnTo>
                        <a:pt x="7099" y="15096"/>
                      </a:lnTo>
                      <a:lnTo>
                        <a:pt x="9365" y="20717"/>
                      </a:lnTo>
                      <a:lnTo>
                        <a:pt x="9365" y="21199"/>
                      </a:lnTo>
                      <a:lnTo>
                        <a:pt x="9818" y="21600"/>
                      </a:lnTo>
                      <a:lnTo>
                        <a:pt x="19032" y="20717"/>
                      </a:lnTo>
                      <a:lnTo>
                        <a:pt x="18126" y="20074"/>
                      </a:lnTo>
                      <a:lnTo>
                        <a:pt x="17522" y="19512"/>
                      </a:lnTo>
                      <a:lnTo>
                        <a:pt x="17522" y="18870"/>
                      </a:lnTo>
                      <a:lnTo>
                        <a:pt x="18126" y="18308"/>
                      </a:lnTo>
                      <a:lnTo>
                        <a:pt x="17220" y="16622"/>
                      </a:lnTo>
                      <a:lnTo>
                        <a:pt x="17220" y="15578"/>
                      </a:lnTo>
                      <a:lnTo>
                        <a:pt x="16464" y="13651"/>
                      </a:lnTo>
                      <a:lnTo>
                        <a:pt x="16917" y="13169"/>
                      </a:lnTo>
                      <a:lnTo>
                        <a:pt x="16766" y="12286"/>
                      </a:lnTo>
                      <a:lnTo>
                        <a:pt x="17220" y="11643"/>
                      </a:lnTo>
                      <a:lnTo>
                        <a:pt x="17522" y="11161"/>
                      </a:lnTo>
                      <a:lnTo>
                        <a:pt x="17522" y="10599"/>
                      </a:lnTo>
                      <a:lnTo>
                        <a:pt x="18126" y="9957"/>
                      </a:lnTo>
                      <a:lnTo>
                        <a:pt x="17824" y="9395"/>
                      </a:lnTo>
                      <a:lnTo>
                        <a:pt x="18126" y="8512"/>
                      </a:lnTo>
                      <a:lnTo>
                        <a:pt x="17522" y="7307"/>
                      </a:lnTo>
                      <a:lnTo>
                        <a:pt x="17522" y="6825"/>
                      </a:lnTo>
                      <a:lnTo>
                        <a:pt x="18428" y="6183"/>
                      </a:lnTo>
                      <a:lnTo>
                        <a:pt x="19032" y="6183"/>
                      </a:lnTo>
                      <a:lnTo>
                        <a:pt x="20694" y="5139"/>
                      </a:lnTo>
                      <a:lnTo>
                        <a:pt x="21600" y="4256"/>
                      </a:lnTo>
                      <a:lnTo>
                        <a:pt x="21600" y="3774"/>
                      </a:lnTo>
                      <a:lnTo>
                        <a:pt x="21298" y="3212"/>
                      </a:lnTo>
                      <a:lnTo>
                        <a:pt x="20392" y="2730"/>
                      </a:lnTo>
                      <a:lnTo>
                        <a:pt x="20090" y="2168"/>
                      </a:lnTo>
                      <a:lnTo>
                        <a:pt x="20694" y="1124"/>
                      </a:lnTo>
                      <a:lnTo>
                        <a:pt x="20090" y="161"/>
                      </a:lnTo>
                      <a:lnTo>
                        <a:pt x="20392" y="0"/>
                      </a:lnTo>
                      <a:lnTo>
                        <a:pt x="3927" y="2329"/>
                      </a:lnTo>
                      <a:lnTo>
                        <a:pt x="0" y="2891"/>
                      </a:lnTo>
                      <a:lnTo>
                        <a:pt x="0" y="3212"/>
                      </a:lnTo>
                      <a:lnTo>
                        <a:pt x="302" y="3533"/>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89" name="Group 2692">
                  <a:extLst>
                    <a:ext uri="{FF2B5EF4-FFF2-40B4-BE49-F238E27FC236}">
                      <a16:creationId xmlns:a16="http://schemas.microsoft.com/office/drawing/2014/main" id="{61836C3E-9272-4C2F-BC7F-CE122B874FCD}"/>
                    </a:ext>
                  </a:extLst>
                </p:cNvPr>
                <p:cNvGrpSpPr/>
                <p:nvPr/>
              </p:nvGrpSpPr>
              <p:grpSpPr>
                <a:xfrm>
                  <a:off x="9605937" y="3314929"/>
                  <a:ext cx="1174284" cy="486183"/>
                  <a:chOff x="0" y="-1"/>
                  <a:chExt cx="2032487" cy="841511"/>
                </a:xfrm>
                <a:solidFill>
                  <a:srgbClr val="FFFFFF">
                    <a:lumMod val="85000"/>
                  </a:srgbClr>
                </a:solidFill>
              </p:grpSpPr>
              <p:sp>
                <p:nvSpPr>
                  <p:cNvPr id="446" name="Shape 2672">
                    <a:extLst>
                      <a:ext uri="{FF2B5EF4-FFF2-40B4-BE49-F238E27FC236}">
                        <a16:creationId xmlns:a16="http://schemas.microsoft.com/office/drawing/2014/main" id="{864348B8-3EF0-4C52-AFAF-330A1E798834}"/>
                      </a:ext>
                    </a:extLst>
                  </p:cNvPr>
                  <p:cNvSpPr/>
                  <p:nvPr/>
                </p:nvSpPr>
                <p:spPr>
                  <a:xfrm>
                    <a:off x="1684677" y="1302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1296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7" name="Shape 2673">
                    <a:extLst>
                      <a:ext uri="{FF2B5EF4-FFF2-40B4-BE49-F238E27FC236}">
                        <a16:creationId xmlns:a16="http://schemas.microsoft.com/office/drawing/2014/main" id="{D429C5DB-83A9-4974-8154-0A32B034B1B4}"/>
                      </a:ext>
                    </a:extLst>
                  </p:cNvPr>
                  <p:cNvSpPr/>
                  <p:nvPr/>
                </p:nvSpPr>
                <p:spPr>
                  <a:xfrm>
                    <a:off x="1598888" y="624979"/>
                    <a:ext cx="51490" cy="49213"/>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2505" y="5400"/>
                        </a:lnTo>
                        <a:lnTo>
                          <a:pt x="4547" y="14040"/>
                        </a:lnTo>
                        <a:lnTo>
                          <a:pt x="0" y="21600"/>
                        </a:lnTo>
                        <a:lnTo>
                          <a:pt x="6821" y="14040"/>
                        </a:lnTo>
                        <a:lnTo>
                          <a:pt x="21600" y="0"/>
                        </a:lnTo>
                        <a:lnTo>
                          <a:pt x="19326"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8" name="Shape 2674">
                    <a:extLst>
                      <a:ext uri="{FF2B5EF4-FFF2-40B4-BE49-F238E27FC236}">
                        <a16:creationId xmlns:a16="http://schemas.microsoft.com/office/drawing/2014/main" id="{07E38922-BA02-46BC-8FC4-02421025CE4C}"/>
                      </a:ext>
                    </a:extLst>
                  </p:cNvPr>
                  <p:cNvSpPr/>
                  <p:nvPr/>
                </p:nvSpPr>
                <p:spPr>
                  <a:xfrm>
                    <a:off x="1598888" y="624979"/>
                    <a:ext cx="51490" cy="49213"/>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lnTo>
                          <a:pt x="12505" y="5400"/>
                        </a:lnTo>
                        <a:lnTo>
                          <a:pt x="4547" y="14040"/>
                        </a:lnTo>
                        <a:lnTo>
                          <a:pt x="0" y="21600"/>
                        </a:lnTo>
                        <a:lnTo>
                          <a:pt x="6821" y="14040"/>
                        </a:lnTo>
                        <a:lnTo>
                          <a:pt x="21600" y="0"/>
                        </a:lnTo>
                        <a:lnTo>
                          <a:pt x="19326"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9" name="Shape 2675">
                    <a:extLst>
                      <a:ext uri="{FF2B5EF4-FFF2-40B4-BE49-F238E27FC236}">
                        <a16:creationId xmlns:a16="http://schemas.microsoft.com/office/drawing/2014/main" id="{6BBCA5CE-0945-4BF3-BD16-C5162A15EFA8}"/>
                      </a:ext>
                    </a:extLst>
                  </p:cNvPr>
                  <p:cNvSpPr/>
                  <p:nvPr/>
                </p:nvSpPr>
                <p:spPr>
                  <a:xfrm>
                    <a:off x="1715415" y="551163"/>
                    <a:ext cx="78590" cy="221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152" y="0"/>
                        </a:lnTo>
                        <a:lnTo>
                          <a:pt x="4469" y="12000"/>
                        </a:lnTo>
                        <a:lnTo>
                          <a:pt x="0" y="21600"/>
                        </a:lnTo>
                        <a:lnTo>
                          <a:pt x="11172" y="72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0" name="Shape 2676">
                    <a:extLst>
                      <a:ext uri="{FF2B5EF4-FFF2-40B4-BE49-F238E27FC236}">
                        <a16:creationId xmlns:a16="http://schemas.microsoft.com/office/drawing/2014/main" id="{70A74C49-AD88-4FD4-B7D6-8FBF398460C3}"/>
                      </a:ext>
                    </a:extLst>
                  </p:cNvPr>
                  <p:cNvSpPr/>
                  <p:nvPr/>
                </p:nvSpPr>
                <p:spPr>
                  <a:xfrm>
                    <a:off x="1715415" y="551163"/>
                    <a:ext cx="78590" cy="221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152" y="0"/>
                        </a:lnTo>
                        <a:lnTo>
                          <a:pt x="4469" y="12000"/>
                        </a:lnTo>
                        <a:lnTo>
                          <a:pt x="0" y="21600"/>
                        </a:lnTo>
                        <a:lnTo>
                          <a:pt x="11172" y="72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1" name="Shape 2677">
                    <a:extLst>
                      <a:ext uri="{FF2B5EF4-FFF2-40B4-BE49-F238E27FC236}">
                        <a16:creationId xmlns:a16="http://schemas.microsoft.com/office/drawing/2014/main" id="{BE65C6A4-5CA1-486E-8C39-67F7EE9BE396}"/>
                      </a:ext>
                    </a:extLst>
                  </p:cNvPr>
                  <p:cNvSpPr/>
                  <p:nvPr/>
                </p:nvSpPr>
                <p:spPr>
                  <a:xfrm>
                    <a:off x="1840075" y="472426"/>
                    <a:ext cx="48779" cy="91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00" y="4086"/>
                        </a:lnTo>
                        <a:lnTo>
                          <a:pt x="8400" y="7589"/>
                        </a:lnTo>
                        <a:lnTo>
                          <a:pt x="6000" y="11676"/>
                        </a:lnTo>
                        <a:lnTo>
                          <a:pt x="0" y="21600"/>
                        </a:lnTo>
                        <a:lnTo>
                          <a:pt x="8400" y="8757"/>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2" name="Shape 2678">
                    <a:extLst>
                      <a:ext uri="{FF2B5EF4-FFF2-40B4-BE49-F238E27FC236}">
                        <a16:creationId xmlns:a16="http://schemas.microsoft.com/office/drawing/2014/main" id="{27DC753C-5E28-45BB-AA2B-515012070E2B}"/>
                      </a:ext>
                    </a:extLst>
                  </p:cNvPr>
                  <p:cNvSpPr/>
                  <p:nvPr/>
                </p:nvSpPr>
                <p:spPr>
                  <a:xfrm>
                    <a:off x="1840075" y="472426"/>
                    <a:ext cx="48779" cy="91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00" y="4086"/>
                        </a:lnTo>
                        <a:lnTo>
                          <a:pt x="8400" y="7589"/>
                        </a:lnTo>
                        <a:lnTo>
                          <a:pt x="6000" y="11676"/>
                        </a:lnTo>
                        <a:lnTo>
                          <a:pt x="0" y="21600"/>
                        </a:lnTo>
                        <a:lnTo>
                          <a:pt x="8400" y="8757"/>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3" name="Shape 2679">
                    <a:extLst>
                      <a:ext uri="{FF2B5EF4-FFF2-40B4-BE49-F238E27FC236}">
                        <a16:creationId xmlns:a16="http://schemas.microsoft.com/office/drawing/2014/main" id="{51DE36D9-3127-4D9E-A30C-3AC345EDF117}"/>
                      </a:ext>
                    </a:extLst>
                  </p:cNvPr>
                  <p:cNvSpPr/>
                  <p:nvPr/>
                </p:nvSpPr>
                <p:spPr>
                  <a:xfrm>
                    <a:off x="1905115" y="430397"/>
                    <a:ext cx="1626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40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4" name="Shape 2680">
                    <a:extLst>
                      <a:ext uri="{FF2B5EF4-FFF2-40B4-BE49-F238E27FC236}">
                        <a16:creationId xmlns:a16="http://schemas.microsoft.com/office/drawing/2014/main" id="{72449961-178A-4D54-9A16-954AAEFBEDCA}"/>
                      </a:ext>
                    </a:extLst>
                  </p:cNvPr>
                  <p:cNvSpPr/>
                  <p:nvPr/>
                </p:nvSpPr>
                <p:spPr>
                  <a:xfrm>
                    <a:off x="1905115" y="430397"/>
                    <a:ext cx="1626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400" y="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5" name="Shape 2681">
                    <a:extLst>
                      <a:ext uri="{FF2B5EF4-FFF2-40B4-BE49-F238E27FC236}">
                        <a16:creationId xmlns:a16="http://schemas.microsoft.com/office/drawing/2014/main" id="{B6234B06-7DBE-430A-8C19-314226E16D17}"/>
                      </a:ext>
                    </a:extLst>
                  </p:cNvPr>
                  <p:cNvSpPr/>
                  <p:nvPr/>
                </p:nvSpPr>
                <p:spPr>
                  <a:xfrm>
                    <a:off x="1934923" y="378924"/>
                    <a:ext cx="35231" cy="3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23"/>
                        </a:lnTo>
                        <a:lnTo>
                          <a:pt x="9969" y="13292"/>
                        </a:lnTo>
                        <a:lnTo>
                          <a:pt x="0" y="21600"/>
                        </a:lnTo>
                        <a:lnTo>
                          <a:pt x="21600" y="3323"/>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6" name="Shape 2682">
                    <a:extLst>
                      <a:ext uri="{FF2B5EF4-FFF2-40B4-BE49-F238E27FC236}">
                        <a16:creationId xmlns:a16="http://schemas.microsoft.com/office/drawing/2014/main" id="{EAFA9B5E-B951-4935-A718-F30BA5012677}"/>
                      </a:ext>
                    </a:extLst>
                  </p:cNvPr>
                  <p:cNvSpPr/>
                  <p:nvPr/>
                </p:nvSpPr>
                <p:spPr>
                  <a:xfrm>
                    <a:off x="1934923" y="378924"/>
                    <a:ext cx="35231" cy="31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323"/>
                        </a:lnTo>
                        <a:lnTo>
                          <a:pt x="9969" y="13292"/>
                        </a:lnTo>
                        <a:lnTo>
                          <a:pt x="0" y="21600"/>
                        </a:lnTo>
                        <a:lnTo>
                          <a:pt x="21600" y="3323"/>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7" name="Shape 2683">
                    <a:extLst>
                      <a:ext uri="{FF2B5EF4-FFF2-40B4-BE49-F238E27FC236}">
                        <a16:creationId xmlns:a16="http://schemas.microsoft.com/office/drawing/2014/main" id="{4261BBE7-DC99-4E53-9DB3-A6C984994C8F}"/>
                      </a:ext>
                    </a:extLst>
                  </p:cNvPr>
                  <p:cNvSpPr/>
                  <p:nvPr/>
                </p:nvSpPr>
                <p:spPr>
                  <a:xfrm>
                    <a:off x="2002675" y="216529"/>
                    <a:ext cx="29812" cy="15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21600"/>
                        </a:lnTo>
                        <a:lnTo>
                          <a:pt x="17673" y="20184"/>
                        </a:lnTo>
                        <a:lnTo>
                          <a:pt x="21600" y="15580"/>
                        </a:lnTo>
                        <a:lnTo>
                          <a:pt x="17673" y="8144"/>
                        </a:lnTo>
                        <a:lnTo>
                          <a:pt x="13745" y="5311"/>
                        </a:lnTo>
                        <a:lnTo>
                          <a:pt x="3927" y="0"/>
                        </a:lnTo>
                        <a:lnTo>
                          <a:pt x="3927" y="2833"/>
                        </a:lnTo>
                        <a:lnTo>
                          <a:pt x="9818" y="5311"/>
                        </a:lnTo>
                        <a:lnTo>
                          <a:pt x="13745" y="7436"/>
                        </a:lnTo>
                        <a:lnTo>
                          <a:pt x="17673" y="16643"/>
                        </a:lnTo>
                        <a:lnTo>
                          <a:pt x="9818" y="19475"/>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8" name="Shape 2684">
                    <a:extLst>
                      <a:ext uri="{FF2B5EF4-FFF2-40B4-BE49-F238E27FC236}">
                        <a16:creationId xmlns:a16="http://schemas.microsoft.com/office/drawing/2014/main" id="{2E52F536-9D78-4DB2-8629-BAB8A488B987}"/>
                      </a:ext>
                    </a:extLst>
                  </p:cNvPr>
                  <p:cNvSpPr/>
                  <p:nvPr/>
                </p:nvSpPr>
                <p:spPr>
                  <a:xfrm>
                    <a:off x="2002675" y="216529"/>
                    <a:ext cx="29812" cy="150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21600"/>
                        </a:lnTo>
                        <a:lnTo>
                          <a:pt x="17673" y="20184"/>
                        </a:lnTo>
                        <a:lnTo>
                          <a:pt x="21600" y="15580"/>
                        </a:lnTo>
                        <a:lnTo>
                          <a:pt x="17673" y="8144"/>
                        </a:lnTo>
                        <a:lnTo>
                          <a:pt x="13745" y="5311"/>
                        </a:lnTo>
                        <a:lnTo>
                          <a:pt x="3927" y="0"/>
                        </a:lnTo>
                        <a:lnTo>
                          <a:pt x="3927" y="2833"/>
                        </a:lnTo>
                        <a:lnTo>
                          <a:pt x="9818" y="5311"/>
                        </a:lnTo>
                        <a:lnTo>
                          <a:pt x="13745" y="7436"/>
                        </a:lnTo>
                        <a:lnTo>
                          <a:pt x="17673" y="16643"/>
                        </a:lnTo>
                        <a:lnTo>
                          <a:pt x="9818" y="19475"/>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9" name="Shape 2685">
                    <a:extLst>
                      <a:ext uri="{FF2B5EF4-FFF2-40B4-BE49-F238E27FC236}">
                        <a16:creationId xmlns:a16="http://schemas.microsoft.com/office/drawing/2014/main" id="{DA944FAA-C602-4D52-8110-3EBBC93170E3}"/>
                      </a:ext>
                    </a:extLst>
                  </p:cNvPr>
                  <p:cNvSpPr/>
                  <p:nvPr/>
                </p:nvSpPr>
                <p:spPr>
                  <a:xfrm>
                    <a:off x="0" y="36909"/>
                    <a:ext cx="1956606" cy="804601"/>
                  </a:xfrm>
                  <a:custGeom>
                    <a:avLst/>
                    <a:gdLst/>
                    <a:ahLst/>
                    <a:cxnLst>
                      <a:cxn ang="0">
                        <a:pos x="wd2" y="hd2"/>
                      </a:cxn>
                      <a:cxn ang="5400000">
                        <a:pos x="wd2" y="hd2"/>
                      </a:cxn>
                      <a:cxn ang="10800000">
                        <a:pos x="wd2" y="hd2"/>
                      </a:cxn>
                      <a:cxn ang="16200000">
                        <a:pos x="wd2" y="hd2"/>
                      </a:cxn>
                    </a:cxnLst>
                    <a:rect l="0" t="0" r="r" b="b"/>
                    <a:pathLst>
                      <a:path w="21600" h="21600" extrusionOk="0">
                        <a:moveTo>
                          <a:pt x="14899" y="2510"/>
                        </a:moveTo>
                        <a:lnTo>
                          <a:pt x="9274" y="4690"/>
                        </a:lnTo>
                        <a:lnTo>
                          <a:pt x="7240" y="5483"/>
                        </a:lnTo>
                        <a:lnTo>
                          <a:pt x="6462" y="5615"/>
                        </a:lnTo>
                        <a:lnTo>
                          <a:pt x="6013" y="5615"/>
                        </a:lnTo>
                        <a:lnTo>
                          <a:pt x="5953" y="6209"/>
                        </a:lnTo>
                        <a:lnTo>
                          <a:pt x="5953" y="6738"/>
                        </a:lnTo>
                        <a:lnTo>
                          <a:pt x="5894" y="7464"/>
                        </a:lnTo>
                        <a:lnTo>
                          <a:pt x="5684" y="7728"/>
                        </a:lnTo>
                        <a:lnTo>
                          <a:pt x="5505" y="8059"/>
                        </a:lnTo>
                        <a:lnTo>
                          <a:pt x="5325" y="9050"/>
                        </a:lnTo>
                        <a:lnTo>
                          <a:pt x="5176" y="9578"/>
                        </a:lnTo>
                        <a:lnTo>
                          <a:pt x="4996" y="9182"/>
                        </a:lnTo>
                        <a:lnTo>
                          <a:pt x="4607" y="9578"/>
                        </a:lnTo>
                        <a:lnTo>
                          <a:pt x="4398" y="9908"/>
                        </a:lnTo>
                        <a:lnTo>
                          <a:pt x="4338" y="10305"/>
                        </a:lnTo>
                        <a:lnTo>
                          <a:pt x="4099" y="10833"/>
                        </a:lnTo>
                        <a:lnTo>
                          <a:pt x="3979" y="10833"/>
                        </a:lnTo>
                        <a:lnTo>
                          <a:pt x="3770" y="10437"/>
                        </a:lnTo>
                        <a:lnTo>
                          <a:pt x="3590" y="10701"/>
                        </a:lnTo>
                        <a:lnTo>
                          <a:pt x="3470" y="10899"/>
                        </a:lnTo>
                        <a:lnTo>
                          <a:pt x="3470" y="11295"/>
                        </a:lnTo>
                        <a:lnTo>
                          <a:pt x="3261" y="11163"/>
                        </a:lnTo>
                        <a:lnTo>
                          <a:pt x="3141" y="12154"/>
                        </a:lnTo>
                        <a:lnTo>
                          <a:pt x="3022" y="12550"/>
                        </a:lnTo>
                        <a:lnTo>
                          <a:pt x="2872" y="12550"/>
                        </a:lnTo>
                        <a:lnTo>
                          <a:pt x="2483" y="13145"/>
                        </a:lnTo>
                        <a:lnTo>
                          <a:pt x="1855" y="14400"/>
                        </a:lnTo>
                        <a:lnTo>
                          <a:pt x="1675" y="14664"/>
                        </a:lnTo>
                        <a:lnTo>
                          <a:pt x="1286" y="14664"/>
                        </a:lnTo>
                        <a:lnTo>
                          <a:pt x="838" y="15127"/>
                        </a:lnTo>
                        <a:lnTo>
                          <a:pt x="658" y="15655"/>
                        </a:lnTo>
                        <a:lnTo>
                          <a:pt x="628" y="16117"/>
                        </a:lnTo>
                        <a:lnTo>
                          <a:pt x="568" y="16778"/>
                        </a:lnTo>
                        <a:lnTo>
                          <a:pt x="389" y="17108"/>
                        </a:lnTo>
                        <a:lnTo>
                          <a:pt x="0" y="17372"/>
                        </a:lnTo>
                        <a:lnTo>
                          <a:pt x="0" y="19222"/>
                        </a:lnTo>
                        <a:lnTo>
                          <a:pt x="3141" y="18165"/>
                        </a:lnTo>
                        <a:lnTo>
                          <a:pt x="3829" y="17372"/>
                        </a:lnTo>
                        <a:lnTo>
                          <a:pt x="3979" y="17372"/>
                        </a:lnTo>
                        <a:lnTo>
                          <a:pt x="4338" y="16778"/>
                        </a:lnTo>
                        <a:lnTo>
                          <a:pt x="4787" y="16382"/>
                        </a:lnTo>
                        <a:lnTo>
                          <a:pt x="4936" y="16117"/>
                        </a:lnTo>
                        <a:lnTo>
                          <a:pt x="5176" y="16051"/>
                        </a:lnTo>
                        <a:lnTo>
                          <a:pt x="7479" y="15391"/>
                        </a:lnTo>
                        <a:lnTo>
                          <a:pt x="8317" y="15259"/>
                        </a:lnTo>
                        <a:lnTo>
                          <a:pt x="8556" y="15787"/>
                        </a:lnTo>
                        <a:lnTo>
                          <a:pt x="8706" y="15523"/>
                        </a:lnTo>
                        <a:lnTo>
                          <a:pt x="9065" y="16250"/>
                        </a:lnTo>
                        <a:lnTo>
                          <a:pt x="9155" y="16778"/>
                        </a:lnTo>
                        <a:lnTo>
                          <a:pt x="9155" y="17108"/>
                        </a:lnTo>
                        <a:lnTo>
                          <a:pt x="9214" y="17240"/>
                        </a:lnTo>
                        <a:lnTo>
                          <a:pt x="12086" y="16250"/>
                        </a:lnTo>
                        <a:lnTo>
                          <a:pt x="15407" y="21468"/>
                        </a:lnTo>
                        <a:lnTo>
                          <a:pt x="15527" y="21600"/>
                        </a:lnTo>
                        <a:lnTo>
                          <a:pt x="15617" y="21600"/>
                        </a:lnTo>
                        <a:lnTo>
                          <a:pt x="16035" y="21270"/>
                        </a:lnTo>
                        <a:lnTo>
                          <a:pt x="16424" y="21006"/>
                        </a:lnTo>
                        <a:lnTo>
                          <a:pt x="16753" y="21006"/>
                        </a:lnTo>
                        <a:lnTo>
                          <a:pt x="16993" y="20741"/>
                        </a:lnTo>
                        <a:lnTo>
                          <a:pt x="17023" y="19750"/>
                        </a:lnTo>
                        <a:lnTo>
                          <a:pt x="16873" y="18892"/>
                        </a:lnTo>
                        <a:lnTo>
                          <a:pt x="16933" y="18892"/>
                        </a:lnTo>
                        <a:lnTo>
                          <a:pt x="17023" y="19222"/>
                        </a:lnTo>
                        <a:lnTo>
                          <a:pt x="17142" y="20345"/>
                        </a:lnTo>
                        <a:lnTo>
                          <a:pt x="17142" y="19024"/>
                        </a:lnTo>
                        <a:lnTo>
                          <a:pt x="17202" y="18495"/>
                        </a:lnTo>
                        <a:lnTo>
                          <a:pt x="17382" y="17637"/>
                        </a:lnTo>
                        <a:lnTo>
                          <a:pt x="17651" y="16778"/>
                        </a:lnTo>
                        <a:lnTo>
                          <a:pt x="18100" y="15919"/>
                        </a:lnTo>
                        <a:lnTo>
                          <a:pt x="17980" y="15391"/>
                        </a:lnTo>
                        <a:lnTo>
                          <a:pt x="18100" y="15061"/>
                        </a:lnTo>
                        <a:lnTo>
                          <a:pt x="17980" y="14664"/>
                        </a:lnTo>
                        <a:lnTo>
                          <a:pt x="18219" y="14928"/>
                        </a:lnTo>
                        <a:lnTo>
                          <a:pt x="18040" y="15259"/>
                        </a:lnTo>
                        <a:lnTo>
                          <a:pt x="18279" y="15523"/>
                        </a:lnTo>
                        <a:lnTo>
                          <a:pt x="18339" y="15391"/>
                        </a:lnTo>
                        <a:lnTo>
                          <a:pt x="18489" y="14928"/>
                        </a:lnTo>
                        <a:lnTo>
                          <a:pt x="18668" y="14004"/>
                        </a:lnTo>
                        <a:lnTo>
                          <a:pt x="18907" y="14268"/>
                        </a:lnTo>
                        <a:lnTo>
                          <a:pt x="19386" y="13673"/>
                        </a:lnTo>
                        <a:lnTo>
                          <a:pt x="19566" y="13673"/>
                        </a:lnTo>
                        <a:lnTo>
                          <a:pt x="19625" y="13409"/>
                        </a:lnTo>
                        <a:lnTo>
                          <a:pt x="19805" y="13013"/>
                        </a:lnTo>
                        <a:lnTo>
                          <a:pt x="19835" y="13541"/>
                        </a:lnTo>
                        <a:lnTo>
                          <a:pt x="19955" y="13013"/>
                        </a:lnTo>
                        <a:lnTo>
                          <a:pt x="20194" y="13277"/>
                        </a:lnTo>
                        <a:lnTo>
                          <a:pt x="20254" y="13277"/>
                        </a:lnTo>
                        <a:lnTo>
                          <a:pt x="20403" y="12418"/>
                        </a:lnTo>
                        <a:lnTo>
                          <a:pt x="20583" y="11956"/>
                        </a:lnTo>
                        <a:lnTo>
                          <a:pt x="20702" y="11560"/>
                        </a:lnTo>
                        <a:lnTo>
                          <a:pt x="20583" y="11163"/>
                        </a:lnTo>
                        <a:lnTo>
                          <a:pt x="20523" y="11163"/>
                        </a:lnTo>
                        <a:lnTo>
                          <a:pt x="20403" y="11692"/>
                        </a:lnTo>
                        <a:lnTo>
                          <a:pt x="20254" y="11824"/>
                        </a:lnTo>
                        <a:lnTo>
                          <a:pt x="20314" y="11295"/>
                        </a:lnTo>
                        <a:lnTo>
                          <a:pt x="20194" y="10899"/>
                        </a:lnTo>
                        <a:lnTo>
                          <a:pt x="20134" y="11295"/>
                        </a:lnTo>
                        <a:lnTo>
                          <a:pt x="20134" y="11428"/>
                        </a:lnTo>
                        <a:lnTo>
                          <a:pt x="20014" y="11428"/>
                        </a:lnTo>
                        <a:lnTo>
                          <a:pt x="20074" y="11956"/>
                        </a:lnTo>
                        <a:lnTo>
                          <a:pt x="19835" y="11692"/>
                        </a:lnTo>
                        <a:lnTo>
                          <a:pt x="19446" y="12286"/>
                        </a:lnTo>
                        <a:lnTo>
                          <a:pt x="18997" y="12154"/>
                        </a:lnTo>
                        <a:lnTo>
                          <a:pt x="18489" y="11031"/>
                        </a:lnTo>
                        <a:lnTo>
                          <a:pt x="18728" y="11295"/>
                        </a:lnTo>
                        <a:lnTo>
                          <a:pt x="18907" y="11428"/>
                        </a:lnTo>
                        <a:lnTo>
                          <a:pt x="19177" y="11824"/>
                        </a:lnTo>
                        <a:lnTo>
                          <a:pt x="19386" y="11956"/>
                        </a:lnTo>
                        <a:lnTo>
                          <a:pt x="19506" y="11692"/>
                        </a:lnTo>
                        <a:lnTo>
                          <a:pt x="19835" y="10833"/>
                        </a:lnTo>
                        <a:lnTo>
                          <a:pt x="19835" y="10305"/>
                        </a:lnTo>
                        <a:lnTo>
                          <a:pt x="19625" y="10437"/>
                        </a:lnTo>
                        <a:lnTo>
                          <a:pt x="19685" y="10040"/>
                        </a:lnTo>
                        <a:lnTo>
                          <a:pt x="19895" y="10040"/>
                        </a:lnTo>
                        <a:lnTo>
                          <a:pt x="20014" y="9578"/>
                        </a:lnTo>
                        <a:lnTo>
                          <a:pt x="19566" y="9182"/>
                        </a:lnTo>
                        <a:lnTo>
                          <a:pt x="19356" y="9182"/>
                        </a:lnTo>
                        <a:lnTo>
                          <a:pt x="18429" y="8719"/>
                        </a:lnTo>
                        <a:lnTo>
                          <a:pt x="18399" y="8455"/>
                        </a:lnTo>
                        <a:lnTo>
                          <a:pt x="18848" y="8719"/>
                        </a:lnTo>
                        <a:lnTo>
                          <a:pt x="19237" y="8719"/>
                        </a:lnTo>
                        <a:lnTo>
                          <a:pt x="19446" y="8587"/>
                        </a:lnTo>
                        <a:lnTo>
                          <a:pt x="19566" y="8587"/>
                        </a:lnTo>
                        <a:lnTo>
                          <a:pt x="19506" y="8191"/>
                        </a:lnTo>
                        <a:lnTo>
                          <a:pt x="19446" y="7728"/>
                        </a:lnTo>
                        <a:lnTo>
                          <a:pt x="19685" y="7728"/>
                        </a:lnTo>
                        <a:lnTo>
                          <a:pt x="19566" y="7927"/>
                        </a:lnTo>
                        <a:lnTo>
                          <a:pt x="19745" y="8455"/>
                        </a:lnTo>
                        <a:lnTo>
                          <a:pt x="19955" y="8587"/>
                        </a:lnTo>
                        <a:lnTo>
                          <a:pt x="20014" y="8059"/>
                        </a:lnTo>
                        <a:lnTo>
                          <a:pt x="20134" y="8455"/>
                        </a:lnTo>
                        <a:lnTo>
                          <a:pt x="20314" y="8587"/>
                        </a:lnTo>
                        <a:lnTo>
                          <a:pt x="20762" y="8587"/>
                        </a:lnTo>
                        <a:lnTo>
                          <a:pt x="20912" y="8191"/>
                        </a:lnTo>
                        <a:lnTo>
                          <a:pt x="21211" y="6804"/>
                        </a:lnTo>
                        <a:lnTo>
                          <a:pt x="21211" y="6341"/>
                        </a:lnTo>
                        <a:lnTo>
                          <a:pt x="21420" y="6473"/>
                        </a:lnTo>
                        <a:lnTo>
                          <a:pt x="21600" y="6077"/>
                        </a:lnTo>
                        <a:lnTo>
                          <a:pt x="21540" y="5615"/>
                        </a:lnTo>
                        <a:lnTo>
                          <a:pt x="21480" y="4690"/>
                        </a:lnTo>
                        <a:lnTo>
                          <a:pt x="21361" y="4228"/>
                        </a:lnTo>
                        <a:lnTo>
                          <a:pt x="21151" y="3831"/>
                        </a:lnTo>
                        <a:lnTo>
                          <a:pt x="21151" y="4492"/>
                        </a:lnTo>
                        <a:lnTo>
                          <a:pt x="20792" y="4492"/>
                        </a:lnTo>
                        <a:lnTo>
                          <a:pt x="20792" y="4954"/>
                        </a:lnTo>
                        <a:lnTo>
                          <a:pt x="20852" y="5813"/>
                        </a:lnTo>
                        <a:lnTo>
                          <a:pt x="20702" y="6341"/>
                        </a:lnTo>
                        <a:lnTo>
                          <a:pt x="20583" y="6077"/>
                        </a:lnTo>
                        <a:lnTo>
                          <a:pt x="20762" y="5615"/>
                        </a:lnTo>
                        <a:lnTo>
                          <a:pt x="20523" y="5483"/>
                        </a:lnTo>
                        <a:lnTo>
                          <a:pt x="20643" y="4954"/>
                        </a:lnTo>
                        <a:lnTo>
                          <a:pt x="20643" y="4492"/>
                        </a:lnTo>
                        <a:lnTo>
                          <a:pt x="20583" y="4095"/>
                        </a:lnTo>
                        <a:lnTo>
                          <a:pt x="20403" y="3963"/>
                        </a:lnTo>
                        <a:lnTo>
                          <a:pt x="20074" y="4228"/>
                        </a:lnTo>
                        <a:lnTo>
                          <a:pt x="20014" y="4690"/>
                        </a:lnTo>
                        <a:lnTo>
                          <a:pt x="19625" y="4492"/>
                        </a:lnTo>
                        <a:lnTo>
                          <a:pt x="19386" y="4822"/>
                        </a:lnTo>
                        <a:lnTo>
                          <a:pt x="19177" y="4954"/>
                        </a:lnTo>
                        <a:lnTo>
                          <a:pt x="18997" y="5086"/>
                        </a:lnTo>
                        <a:lnTo>
                          <a:pt x="18937" y="4624"/>
                        </a:lnTo>
                        <a:lnTo>
                          <a:pt x="18788" y="4095"/>
                        </a:lnTo>
                        <a:lnTo>
                          <a:pt x="18668" y="3699"/>
                        </a:lnTo>
                        <a:lnTo>
                          <a:pt x="18608" y="3237"/>
                        </a:lnTo>
                        <a:lnTo>
                          <a:pt x="18728" y="2840"/>
                        </a:lnTo>
                        <a:lnTo>
                          <a:pt x="18608" y="2510"/>
                        </a:lnTo>
                        <a:lnTo>
                          <a:pt x="18728" y="2708"/>
                        </a:lnTo>
                        <a:lnTo>
                          <a:pt x="18728" y="3369"/>
                        </a:lnTo>
                        <a:lnTo>
                          <a:pt x="18907" y="4228"/>
                        </a:lnTo>
                        <a:lnTo>
                          <a:pt x="19117" y="4228"/>
                        </a:lnTo>
                        <a:lnTo>
                          <a:pt x="19356" y="4492"/>
                        </a:lnTo>
                        <a:lnTo>
                          <a:pt x="19805" y="3633"/>
                        </a:lnTo>
                        <a:lnTo>
                          <a:pt x="19566" y="3237"/>
                        </a:lnTo>
                        <a:lnTo>
                          <a:pt x="19805" y="3237"/>
                        </a:lnTo>
                        <a:lnTo>
                          <a:pt x="20074" y="3369"/>
                        </a:lnTo>
                        <a:lnTo>
                          <a:pt x="19895" y="2972"/>
                        </a:lnTo>
                        <a:lnTo>
                          <a:pt x="20134" y="3105"/>
                        </a:lnTo>
                        <a:lnTo>
                          <a:pt x="20314" y="2972"/>
                        </a:lnTo>
                        <a:lnTo>
                          <a:pt x="20314" y="2642"/>
                        </a:lnTo>
                        <a:lnTo>
                          <a:pt x="20134" y="2246"/>
                        </a:lnTo>
                        <a:lnTo>
                          <a:pt x="19895" y="1982"/>
                        </a:lnTo>
                        <a:lnTo>
                          <a:pt x="20134" y="1982"/>
                        </a:lnTo>
                        <a:lnTo>
                          <a:pt x="20523" y="2510"/>
                        </a:lnTo>
                        <a:lnTo>
                          <a:pt x="20792" y="2510"/>
                        </a:lnTo>
                        <a:lnTo>
                          <a:pt x="20583" y="2114"/>
                        </a:lnTo>
                        <a:lnTo>
                          <a:pt x="20463" y="1651"/>
                        </a:lnTo>
                        <a:lnTo>
                          <a:pt x="20852" y="2378"/>
                        </a:lnTo>
                        <a:lnTo>
                          <a:pt x="21032" y="2972"/>
                        </a:lnTo>
                        <a:lnTo>
                          <a:pt x="21032" y="2510"/>
                        </a:lnTo>
                        <a:lnTo>
                          <a:pt x="20643" y="1123"/>
                        </a:lnTo>
                        <a:lnTo>
                          <a:pt x="20643" y="991"/>
                        </a:lnTo>
                        <a:lnTo>
                          <a:pt x="20403" y="859"/>
                        </a:lnTo>
                        <a:lnTo>
                          <a:pt x="20254" y="396"/>
                        </a:lnTo>
                        <a:lnTo>
                          <a:pt x="20194" y="0"/>
                        </a:lnTo>
                        <a:lnTo>
                          <a:pt x="17711" y="1255"/>
                        </a:lnTo>
                        <a:lnTo>
                          <a:pt x="14899" y="251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0" name="Shape 2686">
                    <a:extLst>
                      <a:ext uri="{FF2B5EF4-FFF2-40B4-BE49-F238E27FC236}">
                        <a16:creationId xmlns:a16="http://schemas.microsoft.com/office/drawing/2014/main" id="{A5FA3021-148D-49F8-ACB0-0A9A45105DF9}"/>
                      </a:ext>
                    </a:extLst>
                  </p:cNvPr>
                  <p:cNvSpPr/>
                  <p:nvPr/>
                </p:nvSpPr>
                <p:spPr>
                  <a:xfrm>
                    <a:off x="1834656" y="31988"/>
                    <a:ext cx="24390" cy="19685"/>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21600" y="0"/>
                        </a:lnTo>
                        <a:lnTo>
                          <a:pt x="7200" y="0"/>
                        </a:lnTo>
                        <a:lnTo>
                          <a:pt x="0" y="5400"/>
                        </a:lnTo>
                        <a:lnTo>
                          <a:pt x="168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1" name="Shape 2687">
                    <a:extLst>
                      <a:ext uri="{FF2B5EF4-FFF2-40B4-BE49-F238E27FC236}">
                        <a16:creationId xmlns:a16="http://schemas.microsoft.com/office/drawing/2014/main" id="{2FCCB039-8AC4-4F95-A74E-2E5C7F97E6E2}"/>
                      </a:ext>
                    </a:extLst>
                  </p:cNvPr>
                  <p:cNvSpPr/>
                  <p:nvPr/>
                </p:nvSpPr>
                <p:spPr>
                  <a:xfrm>
                    <a:off x="1834656" y="31988"/>
                    <a:ext cx="24390" cy="19685"/>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21600" y="0"/>
                        </a:lnTo>
                        <a:lnTo>
                          <a:pt x="7200" y="0"/>
                        </a:lnTo>
                        <a:lnTo>
                          <a:pt x="0" y="5400"/>
                        </a:lnTo>
                        <a:lnTo>
                          <a:pt x="1680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2" name="Shape 2688">
                    <a:extLst>
                      <a:ext uri="{FF2B5EF4-FFF2-40B4-BE49-F238E27FC236}">
                        <a16:creationId xmlns:a16="http://schemas.microsoft.com/office/drawing/2014/main" id="{9A3B0D1E-23C8-4F28-9867-012DDD8649F5}"/>
                      </a:ext>
                    </a:extLst>
                  </p:cNvPr>
                  <p:cNvSpPr/>
                  <p:nvPr/>
                </p:nvSpPr>
                <p:spPr>
                  <a:xfrm>
                    <a:off x="1840075" y="-1"/>
                    <a:ext cx="24390" cy="31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92"/>
                        </a:lnTo>
                        <a:lnTo>
                          <a:pt x="2400" y="21600"/>
                        </a:lnTo>
                        <a:lnTo>
                          <a:pt x="21600" y="21600"/>
                        </a:lnTo>
                        <a:lnTo>
                          <a:pt x="12000" y="9969"/>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3" name="Shape 2689">
                    <a:extLst>
                      <a:ext uri="{FF2B5EF4-FFF2-40B4-BE49-F238E27FC236}">
                        <a16:creationId xmlns:a16="http://schemas.microsoft.com/office/drawing/2014/main" id="{93989FD8-7B08-4D83-A554-C93BBCBCB9E3}"/>
                      </a:ext>
                    </a:extLst>
                  </p:cNvPr>
                  <p:cNvSpPr/>
                  <p:nvPr/>
                </p:nvSpPr>
                <p:spPr>
                  <a:xfrm>
                    <a:off x="1840075" y="-1"/>
                    <a:ext cx="24390" cy="31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92"/>
                        </a:lnTo>
                        <a:lnTo>
                          <a:pt x="2400" y="21600"/>
                        </a:lnTo>
                        <a:lnTo>
                          <a:pt x="21600" y="21600"/>
                        </a:lnTo>
                        <a:lnTo>
                          <a:pt x="12000" y="9969"/>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4" name="Shape 2690">
                    <a:extLst>
                      <a:ext uri="{FF2B5EF4-FFF2-40B4-BE49-F238E27FC236}">
                        <a16:creationId xmlns:a16="http://schemas.microsoft.com/office/drawing/2014/main" id="{E8F2E692-91F8-4108-8F3C-E91D041FEFD8}"/>
                      </a:ext>
                    </a:extLst>
                  </p:cNvPr>
                  <p:cNvSpPr/>
                  <p:nvPr/>
                </p:nvSpPr>
                <p:spPr>
                  <a:xfrm>
                    <a:off x="1864464" y="27067"/>
                    <a:ext cx="121950" cy="182082"/>
                  </a:xfrm>
                  <a:custGeom>
                    <a:avLst/>
                    <a:gdLst/>
                    <a:ahLst/>
                    <a:cxnLst>
                      <a:cxn ang="0">
                        <a:pos x="wd2" y="hd2"/>
                      </a:cxn>
                      <a:cxn ang="5400000">
                        <a:pos x="wd2" y="hd2"/>
                      </a:cxn>
                      <a:cxn ang="10800000">
                        <a:pos x="wd2" y="hd2"/>
                      </a:cxn>
                      <a:cxn ang="16200000">
                        <a:pos x="wd2" y="hd2"/>
                      </a:cxn>
                    </a:cxnLst>
                    <a:rect l="0" t="0" r="r" b="b"/>
                    <a:pathLst>
                      <a:path w="21600" h="21600" extrusionOk="0">
                        <a:moveTo>
                          <a:pt x="6240" y="8465"/>
                        </a:moveTo>
                        <a:lnTo>
                          <a:pt x="8160" y="9924"/>
                        </a:lnTo>
                        <a:lnTo>
                          <a:pt x="10560" y="13719"/>
                        </a:lnTo>
                        <a:lnTo>
                          <a:pt x="14400" y="15470"/>
                        </a:lnTo>
                        <a:lnTo>
                          <a:pt x="13440" y="16638"/>
                        </a:lnTo>
                        <a:lnTo>
                          <a:pt x="16320" y="17222"/>
                        </a:lnTo>
                        <a:lnTo>
                          <a:pt x="19680" y="19265"/>
                        </a:lnTo>
                        <a:lnTo>
                          <a:pt x="21600" y="21600"/>
                        </a:lnTo>
                        <a:lnTo>
                          <a:pt x="21600" y="21016"/>
                        </a:lnTo>
                        <a:lnTo>
                          <a:pt x="19680" y="18681"/>
                        </a:lnTo>
                        <a:lnTo>
                          <a:pt x="11520" y="12843"/>
                        </a:lnTo>
                        <a:lnTo>
                          <a:pt x="7200" y="8757"/>
                        </a:lnTo>
                        <a:lnTo>
                          <a:pt x="1920" y="584"/>
                        </a:lnTo>
                        <a:lnTo>
                          <a:pt x="960" y="0"/>
                        </a:lnTo>
                        <a:lnTo>
                          <a:pt x="0" y="584"/>
                        </a:lnTo>
                        <a:lnTo>
                          <a:pt x="6240" y="84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5" name="Shape 2691">
                    <a:extLst>
                      <a:ext uri="{FF2B5EF4-FFF2-40B4-BE49-F238E27FC236}">
                        <a16:creationId xmlns:a16="http://schemas.microsoft.com/office/drawing/2014/main" id="{F4F3FCF8-FB1C-46E1-B76A-0BB89E8F7A15}"/>
                      </a:ext>
                    </a:extLst>
                  </p:cNvPr>
                  <p:cNvSpPr/>
                  <p:nvPr/>
                </p:nvSpPr>
                <p:spPr>
                  <a:xfrm>
                    <a:off x="1864464" y="27067"/>
                    <a:ext cx="121950" cy="182082"/>
                  </a:xfrm>
                  <a:custGeom>
                    <a:avLst/>
                    <a:gdLst/>
                    <a:ahLst/>
                    <a:cxnLst>
                      <a:cxn ang="0">
                        <a:pos x="wd2" y="hd2"/>
                      </a:cxn>
                      <a:cxn ang="5400000">
                        <a:pos x="wd2" y="hd2"/>
                      </a:cxn>
                      <a:cxn ang="10800000">
                        <a:pos x="wd2" y="hd2"/>
                      </a:cxn>
                      <a:cxn ang="16200000">
                        <a:pos x="wd2" y="hd2"/>
                      </a:cxn>
                    </a:cxnLst>
                    <a:rect l="0" t="0" r="r" b="b"/>
                    <a:pathLst>
                      <a:path w="21600" h="21600" extrusionOk="0">
                        <a:moveTo>
                          <a:pt x="6240" y="8465"/>
                        </a:moveTo>
                        <a:lnTo>
                          <a:pt x="8160" y="9924"/>
                        </a:lnTo>
                        <a:lnTo>
                          <a:pt x="10560" y="13719"/>
                        </a:lnTo>
                        <a:lnTo>
                          <a:pt x="14400" y="15470"/>
                        </a:lnTo>
                        <a:lnTo>
                          <a:pt x="13440" y="16638"/>
                        </a:lnTo>
                        <a:lnTo>
                          <a:pt x="16320" y="17222"/>
                        </a:lnTo>
                        <a:lnTo>
                          <a:pt x="19680" y="19265"/>
                        </a:lnTo>
                        <a:lnTo>
                          <a:pt x="21600" y="21600"/>
                        </a:lnTo>
                        <a:lnTo>
                          <a:pt x="21600" y="21016"/>
                        </a:lnTo>
                        <a:lnTo>
                          <a:pt x="19680" y="18681"/>
                        </a:lnTo>
                        <a:lnTo>
                          <a:pt x="11520" y="12843"/>
                        </a:lnTo>
                        <a:lnTo>
                          <a:pt x="7200" y="8757"/>
                        </a:lnTo>
                        <a:lnTo>
                          <a:pt x="1920" y="584"/>
                        </a:lnTo>
                        <a:lnTo>
                          <a:pt x="960" y="0"/>
                        </a:lnTo>
                        <a:lnTo>
                          <a:pt x="0" y="584"/>
                        </a:lnTo>
                        <a:lnTo>
                          <a:pt x="6240" y="8465"/>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90" name="Group 2700">
                  <a:extLst>
                    <a:ext uri="{FF2B5EF4-FFF2-40B4-BE49-F238E27FC236}">
                      <a16:creationId xmlns:a16="http://schemas.microsoft.com/office/drawing/2014/main" id="{EEBB5949-F997-4CD2-B877-047F077FCCEB}"/>
                    </a:ext>
                  </a:extLst>
                </p:cNvPr>
                <p:cNvGrpSpPr/>
                <p:nvPr/>
              </p:nvGrpSpPr>
              <p:grpSpPr>
                <a:xfrm>
                  <a:off x="10114812" y="2852886"/>
                  <a:ext cx="602830" cy="267277"/>
                  <a:chOff x="-1" y="-1"/>
                  <a:chExt cx="1043345" cy="462587"/>
                </a:xfrm>
                <a:solidFill>
                  <a:srgbClr val="FFFFFF">
                    <a:lumMod val="85000"/>
                  </a:srgbClr>
                </a:solidFill>
              </p:grpSpPr>
              <p:sp>
                <p:nvSpPr>
                  <p:cNvPr id="439" name="Shape 2693">
                    <a:extLst>
                      <a:ext uri="{FF2B5EF4-FFF2-40B4-BE49-F238E27FC236}">
                        <a16:creationId xmlns:a16="http://schemas.microsoft.com/office/drawing/2014/main" id="{93391924-5A54-4724-9FA6-2E360A6BDA1D}"/>
                      </a:ext>
                    </a:extLst>
                  </p:cNvPr>
                  <p:cNvSpPr/>
                  <p:nvPr/>
                </p:nvSpPr>
                <p:spPr>
                  <a:xfrm>
                    <a:off x="-1" y="-1"/>
                    <a:ext cx="1043345" cy="462587"/>
                  </a:xfrm>
                  <a:custGeom>
                    <a:avLst/>
                    <a:gdLst/>
                    <a:ahLst/>
                    <a:cxnLst>
                      <a:cxn ang="0">
                        <a:pos x="wd2" y="hd2"/>
                      </a:cxn>
                      <a:cxn ang="5400000">
                        <a:pos x="wd2" y="hd2"/>
                      </a:cxn>
                      <a:cxn ang="10800000">
                        <a:pos x="wd2" y="hd2"/>
                      </a:cxn>
                      <a:cxn ang="16200000">
                        <a:pos x="wd2" y="hd2"/>
                      </a:cxn>
                    </a:cxnLst>
                    <a:rect l="0" t="0" r="r" b="b"/>
                    <a:pathLst>
                      <a:path w="21600" h="21600" extrusionOk="0">
                        <a:moveTo>
                          <a:pt x="18458" y="14477"/>
                        </a:moveTo>
                        <a:lnTo>
                          <a:pt x="17841" y="9077"/>
                        </a:lnTo>
                        <a:lnTo>
                          <a:pt x="16551" y="0"/>
                        </a:lnTo>
                        <a:lnTo>
                          <a:pt x="7798" y="3906"/>
                        </a:lnTo>
                        <a:lnTo>
                          <a:pt x="0" y="6894"/>
                        </a:lnTo>
                        <a:lnTo>
                          <a:pt x="561" y="13328"/>
                        </a:lnTo>
                        <a:lnTo>
                          <a:pt x="842" y="12523"/>
                        </a:lnTo>
                        <a:lnTo>
                          <a:pt x="1178" y="11834"/>
                        </a:lnTo>
                        <a:lnTo>
                          <a:pt x="1403" y="11030"/>
                        </a:lnTo>
                        <a:lnTo>
                          <a:pt x="1795" y="10111"/>
                        </a:lnTo>
                        <a:lnTo>
                          <a:pt x="1908" y="9536"/>
                        </a:lnTo>
                        <a:lnTo>
                          <a:pt x="2244" y="9077"/>
                        </a:lnTo>
                        <a:lnTo>
                          <a:pt x="2637" y="9306"/>
                        </a:lnTo>
                        <a:lnTo>
                          <a:pt x="3198" y="7698"/>
                        </a:lnTo>
                        <a:lnTo>
                          <a:pt x="3198" y="6894"/>
                        </a:lnTo>
                        <a:lnTo>
                          <a:pt x="3254" y="6894"/>
                        </a:lnTo>
                        <a:lnTo>
                          <a:pt x="3703" y="7583"/>
                        </a:lnTo>
                        <a:lnTo>
                          <a:pt x="4096" y="7698"/>
                        </a:lnTo>
                        <a:lnTo>
                          <a:pt x="4657" y="7583"/>
                        </a:lnTo>
                        <a:lnTo>
                          <a:pt x="4769" y="6894"/>
                        </a:lnTo>
                        <a:lnTo>
                          <a:pt x="5049" y="5974"/>
                        </a:lnTo>
                        <a:lnTo>
                          <a:pt x="5498" y="5974"/>
                        </a:lnTo>
                        <a:lnTo>
                          <a:pt x="5723" y="5170"/>
                        </a:lnTo>
                        <a:lnTo>
                          <a:pt x="6003" y="4940"/>
                        </a:lnTo>
                        <a:lnTo>
                          <a:pt x="6452" y="5170"/>
                        </a:lnTo>
                        <a:lnTo>
                          <a:pt x="6732" y="5860"/>
                        </a:lnTo>
                        <a:lnTo>
                          <a:pt x="7574" y="5630"/>
                        </a:lnTo>
                        <a:lnTo>
                          <a:pt x="7518" y="6434"/>
                        </a:lnTo>
                        <a:lnTo>
                          <a:pt x="7798" y="6664"/>
                        </a:lnTo>
                        <a:lnTo>
                          <a:pt x="7911" y="7583"/>
                        </a:lnTo>
                        <a:lnTo>
                          <a:pt x="8247" y="8157"/>
                        </a:lnTo>
                        <a:lnTo>
                          <a:pt x="8359" y="8617"/>
                        </a:lnTo>
                        <a:lnTo>
                          <a:pt x="9089" y="8617"/>
                        </a:lnTo>
                        <a:lnTo>
                          <a:pt x="9482" y="9077"/>
                        </a:lnTo>
                        <a:lnTo>
                          <a:pt x="9706" y="9881"/>
                        </a:lnTo>
                        <a:lnTo>
                          <a:pt x="9594" y="10570"/>
                        </a:lnTo>
                        <a:lnTo>
                          <a:pt x="10043" y="11260"/>
                        </a:lnTo>
                        <a:lnTo>
                          <a:pt x="10548" y="11260"/>
                        </a:lnTo>
                        <a:lnTo>
                          <a:pt x="10996" y="11374"/>
                        </a:lnTo>
                        <a:lnTo>
                          <a:pt x="11165" y="11834"/>
                        </a:lnTo>
                        <a:lnTo>
                          <a:pt x="11614" y="12064"/>
                        </a:lnTo>
                        <a:lnTo>
                          <a:pt x="12006" y="11604"/>
                        </a:lnTo>
                        <a:lnTo>
                          <a:pt x="12455" y="12294"/>
                        </a:lnTo>
                        <a:lnTo>
                          <a:pt x="12455" y="12983"/>
                        </a:lnTo>
                        <a:lnTo>
                          <a:pt x="12231" y="13557"/>
                        </a:lnTo>
                        <a:lnTo>
                          <a:pt x="12343" y="14477"/>
                        </a:lnTo>
                        <a:lnTo>
                          <a:pt x="12006" y="15281"/>
                        </a:lnTo>
                        <a:lnTo>
                          <a:pt x="11950" y="16200"/>
                        </a:lnTo>
                        <a:lnTo>
                          <a:pt x="11726" y="16774"/>
                        </a:lnTo>
                        <a:lnTo>
                          <a:pt x="11614" y="17004"/>
                        </a:lnTo>
                        <a:lnTo>
                          <a:pt x="11501" y="17694"/>
                        </a:lnTo>
                        <a:lnTo>
                          <a:pt x="11614" y="18498"/>
                        </a:lnTo>
                        <a:lnTo>
                          <a:pt x="11950" y="19417"/>
                        </a:lnTo>
                        <a:lnTo>
                          <a:pt x="12231" y="18498"/>
                        </a:lnTo>
                        <a:lnTo>
                          <a:pt x="12231" y="17923"/>
                        </a:lnTo>
                        <a:lnTo>
                          <a:pt x="12679" y="17694"/>
                        </a:lnTo>
                        <a:lnTo>
                          <a:pt x="12848" y="18498"/>
                        </a:lnTo>
                        <a:lnTo>
                          <a:pt x="13184" y="19187"/>
                        </a:lnTo>
                        <a:lnTo>
                          <a:pt x="13633" y="19877"/>
                        </a:lnTo>
                        <a:lnTo>
                          <a:pt x="13633" y="18498"/>
                        </a:lnTo>
                        <a:lnTo>
                          <a:pt x="13802" y="19417"/>
                        </a:lnTo>
                        <a:lnTo>
                          <a:pt x="14138" y="20106"/>
                        </a:lnTo>
                        <a:lnTo>
                          <a:pt x="14587" y="19877"/>
                        </a:lnTo>
                        <a:lnTo>
                          <a:pt x="14980" y="19877"/>
                        </a:lnTo>
                        <a:lnTo>
                          <a:pt x="15316" y="20681"/>
                        </a:lnTo>
                        <a:lnTo>
                          <a:pt x="15429" y="20451"/>
                        </a:lnTo>
                        <a:lnTo>
                          <a:pt x="15821" y="20451"/>
                        </a:lnTo>
                        <a:lnTo>
                          <a:pt x="16158" y="21140"/>
                        </a:lnTo>
                        <a:lnTo>
                          <a:pt x="16270" y="20451"/>
                        </a:lnTo>
                        <a:lnTo>
                          <a:pt x="15821" y="18957"/>
                        </a:lnTo>
                        <a:lnTo>
                          <a:pt x="15429" y="18498"/>
                        </a:lnTo>
                        <a:lnTo>
                          <a:pt x="14980" y="17923"/>
                        </a:lnTo>
                        <a:lnTo>
                          <a:pt x="14475" y="17234"/>
                        </a:lnTo>
                        <a:lnTo>
                          <a:pt x="14250" y="16660"/>
                        </a:lnTo>
                        <a:lnTo>
                          <a:pt x="13914" y="15051"/>
                        </a:lnTo>
                        <a:lnTo>
                          <a:pt x="13914" y="14477"/>
                        </a:lnTo>
                        <a:lnTo>
                          <a:pt x="14026" y="15281"/>
                        </a:lnTo>
                        <a:lnTo>
                          <a:pt x="14475" y="16774"/>
                        </a:lnTo>
                        <a:lnTo>
                          <a:pt x="14868" y="17464"/>
                        </a:lnTo>
                        <a:lnTo>
                          <a:pt x="15204" y="17694"/>
                        </a:lnTo>
                        <a:lnTo>
                          <a:pt x="15429" y="18153"/>
                        </a:lnTo>
                        <a:lnTo>
                          <a:pt x="15597" y="17464"/>
                        </a:lnTo>
                        <a:lnTo>
                          <a:pt x="14868" y="15970"/>
                        </a:lnTo>
                        <a:lnTo>
                          <a:pt x="14643" y="14247"/>
                        </a:lnTo>
                        <a:lnTo>
                          <a:pt x="14475" y="13328"/>
                        </a:lnTo>
                        <a:lnTo>
                          <a:pt x="14587" y="12753"/>
                        </a:lnTo>
                        <a:lnTo>
                          <a:pt x="14475" y="11834"/>
                        </a:lnTo>
                        <a:lnTo>
                          <a:pt x="14475" y="10340"/>
                        </a:lnTo>
                        <a:lnTo>
                          <a:pt x="14138" y="9881"/>
                        </a:lnTo>
                        <a:lnTo>
                          <a:pt x="14755" y="9881"/>
                        </a:lnTo>
                        <a:lnTo>
                          <a:pt x="14475" y="9536"/>
                        </a:lnTo>
                        <a:lnTo>
                          <a:pt x="14475" y="8617"/>
                        </a:lnTo>
                        <a:lnTo>
                          <a:pt x="13633" y="7583"/>
                        </a:lnTo>
                        <a:lnTo>
                          <a:pt x="13914" y="7353"/>
                        </a:lnTo>
                        <a:lnTo>
                          <a:pt x="14475" y="7353"/>
                        </a:lnTo>
                        <a:lnTo>
                          <a:pt x="14138" y="6664"/>
                        </a:lnTo>
                        <a:lnTo>
                          <a:pt x="14475" y="6894"/>
                        </a:lnTo>
                        <a:lnTo>
                          <a:pt x="14475" y="5400"/>
                        </a:lnTo>
                        <a:lnTo>
                          <a:pt x="14587" y="4940"/>
                        </a:lnTo>
                        <a:lnTo>
                          <a:pt x="14868" y="5860"/>
                        </a:lnTo>
                        <a:lnTo>
                          <a:pt x="14868" y="4481"/>
                        </a:lnTo>
                        <a:lnTo>
                          <a:pt x="14980" y="4136"/>
                        </a:lnTo>
                        <a:lnTo>
                          <a:pt x="15092" y="4940"/>
                        </a:lnTo>
                        <a:lnTo>
                          <a:pt x="15429" y="4711"/>
                        </a:lnTo>
                        <a:lnTo>
                          <a:pt x="15709" y="3906"/>
                        </a:lnTo>
                        <a:lnTo>
                          <a:pt x="15485" y="2987"/>
                        </a:lnTo>
                        <a:lnTo>
                          <a:pt x="15485" y="2528"/>
                        </a:lnTo>
                        <a:lnTo>
                          <a:pt x="15821" y="2298"/>
                        </a:lnTo>
                        <a:lnTo>
                          <a:pt x="16158" y="2183"/>
                        </a:lnTo>
                        <a:lnTo>
                          <a:pt x="16046" y="2987"/>
                        </a:lnTo>
                        <a:lnTo>
                          <a:pt x="16326" y="2298"/>
                        </a:lnTo>
                        <a:lnTo>
                          <a:pt x="16438" y="2528"/>
                        </a:lnTo>
                        <a:lnTo>
                          <a:pt x="15934" y="4251"/>
                        </a:lnTo>
                        <a:lnTo>
                          <a:pt x="16438" y="4251"/>
                        </a:lnTo>
                        <a:lnTo>
                          <a:pt x="16158" y="4711"/>
                        </a:lnTo>
                        <a:lnTo>
                          <a:pt x="15709" y="4940"/>
                        </a:lnTo>
                        <a:lnTo>
                          <a:pt x="15429" y="5630"/>
                        </a:lnTo>
                        <a:lnTo>
                          <a:pt x="15204" y="7928"/>
                        </a:lnTo>
                        <a:lnTo>
                          <a:pt x="15485" y="8847"/>
                        </a:lnTo>
                        <a:lnTo>
                          <a:pt x="15597" y="8157"/>
                        </a:lnTo>
                        <a:lnTo>
                          <a:pt x="15821" y="8157"/>
                        </a:lnTo>
                        <a:lnTo>
                          <a:pt x="15821" y="9306"/>
                        </a:lnTo>
                        <a:lnTo>
                          <a:pt x="15485" y="9881"/>
                        </a:lnTo>
                        <a:lnTo>
                          <a:pt x="15092" y="10111"/>
                        </a:lnTo>
                        <a:lnTo>
                          <a:pt x="15092" y="11604"/>
                        </a:lnTo>
                        <a:lnTo>
                          <a:pt x="15204" y="11030"/>
                        </a:lnTo>
                        <a:lnTo>
                          <a:pt x="15485" y="10340"/>
                        </a:lnTo>
                        <a:lnTo>
                          <a:pt x="15597" y="10111"/>
                        </a:lnTo>
                        <a:lnTo>
                          <a:pt x="15934" y="11030"/>
                        </a:lnTo>
                        <a:lnTo>
                          <a:pt x="16270" y="11030"/>
                        </a:lnTo>
                        <a:lnTo>
                          <a:pt x="16046" y="11604"/>
                        </a:lnTo>
                        <a:lnTo>
                          <a:pt x="16270" y="12523"/>
                        </a:lnTo>
                        <a:lnTo>
                          <a:pt x="15821" y="11834"/>
                        </a:lnTo>
                        <a:lnTo>
                          <a:pt x="15485" y="12064"/>
                        </a:lnTo>
                        <a:lnTo>
                          <a:pt x="15429" y="12983"/>
                        </a:lnTo>
                        <a:lnTo>
                          <a:pt x="15597" y="13787"/>
                        </a:lnTo>
                        <a:lnTo>
                          <a:pt x="15597" y="12983"/>
                        </a:lnTo>
                        <a:lnTo>
                          <a:pt x="16046" y="12753"/>
                        </a:lnTo>
                        <a:lnTo>
                          <a:pt x="16270" y="12983"/>
                        </a:lnTo>
                        <a:lnTo>
                          <a:pt x="16326" y="13787"/>
                        </a:lnTo>
                        <a:lnTo>
                          <a:pt x="16887" y="14017"/>
                        </a:lnTo>
                        <a:lnTo>
                          <a:pt x="17224" y="13787"/>
                        </a:lnTo>
                        <a:lnTo>
                          <a:pt x="16999" y="14477"/>
                        </a:lnTo>
                        <a:lnTo>
                          <a:pt x="16046" y="14247"/>
                        </a:lnTo>
                        <a:lnTo>
                          <a:pt x="15934" y="15051"/>
                        </a:lnTo>
                        <a:lnTo>
                          <a:pt x="16326" y="14706"/>
                        </a:lnTo>
                        <a:lnTo>
                          <a:pt x="16158" y="16200"/>
                        </a:lnTo>
                        <a:lnTo>
                          <a:pt x="16158" y="17004"/>
                        </a:lnTo>
                        <a:lnTo>
                          <a:pt x="16438" y="17923"/>
                        </a:lnTo>
                        <a:lnTo>
                          <a:pt x="16326" y="17004"/>
                        </a:lnTo>
                        <a:lnTo>
                          <a:pt x="16775" y="17464"/>
                        </a:lnTo>
                        <a:lnTo>
                          <a:pt x="17112" y="18153"/>
                        </a:lnTo>
                        <a:lnTo>
                          <a:pt x="17504" y="18383"/>
                        </a:lnTo>
                        <a:lnTo>
                          <a:pt x="17392" y="17694"/>
                        </a:lnTo>
                        <a:lnTo>
                          <a:pt x="17504" y="16774"/>
                        </a:lnTo>
                        <a:lnTo>
                          <a:pt x="17504" y="17694"/>
                        </a:lnTo>
                        <a:lnTo>
                          <a:pt x="17729" y="17923"/>
                        </a:lnTo>
                        <a:lnTo>
                          <a:pt x="18065" y="16430"/>
                        </a:lnTo>
                        <a:lnTo>
                          <a:pt x="18065" y="17923"/>
                        </a:lnTo>
                        <a:lnTo>
                          <a:pt x="18234" y="18153"/>
                        </a:lnTo>
                        <a:lnTo>
                          <a:pt x="17953" y="18957"/>
                        </a:lnTo>
                        <a:lnTo>
                          <a:pt x="18065" y="19647"/>
                        </a:lnTo>
                        <a:lnTo>
                          <a:pt x="18346" y="19187"/>
                        </a:lnTo>
                        <a:lnTo>
                          <a:pt x="18570" y="19877"/>
                        </a:lnTo>
                        <a:lnTo>
                          <a:pt x="18907" y="19417"/>
                        </a:lnTo>
                        <a:lnTo>
                          <a:pt x="18795" y="20336"/>
                        </a:lnTo>
                        <a:lnTo>
                          <a:pt x="18458" y="21140"/>
                        </a:lnTo>
                        <a:lnTo>
                          <a:pt x="18458" y="21600"/>
                        </a:lnTo>
                        <a:lnTo>
                          <a:pt x="19300" y="21140"/>
                        </a:lnTo>
                        <a:lnTo>
                          <a:pt x="19636" y="21140"/>
                        </a:lnTo>
                        <a:lnTo>
                          <a:pt x="19917" y="20336"/>
                        </a:lnTo>
                        <a:lnTo>
                          <a:pt x="20758" y="19647"/>
                        </a:lnTo>
                        <a:lnTo>
                          <a:pt x="20758" y="18957"/>
                        </a:lnTo>
                        <a:lnTo>
                          <a:pt x="20983" y="18153"/>
                        </a:lnTo>
                        <a:lnTo>
                          <a:pt x="21207" y="16660"/>
                        </a:lnTo>
                        <a:lnTo>
                          <a:pt x="21432" y="16774"/>
                        </a:lnTo>
                        <a:lnTo>
                          <a:pt x="21600" y="15281"/>
                        </a:lnTo>
                        <a:lnTo>
                          <a:pt x="21207" y="14477"/>
                        </a:lnTo>
                        <a:lnTo>
                          <a:pt x="21432" y="14247"/>
                        </a:lnTo>
                        <a:lnTo>
                          <a:pt x="21544" y="14017"/>
                        </a:lnTo>
                        <a:lnTo>
                          <a:pt x="18795" y="15281"/>
                        </a:lnTo>
                        <a:lnTo>
                          <a:pt x="18458" y="14477"/>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0" name="Shape 2694">
                    <a:extLst>
                      <a:ext uri="{FF2B5EF4-FFF2-40B4-BE49-F238E27FC236}">
                        <a16:creationId xmlns:a16="http://schemas.microsoft.com/office/drawing/2014/main" id="{2F4251CF-39F6-4E6C-A821-E66962DCE919}"/>
                      </a:ext>
                    </a:extLst>
                  </p:cNvPr>
                  <p:cNvSpPr/>
                  <p:nvPr/>
                </p:nvSpPr>
                <p:spPr>
                  <a:xfrm>
                    <a:off x="560966" y="248515"/>
                    <a:ext cx="40650" cy="418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0080" y="0"/>
                        </a:lnTo>
                        <a:lnTo>
                          <a:pt x="0" y="5082"/>
                        </a:lnTo>
                        <a:lnTo>
                          <a:pt x="8640" y="10165"/>
                        </a:lnTo>
                        <a:lnTo>
                          <a:pt x="12960" y="15247"/>
                        </a:lnTo>
                        <a:lnTo>
                          <a:pt x="15840" y="21600"/>
                        </a:lnTo>
                        <a:lnTo>
                          <a:pt x="21600" y="15247"/>
                        </a:lnTo>
                        <a:lnTo>
                          <a:pt x="21600" y="76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1" name="Shape 2695">
                    <a:extLst>
                      <a:ext uri="{FF2B5EF4-FFF2-40B4-BE49-F238E27FC236}">
                        <a16:creationId xmlns:a16="http://schemas.microsoft.com/office/drawing/2014/main" id="{26D0334E-D86C-4DBB-8366-BE152259F7E3}"/>
                      </a:ext>
                    </a:extLst>
                  </p:cNvPr>
                  <p:cNvSpPr/>
                  <p:nvPr/>
                </p:nvSpPr>
                <p:spPr>
                  <a:xfrm>
                    <a:off x="560966" y="248515"/>
                    <a:ext cx="40650" cy="41831"/>
                  </a:xfrm>
                  <a:custGeom>
                    <a:avLst/>
                    <a:gdLst/>
                    <a:ahLst/>
                    <a:cxnLst>
                      <a:cxn ang="0">
                        <a:pos x="wd2" y="hd2"/>
                      </a:cxn>
                      <a:cxn ang="5400000">
                        <a:pos x="wd2" y="hd2"/>
                      </a:cxn>
                      <a:cxn ang="10800000">
                        <a:pos x="wd2" y="hd2"/>
                      </a:cxn>
                      <a:cxn ang="16200000">
                        <a:pos x="wd2" y="hd2"/>
                      </a:cxn>
                    </a:cxnLst>
                    <a:rect l="0" t="0" r="r" b="b"/>
                    <a:pathLst>
                      <a:path w="21600" h="21600" extrusionOk="0">
                        <a:moveTo>
                          <a:pt x="21600" y="7624"/>
                        </a:moveTo>
                        <a:lnTo>
                          <a:pt x="10080" y="0"/>
                        </a:lnTo>
                        <a:lnTo>
                          <a:pt x="0" y="5082"/>
                        </a:lnTo>
                        <a:lnTo>
                          <a:pt x="8640" y="10165"/>
                        </a:lnTo>
                        <a:lnTo>
                          <a:pt x="12960" y="15247"/>
                        </a:lnTo>
                        <a:lnTo>
                          <a:pt x="15840" y="21600"/>
                        </a:lnTo>
                        <a:lnTo>
                          <a:pt x="21600" y="15247"/>
                        </a:lnTo>
                        <a:lnTo>
                          <a:pt x="21600" y="762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2" name="Shape 2696">
                    <a:extLst>
                      <a:ext uri="{FF2B5EF4-FFF2-40B4-BE49-F238E27FC236}">
                        <a16:creationId xmlns:a16="http://schemas.microsoft.com/office/drawing/2014/main" id="{0D83E07D-2917-49F1-922A-3D78CFFF0A23}"/>
                      </a:ext>
                    </a:extLst>
                  </p:cNvPr>
                  <p:cNvSpPr/>
                  <p:nvPr/>
                </p:nvSpPr>
                <p:spPr>
                  <a:xfrm>
                    <a:off x="1008113" y="410912"/>
                    <a:ext cx="27101" cy="51674"/>
                  </a:xfrm>
                  <a:custGeom>
                    <a:avLst/>
                    <a:gdLst/>
                    <a:ahLst/>
                    <a:cxnLst>
                      <a:cxn ang="0">
                        <a:pos x="wd2" y="hd2"/>
                      </a:cxn>
                      <a:cxn ang="5400000">
                        <a:pos x="wd2" y="hd2"/>
                      </a:cxn>
                      <a:cxn ang="10800000">
                        <a:pos x="wd2" y="hd2"/>
                      </a:cxn>
                      <a:cxn ang="16200000">
                        <a:pos x="wd2" y="hd2"/>
                      </a:cxn>
                    </a:cxnLst>
                    <a:rect l="0" t="0" r="r" b="b"/>
                    <a:pathLst>
                      <a:path w="21600" h="21600" extrusionOk="0">
                        <a:moveTo>
                          <a:pt x="8640" y="8229"/>
                        </a:moveTo>
                        <a:lnTo>
                          <a:pt x="8640" y="15429"/>
                        </a:lnTo>
                        <a:lnTo>
                          <a:pt x="0" y="21600"/>
                        </a:lnTo>
                        <a:lnTo>
                          <a:pt x="12960" y="15429"/>
                        </a:lnTo>
                        <a:lnTo>
                          <a:pt x="21600" y="0"/>
                        </a:lnTo>
                        <a:lnTo>
                          <a:pt x="17280" y="2057"/>
                        </a:lnTo>
                        <a:lnTo>
                          <a:pt x="8640" y="822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3" name="Shape 2697">
                    <a:extLst>
                      <a:ext uri="{FF2B5EF4-FFF2-40B4-BE49-F238E27FC236}">
                        <a16:creationId xmlns:a16="http://schemas.microsoft.com/office/drawing/2014/main" id="{3130BE67-071D-40E3-A499-860BED729424}"/>
                      </a:ext>
                    </a:extLst>
                  </p:cNvPr>
                  <p:cNvSpPr/>
                  <p:nvPr/>
                </p:nvSpPr>
                <p:spPr>
                  <a:xfrm>
                    <a:off x="1008113" y="410912"/>
                    <a:ext cx="27101" cy="51674"/>
                  </a:xfrm>
                  <a:custGeom>
                    <a:avLst/>
                    <a:gdLst/>
                    <a:ahLst/>
                    <a:cxnLst>
                      <a:cxn ang="0">
                        <a:pos x="wd2" y="hd2"/>
                      </a:cxn>
                      <a:cxn ang="5400000">
                        <a:pos x="wd2" y="hd2"/>
                      </a:cxn>
                      <a:cxn ang="10800000">
                        <a:pos x="wd2" y="hd2"/>
                      </a:cxn>
                      <a:cxn ang="16200000">
                        <a:pos x="wd2" y="hd2"/>
                      </a:cxn>
                    </a:cxnLst>
                    <a:rect l="0" t="0" r="r" b="b"/>
                    <a:pathLst>
                      <a:path w="21600" h="21600" extrusionOk="0">
                        <a:moveTo>
                          <a:pt x="8640" y="8229"/>
                        </a:moveTo>
                        <a:lnTo>
                          <a:pt x="8640" y="15429"/>
                        </a:lnTo>
                        <a:lnTo>
                          <a:pt x="0" y="21600"/>
                        </a:lnTo>
                        <a:lnTo>
                          <a:pt x="12960" y="15429"/>
                        </a:lnTo>
                        <a:lnTo>
                          <a:pt x="21600" y="0"/>
                        </a:lnTo>
                        <a:lnTo>
                          <a:pt x="17280" y="2057"/>
                        </a:lnTo>
                        <a:lnTo>
                          <a:pt x="8640" y="8229"/>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4" name="Shape 2698">
                    <a:extLst>
                      <a:ext uri="{FF2B5EF4-FFF2-40B4-BE49-F238E27FC236}">
                        <a16:creationId xmlns:a16="http://schemas.microsoft.com/office/drawing/2014/main" id="{92DA9F27-DB21-4C5A-909B-DAFF518E9EC1}"/>
                      </a:ext>
                    </a:extLst>
                  </p:cNvPr>
                  <p:cNvSpPr/>
                  <p:nvPr/>
                </p:nvSpPr>
                <p:spPr>
                  <a:xfrm>
                    <a:off x="1029791" y="342015"/>
                    <a:ext cx="13550" cy="7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0" y="20160"/>
                        </a:lnTo>
                        <a:lnTo>
                          <a:pt x="17280" y="15120"/>
                        </a:lnTo>
                        <a:lnTo>
                          <a:pt x="21600" y="0"/>
                        </a:lnTo>
                        <a:lnTo>
                          <a:pt x="17280" y="504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5" name="Shape 2699">
                    <a:extLst>
                      <a:ext uri="{FF2B5EF4-FFF2-40B4-BE49-F238E27FC236}">
                        <a16:creationId xmlns:a16="http://schemas.microsoft.com/office/drawing/2014/main" id="{BDB6D4BE-96DC-4887-A2F1-5E1CEDFE627F}"/>
                      </a:ext>
                    </a:extLst>
                  </p:cNvPr>
                  <p:cNvSpPr/>
                  <p:nvPr/>
                </p:nvSpPr>
                <p:spPr>
                  <a:xfrm>
                    <a:off x="1029791" y="342015"/>
                    <a:ext cx="13550" cy="7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0" y="20160"/>
                        </a:lnTo>
                        <a:lnTo>
                          <a:pt x="17280" y="15120"/>
                        </a:lnTo>
                        <a:lnTo>
                          <a:pt x="21600" y="0"/>
                        </a:lnTo>
                        <a:lnTo>
                          <a:pt x="17280" y="5040"/>
                        </a:lnTo>
                        <a:lnTo>
                          <a:pt x="0" y="2160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91" name="Shape 2701">
                  <a:extLst>
                    <a:ext uri="{FF2B5EF4-FFF2-40B4-BE49-F238E27FC236}">
                      <a16:creationId xmlns:a16="http://schemas.microsoft.com/office/drawing/2014/main" id="{C6954FB3-1098-4BBC-BC84-A2C969173D73}"/>
                    </a:ext>
                  </a:extLst>
                </p:cNvPr>
                <p:cNvSpPr/>
                <p:nvPr/>
              </p:nvSpPr>
              <p:spPr>
                <a:xfrm>
                  <a:off x="10770879" y="2400795"/>
                  <a:ext cx="230171" cy="203300"/>
                </a:xfrm>
                <a:custGeom>
                  <a:avLst/>
                  <a:gdLst/>
                  <a:ahLst/>
                  <a:cxnLst>
                    <a:cxn ang="0">
                      <a:pos x="wd2" y="hd2"/>
                    </a:cxn>
                    <a:cxn ang="5400000">
                      <a:pos x="wd2" y="hd2"/>
                    </a:cxn>
                    <a:cxn ang="10800000">
                      <a:pos x="wd2" y="hd2"/>
                    </a:cxn>
                    <a:cxn ang="16200000">
                      <a:pos x="wd2" y="hd2"/>
                    </a:cxn>
                  </a:cxnLst>
                  <a:rect l="0" t="0" r="r" b="b"/>
                  <a:pathLst>
                    <a:path w="21600" h="21600" extrusionOk="0">
                      <a:moveTo>
                        <a:pt x="21306" y="10271"/>
                      </a:moveTo>
                      <a:lnTo>
                        <a:pt x="21600" y="9365"/>
                      </a:lnTo>
                      <a:lnTo>
                        <a:pt x="21306" y="8308"/>
                      </a:lnTo>
                      <a:lnTo>
                        <a:pt x="19102" y="0"/>
                      </a:lnTo>
                      <a:lnTo>
                        <a:pt x="18514" y="0"/>
                      </a:lnTo>
                      <a:lnTo>
                        <a:pt x="17192" y="302"/>
                      </a:lnTo>
                      <a:lnTo>
                        <a:pt x="11314" y="1662"/>
                      </a:lnTo>
                      <a:lnTo>
                        <a:pt x="10286" y="2266"/>
                      </a:lnTo>
                      <a:lnTo>
                        <a:pt x="9698" y="2266"/>
                      </a:lnTo>
                      <a:lnTo>
                        <a:pt x="7788" y="2870"/>
                      </a:lnTo>
                      <a:lnTo>
                        <a:pt x="6612" y="2870"/>
                      </a:lnTo>
                      <a:lnTo>
                        <a:pt x="0" y="4531"/>
                      </a:lnTo>
                      <a:lnTo>
                        <a:pt x="1910" y="16162"/>
                      </a:lnTo>
                      <a:lnTo>
                        <a:pt x="2792" y="17371"/>
                      </a:lnTo>
                      <a:lnTo>
                        <a:pt x="2792" y="18126"/>
                      </a:lnTo>
                      <a:lnTo>
                        <a:pt x="1176" y="19938"/>
                      </a:lnTo>
                      <a:lnTo>
                        <a:pt x="1176" y="20392"/>
                      </a:lnTo>
                      <a:lnTo>
                        <a:pt x="1910" y="21600"/>
                      </a:lnTo>
                      <a:lnTo>
                        <a:pt x="3086" y="20996"/>
                      </a:lnTo>
                      <a:lnTo>
                        <a:pt x="4996" y="19032"/>
                      </a:lnTo>
                      <a:lnTo>
                        <a:pt x="6171" y="18428"/>
                      </a:lnTo>
                      <a:lnTo>
                        <a:pt x="6612" y="17371"/>
                      </a:lnTo>
                      <a:lnTo>
                        <a:pt x="7200" y="17673"/>
                      </a:lnTo>
                      <a:lnTo>
                        <a:pt x="8816" y="15558"/>
                      </a:lnTo>
                      <a:lnTo>
                        <a:pt x="9992" y="15407"/>
                      </a:lnTo>
                      <a:lnTo>
                        <a:pt x="10873" y="14803"/>
                      </a:lnTo>
                      <a:lnTo>
                        <a:pt x="11902" y="14803"/>
                      </a:lnTo>
                      <a:lnTo>
                        <a:pt x="12490" y="14199"/>
                      </a:lnTo>
                      <a:lnTo>
                        <a:pt x="15576" y="13594"/>
                      </a:lnTo>
                      <a:lnTo>
                        <a:pt x="15576" y="12839"/>
                      </a:lnTo>
                      <a:lnTo>
                        <a:pt x="15282" y="12235"/>
                      </a:lnTo>
                      <a:lnTo>
                        <a:pt x="15722" y="12235"/>
                      </a:lnTo>
                      <a:lnTo>
                        <a:pt x="15722" y="12839"/>
                      </a:lnTo>
                      <a:lnTo>
                        <a:pt x="16898" y="12839"/>
                      </a:lnTo>
                      <a:lnTo>
                        <a:pt x="18808" y="11631"/>
                      </a:lnTo>
                      <a:lnTo>
                        <a:pt x="20718" y="10876"/>
                      </a:lnTo>
                      <a:lnTo>
                        <a:pt x="21600" y="11027"/>
                      </a:lnTo>
                      <a:lnTo>
                        <a:pt x="21306" y="10573"/>
                      </a:lnTo>
                      <a:lnTo>
                        <a:pt x="21306" y="10271"/>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2" name="Shape 2702">
                  <a:extLst>
                    <a:ext uri="{FF2B5EF4-FFF2-40B4-BE49-F238E27FC236}">
                      <a16:creationId xmlns:a16="http://schemas.microsoft.com/office/drawing/2014/main" id="{E0A6BAA4-F2EA-4041-9575-F363FA71FDA6}"/>
                    </a:ext>
                  </a:extLst>
                </p:cNvPr>
                <p:cNvSpPr/>
                <p:nvPr/>
              </p:nvSpPr>
              <p:spPr>
                <a:xfrm>
                  <a:off x="10836642" y="1893257"/>
                  <a:ext cx="223909" cy="422237"/>
                </a:xfrm>
                <a:custGeom>
                  <a:avLst/>
                  <a:gdLst/>
                  <a:ahLst/>
                  <a:cxnLst>
                    <a:cxn ang="0">
                      <a:pos x="wd2" y="hd2"/>
                    </a:cxn>
                    <a:cxn ang="5400000">
                      <a:pos x="wd2" y="hd2"/>
                    </a:cxn>
                    <a:cxn ang="10800000">
                      <a:pos x="wd2" y="hd2"/>
                    </a:cxn>
                    <a:cxn ang="16200000">
                      <a:pos x="wd2" y="hd2"/>
                    </a:cxn>
                  </a:cxnLst>
                  <a:rect l="0" t="0" r="r" b="b"/>
                  <a:pathLst>
                    <a:path w="21600" h="21600" extrusionOk="0">
                      <a:moveTo>
                        <a:pt x="19485" y="15709"/>
                      </a:moveTo>
                      <a:lnTo>
                        <a:pt x="19183" y="15200"/>
                      </a:lnTo>
                      <a:lnTo>
                        <a:pt x="18126" y="14909"/>
                      </a:lnTo>
                      <a:lnTo>
                        <a:pt x="17220" y="14473"/>
                      </a:lnTo>
                      <a:lnTo>
                        <a:pt x="16766" y="14109"/>
                      </a:lnTo>
                      <a:lnTo>
                        <a:pt x="16464" y="13527"/>
                      </a:lnTo>
                      <a:lnTo>
                        <a:pt x="16464" y="12945"/>
                      </a:lnTo>
                      <a:lnTo>
                        <a:pt x="15256" y="11491"/>
                      </a:lnTo>
                      <a:lnTo>
                        <a:pt x="7552" y="291"/>
                      </a:lnTo>
                      <a:lnTo>
                        <a:pt x="7401" y="0"/>
                      </a:lnTo>
                      <a:lnTo>
                        <a:pt x="6193" y="509"/>
                      </a:lnTo>
                      <a:lnTo>
                        <a:pt x="5287" y="436"/>
                      </a:lnTo>
                      <a:lnTo>
                        <a:pt x="4229" y="800"/>
                      </a:lnTo>
                      <a:lnTo>
                        <a:pt x="4229" y="1236"/>
                      </a:lnTo>
                      <a:lnTo>
                        <a:pt x="3927" y="2327"/>
                      </a:lnTo>
                      <a:lnTo>
                        <a:pt x="3927" y="2836"/>
                      </a:lnTo>
                      <a:lnTo>
                        <a:pt x="3625" y="2982"/>
                      </a:lnTo>
                      <a:lnTo>
                        <a:pt x="4229" y="3855"/>
                      </a:lnTo>
                      <a:lnTo>
                        <a:pt x="3625" y="4800"/>
                      </a:lnTo>
                      <a:lnTo>
                        <a:pt x="3927" y="5309"/>
                      </a:lnTo>
                      <a:lnTo>
                        <a:pt x="4834" y="5745"/>
                      </a:lnTo>
                      <a:lnTo>
                        <a:pt x="5136" y="6255"/>
                      </a:lnTo>
                      <a:lnTo>
                        <a:pt x="5136" y="6691"/>
                      </a:lnTo>
                      <a:lnTo>
                        <a:pt x="4229" y="7491"/>
                      </a:lnTo>
                      <a:lnTo>
                        <a:pt x="2568" y="8436"/>
                      </a:lnTo>
                      <a:lnTo>
                        <a:pt x="1964" y="8436"/>
                      </a:lnTo>
                      <a:lnTo>
                        <a:pt x="1057" y="9018"/>
                      </a:lnTo>
                      <a:lnTo>
                        <a:pt x="1057" y="9455"/>
                      </a:lnTo>
                      <a:lnTo>
                        <a:pt x="1662" y="10545"/>
                      </a:lnTo>
                      <a:lnTo>
                        <a:pt x="1359" y="11345"/>
                      </a:lnTo>
                      <a:lnTo>
                        <a:pt x="1662" y="11855"/>
                      </a:lnTo>
                      <a:lnTo>
                        <a:pt x="1057" y="12436"/>
                      </a:lnTo>
                      <a:lnTo>
                        <a:pt x="1057" y="12945"/>
                      </a:lnTo>
                      <a:lnTo>
                        <a:pt x="755" y="13382"/>
                      </a:lnTo>
                      <a:lnTo>
                        <a:pt x="302" y="13964"/>
                      </a:lnTo>
                      <a:lnTo>
                        <a:pt x="453" y="14764"/>
                      </a:lnTo>
                      <a:lnTo>
                        <a:pt x="0" y="15200"/>
                      </a:lnTo>
                      <a:lnTo>
                        <a:pt x="755" y="16945"/>
                      </a:lnTo>
                      <a:lnTo>
                        <a:pt x="755" y="17891"/>
                      </a:lnTo>
                      <a:lnTo>
                        <a:pt x="1662" y="19418"/>
                      </a:lnTo>
                      <a:lnTo>
                        <a:pt x="1057" y="19927"/>
                      </a:lnTo>
                      <a:lnTo>
                        <a:pt x="1057" y="20509"/>
                      </a:lnTo>
                      <a:lnTo>
                        <a:pt x="1662" y="21018"/>
                      </a:lnTo>
                      <a:lnTo>
                        <a:pt x="2568" y="21600"/>
                      </a:lnTo>
                      <a:lnTo>
                        <a:pt x="15860" y="20073"/>
                      </a:lnTo>
                      <a:lnTo>
                        <a:pt x="17220" y="19273"/>
                      </a:lnTo>
                      <a:lnTo>
                        <a:pt x="17824" y="18836"/>
                      </a:lnTo>
                      <a:lnTo>
                        <a:pt x="18126" y="18836"/>
                      </a:lnTo>
                      <a:lnTo>
                        <a:pt x="18730" y="18327"/>
                      </a:lnTo>
                      <a:lnTo>
                        <a:pt x="19787" y="18036"/>
                      </a:lnTo>
                      <a:lnTo>
                        <a:pt x="20392" y="17891"/>
                      </a:lnTo>
                      <a:lnTo>
                        <a:pt x="20996" y="17891"/>
                      </a:lnTo>
                      <a:lnTo>
                        <a:pt x="20996" y="17527"/>
                      </a:lnTo>
                      <a:lnTo>
                        <a:pt x="21600" y="16364"/>
                      </a:lnTo>
                      <a:lnTo>
                        <a:pt x="20996" y="16291"/>
                      </a:lnTo>
                      <a:lnTo>
                        <a:pt x="20392" y="16145"/>
                      </a:lnTo>
                      <a:lnTo>
                        <a:pt x="19485" y="15709"/>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3" name="Shape 2703">
                  <a:extLst>
                    <a:ext uri="{FF2B5EF4-FFF2-40B4-BE49-F238E27FC236}">
                      <a16:creationId xmlns:a16="http://schemas.microsoft.com/office/drawing/2014/main" id="{F704CD46-A0B0-4E58-878C-570B185C231F}"/>
                    </a:ext>
                  </a:extLst>
                </p:cNvPr>
                <p:cNvSpPr/>
                <p:nvPr/>
              </p:nvSpPr>
              <p:spPr>
                <a:xfrm>
                  <a:off x="10974431" y="2390844"/>
                  <a:ext cx="70461" cy="113734"/>
                </a:xfrm>
                <a:custGeom>
                  <a:avLst/>
                  <a:gdLst/>
                  <a:ahLst/>
                  <a:cxnLst>
                    <a:cxn ang="0">
                      <a:pos x="wd2" y="hd2"/>
                    </a:cxn>
                    <a:cxn ang="5400000">
                      <a:pos x="wd2" y="hd2"/>
                    </a:cxn>
                    <a:cxn ang="10800000">
                      <a:pos x="wd2" y="hd2"/>
                    </a:cxn>
                    <a:cxn ang="16200000">
                      <a:pos x="wd2" y="hd2"/>
                    </a:cxn>
                  </a:cxnLst>
                  <a:rect l="0" t="0" r="r" b="b"/>
                  <a:pathLst>
                    <a:path w="21600" h="21600" extrusionOk="0">
                      <a:moveTo>
                        <a:pt x="19680" y="4860"/>
                      </a:moveTo>
                      <a:lnTo>
                        <a:pt x="18720" y="3510"/>
                      </a:lnTo>
                      <a:lnTo>
                        <a:pt x="17280" y="2970"/>
                      </a:lnTo>
                      <a:lnTo>
                        <a:pt x="16320" y="1350"/>
                      </a:lnTo>
                      <a:lnTo>
                        <a:pt x="12480" y="0"/>
                      </a:lnTo>
                      <a:lnTo>
                        <a:pt x="0" y="1890"/>
                      </a:lnTo>
                      <a:lnTo>
                        <a:pt x="7200" y="16740"/>
                      </a:lnTo>
                      <a:lnTo>
                        <a:pt x="8160" y="18630"/>
                      </a:lnTo>
                      <a:lnTo>
                        <a:pt x="7200" y="20250"/>
                      </a:lnTo>
                      <a:lnTo>
                        <a:pt x="7200" y="20790"/>
                      </a:lnTo>
                      <a:lnTo>
                        <a:pt x="8160" y="21600"/>
                      </a:lnTo>
                      <a:lnTo>
                        <a:pt x="11040" y="20790"/>
                      </a:lnTo>
                      <a:lnTo>
                        <a:pt x="20640" y="17010"/>
                      </a:lnTo>
                      <a:lnTo>
                        <a:pt x="20640" y="15120"/>
                      </a:lnTo>
                      <a:lnTo>
                        <a:pt x="19680" y="12960"/>
                      </a:lnTo>
                      <a:lnTo>
                        <a:pt x="19680" y="11070"/>
                      </a:lnTo>
                      <a:lnTo>
                        <a:pt x="17280" y="8910"/>
                      </a:lnTo>
                      <a:lnTo>
                        <a:pt x="18720" y="7560"/>
                      </a:lnTo>
                      <a:lnTo>
                        <a:pt x="18240" y="5400"/>
                      </a:lnTo>
                      <a:lnTo>
                        <a:pt x="20640" y="7560"/>
                      </a:lnTo>
                      <a:lnTo>
                        <a:pt x="21600" y="6480"/>
                      </a:lnTo>
                      <a:lnTo>
                        <a:pt x="21600" y="5940"/>
                      </a:lnTo>
                      <a:lnTo>
                        <a:pt x="19680" y="486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4" name="Shape 2704">
                  <a:extLst>
                    <a:ext uri="{FF2B5EF4-FFF2-40B4-BE49-F238E27FC236}">
                      <a16:creationId xmlns:a16="http://schemas.microsoft.com/office/drawing/2014/main" id="{5DA8EF98-0F6A-4F67-9CE7-8E8A58151C61}"/>
                    </a:ext>
                  </a:extLst>
                </p:cNvPr>
                <p:cNvSpPr/>
                <p:nvPr/>
              </p:nvSpPr>
              <p:spPr>
                <a:xfrm>
                  <a:off x="11044892" y="2424964"/>
                  <a:ext cx="9395" cy="11374"/>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0" y="0"/>
                      </a:lnTo>
                      <a:lnTo>
                        <a:pt x="720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5" name="Shape 2705">
                  <a:extLst>
                    <a:ext uri="{FF2B5EF4-FFF2-40B4-BE49-F238E27FC236}">
                      <a16:creationId xmlns:a16="http://schemas.microsoft.com/office/drawing/2014/main" id="{38DB83F0-4207-46B5-8C89-4DF662AB04AD}"/>
                    </a:ext>
                  </a:extLst>
                </p:cNvPr>
                <p:cNvSpPr/>
                <p:nvPr/>
              </p:nvSpPr>
              <p:spPr>
                <a:xfrm>
                  <a:off x="11044892" y="2424964"/>
                  <a:ext cx="9395" cy="11374"/>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0" y="0"/>
                      </a:lnTo>
                      <a:lnTo>
                        <a:pt x="7200" y="2160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6" name="Shape 2706">
                  <a:extLst>
                    <a:ext uri="{FF2B5EF4-FFF2-40B4-BE49-F238E27FC236}">
                      <a16:creationId xmlns:a16="http://schemas.microsoft.com/office/drawing/2014/main" id="{D4D84B35-6439-4E56-B66C-97FAD86029F5}"/>
                    </a:ext>
                  </a:extLst>
                </p:cNvPr>
                <p:cNvSpPr/>
                <p:nvPr/>
              </p:nvSpPr>
              <p:spPr>
                <a:xfrm>
                  <a:off x="11054286" y="2413590"/>
                  <a:ext cx="10962" cy="199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29" y="9257"/>
                      </a:lnTo>
                      <a:lnTo>
                        <a:pt x="0" y="18514"/>
                      </a:lnTo>
                      <a:lnTo>
                        <a:pt x="15429" y="21600"/>
                      </a:lnTo>
                      <a:lnTo>
                        <a:pt x="21600" y="12343"/>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7" name="Shape 2707">
                  <a:extLst>
                    <a:ext uri="{FF2B5EF4-FFF2-40B4-BE49-F238E27FC236}">
                      <a16:creationId xmlns:a16="http://schemas.microsoft.com/office/drawing/2014/main" id="{DF4E55CD-A7ED-4C62-80D4-C3D19034C0BE}"/>
                    </a:ext>
                  </a:extLst>
                </p:cNvPr>
                <p:cNvSpPr/>
                <p:nvPr/>
              </p:nvSpPr>
              <p:spPr>
                <a:xfrm>
                  <a:off x="11054286" y="2413590"/>
                  <a:ext cx="10962" cy="199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29" y="9257"/>
                      </a:lnTo>
                      <a:lnTo>
                        <a:pt x="0" y="18514"/>
                      </a:lnTo>
                      <a:lnTo>
                        <a:pt x="15429" y="21600"/>
                      </a:lnTo>
                      <a:lnTo>
                        <a:pt x="21600" y="12343"/>
                      </a:lnTo>
                      <a:lnTo>
                        <a:pt x="21600" y="0"/>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8" name="Shape 2708">
                  <a:extLst>
                    <a:ext uri="{FF2B5EF4-FFF2-40B4-BE49-F238E27FC236}">
                      <a16:creationId xmlns:a16="http://schemas.microsoft.com/office/drawing/2014/main" id="{B32E0721-BD10-4BD1-B0DF-FBF2A00E966B}"/>
                    </a:ext>
                  </a:extLst>
                </p:cNvPr>
                <p:cNvSpPr/>
                <p:nvPr/>
              </p:nvSpPr>
              <p:spPr>
                <a:xfrm>
                  <a:off x="11062114" y="2433494"/>
                  <a:ext cx="15659" cy="31277"/>
                </a:xfrm>
                <a:custGeom>
                  <a:avLst/>
                  <a:gdLst/>
                  <a:ahLst/>
                  <a:cxnLst>
                    <a:cxn ang="0">
                      <a:pos x="wd2" y="hd2"/>
                    </a:cxn>
                    <a:cxn ang="5400000">
                      <a:pos x="wd2" y="hd2"/>
                    </a:cxn>
                    <a:cxn ang="10800000">
                      <a:pos x="wd2" y="hd2"/>
                    </a:cxn>
                    <a:cxn ang="16200000">
                      <a:pos x="wd2" y="hd2"/>
                    </a:cxn>
                  </a:cxnLst>
                  <a:rect l="0" t="0" r="r" b="b"/>
                  <a:pathLst>
                    <a:path w="21600" h="21600" extrusionOk="0">
                      <a:moveTo>
                        <a:pt x="12960" y="1964"/>
                      </a:moveTo>
                      <a:lnTo>
                        <a:pt x="0" y="0"/>
                      </a:lnTo>
                      <a:lnTo>
                        <a:pt x="4320" y="14727"/>
                      </a:lnTo>
                      <a:lnTo>
                        <a:pt x="12960" y="21600"/>
                      </a:lnTo>
                      <a:lnTo>
                        <a:pt x="21600" y="16691"/>
                      </a:lnTo>
                      <a:lnTo>
                        <a:pt x="21600" y="12764"/>
                      </a:lnTo>
                      <a:lnTo>
                        <a:pt x="12960" y="1964"/>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9" name="Shape 2709">
                  <a:extLst>
                    <a:ext uri="{FF2B5EF4-FFF2-40B4-BE49-F238E27FC236}">
                      <a16:creationId xmlns:a16="http://schemas.microsoft.com/office/drawing/2014/main" id="{45545A65-1783-4300-8E12-E28C95CBEEB6}"/>
                    </a:ext>
                  </a:extLst>
                </p:cNvPr>
                <p:cNvSpPr/>
                <p:nvPr/>
              </p:nvSpPr>
              <p:spPr>
                <a:xfrm>
                  <a:off x="11062114" y="2433494"/>
                  <a:ext cx="15659" cy="31277"/>
                </a:xfrm>
                <a:custGeom>
                  <a:avLst/>
                  <a:gdLst/>
                  <a:ahLst/>
                  <a:cxnLst>
                    <a:cxn ang="0">
                      <a:pos x="wd2" y="hd2"/>
                    </a:cxn>
                    <a:cxn ang="5400000">
                      <a:pos x="wd2" y="hd2"/>
                    </a:cxn>
                    <a:cxn ang="10800000">
                      <a:pos x="wd2" y="hd2"/>
                    </a:cxn>
                    <a:cxn ang="16200000">
                      <a:pos x="wd2" y="hd2"/>
                    </a:cxn>
                  </a:cxnLst>
                  <a:rect l="0" t="0" r="r" b="b"/>
                  <a:pathLst>
                    <a:path w="21600" h="21600" extrusionOk="0">
                      <a:moveTo>
                        <a:pt x="12960" y="1964"/>
                      </a:moveTo>
                      <a:lnTo>
                        <a:pt x="0" y="0"/>
                      </a:lnTo>
                      <a:lnTo>
                        <a:pt x="4320" y="14727"/>
                      </a:lnTo>
                      <a:lnTo>
                        <a:pt x="12960" y="21600"/>
                      </a:lnTo>
                      <a:lnTo>
                        <a:pt x="21600" y="16691"/>
                      </a:lnTo>
                      <a:lnTo>
                        <a:pt x="21600" y="12764"/>
                      </a:lnTo>
                      <a:lnTo>
                        <a:pt x="12960" y="1964"/>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400" name="Group 2726">
                  <a:extLst>
                    <a:ext uri="{FF2B5EF4-FFF2-40B4-BE49-F238E27FC236}">
                      <a16:creationId xmlns:a16="http://schemas.microsoft.com/office/drawing/2014/main" id="{C8699146-35A2-4310-A8FC-BC1D26F24E5E}"/>
                    </a:ext>
                  </a:extLst>
                </p:cNvPr>
                <p:cNvGrpSpPr/>
                <p:nvPr/>
              </p:nvGrpSpPr>
              <p:grpSpPr>
                <a:xfrm>
                  <a:off x="4443530" y="2345349"/>
                  <a:ext cx="1085092" cy="1650563"/>
                  <a:chOff x="-1" y="0"/>
                  <a:chExt cx="1878017" cy="2856702"/>
                </a:xfrm>
                <a:solidFill>
                  <a:srgbClr val="FFFFFF">
                    <a:lumMod val="85000"/>
                  </a:srgbClr>
                </a:solidFill>
              </p:grpSpPr>
              <p:sp>
                <p:nvSpPr>
                  <p:cNvPr id="423" name="Shape 2710">
                    <a:extLst>
                      <a:ext uri="{FF2B5EF4-FFF2-40B4-BE49-F238E27FC236}">
                        <a16:creationId xmlns:a16="http://schemas.microsoft.com/office/drawing/2014/main" id="{3CC07F23-5B9C-46E9-A9B3-EE11F8D7BFEE}"/>
                      </a:ext>
                    </a:extLst>
                  </p:cNvPr>
                  <p:cNvSpPr/>
                  <p:nvPr/>
                </p:nvSpPr>
                <p:spPr>
                  <a:xfrm>
                    <a:off x="-1" y="0"/>
                    <a:ext cx="1878017" cy="2856702"/>
                  </a:xfrm>
                  <a:custGeom>
                    <a:avLst/>
                    <a:gdLst/>
                    <a:ahLst/>
                    <a:cxnLst>
                      <a:cxn ang="0">
                        <a:pos x="wd2" y="hd2"/>
                      </a:cxn>
                      <a:cxn ang="5400000">
                        <a:pos x="wd2" y="hd2"/>
                      </a:cxn>
                      <a:cxn ang="10800000">
                        <a:pos x="wd2" y="hd2"/>
                      </a:cxn>
                      <a:cxn ang="16200000">
                        <a:pos x="wd2" y="hd2"/>
                      </a:cxn>
                    </a:cxnLst>
                    <a:rect l="0" t="0" r="r" b="b"/>
                    <a:pathLst>
                      <a:path w="21600" h="21600" extrusionOk="0">
                        <a:moveTo>
                          <a:pt x="19200" y="21581"/>
                        </a:moveTo>
                        <a:lnTo>
                          <a:pt x="19325" y="21600"/>
                        </a:lnTo>
                        <a:lnTo>
                          <a:pt x="19512" y="21600"/>
                        </a:lnTo>
                        <a:lnTo>
                          <a:pt x="19574" y="21507"/>
                        </a:lnTo>
                        <a:lnTo>
                          <a:pt x="19792" y="21395"/>
                        </a:lnTo>
                        <a:lnTo>
                          <a:pt x="19792" y="21079"/>
                        </a:lnTo>
                        <a:lnTo>
                          <a:pt x="19574" y="21005"/>
                        </a:lnTo>
                        <a:lnTo>
                          <a:pt x="19325" y="20949"/>
                        </a:lnTo>
                        <a:lnTo>
                          <a:pt x="19325" y="20837"/>
                        </a:lnTo>
                        <a:lnTo>
                          <a:pt x="19387" y="20707"/>
                        </a:lnTo>
                        <a:lnTo>
                          <a:pt x="19449" y="20558"/>
                        </a:lnTo>
                        <a:lnTo>
                          <a:pt x="19325" y="20409"/>
                        </a:lnTo>
                        <a:lnTo>
                          <a:pt x="19449" y="20316"/>
                        </a:lnTo>
                        <a:lnTo>
                          <a:pt x="19668" y="20205"/>
                        </a:lnTo>
                        <a:lnTo>
                          <a:pt x="20042" y="19926"/>
                        </a:lnTo>
                        <a:lnTo>
                          <a:pt x="20135" y="19758"/>
                        </a:lnTo>
                        <a:lnTo>
                          <a:pt x="20260" y="19647"/>
                        </a:lnTo>
                        <a:lnTo>
                          <a:pt x="20260" y="19405"/>
                        </a:lnTo>
                        <a:lnTo>
                          <a:pt x="20384" y="19163"/>
                        </a:lnTo>
                        <a:lnTo>
                          <a:pt x="20571" y="19088"/>
                        </a:lnTo>
                        <a:lnTo>
                          <a:pt x="20665" y="18977"/>
                        </a:lnTo>
                        <a:lnTo>
                          <a:pt x="21382" y="18735"/>
                        </a:lnTo>
                        <a:lnTo>
                          <a:pt x="21600" y="18605"/>
                        </a:lnTo>
                        <a:lnTo>
                          <a:pt x="21444" y="18493"/>
                        </a:lnTo>
                        <a:lnTo>
                          <a:pt x="21039" y="18214"/>
                        </a:lnTo>
                        <a:lnTo>
                          <a:pt x="21070" y="18084"/>
                        </a:lnTo>
                        <a:lnTo>
                          <a:pt x="20977" y="17935"/>
                        </a:lnTo>
                        <a:lnTo>
                          <a:pt x="20977" y="17823"/>
                        </a:lnTo>
                        <a:lnTo>
                          <a:pt x="20852" y="17656"/>
                        </a:lnTo>
                        <a:lnTo>
                          <a:pt x="20603" y="17377"/>
                        </a:lnTo>
                        <a:lnTo>
                          <a:pt x="20603" y="17228"/>
                        </a:lnTo>
                        <a:lnTo>
                          <a:pt x="20665" y="17135"/>
                        </a:lnTo>
                        <a:lnTo>
                          <a:pt x="17330" y="14233"/>
                        </a:lnTo>
                        <a:lnTo>
                          <a:pt x="9538" y="7405"/>
                        </a:lnTo>
                        <a:lnTo>
                          <a:pt x="10130" y="6084"/>
                        </a:lnTo>
                        <a:lnTo>
                          <a:pt x="11938" y="1563"/>
                        </a:lnTo>
                        <a:lnTo>
                          <a:pt x="7418" y="874"/>
                        </a:lnTo>
                        <a:lnTo>
                          <a:pt x="2057" y="0"/>
                        </a:lnTo>
                        <a:lnTo>
                          <a:pt x="1932" y="0"/>
                        </a:lnTo>
                        <a:lnTo>
                          <a:pt x="1808" y="242"/>
                        </a:lnTo>
                        <a:lnTo>
                          <a:pt x="1683" y="372"/>
                        </a:lnTo>
                        <a:lnTo>
                          <a:pt x="1808" y="521"/>
                        </a:lnTo>
                        <a:lnTo>
                          <a:pt x="1808" y="930"/>
                        </a:lnTo>
                        <a:lnTo>
                          <a:pt x="1745" y="1191"/>
                        </a:lnTo>
                        <a:lnTo>
                          <a:pt x="1216" y="1749"/>
                        </a:lnTo>
                        <a:lnTo>
                          <a:pt x="1278" y="1842"/>
                        </a:lnTo>
                        <a:lnTo>
                          <a:pt x="1153" y="1991"/>
                        </a:lnTo>
                        <a:lnTo>
                          <a:pt x="1060" y="2084"/>
                        </a:lnTo>
                        <a:lnTo>
                          <a:pt x="935" y="2233"/>
                        </a:lnTo>
                        <a:lnTo>
                          <a:pt x="997" y="2270"/>
                        </a:lnTo>
                        <a:lnTo>
                          <a:pt x="748" y="2363"/>
                        </a:lnTo>
                        <a:lnTo>
                          <a:pt x="592" y="2437"/>
                        </a:lnTo>
                        <a:lnTo>
                          <a:pt x="405" y="2549"/>
                        </a:lnTo>
                        <a:lnTo>
                          <a:pt x="218" y="2679"/>
                        </a:lnTo>
                        <a:lnTo>
                          <a:pt x="62" y="2940"/>
                        </a:lnTo>
                        <a:lnTo>
                          <a:pt x="62" y="3144"/>
                        </a:lnTo>
                        <a:lnTo>
                          <a:pt x="0" y="3274"/>
                        </a:lnTo>
                        <a:lnTo>
                          <a:pt x="405" y="3665"/>
                        </a:lnTo>
                        <a:lnTo>
                          <a:pt x="405" y="3814"/>
                        </a:lnTo>
                        <a:lnTo>
                          <a:pt x="592" y="3907"/>
                        </a:lnTo>
                        <a:lnTo>
                          <a:pt x="748" y="4335"/>
                        </a:lnTo>
                        <a:lnTo>
                          <a:pt x="748" y="4428"/>
                        </a:lnTo>
                        <a:lnTo>
                          <a:pt x="810" y="4577"/>
                        </a:lnTo>
                        <a:lnTo>
                          <a:pt x="748" y="4688"/>
                        </a:lnTo>
                        <a:lnTo>
                          <a:pt x="748" y="4856"/>
                        </a:lnTo>
                        <a:lnTo>
                          <a:pt x="623" y="4986"/>
                        </a:lnTo>
                        <a:lnTo>
                          <a:pt x="405" y="5247"/>
                        </a:lnTo>
                        <a:lnTo>
                          <a:pt x="468" y="5730"/>
                        </a:lnTo>
                        <a:lnTo>
                          <a:pt x="405" y="5935"/>
                        </a:lnTo>
                        <a:lnTo>
                          <a:pt x="218" y="6084"/>
                        </a:lnTo>
                        <a:lnTo>
                          <a:pt x="405" y="6326"/>
                        </a:lnTo>
                        <a:lnTo>
                          <a:pt x="686" y="6567"/>
                        </a:lnTo>
                        <a:lnTo>
                          <a:pt x="935" y="6958"/>
                        </a:lnTo>
                        <a:lnTo>
                          <a:pt x="1060" y="7088"/>
                        </a:lnTo>
                        <a:lnTo>
                          <a:pt x="1216" y="7237"/>
                        </a:lnTo>
                        <a:lnTo>
                          <a:pt x="1340" y="7330"/>
                        </a:lnTo>
                        <a:lnTo>
                          <a:pt x="1403" y="7479"/>
                        </a:lnTo>
                        <a:lnTo>
                          <a:pt x="1340" y="7609"/>
                        </a:lnTo>
                        <a:lnTo>
                          <a:pt x="1403" y="7553"/>
                        </a:lnTo>
                        <a:lnTo>
                          <a:pt x="1403" y="7591"/>
                        </a:lnTo>
                        <a:lnTo>
                          <a:pt x="1621" y="7833"/>
                        </a:lnTo>
                        <a:lnTo>
                          <a:pt x="1683" y="8074"/>
                        </a:lnTo>
                        <a:lnTo>
                          <a:pt x="1527" y="7833"/>
                        </a:lnTo>
                        <a:lnTo>
                          <a:pt x="1465" y="7963"/>
                        </a:lnTo>
                        <a:lnTo>
                          <a:pt x="1340" y="8112"/>
                        </a:lnTo>
                        <a:lnTo>
                          <a:pt x="1278" y="8242"/>
                        </a:lnTo>
                        <a:lnTo>
                          <a:pt x="1465" y="8149"/>
                        </a:lnTo>
                        <a:lnTo>
                          <a:pt x="1683" y="8279"/>
                        </a:lnTo>
                        <a:lnTo>
                          <a:pt x="1745" y="8428"/>
                        </a:lnTo>
                        <a:lnTo>
                          <a:pt x="1995" y="8484"/>
                        </a:lnTo>
                        <a:lnTo>
                          <a:pt x="2088" y="8633"/>
                        </a:lnTo>
                        <a:lnTo>
                          <a:pt x="2338" y="8763"/>
                        </a:lnTo>
                        <a:lnTo>
                          <a:pt x="2525" y="8707"/>
                        </a:lnTo>
                        <a:lnTo>
                          <a:pt x="2400" y="8558"/>
                        </a:lnTo>
                        <a:lnTo>
                          <a:pt x="2556" y="8465"/>
                        </a:lnTo>
                        <a:lnTo>
                          <a:pt x="2525" y="8316"/>
                        </a:lnTo>
                        <a:lnTo>
                          <a:pt x="2618" y="8205"/>
                        </a:lnTo>
                        <a:lnTo>
                          <a:pt x="2868" y="8149"/>
                        </a:lnTo>
                        <a:lnTo>
                          <a:pt x="3086" y="8242"/>
                        </a:lnTo>
                        <a:lnTo>
                          <a:pt x="3210" y="8391"/>
                        </a:lnTo>
                        <a:lnTo>
                          <a:pt x="3460" y="8465"/>
                        </a:lnTo>
                        <a:lnTo>
                          <a:pt x="3616" y="8428"/>
                        </a:lnTo>
                        <a:lnTo>
                          <a:pt x="3865" y="8428"/>
                        </a:lnTo>
                        <a:lnTo>
                          <a:pt x="4021" y="8521"/>
                        </a:lnTo>
                        <a:lnTo>
                          <a:pt x="4457" y="8558"/>
                        </a:lnTo>
                        <a:lnTo>
                          <a:pt x="4613" y="8465"/>
                        </a:lnTo>
                        <a:lnTo>
                          <a:pt x="4551" y="8521"/>
                        </a:lnTo>
                        <a:lnTo>
                          <a:pt x="4395" y="8633"/>
                        </a:lnTo>
                        <a:lnTo>
                          <a:pt x="4551" y="8633"/>
                        </a:lnTo>
                        <a:lnTo>
                          <a:pt x="4800" y="8558"/>
                        </a:lnTo>
                        <a:lnTo>
                          <a:pt x="4862" y="8558"/>
                        </a:lnTo>
                        <a:lnTo>
                          <a:pt x="5018" y="8707"/>
                        </a:lnTo>
                        <a:lnTo>
                          <a:pt x="5143" y="8800"/>
                        </a:lnTo>
                        <a:lnTo>
                          <a:pt x="5143" y="8837"/>
                        </a:lnTo>
                        <a:lnTo>
                          <a:pt x="4862" y="8558"/>
                        </a:lnTo>
                        <a:lnTo>
                          <a:pt x="4395" y="8670"/>
                        </a:lnTo>
                        <a:lnTo>
                          <a:pt x="3740" y="8484"/>
                        </a:lnTo>
                        <a:lnTo>
                          <a:pt x="3460" y="8484"/>
                        </a:lnTo>
                        <a:lnTo>
                          <a:pt x="3210" y="8428"/>
                        </a:lnTo>
                        <a:lnTo>
                          <a:pt x="3023" y="8465"/>
                        </a:lnTo>
                        <a:lnTo>
                          <a:pt x="2805" y="8465"/>
                        </a:lnTo>
                        <a:lnTo>
                          <a:pt x="2681" y="8595"/>
                        </a:lnTo>
                        <a:lnTo>
                          <a:pt x="2868" y="8707"/>
                        </a:lnTo>
                        <a:lnTo>
                          <a:pt x="2805" y="8837"/>
                        </a:lnTo>
                        <a:lnTo>
                          <a:pt x="2868" y="8986"/>
                        </a:lnTo>
                        <a:lnTo>
                          <a:pt x="2992" y="9023"/>
                        </a:lnTo>
                        <a:lnTo>
                          <a:pt x="3023" y="9265"/>
                        </a:lnTo>
                        <a:lnTo>
                          <a:pt x="3023" y="9507"/>
                        </a:lnTo>
                        <a:lnTo>
                          <a:pt x="3210" y="9637"/>
                        </a:lnTo>
                        <a:lnTo>
                          <a:pt x="3023" y="9619"/>
                        </a:lnTo>
                        <a:lnTo>
                          <a:pt x="2805" y="9470"/>
                        </a:lnTo>
                        <a:lnTo>
                          <a:pt x="2681" y="9340"/>
                        </a:lnTo>
                        <a:lnTo>
                          <a:pt x="2462" y="9265"/>
                        </a:lnTo>
                        <a:lnTo>
                          <a:pt x="2525" y="9116"/>
                        </a:lnTo>
                        <a:lnTo>
                          <a:pt x="2618" y="9023"/>
                        </a:lnTo>
                        <a:lnTo>
                          <a:pt x="2556" y="8874"/>
                        </a:lnTo>
                        <a:lnTo>
                          <a:pt x="2556" y="8837"/>
                        </a:lnTo>
                        <a:lnTo>
                          <a:pt x="2338" y="8837"/>
                        </a:lnTo>
                        <a:lnTo>
                          <a:pt x="2213" y="8949"/>
                        </a:lnTo>
                        <a:lnTo>
                          <a:pt x="2213" y="9060"/>
                        </a:lnTo>
                        <a:lnTo>
                          <a:pt x="2057" y="9340"/>
                        </a:lnTo>
                        <a:lnTo>
                          <a:pt x="2151" y="9433"/>
                        </a:lnTo>
                        <a:lnTo>
                          <a:pt x="2151" y="9712"/>
                        </a:lnTo>
                        <a:lnTo>
                          <a:pt x="2088" y="9823"/>
                        </a:lnTo>
                        <a:lnTo>
                          <a:pt x="2057" y="9935"/>
                        </a:lnTo>
                        <a:lnTo>
                          <a:pt x="2057" y="10028"/>
                        </a:lnTo>
                        <a:lnTo>
                          <a:pt x="2088" y="10177"/>
                        </a:lnTo>
                        <a:lnTo>
                          <a:pt x="2462" y="10549"/>
                        </a:lnTo>
                        <a:lnTo>
                          <a:pt x="2681" y="10660"/>
                        </a:lnTo>
                        <a:lnTo>
                          <a:pt x="3086" y="10660"/>
                        </a:lnTo>
                        <a:lnTo>
                          <a:pt x="3210" y="10940"/>
                        </a:lnTo>
                        <a:lnTo>
                          <a:pt x="3210" y="11219"/>
                        </a:lnTo>
                        <a:lnTo>
                          <a:pt x="3148" y="11181"/>
                        </a:lnTo>
                        <a:lnTo>
                          <a:pt x="3023" y="11293"/>
                        </a:lnTo>
                        <a:lnTo>
                          <a:pt x="2618" y="11423"/>
                        </a:lnTo>
                        <a:lnTo>
                          <a:pt x="2618" y="11702"/>
                        </a:lnTo>
                        <a:lnTo>
                          <a:pt x="2556" y="11963"/>
                        </a:lnTo>
                        <a:lnTo>
                          <a:pt x="2681" y="12093"/>
                        </a:lnTo>
                        <a:lnTo>
                          <a:pt x="3023" y="12335"/>
                        </a:lnTo>
                        <a:lnTo>
                          <a:pt x="3086" y="12614"/>
                        </a:lnTo>
                        <a:lnTo>
                          <a:pt x="3273" y="12726"/>
                        </a:lnTo>
                        <a:lnTo>
                          <a:pt x="3335" y="12967"/>
                        </a:lnTo>
                        <a:lnTo>
                          <a:pt x="3553" y="13209"/>
                        </a:lnTo>
                        <a:lnTo>
                          <a:pt x="3553" y="13358"/>
                        </a:lnTo>
                        <a:lnTo>
                          <a:pt x="3678" y="13488"/>
                        </a:lnTo>
                        <a:lnTo>
                          <a:pt x="3927" y="13637"/>
                        </a:lnTo>
                        <a:lnTo>
                          <a:pt x="4021" y="13879"/>
                        </a:lnTo>
                        <a:lnTo>
                          <a:pt x="4457" y="14121"/>
                        </a:lnTo>
                        <a:lnTo>
                          <a:pt x="4488" y="14270"/>
                        </a:lnTo>
                        <a:lnTo>
                          <a:pt x="4332" y="14326"/>
                        </a:lnTo>
                        <a:lnTo>
                          <a:pt x="4270" y="14474"/>
                        </a:lnTo>
                        <a:lnTo>
                          <a:pt x="4457" y="14605"/>
                        </a:lnTo>
                        <a:lnTo>
                          <a:pt x="4675" y="14642"/>
                        </a:lnTo>
                        <a:lnTo>
                          <a:pt x="4862" y="14791"/>
                        </a:lnTo>
                        <a:lnTo>
                          <a:pt x="4862" y="14921"/>
                        </a:lnTo>
                        <a:lnTo>
                          <a:pt x="4613" y="15107"/>
                        </a:lnTo>
                        <a:lnTo>
                          <a:pt x="4613" y="15349"/>
                        </a:lnTo>
                        <a:lnTo>
                          <a:pt x="4488" y="15479"/>
                        </a:lnTo>
                        <a:lnTo>
                          <a:pt x="4551" y="15628"/>
                        </a:lnTo>
                        <a:lnTo>
                          <a:pt x="4395" y="15758"/>
                        </a:lnTo>
                        <a:lnTo>
                          <a:pt x="4395" y="15870"/>
                        </a:lnTo>
                        <a:lnTo>
                          <a:pt x="4551" y="15907"/>
                        </a:lnTo>
                        <a:lnTo>
                          <a:pt x="4675" y="16037"/>
                        </a:lnTo>
                        <a:lnTo>
                          <a:pt x="4862" y="16186"/>
                        </a:lnTo>
                        <a:lnTo>
                          <a:pt x="5486" y="16223"/>
                        </a:lnTo>
                        <a:lnTo>
                          <a:pt x="5735" y="16298"/>
                        </a:lnTo>
                        <a:lnTo>
                          <a:pt x="5953" y="16298"/>
                        </a:lnTo>
                        <a:lnTo>
                          <a:pt x="6390" y="16465"/>
                        </a:lnTo>
                        <a:lnTo>
                          <a:pt x="6545" y="16540"/>
                        </a:lnTo>
                        <a:lnTo>
                          <a:pt x="7013" y="16540"/>
                        </a:lnTo>
                        <a:lnTo>
                          <a:pt x="7387" y="16707"/>
                        </a:lnTo>
                        <a:lnTo>
                          <a:pt x="7481" y="16856"/>
                        </a:lnTo>
                        <a:lnTo>
                          <a:pt x="7730" y="16949"/>
                        </a:lnTo>
                        <a:lnTo>
                          <a:pt x="7792" y="17209"/>
                        </a:lnTo>
                        <a:lnTo>
                          <a:pt x="8260" y="17451"/>
                        </a:lnTo>
                        <a:lnTo>
                          <a:pt x="8665" y="17581"/>
                        </a:lnTo>
                        <a:lnTo>
                          <a:pt x="9538" y="17693"/>
                        </a:lnTo>
                        <a:lnTo>
                          <a:pt x="9600" y="17730"/>
                        </a:lnTo>
                        <a:lnTo>
                          <a:pt x="9725" y="17972"/>
                        </a:lnTo>
                        <a:lnTo>
                          <a:pt x="9787" y="18102"/>
                        </a:lnTo>
                        <a:lnTo>
                          <a:pt x="9725" y="18214"/>
                        </a:lnTo>
                        <a:lnTo>
                          <a:pt x="9725" y="18363"/>
                        </a:lnTo>
                        <a:lnTo>
                          <a:pt x="9943" y="18419"/>
                        </a:lnTo>
                        <a:lnTo>
                          <a:pt x="10068" y="18326"/>
                        </a:lnTo>
                        <a:lnTo>
                          <a:pt x="10255" y="18363"/>
                        </a:lnTo>
                        <a:lnTo>
                          <a:pt x="10473" y="18419"/>
                        </a:lnTo>
                        <a:lnTo>
                          <a:pt x="10722" y="18642"/>
                        </a:lnTo>
                        <a:lnTo>
                          <a:pt x="10847" y="18772"/>
                        </a:lnTo>
                        <a:lnTo>
                          <a:pt x="11065" y="18884"/>
                        </a:lnTo>
                        <a:lnTo>
                          <a:pt x="11782" y="19405"/>
                        </a:lnTo>
                        <a:lnTo>
                          <a:pt x="12000" y="19684"/>
                        </a:lnTo>
                        <a:lnTo>
                          <a:pt x="12125" y="19963"/>
                        </a:lnTo>
                        <a:lnTo>
                          <a:pt x="12187" y="20205"/>
                        </a:lnTo>
                        <a:lnTo>
                          <a:pt x="12125" y="20484"/>
                        </a:lnTo>
                        <a:lnTo>
                          <a:pt x="12062" y="20726"/>
                        </a:lnTo>
                        <a:lnTo>
                          <a:pt x="12062" y="20874"/>
                        </a:lnTo>
                        <a:lnTo>
                          <a:pt x="12125" y="20763"/>
                        </a:lnTo>
                        <a:lnTo>
                          <a:pt x="12281" y="20837"/>
                        </a:lnTo>
                        <a:lnTo>
                          <a:pt x="12249" y="20986"/>
                        </a:lnTo>
                        <a:lnTo>
                          <a:pt x="12125" y="20837"/>
                        </a:lnTo>
                        <a:lnTo>
                          <a:pt x="12249" y="20986"/>
                        </a:lnTo>
                        <a:lnTo>
                          <a:pt x="12281" y="21153"/>
                        </a:lnTo>
                        <a:lnTo>
                          <a:pt x="12405" y="21191"/>
                        </a:lnTo>
                        <a:lnTo>
                          <a:pt x="19044" y="21581"/>
                        </a:lnTo>
                        <a:lnTo>
                          <a:pt x="19200" y="21581"/>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4" name="Shape 2711">
                    <a:extLst>
                      <a:ext uri="{FF2B5EF4-FFF2-40B4-BE49-F238E27FC236}">
                        <a16:creationId xmlns:a16="http://schemas.microsoft.com/office/drawing/2014/main" id="{37444C7D-675D-4820-AAFF-CF77AC63F242}"/>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5" name="Shape 2712">
                    <a:extLst>
                      <a:ext uri="{FF2B5EF4-FFF2-40B4-BE49-F238E27FC236}">
                        <a16:creationId xmlns:a16="http://schemas.microsoft.com/office/drawing/2014/main" id="{F7158A4C-5AD5-4EB8-8C58-F244A8CE8061}"/>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6" name="Shape 2713">
                    <a:extLst>
                      <a:ext uri="{FF2B5EF4-FFF2-40B4-BE49-F238E27FC236}">
                        <a16:creationId xmlns:a16="http://schemas.microsoft.com/office/drawing/2014/main" id="{21DC6E70-436B-45D4-9B18-A06322ECC300}"/>
                      </a:ext>
                    </a:extLst>
                  </p:cNvPr>
                  <p:cNvSpPr/>
                  <p:nvPr/>
                </p:nvSpPr>
                <p:spPr>
                  <a:xfrm>
                    <a:off x="433595" y="2266171"/>
                    <a:ext cx="48780" cy="27066"/>
                  </a:xfrm>
                  <a:custGeom>
                    <a:avLst/>
                    <a:gdLst/>
                    <a:ahLst/>
                    <a:cxnLst>
                      <a:cxn ang="0">
                        <a:pos x="wd2" y="hd2"/>
                      </a:cxn>
                      <a:cxn ang="5400000">
                        <a:pos x="wd2" y="hd2"/>
                      </a:cxn>
                      <a:cxn ang="10800000">
                        <a:pos x="wd2" y="hd2"/>
                      </a:cxn>
                      <a:cxn ang="16200000">
                        <a:pos x="wd2" y="hd2"/>
                      </a:cxn>
                    </a:cxnLst>
                    <a:rect l="0" t="0" r="r" b="b"/>
                    <a:pathLst>
                      <a:path w="21600" h="21600" extrusionOk="0">
                        <a:moveTo>
                          <a:pt x="8400" y="0"/>
                        </a:moveTo>
                        <a:lnTo>
                          <a:pt x="0" y="7855"/>
                        </a:lnTo>
                        <a:lnTo>
                          <a:pt x="3600" y="17673"/>
                        </a:lnTo>
                        <a:lnTo>
                          <a:pt x="13200" y="21600"/>
                        </a:lnTo>
                        <a:lnTo>
                          <a:pt x="21600" y="21600"/>
                        </a:lnTo>
                        <a:lnTo>
                          <a:pt x="21600" y="9818"/>
                        </a:lnTo>
                        <a:lnTo>
                          <a:pt x="18000" y="0"/>
                        </a:lnTo>
                        <a:lnTo>
                          <a:pt x="84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7" name="Shape 2714">
                    <a:extLst>
                      <a:ext uri="{FF2B5EF4-FFF2-40B4-BE49-F238E27FC236}">
                        <a16:creationId xmlns:a16="http://schemas.microsoft.com/office/drawing/2014/main" id="{903E5774-60C3-4FF6-883D-EA93B761353B}"/>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8" name="Shape 2715">
                    <a:extLst>
                      <a:ext uri="{FF2B5EF4-FFF2-40B4-BE49-F238E27FC236}">
                        <a16:creationId xmlns:a16="http://schemas.microsoft.com/office/drawing/2014/main" id="{42A65708-A88A-42A4-BA53-2D8A57DED064}"/>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9" name="Shape 2716">
                    <a:extLst>
                      <a:ext uri="{FF2B5EF4-FFF2-40B4-BE49-F238E27FC236}">
                        <a16:creationId xmlns:a16="http://schemas.microsoft.com/office/drawing/2014/main" id="{58D46BE9-575F-40DA-8150-832A1BA75627}"/>
                      </a:ext>
                    </a:extLst>
                  </p:cNvPr>
                  <p:cNvSpPr/>
                  <p:nvPr/>
                </p:nvSpPr>
                <p:spPr>
                  <a:xfrm>
                    <a:off x="517604" y="2261250"/>
                    <a:ext cx="78590" cy="36910"/>
                  </a:xfrm>
                  <a:custGeom>
                    <a:avLst/>
                    <a:gdLst/>
                    <a:ahLst/>
                    <a:cxnLst>
                      <a:cxn ang="0">
                        <a:pos x="wd2" y="hd2"/>
                      </a:cxn>
                      <a:cxn ang="5400000">
                        <a:pos x="wd2" y="hd2"/>
                      </a:cxn>
                      <a:cxn ang="10800000">
                        <a:pos x="wd2" y="hd2"/>
                      </a:cxn>
                      <a:cxn ang="16200000">
                        <a:pos x="wd2" y="hd2"/>
                      </a:cxn>
                    </a:cxnLst>
                    <a:rect l="0" t="0" r="r" b="b"/>
                    <a:pathLst>
                      <a:path w="21600" h="21600" extrusionOk="0">
                        <a:moveTo>
                          <a:pt x="5959" y="8640"/>
                        </a:moveTo>
                        <a:lnTo>
                          <a:pt x="0" y="0"/>
                        </a:lnTo>
                        <a:lnTo>
                          <a:pt x="0" y="18720"/>
                        </a:lnTo>
                        <a:lnTo>
                          <a:pt x="5959" y="21600"/>
                        </a:lnTo>
                        <a:lnTo>
                          <a:pt x="15641" y="21600"/>
                        </a:lnTo>
                        <a:lnTo>
                          <a:pt x="21600" y="15840"/>
                        </a:lnTo>
                        <a:lnTo>
                          <a:pt x="15641" y="15840"/>
                        </a:lnTo>
                        <a:lnTo>
                          <a:pt x="5959" y="864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0" name="Shape 2717">
                    <a:extLst>
                      <a:ext uri="{FF2B5EF4-FFF2-40B4-BE49-F238E27FC236}">
                        <a16:creationId xmlns:a16="http://schemas.microsoft.com/office/drawing/2014/main" id="{76E80335-B3A4-44DD-8ACA-38DA18D03DCB}"/>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1" name="Shape 2718">
                    <a:extLst>
                      <a:ext uri="{FF2B5EF4-FFF2-40B4-BE49-F238E27FC236}">
                        <a16:creationId xmlns:a16="http://schemas.microsoft.com/office/drawing/2014/main" id="{7E6879A0-2B5B-4D25-B1CA-01634B7096F3}"/>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2" name="Shape 2719">
                    <a:extLst>
                      <a:ext uri="{FF2B5EF4-FFF2-40B4-BE49-F238E27FC236}">
                        <a16:creationId xmlns:a16="http://schemas.microsoft.com/office/drawing/2014/main" id="{A7545852-B957-455E-9737-4B4A227A7D80}"/>
                      </a:ext>
                    </a:extLst>
                  </p:cNvPr>
                  <p:cNvSpPr/>
                  <p:nvPr/>
                </p:nvSpPr>
                <p:spPr>
                  <a:xfrm>
                    <a:off x="533866" y="2487621"/>
                    <a:ext cx="29812" cy="19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82" y="21600"/>
                        </a:lnTo>
                        <a:lnTo>
                          <a:pt x="21600" y="21600"/>
                        </a:lnTo>
                        <a:lnTo>
                          <a:pt x="15709" y="5400"/>
                        </a:lnTo>
                        <a:lnTo>
                          <a:pt x="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3" name="Shape 2720">
                    <a:extLst>
                      <a:ext uri="{FF2B5EF4-FFF2-40B4-BE49-F238E27FC236}">
                        <a16:creationId xmlns:a16="http://schemas.microsoft.com/office/drawing/2014/main" id="{D29286F4-5C04-4A14-80CC-F5364FAFC8CD}"/>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4" name="Shape 2721">
                    <a:extLst>
                      <a:ext uri="{FF2B5EF4-FFF2-40B4-BE49-F238E27FC236}">
                        <a16:creationId xmlns:a16="http://schemas.microsoft.com/office/drawing/2014/main" id="{CCE40AB3-AA0E-497F-B053-1829D5B91016}"/>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5" name="Shape 2722">
                    <a:extLst>
                      <a:ext uri="{FF2B5EF4-FFF2-40B4-BE49-F238E27FC236}">
                        <a16:creationId xmlns:a16="http://schemas.microsoft.com/office/drawing/2014/main" id="{908FF730-277B-40E8-A210-B3AECFF40FA9}"/>
                      </a:ext>
                    </a:extLst>
                  </p:cNvPr>
                  <p:cNvSpPr/>
                  <p:nvPr/>
                </p:nvSpPr>
                <p:spPr>
                  <a:xfrm>
                    <a:off x="747953" y="2593426"/>
                    <a:ext cx="46071" cy="68896"/>
                  </a:xfrm>
                  <a:custGeom>
                    <a:avLst/>
                    <a:gdLst/>
                    <a:ahLst/>
                    <a:cxnLst>
                      <a:cxn ang="0">
                        <a:pos x="wd2" y="hd2"/>
                      </a:cxn>
                      <a:cxn ang="5400000">
                        <a:pos x="wd2" y="hd2"/>
                      </a:cxn>
                      <a:cxn ang="10800000">
                        <a:pos x="wd2" y="hd2"/>
                      </a:cxn>
                      <a:cxn ang="16200000">
                        <a:pos x="wd2" y="hd2"/>
                      </a:cxn>
                    </a:cxnLst>
                    <a:rect l="0" t="0" r="r" b="b"/>
                    <a:pathLst>
                      <a:path w="21600" h="21600" extrusionOk="0">
                        <a:moveTo>
                          <a:pt x="5082" y="6171"/>
                        </a:moveTo>
                        <a:lnTo>
                          <a:pt x="0" y="0"/>
                        </a:lnTo>
                        <a:lnTo>
                          <a:pt x="2541" y="6171"/>
                        </a:lnTo>
                        <a:lnTo>
                          <a:pt x="5082" y="17743"/>
                        </a:lnTo>
                        <a:lnTo>
                          <a:pt x="13976" y="21600"/>
                        </a:lnTo>
                        <a:lnTo>
                          <a:pt x="21600" y="21600"/>
                        </a:lnTo>
                        <a:lnTo>
                          <a:pt x="10165" y="11571"/>
                        </a:lnTo>
                        <a:lnTo>
                          <a:pt x="5082" y="617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6" name="Shape 2723">
                    <a:extLst>
                      <a:ext uri="{FF2B5EF4-FFF2-40B4-BE49-F238E27FC236}">
                        <a16:creationId xmlns:a16="http://schemas.microsoft.com/office/drawing/2014/main" id="{F1552C41-05C4-4A67-9B71-BAC9A231EB65}"/>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7" name="Shape 2724">
                    <a:extLst>
                      <a:ext uri="{FF2B5EF4-FFF2-40B4-BE49-F238E27FC236}">
                        <a16:creationId xmlns:a16="http://schemas.microsoft.com/office/drawing/2014/main" id="{800F7B5A-58C0-4059-B027-14210B2DFD88}"/>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8" name="Shape 2725">
                    <a:extLst>
                      <a:ext uri="{FF2B5EF4-FFF2-40B4-BE49-F238E27FC236}">
                        <a16:creationId xmlns:a16="http://schemas.microsoft.com/office/drawing/2014/main" id="{BABDA547-4E89-4BFE-A862-B7F85BAD8155}"/>
                      </a:ext>
                    </a:extLst>
                  </p:cNvPr>
                  <p:cNvSpPr/>
                  <p:nvPr/>
                </p:nvSpPr>
                <p:spPr>
                  <a:xfrm>
                    <a:off x="777764" y="2477780"/>
                    <a:ext cx="62331" cy="56594"/>
                  </a:xfrm>
                  <a:custGeom>
                    <a:avLst/>
                    <a:gdLst/>
                    <a:ahLst/>
                    <a:cxnLst>
                      <a:cxn ang="0">
                        <a:pos x="wd2" y="hd2"/>
                      </a:cxn>
                      <a:cxn ang="5400000">
                        <a:pos x="wd2" y="hd2"/>
                      </a:cxn>
                      <a:cxn ang="10800000">
                        <a:pos x="wd2" y="hd2"/>
                      </a:cxn>
                      <a:cxn ang="16200000">
                        <a:pos x="wd2" y="hd2"/>
                      </a:cxn>
                    </a:cxnLst>
                    <a:rect l="0" t="0" r="r" b="b"/>
                    <a:pathLst>
                      <a:path w="21600" h="21600" extrusionOk="0">
                        <a:moveTo>
                          <a:pt x="13148" y="9391"/>
                        </a:moveTo>
                        <a:lnTo>
                          <a:pt x="7513" y="3757"/>
                        </a:lnTo>
                        <a:lnTo>
                          <a:pt x="0" y="0"/>
                        </a:lnTo>
                        <a:lnTo>
                          <a:pt x="5635" y="7513"/>
                        </a:lnTo>
                        <a:lnTo>
                          <a:pt x="13148" y="19722"/>
                        </a:lnTo>
                        <a:lnTo>
                          <a:pt x="21600" y="21600"/>
                        </a:lnTo>
                        <a:lnTo>
                          <a:pt x="19722" y="14087"/>
                        </a:lnTo>
                        <a:lnTo>
                          <a:pt x="13148" y="939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401" name="Group 2730">
                  <a:extLst>
                    <a:ext uri="{FF2B5EF4-FFF2-40B4-BE49-F238E27FC236}">
                      <a16:creationId xmlns:a16="http://schemas.microsoft.com/office/drawing/2014/main" id="{900FBDF6-F41A-484D-8D0C-74E1AE399888}"/>
                    </a:ext>
                  </a:extLst>
                </p:cNvPr>
                <p:cNvGrpSpPr/>
                <p:nvPr/>
              </p:nvGrpSpPr>
              <p:grpSpPr>
                <a:xfrm>
                  <a:off x="10612733" y="2579925"/>
                  <a:ext cx="176936" cy="368216"/>
                  <a:chOff x="0" y="-1"/>
                  <a:chExt cx="306228" cy="637286"/>
                </a:xfrm>
                <a:solidFill>
                  <a:srgbClr val="FFFFFF">
                    <a:lumMod val="85000"/>
                  </a:srgbClr>
                </a:solidFill>
              </p:grpSpPr>
              <p:sp>
                <p:nvSpPr>
                  <p:cNvPr id="420" name="Shape 2727">
                    <a:extLst>
                      <a:ext uri="{FF2B5EF4-FFF2-40B4-BE49-F238E27FC236}">
                        <a16:creationId xmlns:a16="http://schemas.microsoft.com/office/drawing/2014/main" id="{1354CA98-6EBF-4FF5-9960-14081511BA6A}"/>
                      </a:ext>
                    </a:extLst>
                  </p:cNvPr>
                  <p:cNvSpPr/>
                  <p:nvPr/>
                </p:nvSpPr>
                <p:spPr>
                  <a:xfrm>
                    <a:off x="0" y="-1"/>
                    <a:ext cx="306228" cy="637286"/>
                  </a:xfrm>
                  <a:custGeom>
                    <a:avLst/>
                    <a:gdLst/>
                    <a:ahLst/>
                    <a:cxnLst>
                      <a:cxn ang="0">
                        <a:pos x="wd2" y="hd2"/>
                      </a:cxn>
                      <a:cxn ang="5400000">
                        <a:pos x="wd2" y="hd2"/>
                      </a:cxn>
                      <a:cxn ang="10800000">
                        <a:pos x="wd2" y="hd2"/>
                      </a:cxn>
                      <a:cxn ang="16200000">
                        <a:pos x="wd2" y="hd2"/>
                      </a:cxn>
                    </a:cxnLst>
                    <a:rect l="0" t="0" r="r" b="b"/>
                    <a:pathLst>
                      <a:path w="21600" h="21600" extrusionOk="0">
                        <a:moveTo>
                          <a:pt x="3250" y="751"/>
                        </a:moveTo>
                        <a:lnTo>
                          <a:pt x="2867" y="1251"/>
                        </a:lnTo>
                        <a:lnTo>
                          <a:pt x="2867" y="1918"/>
                        </a:lnTo>
                        <a:lnTo>
                          <a:pt x="956" y="3336"/>
                        </a:lnTo>
                        <a:lnTo>
                          <a:pt x="0" y="3920"/>
                        </a:lnTo>
                        <a:lnTo>
                          <a:pt x="382" y="4253"/>
                        </a:lnTo>
                        <a:lnTo>
                          <a:pt x="956" y="4420"/>
                        </a:lnTo>
                        <a:lnTo>
                          <a:pt x="1338" y="5004"/>
                        </a:lnTo>
                        <a:lnTo>
                          <a:pt x="956" y="5504"/>
                        </a:lnTo>
                        <a:lnTo>
                          <a:pt x="0" y="6088"/>
                        </a:lnTo>
                        <a:lnTo>
                          <a:pt x="765" y="7089"/>
                        </a:lnTo>
                        <a:lnTo>
                          <a:pt x="1720" y="7673"/>
                        </a:lnTo>
                        <a:lnTo>
                          <a:pt x="3250" y="7839"/>
                        </a:lnTo>
                        <a:lnTo>
                          <a:pt x="3250" y="8507"/>
                        </a:lnTo>
                        <a:lnTo>
                          <a:pt x="4588" y="8757"/>
                        </a:lnTo>
                        <a:lnTo>
                          <a:pt x="5352" y="8924"/>
                        </a:lnTo>
                        <a:lnTo>
                          <a:pt x="6499" y="9424"/>
                        </a:lnTo>
                        <a:lnTo>
                          <a:pt x="9749" y="10508"/>
                        </a:lnTo>
                        <a:lnTo>
                          <a:pt x="8984" y="11008"/>
                        </a:lnTo>
                        <a:lnTo>
                          <a:pt x="7455" y="11592"/>
                        </a:lnTo>
                        <a:lnTo>
                          <a:pt x="6499" y="12259"/>
                        </a:lnTo>
                        <a:lnTo>
                          <a:pt x="6117" y="12259"/>
                        </a:lnTo>
                        <a:lnTo>
                          <a:pt x="6117" y="12426"/>
                        </a:lnTo>
                        <a:lnTo>
                          <a:pt x="5735" y="12426"/>
                        </a:lnTo>
                        <a:lnTo>
                          <a:pt x="5352" y="13010"/>
                        </a:lnTo>
                        <a:lnTo>
                          <a:pt x="5352" y="13510"/>
                        </a:lnTo>
                        <a:lnTo>
                          <a:pt x="3823" y="13927"/>
                        </a:lnTo>
                        <a:lnTo>
                          <a:pt x="3632" y="14094"/>
                        </a:lnTo>
                        <a:lnTo>
                          <a:pt x="2485" y="14261"/>
                        </a:lnTo>
                        <a:lnTo>
                          <a:pt x="1338" y="14761"/>
                        </a:lnTo>
                        <a:lnTo>
                          <a:pt x="765" y="15345"/>
                        </a:lnTo>
                        <a:lnTo>
                          <a:pt x="382" y="16179"/>
                        </a:lnTo>
                        <a:lnTo>
                          <a:pt x="0" y="16429"/>
                        </a:lnTo>
                        <a:lnTo>
                          <a:pt x="0" y="16596"/>
                        </a:lnTo>
                        <a:lnTo>
                          <a:pt x="765" y="17263"/>
                        </a:lnTo>
                        <a:lnTo>
                          <a:pt x="765" y="17597"/>
                        </a:lnTo>
                        <a:lnTo>
                          <a:pt x="3250" y="18514"/>
                        </a:lnTo>
                        <a:lnTo>
                          <a:pt x="4205" y="18681"/>
                        </a:lnTo>
                        <a:lnTo>
                          <a:pt x="5735" y="19015"/>
                        </a:lnTo>
                        <a:lnTo>
                          <a:pt x="7837" y="19765"/>
                        </a:lnTo>
                        <a:lnTo>
                          <a:pt x="9366" y="19432"/>
                        </a:lnTo>
                        <a:lnTo>
                          <a:pt x="11851" y="19432"/>
                        </a:lnTo>
                        <a:lnTo>
                          <a:pt x="12616" y="20099"/>
                        </a:lnTo>
                        <a:lnTo>
                          <a:pt x="11851" y="21016"/>
                        </a:lnTo>
                        <a:lnTo>
                          <a:pt x="12234" y="21600"/>
                        </a:lnTo>
                        <a:lnTo>
                          <a:pt x="13189" y="21517"/>
                        </a:lnTo>
                        <a:lnTo>
                          <a:pt x="13954" y="21183"/>
                        </a:lnTo>
                        <a:lnTo>
                          <a:pt x="14336" y="20516"/>
                        </a:lnTo>
                        <a:lnTo>
                          <a:pt x="15101" y="19932"/>
                        </a:lnTo>
                        <a:lnTo>
                          <a:pt x="15865" y="18848"/>
                        </a:lnTo>
                        <a:lnTo>
                          <a:pt x="16439" y="18181"/>
                        </a:lnTo>
                        <a:lnTo>
                          <a:pt x="15865" y="18181"/>
                        </a:lnTo>
                        <a:lnTo>
                          <a:pt x="15865" y="17847"/>
                        </a:lnTo>
                        <a:lnTo>
                          <a:pt x="16821" y="17263"/>
                        </a:lnTo>
                        <a:lnTo>
                          <a:pt x="18350" y="17263"/>
                        </a:lnTo>
                        <a:lnTo>
                          <a:pt x="17586" y="16763"/>
                        </a:lnTo>
                        <a:lnTo>
                          <a:pt x="18350" y="16179"/>
                        </a:lnTo>
                        <a:lnTo>
                          <a:pt x="17968" y="15679"/>
                        </a:lnTo>
                        <a:lnTo>
                          <a:pt x="18924" y="15345"/>
                        </a:lnTo>
                        <a:lnTo>
                          <a:pt x="19306" y="14761"/>
                        </a:lnTo>
                        <a:lnTo>
                          <a:pt x="20071" y="14094"/>
                        </a:lnTo>
                        <a:lnTo>
                          <a:pt x="20835" y="13677"/>
                        </a:lnTo>
                        <a:lnTo>
                          <a:pt x="20071" y="13010"/>
                        </a:lnTo>
                        <a:lnTo>
                          <a:pt x="20453" y="12510"/>
                        </a:lnTo>
                        <a:lnTo>
                          <a:pt x="20071" y="11592"/>
                        </a:lnTo>
                        <a:lnTo>
                          <a:pt x="19688" y="11008"/>
                        </a:lnTo>
                        <a:lnTo>
                          <a:pt x="20071" y="11008"/>
                        </a:lnTo>
                        <a:lnTo>
                          <a:pt x="20453" y="10341"/>
                        </a:lnTo>
                        <a:lnTo>
                          <a:pt x="21218" y="10842"/>
                        </a:lnTo>
                        <a:lnTo>
                          <a:pt x="20835" y="11425"/>
                        </a:lnTo>
                        <a:lnTo>
                          <a:pt x="21218" y="12510"/>
                        </a:lnTo>
                        <a:lnTo>
                          <a:pt x="21600" y="11926"/>
                        </a:lnTo>
                        <a:lnTo>
                          <a:pt x="21218" y="10341"/>
                        </a:lnTo>
                        <a:lnTo>
                          <a:pt x="20835" y="9758"/>
                        </a:lnTo>
                        <a:lnTo>
                          <a:pt x="20835" y="8006"/>
                        </a:lnTo>
                        <a:lnTo>
                          <a:pt x="20453" y="7256"/>
                        </a:lnTo>
                        <a:lnTo>
                          <a:pt x="17586" y="7089"/>
                        </a:lnTo>
                        <a:lnTo>
                          <a:pt x="16439" y="7256"/>
                        </a:lnTo>
                        <a:lnTo>
                          <a:pt x="15483" y="7089"/>
                        </a:lnTo>
                        <a:lnTo>
                          <a:pt x="15483" y="5504"/>
                        </a:lnTo>
                        <a:lnTo>
                          <a:pt x="16057" y="4837"/>
                        </a:lnTo>
                        <a:lnTo>
                          <a:pt x="16439" y="4837"/>
                        </a:lnTo>
                        <a:lnTo>
                          <a:pt x="17968" y="4420"/>
                        </a:lnTo>
                        <a:lnTo>
                          <a:pt x="17586" y="3920"/>
                        </a:lnTo>
                        <a:lnTo>
                          <a:pt x="18350" y="3169"/>
                        </a:lnTo>
                        <a:lnTo>
                          <a:pt x="18350" y="1918"/>
                        </a:lnTo>
                        <a:lnTo>
                          <a:pt x="4588" y="0"/>
                        </a:lnTo>
                        <a:lnTo>
                          <a:pt x="3250" y="751"/>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1" name="Shape 2728">
                    <a:extLst>
                      <a:ext uri="{FF2B5EF4-FFF2-40B4-BE49-F238E27FC236}">
                        <a16:creationId xmlns:a16="http://schemas.microsoft.com/office/drawing/2014/main" id="{A95D0CA8-03AA-4964-B28F-C68FA7C2C929}"/>
                      </a:ext>
                    </a:extLst>
                  </p:cNvPr>
                  <p:cNvSpPr/>
                  <p:nvPr/>
                </p:nvSpPr>
                <p:spPr>
                  <a:xfrm>
                    <a:off x="284549" y="398610"/>
                    <a:ext cx="16260" cy="49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2" name="Shape 2729">
                    <a:extLst>
                      <a:ext uri="{FF2B5EF4-FFF2-40B4-BE49-F238E27FC236}">
                        <a16:creationId xmlns:a16="http://schemas.microsoft.com/office/drawing/2014/main" id="{3E51BEDF-0123-46A6-A5BF-679EAA25717D}"/>
                      </a:ext>
                    </a:extLst>
                  </p:cNvPr>
                  <p:cNvSpPr/>
                  <p:nvPr/>
                </p:nvSpPr>
                <p:spPr>
                  <a:xfrm>
                    <a:off x="284549" y="398610"/>
                    <a:ext cx="16260" cy="49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5400"/>
                        </a:lnTo>
                        <a:lnTo>
                          <a:pt x="21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402" name="Group 2733">
                  <a:extLst>
                    <a:ext uri="{FF2B5EF4-FFF2-40B4-BE49-F238E27FC236}">
                      <a16:creationId xmlns:a16="http://schemas.microsoft.com/office/drawing/2014/main" id="{98351A15-C3B6-4627-B427-C173D530A526}"/>
                    </a:ext>
                  </a:extLst>
                </p:cNvPr>
                <p:cNvGrpSpPr/>
                <p:nvPr/>
              </p:nvGrpSpPr>
              <p:grpSpPr>
                <a:xfrm>
                  <a:off x="10000510" y="1999884"/>
                  <a:ext cx="1000539" cy="676716"/>
                  <a:chOff x="0" y="0"/>
                  <a:chExt cx="1731678" cy="1171223"/>
                </a:xfrm>
                <a:solidFill>
                  <a:srgbClr val="FFFFFF">
                    <a:lumMod val="85000"/>
                  </a:srgbClr>
                </a:solidFill>
              </p:grpSpPr>
              <p:sp>
                <p:nvSpPr>
                  <p:cNvPr id="418" name="Shape 2731">
                    <a:extLst>
                      <a:ext uri="{FF2B5EF4-FFF2-40B4-BE49-F238E27FC236}">
                        <a16:creationId xmlns:a16="http://schemas.microsoft.com/office/drawing/2014/main" id="{46E66DBC-78AA-4033-A079-2D5D83387EEA}"/>
                      </a:ext>
                    </a:extLst>
                  </p:cNvPr>
                  <p:cNvSpPr/>
                  <p:nvPr/>
                </p:nvSpPr>
                <p:spPr>
                  <a:xfrm>
                    <a:off x="0" y="0"/>
                    <a:ext cx="1384802" cy="1124475"/>
                  </a:xfrm>
                  <a:custGeom>
                    <a:avLst/>
                    <a:gdLst/>
                    <a:ahLst/>
                    <a:cxnLst>
                      <a:cxn ang="0">
                        <a:pos x="wd2" y="hd2"/>
                      </a:cxn>
                      <a:cxn ang="5400000">
                        <a:pos x="wd2" y="hd2"/>
                      </a:cxn>
                      <a:cxn ang="10800000">
                        <a:pos x="wd2" y="hd2"/>
                      </a:cxn>
                      <a:cxn ang="16200000">
                        <a:pos x="wd2" y="hd2"/>
                      </a:cxn>
                    </a:cxnLst>
                    <a:rect l="0" t="0" r="r" b="b"/>
                    <a:pathLst>
                      <a:path w="21600" h="21600" extrusionOk="0">
                        <a:moveTo>
                          <a:pt x="21135" y="19568"/>
                        </a:moveTo>
                        <a:lnTo>
                          <a:pt x="21600" y="19000"/>
                        </a:lnTo>
                        <a:lnTo>
                          <a:pt x="21600" y="18764"/>
                        </a:lnTo>
                        <a:lnTo>
                          <a:pt x="21346" y="18386"/>
                        </a:lnTo>
                        <a:lnTo>
                          <a:pt x="20797" y="14747"/>
                        </a:lnTo>
                        <a:lnTo>
                          <a:pt x="20670" y="14510"/>
                        </a:lnTo>
                        <a:lnTo>
                          <a:pt x="20712" y="11391"/>
                        </a:lnTo>
                        <a:lnTo>
                          <a:pt x="20712" y="11013"/>
                        </a:lnTo>
                        <a:lnTo>
                          <a:pt x="20586" y="10776"/>
                        </a:lnTo>
                        <a:lnTo>
                          <a:pt x="20586" y="10493"/>
                        </a:lnTo>
                        <a:lnTo>
                          <a:pt x="19951" y="7184"/>
                        </a:lnTo>
                        <a:lnTo>
                          <a:pt x="19444" y="6759"/>
                        </a:lnTo>
                        <a:lnTo>
                          <a:pt x="19360" y="7184"/>
                        </a:lnTo>
                        <a:lnTo>
                          <a:pt x="19233" y="6853"/>
                        </a:lnTo>
                        <a:lnTo>
                          <a:pt x="19317" y="6239"/>
                        </a:lnTo>
                        <a:lnTo>
                          <a:pt x="19148" y="5625"/>
                        </a:lnTo>
                        <a:lnTo>
                          <a:pt x="18895" y="5246"/>
                        </a:lnTo>
                        <a:lnTo>
                          <a:pt x="18726" y="4632"/>
                        </a:lnTo>
                        <a:lnTo>
                          <a:pt x="18726" y="4018"/>
                        </a:lnTo>
                        <a:lnTo>
                          <a:pt x="18810" y="3828"/>
                        </a:lnTo>
                        <a:lnTo>
                          <a:pt x="18810" y="3450"/>
                        </a:lnTo>
                        <a:lnTo>
                          <a:pt x="18726" y="3119"/>
                        </a:lnTo>
                        <a:lnTo>
                          <a:pt x="18726" y="2836"/>
                        </a:lnTo>
                        <a:lnTo>
                          <a:pt x="18683" y="2505"/>
                        </a:lnTo>
                        <a:lnTo>
                          <a:pt x="18345" y="2221"/>
                        </a:lnTo>
                        <a:lnTo>
                          <a:pt x="18261" y="1891"/>
                        </a:lnTo>
                        <a:lnTo>
                          <a:pt x="18261" y="1087"/>
                        </a:lnTo>
                        <a:lnTo>
                          <a:pt x="18049" y="709"/>
                        </a:lnTo>
                        <a:lnTo>
                          <a:pt x="18049" y="378"/>
                        </a:lnTo>
                        <a:lnTo>
                          <a:pt x="17965" y="189"/>
                        </a:lnTo>
                        <a:lnTo>
                          <a:pt x="17965" y="0"/>
                        </a:lnTo>
                        <a:lnTo>
                          <a:pt x="15724" y="709"/>
                        </a:lnTo>
                        <a:lnTo>
                          <a:pt x="13653" y="1182"/>
                        </a:lnTo>
                        <a:lnTo>
                          <a:pt x="13400" y="1182"/>
                        </a:lnTo>
                        <a:lnTo>
                          <a:pt x="12766" y="1512"/>
                        </a:lnTo>
                        <a:lnTo>
                          <a:pt x="11751" y="2741"/>
                        </a:lnTo>
                        <a:lnTo>
                          <a:pt x="10863" y="4537"/>
                        </a:lnTo>
                        <a:lnTo>
                          <a:pt x="10863" y="4868"/>
                        </a:lnTo>
                        <a:lnTo>
                          <a:pt x="10398" y="5625"/>
                        </a:lnTo>
                        <a:lnTo>
                          <a:pt x="10314" y="5766"/>
                        </a:lnTo>
                        <a:lnTo>
                          <a:pt x="10018" y="6144"/>
                        </a:lnTo>
                        <a:lnTo>
                          <a:pt x="9426" y="6759"/>
                        </a:lnTo>
                        <a:lnTo>
                          <a:pt x="9426" y="7042"/>
                        </a:lnTo>
                        <a:lnTo>
                          <a:pt x="9680" y="7279"/>
                        </a:lnTo>
                        <a:lnTo>
                          <a:pt x="9764" y="7468"/>
                        </a:lnTo>
                        <a:lnTo>
                          <a:pt x="9680" y="7090"/>
                        </a:lnTo>
                        <a:lnTo>
                          <a:pt x="10018" y="6948"/>
                        </a:lnTo>
                        <a:lnTo>
                          <a:pt x="10018" y="7468"/>
                        </a:lnTo>
                        <a:lnTo>
                          <a:pt x="10398" y="7184"/>
                        </a:lnTo>
                        <a:lnTo>
                          <a:pt x="10229" y="7562"/>
                        </a:lnTo>
                        <a:lnTo>
                          <a:pt x="10145" y="7846"/>
                        </a:lnTo>
                        <a:lnTo>
                          <a:pt x="9933" y="7988"/>
                        </a:lnTo>
                        <a:lnTo>
                          <a:pt x="10145" y="8602"/>
                        </a:lnTo>
                        <a:lnTo>
                          <a:pt x="10314" y="9169"/>
                        </a:lnTo>
                        <a:lnTo>
                          <a:pt x="10398" y="9500"/>
                        </a:lnTo>
                        <a:lnTo>
                          <a:pt x="10145" y="9878"/>
                        </a:lnTo>
                        <a:lnTo>
                          <a:pt x="9849" y="9878"/>
                        </a:lnTo>
                        <a:lnTo>
                          <a:pt x="9511" y="10209"/>
                        </a:lnTo>
                        <a:lnTo>
                          <a:pt x="9215" y="10493"/>
                        </a:lnTo>
                        <a:lnTo>
                          <a:pt x="9046" y="10824"/>
                        </a:lnTo>
                        <a:lnTo>
                          <a:pt x="8792" y="11202"/>
                        </a:lnTo>
                        <a:lnTo>
                          <a:pt x="8496" y="11391"/>
                        </a:lnTo>
                        <a:lnTo>
                          <a:pt x="8327" y="11627"/>
                        </a:lnTo>
                        <a:lnTo>
                          <a:pt x="8116" y="11533"/>
                        </a:lnTo>
                        <a:lnTo>
                          <a:pt x="7482" y="11627"/>
                        </a:lnTo>
                        <a:lnTo>
                          <a:pt x="6890" y="11722"/>
                        </a:lnTo>
                        <a:lnTo>
                          <a:pt x="6256" y="12194"/>
                        </a:lnTo>
                        <a:lnTo>
                          <a:pt x="5537" y="11816"/>
                        </a:lnTo>
                        <a:lnTo>
                          <a:pt x="4354" y="11816"/>
                        </a:lnTo>
                        <a:lnTo>
                          <a:pt x="3255" y="12100"/>
                        </a:lnTo>
                        <a:lnTo>
                          <a:pt x="2621" y="12336"/>
                        </a:lnTo>
                        <a:lnTo>
                          <a:pt x="2367" y="12620"/>
                        </a:lnTo>
                        <a:lnTo>
                          <a:pt x="2071" y="12714"/>
                        </a:lnTo>
                        <a:lnTo>
                          <a:pt x="1733" y="12903"/>
                        </a:lnTo>
                        <a:lnTo>
                          <a:pt x="1522" y="13045"/>
                        </a:lnTo>
                        <a:lnTo>
                          <a:pt x="1649" y="13707"/>
                        </a:lnTo>
                        <a:lnTo>
                          <a:pt x="1564" y="13943"/>
                        </a:lnTo>
                        <a:lnTo>
                          <a:pt x="2198" y="14038"/>
                        </a:lnTo>
                        <a:lnTo>
                          <a:pt x="2198" y="14227"/>
                        </a:lnTo>
                        <a:lnTo>
                          <a:pt x="2156" y="14416"/>
                        </a:lnTo>
                        <a:lnTo>
                          <a:pt x="2452" y="15125"/>
                        </a:lnTo>
                        <a:lnTo>
                          <a:pt x="2452" y="15456"/>
                        </a:lnTo>
                        <a:lnTo>
                          <a:pt x="1987" y="16070"/>
                        </a:lnTo>
                        <a:lnTo>
                          <a:pt x="1818" y="16448"/>
                        </a:lnTo>
                        <a:lnTo>
                          <a:pt x="1564" y="16732"/>
                        </a:lnTo>
                        <a:lnTo>
                          <a:pt x="1268" y="17157"/>
                        </a:lnTo>
                        <a:lnTo>
                          <a:pt x="803" y="17772"/>
                        </a:lnTo>
                        <a:lnTo>
                          <a:pt x="169" y="18575"/>
                        </a:lnTo>
                        <a:lnTo>
                          <a:pt x="0" y="18670"/>
                        </a:lnTo>
                        <a:lnTo>
                          <a:pt x="85" y="18764"/>
                        </a:lnTo>
                        <a:lnTo>
                          <a:pt x="211" y="19898"/>
                        </a:lnTo>
                        <a:lnTo>
                          <a:pt x="2917" y="19379"/>
                        </a:lnTo>
                        <a:lnTo>
                          <a:pt x="7059" y="18481"/>
                        </a:lnTo>
                        <a:lnTo>
                          <a:pt x="11667" y="17441"/>
                        </a:lnTo>
                        <a:lnTo>
                          <a:pt x="14752" y="16637"/>
                        </a:lnTo>
                        <a:lnTo>
                          <a:pt x="14752" y="16732"/>
                        </a:lnTo>
                        <a:lnTo>
                          <a:pt x="15090" y="16779"/>
                        </a:lnTo>
                        <a:lnTo>
                          <a:pt x="15259" y="17157"/>
                        </a:lnTo>
                        <a:lnTo>
                          <a:pt x="15471" y="17063"/>
                        </a:lnTo>
                        <a:lnTo>
                          <a:pt x="15809" y="17346"/>
                        </a:lnTo>
                        <a:lnTo>
                          <a:pt x="16063" y="18055"/>
                        </a:lnTo>
                        <a:lnTo>
                          <a:pt x="16105" y="18386"/>
                        </a:lnTo>
                        <a:lnTo>
                          <a:pt x="16359" y="18764"/>
                        </a:lnTo>
                        <a:lnTo>
                          <a:pt x="16908" y="18953"/>
                        </a:lnTo>
                        <a:lnTo>
                          <a:pt x="17246" y="19000"/>
                        </a:lnTo>
                        <a:lnTo>
                          <a:pt x="17542" y="19189"/>
                        </a:lnTo>
                        <a:lnTo>
                          <a:pt x="17542" y="19284"/>
                        </a:lnTo>
                        <a:lnTo>
                          <a:pt x="20586" y="20371"/>
                        </a:lnTo>
                        <a:lnTo>
                          <a:pt x="20332" y="19568"/>
                        </a:lnTo>
                        <a:lnTo>
                          <a:pt x="20078" y="19284"/>
                        </a:lnTo>
                        <a:lnTo>
                          <a:pt x="20036" y="18953"/>
                        </a:lnTo>
                        <a:lnTo>
                          <a:pt x="20078" y="18859"/>
                        </a:lnTo>
                        <a:lnTo>
                          <a:pt x="20163" y="19189"/>
                        </a:lnTo>
                        <a:lnTo>
                          <a:pt x="20416" y="19379"/>
                        </a:lnTo>
                        <a:lnTo>
                          <a:pt x="20586" y="19898"/>
                        </a:lnTo>
                        <a:lnTo>
                          <a:pt x="20670" y="20891"/>
                        </a:lnTo>
                        <a:lnTo>
                          <a:pt x="20501" y="21600"/>
                        </a:lnTo>
                        <a:lnTo>
                          <a:pt x="20670" y="21600"/>
                        </a:lnTo>
                        <a:lnTo>
                          <a:pt x="20712" y="21222"/>
                        </a:lnTo>
                        <a:lnTo>
                          <a:pt x="21050" y="21175"/>
                        </a:lnTo>
                        <a:lnTo>
                          <a:pt x="21135" y="20796"/>
                        </a:lnTo>
                        <a:lnTo>
                          <a:pt x="21346" y="20088"/>
                        </a:lnTo>
                        <a:lnTo>
                          <a:pt x="21135" y="19709"/>
                        </a:lnTo>
                        <a:lnTo>
                          <a:pt x="21135" y="1956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9" name="Shape 2732">
                    <a:extLst>
                      <a:ext uri="{FF2B5EF4-FFF2-40B4-BE49-F238E27FC236}">
                        <a16:creationId xmlns:a16="http://schemas.microsoft.com/office/drawing/2014/main" id="{B7C07D82-899E-4481-AD3E-F7DC89D2D038}"/>
                      </a:ext>
                    </a:extLst>
                  </p:cNvPr>
                  <p:cNvSpPr/>
                  <p:nvPr/>
                </p:nvSpPr>
                <p:spPr>
                  <a:xfrm>
                    <a:off x="1319760" y="939929"/>
                    <a:ext cx="411918" cy="231294"/>
                  </a:xfrm>
                  <a:custGeom>
                    <a:avLst/>
                    <a:gdLst/>
                    <a:ahLst/>
                    <a:cxnLst>
                      <a:cxn ang="0">
                        <a:pos x="wd2" y="hd2"/>
                      </a:cxn>
                      <a:cxn ang="5400000">
                        <a:pos x="wd2" y="hd2"/>
                      </a:cxn>
                      <a:cxn ang="10800000">
                        <a:pos x="wd2" y="hd2"/>
                      </a:cxn>
                      <a:cxn ang="16200000">
                        <a:pos x="wd2" y="hd2"/>
                      </a:cxn>
                    </a:cxnLst>
                    <a:rect l="0" t="0" r="r" b="b"/>
                    <a:pathLst>
                      <a:path w="21600" h="21600" extrusionOk="0">
                        <a:moveTo>
                          <a:pt x="19753" y="2528"/>
                        </a:moveTo>
                        <a:lnTo>
                          <a:pt x="19184" y="2068"/>
                        </a:lnTo>
                        <a:lnTo>
                          <a:pt x="18332" y="2528"/>
                        </a:lnTo>
                        <a:lnTo>
                          <a:pt x="17337" y="3447"/>
                        </a:lnTo>
                        <a:lnTo>
                          <a:pt x="15916" y="6434"/>
                        </a:lnTo>
                        <a:lnTo>
                          <a:pt x="15489" y="6894"/>
                        </a:lnTo>
                        <a:lnTo>
                          <a:pt x="14353" y="7353"/>
                        </a:lnTo>
                        <a:lnTo>
                          <a:pt x="15205" y="5515"/>
                        </a:lnTo>
                        <a:lnTo>
                          <a:pt x="16200" y="4366"/>
                        </a:lnTo>
                        <a:lnTo>
                          <a:pt x="16200" y="2528"/>
                        </a:lnTo>
                        <a:lnTo>
                          <a:pt x="17053" y="0"/>
                        </a:lnTo>
                        <a:lnTo>
                          <a:pt x="14068" y="5515"/>
                        </a:lnTo>
                        <a:lnTo>
                          <a:pt x="12221" y="6894"/>
                        </a:lnTo>
                        <a:lnTo>
                          <a:pt x="9237" y="8043"/>
                        </a:lnTo>
                        <a:lnTo>
                          <a:pt x="8526" y="8502"/>
                        </a:lnTo>
                        <a:lnTo>
                          <a:pt x="7958" y="9881"/>
                        </a:lnTo>
                        <a:lnTo>
                          <a:pt x="6963" y="9881"/>
                        </a:lnTo>
                        <a:lnTo>
                          <a:pt x="4974" y="11489"/>
                        </a:lnTo>
                        <a:lnTo>
                          <a:pt x="4263" y="11489"/>
                        </a:lnTo>
                        <a:lnTo>
                          <a:pt x="3126" y="12409"/>
                        </a:lnTo>
                        <a:lnTo>
                          <a:pt x="3411" y="14247"/>
                        </a:lnTo>
                        <a:lnTo>
                          <a:pt x="2416" y="13787"/>
                        </a:lnTo>
                        <a:lnTo>
                          <a:pt x="2132" y="15396"/>
                        </a:lnTo>
                        <a:lnTo>
                          <a:pt x="284" y="17234"/>
                        </a:lnTo>
                        <a:lnTo>
                          <a:pt x="0" y="19302"/>
                        </a:lnTo>
                        <a:lnTo>
                          <a:pt x="0" y="20681"/>
                        </a:lnTo>
                        <a:lnTo>
                          <a:pt x="284" y="21140"/>
                        </a:lnTo>
                        <a:lnTo>
                          <a:pt x="2132" y="20221"/>
                        </a:lnTo>
                        <a:lnTo>
                          <a:pt x="995" y="21600"/>
                        </a:lnTo>
                        <a:lnTo>
                          <a:pt x="3126" y="20221"/>
                        </a:lnTo>
                        <a:lnTo>
                          <a:pt x="6679" y="16774"/>
                        </a:lnTo>
                        <a:lnTo>
                          <a:pt x="6963" y="16774"/>
                        </a:lnTo>
                        <a:lnTo>
                          <a:pt x="8242" y="15396"/>
                        </a:lnTo>
                        <a:lnTo>
                          <a:pt x="9095" y="14706"/>
                        </a:lnTo>
                        <a:lnTo>
                          <a:pt x="11226" y="12868"/>
                        </a:lnTo>
                        <a:lnTo>
                          <a:pt x="12221" y="11949"/>
                        </a:lnTo>
                        <a:lnTo>
                          <a:pt x="13358" y="11260"/>
                        </a:lnTo>
                        <a:lnTo>
                          <a:pt x="14068" y="10800"/>
                        </a:lnTo>
                        <a:lnTo>
                          <a:pt x="15916" y="8502"/>
                        </a:lnTo>
                        <a:lnTo>
                          <a:pt x="16200" y="7353"/>
                        </a:lnTo>
                        <a:lnTo>
                          <a:pt x="17337" y="6894"/>
                        </a:lnTo>
                        <a:lnTo>
                          <a:pt x="19184" y="4366"/>
                        </a:lnTo>
                        <a:lnTo>
                          <a:pt x="20321" y="3447"/>
                        </a:lnTo>
                        <a:lnTo>
                          <a:pt x="21600" y="689"/>
                        </a:lnTo>
                        <a:lnTo>
                          <a:pt x="20463" y="1609"/>
                        </a:lnTo>
                        <a:lnTo>
                          <a:pt x="19753" y="2528"/>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403" name="Group 2741">
                  <a:extLst>
                    <a:ext uri="{FF2B5EF4-FFF2-40B4-BE49-F238E27FC236}">
                      <a16:creationId xmlns:a16="http://schemas.microsoft.com/office/drawing/2014/main" id="{DA57C09D-BC54-4DA8-89C2-C41251315A00}"/>
                    </a:ext>
                  </a:extLst>
                </p:cNvPr>
                <p:cNvGrpSpPr/>
                <p:nvPr/>
              </p:nvGrpSpPr>
              <p:grpSpPr>
                <a:xfrm>
                  <a:off x="10766181" y="2242988"/>
                  <a:ext cx="465040" cy="230315"/>
                  <a:chOff x="0" y="-1"/>
                  <a:chExt cx="804865" cy="398615"/>
                </a:xfrm>
                <a:solidFill>
                  <a:srgbClr val="FFFFFF">
                    <a:lumMod val="85000"/>
                  </a:srgbClr>
                </a:solidFill>
              </p:grpSpPr>
              <p:sp>
                <p:nvSpPr>
                  <p:cNvPr id="411" name="Shape 2734">
                    <a:extLst>
                      <a:ext uri="{FF2B5EF4-FFF2-40B4-BE49-F238E27FC236}">
                        <a16:creationId xmlns:a16="http://schemas.microsoft.com/office/drawing/2014/main" id="{C2CBC563-FF61-4128-B26A-1EEDEC085A5E}"/>
                      </a:ext>
                    </a:extLst>
                  </p:cNvPr>
                  <p:cNvSpPr/>
                  <p:nvPr/>
                </p:nvSpPr>
                <p:spPr>
                  <a:xfrm>
                    <a:off x="0" y="-1"/>
                    <a:ext cx="772346" cy="371545"/>
                  </a:xfrm>
                  <a:custGeom>
                    <a:avLst/>
                    <a:gdLst/>
                    <a:ahLst/>
                    <a:cxnLst>
                      <a:cxn ang="0">
                        <a:pos x="wd2" y="hd2"/>
                      </a:cxn>
                      <a:cxn ang="5400000">
                        <a:pos x="wd2" y="hd2"/>
                      </a:cxn>
                      <a:cxn ang="10800000">
                        <a:pos x="wd2" y="hd2"/>
                      </a:cxn>
                      <a:cxn ang="16200000">
                        <a:pos x="wd2" y="hd2"/>
                      </a:cxn>
                    </a:cxnLst>
                    <a:rect l="0" t="0" r="r" b="b"/>
                    <a:pathLst>
                      <a:path w="21600" h="21600" extrusionOk="0">
                        <a:moveTo>
                          <a:pt x="13339" y="286"/>
                        </a:moveTo>
                        <a:lnTo>
                          <a:pt x="12808" y="858"/>
                        </a:lnTo>
                        <a:lnTo>
                          <a:pt x="12505" y="1860"/>
                        </a:lnTo>
                        <a:lnTo>
                          <a:pt x="12354" y="1860"/>
                        </a:lnTo>
                        <a:lnTo>
                          <a:pt x="12051" y="2718"/>
                        </a:lnTo>
                        <a:lnTo>
                          <a:pt x="11368" y="4291"/>
                        </a:lnTo>
                        <a:lnTo>
                          <a:pt x="4699" y="7295"/>
                        </a:lnTo>
                        <a:lnTo>
                          <a:pt x="76" y="8869"/>
                        </a:lnTo>
                        <a:lnTo>
                          <a:pt x="76" y="10013"/>
                        </a:lnTo>
                        <a:lnTo>
                          <a:pt x="0" y="19454"/>
                        </a:lnTo>
                        <a:lnTo>
                          <a:pt x="227" y="20170"/>
                        </a:lnTo>
                        <a:lnTo>
                          <a:pt x="3638" y="18596"/>
                        </a:lnTo>
                        <a:lnTo>
                          <a:pt x="4244" y="18596"/>
                        </a:lnTo>
                        <a:lnTo>
                          <a:pt x="5229" y="18024"/>
                        </a:lnTo>
                        <a:lnTo>
                          <a:pt x="5533" y="18024"/>
                        </a:lnTo>
                        <a:lnTo>
                          <a:pt x="6063" y="17452"/>
                        </a:lnTo>
                        <a:lnTo>
                          <a:pt x="9095" y="16164"/>
                        </a:lnTo>
                        <a:lnTo>
                          <a:pt x="9777" y="15878"/>
                        </a:lnTo>
                        <a:lnTo>
                          <a:pt x="10080" y="15878"/>
                        </a:lnTo>
                        <a:lnTo>
                          <a:pt x="12051" y="14877"/>
                        </a:lnTo>
                        <a:lnTo>
                          <a:pt x="12657" y="15592"/>
                        </a:lnTo>
                        <a:lnTo>
                          <a:pt x="12808" y="16450"/>
                        </a:lnTo>
                        <a:lnTo>
                          <a:pt x="13036" y="16736"/>
                        </a:lnTo>
                        <a:lnTo>
                          <a:pt x="13187" y="17452"/>
                        </a:lnTo>
                        <a:lnTo>
                          <a:pt x="13491" y="18024"/>
                        </a:lnTo>
                        <a:lnTo>
                          <a:pt x="13491" y="18310"/>
                        </a:lnTo>
                        <a:lnTo>
                          <a:pt x="13945" y="18882"/>
                        </a:lnTo>
                        <a:lnTo>
                          <a:pt x="14324" y="18024"/>
                        </a:lnTo>
                        <a:lnTo>
                          <a:pt x="14476" y="17166"/>
                        </a:lnTo>
                        <a:lnTo>
                          <a:pt x="14476" y="18310"/>
                        </a:lnTo>
                        <a:lnTo>
                          <a:pt x="14324" y="19168"/>
                        </a:lnTo>
                        <a:lnTo>
                          <a:pt x="14779" y="19454"/>
                        </a:lnTo>
                        <a:lnTo>
                          <a:pt x="15082" y="21028"/>
                        </a:lnTo>
                        <a:lnTo>
                          <a:pt x="15082" y="21600"/>
                        </a:lnTo>
                        <a:lnTo>
                          <a:pt x="15385" y="20456"/>
                        </a:lnTo>
                        <a:lnTo>
                          <a:pt x="15916" y="20456"/>
                        </a:lnTo>
                        <a:lnTo>
                          <a:pt x="16219" y="18882"/>
                        </a:lnTo>
                        <a:lnTo>
                          <a:pt x="16749" y="18024"/>
                        </a:lnTo>
                        <a:lnTo>
                          <a:pt x="16901" y="17166"/>
                        </a:lnTo>
                        <a:lnTo>
                          <a:pt x="17507" y="16450"/>
                        </a:lnTo>
                        <a:lnTo>
                          <a:pt x="17507" y="17452"/>
                        </a:lnTo>
                        <a:lnTo>
                          <a:pt x="17811" y="19454"/>
                        </a:lnTo>
                        <a:lnTo>
                          <a:pt x="18341" y="19168"/>
                        </a:lnTo>
                        <a:lnTo>
                          <a:pt x="18796" y="18596"/>
                        </a:lnTo>
                        <a:lnTo>
                          <a:pt x="18947" y="17452"/>
                        </a:lnTo>
                        <a:lnTo>
                          <a:pt x="19175" y="17452"/>
                        </a:lnTo>
                        <a:lnTo>
                          <a:pt x="20615" y="15878"/>
                        </a:lnTo>
                        <a:lnTo>
                          <a:pt x="21373" y="15592"/>
                        </a:lnTo>
                        <a:lnTo>
                          <a:pt x="21600" y="14591"/>
                        </a:lnTo>
                        <a:lnTo>
                          <a:pt x="21373" y="12731"/>
                        </a:lnTo>
                        <a:lnTo>
                          <a:pt x="20615" y="10728"/>
                        </a:lnTo>
                        <a:lnTo>
                          <a:pt x="20084" y="10299"/>
                        </a:lnTo>
                        <a:lnTo>
                          <a:pt x="19478" y="9727"/>
                        </a:lnTo>
                        <a:lnTo>
                          <a:pt x="18947" y="10013"/>
                        </a:lnTo>
                        <a:lnTo>
                          <a:pt x="19478" y="10299"/>
                        </a:lnTo>
                        <a:lnTo>
                          <a:pt x="20084" y="10728"/>
                        </a:lnTo>
                        <a:lnTo>
                          <a:pt x="20312" y="11873"/>
                        </a:lnTo>
                        <a:lnTo>
                          <a:pt x="20766" y="11873"/>
                        </a:lnTo>
                        <a:lnTo>
                          <a:pt x="21069" y="13446"/>
                        </a:lnTo>
                        <a:lnTo>
                          <a:pt x="20463" y="14305"/>
                        </a:lnTo>
                        <a:lnTo>
                          <a:pt x="19478" y="15878"/>
                        </a:lnTo>
                        <a:lnTo>
                          <a:pt x="18947" y="15592"/>
                        </a:lnTo>
                        <a:lnTo>
                          <a:pt x="18493" y="15592"/>
                        </a:lnTo>
                        <a:lnTo>
                          <a:pt x="18038" y="15306"/>
                        </a:lnTo>
                        <a:lnTo>
                          <a:pt x="17659" y="13446"/>
                        </a:lnTo>
                        <a:lnTo>
                          <a:pt x="17053" y="13160"/>
                        </a:lnTo>
                        <a:lnTo>
                          <a:pt x="16598" y="12731"/>
                        </a:lnTo>
                        <a:lnTo>
                          <a:pt x="16598" y="11873"/>
                        </a:lnTo>
                        <a:lnTo>
                          <a:pt x="17053" y="12445"/>
                        </a:lnTo>
                        <a:lnTo>
                          <a:pt x="16598" y="11301"/>
                        </a:lnTo>
                        <a:lnTo>
                          <a:pt x="15613" y="9441"/>
                        </a:lnTo>
                        <a:lnTo>
                          <a:pt x="15082" y="9155"/>
                        </a:lnTo>
                        <a:lnTo>
                          <a:pt x="14476" y="9727"/>
                        </a:lnTo>
                        <a:lnTo>
                          <a:pt x="14097" y="9155"/>
                        </a:lnTo>
                        <a:lnTo>
                          <a:pt x="13642" y="8297"/>
                        </a:lnTo>
                        <a:lnTo>
                          <a:pt x="14248" y="8297"/>
                        </a:lnTo>
                        <a:lnTo>
                          <a:pt x="14097" y="7295"/>
                        </a:lnTo>
                        <a:lnTo>
                          <a:pt x="14476" y="6151"/>
                        </a:lnTo>
                        <a:lnTo>
                          <a:pt x="14324" y="6008"/>
                        </a:lnTo>
                        <a:lnTo>
                          <a:pt x="14627" y="4864"/>
                        </a:lnTo>
                        <a:lnTo>
                          <a:pt x="15613" y="3719"/>
                        </a:lnTo>
                        <a:lnTo>
                          <a:pt x="15764" y="2718"/>
                        </a:lnTo>
                        <a:lnTo>
                          <a:pt x="15234" y="2718"/>
                        </a:lnTo>
                        <a:lnTo>
                          <a:pt x="15385" y="3004"/>
                        </a:lnTo>
                        <a:lnTo>
                          <a:pt x="14779" y="3290"/>
                        </a:lnTo>
                        <a:lnTo>
                          <a:pt x="14324" y="2432"/>
                        </a:lnTo>
                        <a:lnTo>
                          <a:pt x="14248" y="1430"/>
                        </a:lnTo>
                        <a:lnTo>
                          <a:pt x="13794" y="1144"/>
                        </a:lnTo>
                        <a:lnTo>
                          <a:pt x="13945" y="0"/>
                        </a:lnTo>
                        <a:lnTo>
                          <a:pt x="13642" y="0"/>
                        </a:lnTo>
                        <a:lnTo>
                          <a:pt x="13339" y="286"/>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2" name="Shape 2735">
                    <a:extLst>
                      <a:ext uri="{FF2B5EF4-FFF2-40B4-BE49-F238E27FC236}">
                        <a16:creationId xmlns:a16="http://schemas.microsoft.com/office/drawing/2014/main" id="{C6F0F7F9-BB1B-4541-A50B-1E77883501CA}"/>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3" name="Shape 2736">
                    <a:extLst>
                      <a:ext uri="{FF2B5EF4-FFF2-40B4-BE49-F238E27FC236}">
                        <a16:creationId xmlns:a16="http://schemas.microsoft.com/office/drawing/2014/main" id="{97DE2F8F-5884-4480-BA56-738DA79826C4}"/>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4" name="Shape 2737">
                    <a:extLst>
                      <a:ext uri="{FF2B5EF4-FFF2-40B4-BE49-F238E27FC236}">
                        <a16:creationId xmlns:a16="http://schemas.microsoft.com/office/drawing/2014/main" id="{825621EE-9F73-4897-A925-D230762E3F9B}"/>
                      </a:ext>
                    </a:extLst>
                  </p:cNvPr>
                  <p:cNvSpPr/>
                  <p:nvPr/>
                </p:nvSpPr>
                <p:spPr>
                  <a:xfrm>
                    <a:off x="620585" y="351862"/>
                    <a:ext cx="56909" cy="46752"/>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6171" y="6821"/>
                        </a:lnTo>
                        <a:lnTo>
                          <a:pt x="0" y="21600"/>
                        </a:lnTo>
                        <a:lnTo>
                          <a:pt x="13371" y="12505"/>
                        </a:lnTo>
                        <a:lnTo>
                          <a:pt x="21600" y="6821"/>
                        </a:lnTo>
                        <a:lnTo>
                          <a:pt x="15429" y="0"/>
                        </a:lnTo>
                        <a:lnTo>
                          <a:pt x="9257"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5" name="Shape 2738">
                    <a:extLst>
                      <a:ext uri="{FF2B5EF4-FFF2-40B4-BE49-F238E27FC236}">
                        <a16:creationId xmlns:a16="http://schemas.microsoft.com/office/drawing/2014/main" id="{DF9F2E40-D01E-4CC8-B08C-BF11BB2AF62F}"/>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6" name="Shape 2739">
                    <a:extLst>
                      <a:ext uri="{FF2B5EF4-FFF2-40B4-BE49-F238E27FC236}">
                        <a16:creationId xmlns:a16="http://schemas.microsoft.com/office/drawing/2014/main" id="{4C014902-D734-4408-9BE1-E17CF86BF957}"/>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7" name="Shape 2740">
                    <a:extLst>
                      <a:ext uri="{FF2B5EF4-FFF2-40B4-BE49-F238E27FC236}">
                        <a16:creationId xmlns:a16="http://schemas.microsoft.com/office/drawing/2014/main" id="{F3099515-3577-4D37-8D89-7941158527E1}"/>
                      </a:ext>
                    </a:extLst>
                  </p:cNvPr>
                  <p:cNvSpPr/>
                  <p:nvPr/>
                </p:nvSpPr>
                <p:spPr>
                  <a:xfrm>
                    <a:off x="758793" y="342017"/>
                    <a:ext cx="46072" cy="36911"/>
                  </a:xfrm>
                  <a:custGeom>
                    <a:avLst/>
                    <a:gdLst/>
                    <a:ahLst/>
                    <a:cxnLst>
                      <a:cxn ang="0">
                        <a:pos x="wd2" y="hd2"/>
                      </a:cxn>
                      <a:cxn ang="5400000">
                        <a:pos x="wd2" y="hd2"/>
                      </a:cxn>
                      <a:cxn ang="10800000">
                        <a:pos x="wd2" y="hd2"/>
                      </a:cxn>
                      <a:cxn ang="16200000">
                        <a:pos x="wd2" y="hd2"/>
                      </a:cxn>
                    </a:cxnLst>
                    <a:rect l="0" t="0" r="r" b="b"/>
                    <a:pathLst>
                      <a:path w="21600" h="21600" extrusionOk="0">
                        <a:moveTo>
                          <a:pt x="8894" y="0"/>
                        </a:moveTo>
                        <a:lnTo>
                          <a:pt x="8894" y="14400"/>
                        </a:lnTo>
                        <a:lnTo>
                          <a:pt x="0" y="21600"/>
                        </a:lnTo>
                        <a:lnTo>
                          <a:pt x="16518" y="18720"/>
                        </a:lnTo>
                        <a:lnTo>
                          <a:pt x="21600" y="17280"/>
                        </a:lnTo>
                        <a:lnTo>
                          <a:pt x="13976" y="5760"/>
                        </a:lnTo>
                        <a:lnTo>
                          <a:pt x="8894"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404" name="Group 2747">
                  <a:extLst>
                    <a:ext uri="{FF2B5EF4-FFF2-40B4-BE49-F238E27FC236}">
                      <a16:creationId xmlns:a16="http://schemas.microsoft.com/office/drawing/2014/main" id="{D9A8C032-D7D8-4F5D-B1C0-995B1E665846}"/>
                    </a:ext>
                  </a:extLst>
                </p:cNvPr>
                <p:cNvGrpSpPr/>
                <p:nvPr/>
              </p:nvGrpSpPr>
              <p:grpSpPr>
                <a:xfrm>
                  <a:off x="10913365" y="1510827"/>
                  <a:ext cx="522975" cy="700886"/>
                  <a:chOff x="-1" y="0"/>
                  <a:chExt cx="905134" cy="1213053"/>
                </a:xfrm>
                <a:solidFill>
                  <a:srgbClr val="FFFFFF">
                    <a:lumMod val="85000"/>
                  </a:srgbClr>
                </a:solidFill>
              </p:grpSpPr>
              <p:sp>
                <p:nvSpPr>
                  <p:cNvPr id="406" name="Shape 2742">
                    <a:extLst>
                      <a:ext uri="{FF2B5EF4-FFF2-40B4-BE49-F238E27FC236}">
                        <a16:creationId xmlns:a16="http://schemas.microsoft.com/office/drawing/2014/main" id="{D66AB03A-38D1-4231-AF91-279440E4BD42}"/>
                      </a:ext>
                    </a:extLst>
                  </p:cNvPr>
                  <p:cNvSpPr/>
                  <p:nvPr/>
                </p:nvSpPr>
                <p:spPr>
                  <a:xfrm>
                    <a:off x="-1" y="0"/>
                    <a:ext cx="845514" cy="1213053"/>
                  </a:xfrm>
                  <a:custGeom>
                    <a:avLst/>
                    <a:gdLst/>
                    <a:ahLst/>
                    <a:cxnLst>
                      <a:cxn ang="0">
                        <a:pos x="wd2" y="hd2"/>
                      </a:cxn>
                      <a:cxn ang="5400000">
                        <a:pos x="wd2" y="hd2"/>
                      </a:cxn>
                      <a:cxn ang="10800000">
                        <a:pos x="wd2" y="hd2"/>
                      </a:cxn>
                      <a:cxn ang="16200000">
                        <a:pos x="wd2" y="hd2"/>
                      </a:cxn>
                    </a:cxnLst>
                    <a:rect l="0" t="0" r="r" b="b"/>
                    <a:pathLst>
                      <a:path w="21600" h="21600" extrusionOk="0">
                        <a:moveTo>
                          <a:pt x="21185" y="9814"/>
                        </a:moveTo>
                        <a:lnTo>
                          <a:pt x="20908" y="10121"/>
                        </a:lnTo>
                        <a:lnTo>
                          <a:pt x="20423" y="9902"/>
                        </a:lnTo>
                        <a:lnTo>
                          <a:pt x="21046" y="9376"/>
                        </a:lnTo>
                        <a:lnTo>
                          <a:pt x="20146" y="8806"/>
                        </a:lnTo>
                        <a:lnTo>
                          <a:pt x="20146" y="8719"/>
                        </a:lnTo>
                        <a:lnTo>
                          <a:pt x="20008" y="8719"/>
                        </a:lnTo>
                        <a:lnTo>
                          <a:pt x="19731" y="8631"/>
                        </a:lnTo>
                        <a:lnTo>
                          <a:pt x="19385" y="8631"/>
                        </a:lnTo>
                        <a:lnTo>
                          <a:pt x="18969" y="8982"/>
                        </a:lnTo>
                        <a:lnTo>
                          <a:pt x="18415" y="8631"/>
                        </a:lnTo>
                        <a:lnTo>
                          <a:pt x="18208" y="8325"/>
                        </a:lnTo>
                        <a:lnTo>
                          <a:pt x="18208" y="8062"/>
                        </a:lnTo>
                        <a:lnTo>
                          <a:pt x="17792" y="7755"/>
                        </a:lnTo>
                        <a:lnTo>
                          <a:pt x="17654" y="7492"/>
                        </a:lnTo>
                        <a:lnTo>
                          <a:pt x="17792" y="7185"/>
                        </a:lnTo>
                        <a:lnTo>
                          <a:pt x="17515" y="7010"/>
                        </a:lnTo>
                        <a:lnTo>
                          <a:pt x="17031" y="7098"/>
                        </a:lnTo>
                        <a:lnTo>
                          <a:pt x="16615" y="7098"/>
                        </a:lnTo>
                        <a:lnTo>
                          <a:pt x="16131" y="6923"/>
                        </a:lnTo>
                        <a:lnTo>
                          <a:pt x="15577" y="6923"/>
                        </a:lnTo>
                        <a:lnTo>
                          <a:pt x="15438" y="6660"/>
                        </a:lnTo>
                        <a:lnTo>
                          <a:pt x="15438" y="6441"/>
                        </a:lnTo>
                        <a:lnTo>
                          <a:pt x="15162" y="6090"/>
                        </a:lnTo>
                        <a:lnTo>
                          <a:pt x="15162" y="5783"/>
                        </a:lnTo>
                        <a:lnTo>
                          <a:pt x="14677" y="4776"/>
                        </a:lnTo>
                        <a:lnTo>
                          <a:pt x="12600" y="832"/>
                        </a:lnTo>
                        <a:lnTo>
                          <a:pt x="12185" y="745"/>
                        </a:lnTo>
                        <a:lnTo>
                          <a:pt x="11146" y="351"/>
                        </a:lnTo>
                        <a:lnTo>
                          <a:pt x="10246" y="88"/>
                        </a:lnTo>
                        <a:lnTo>
                          <a:pt x="9762" y="0"/>
                        </a:lnTo>
                        <a:lnTo>
                          <a:pt x="9208" y="88"/>
                        </a:lnTo>
                        <a:lnTo>
                          <a:pt x="8792" y="394"/>
                        </a:lnTo>
                        <a:lnTo>
                          <a:pt x="8308" y="570"/>
                        </a:lnTo>
                        <a:lnTo>
                          <a:pt x="7892" y="920"/>
                        </a:lnTo>
                        <a:lnTo>
                          <a:pt x="7546" y="1008"/>
                        </a:lnTo>
                        <a:lnTo>
                          <a:pt x="6992" y="1314"/>
                        </a:lnTo>
                        <a:lnTo>
                          <a:pt x="6508" y="1227"/>
                        </a:lnTo>
                        <a:lnTo>
                          <a:pt x="5954" y="1008"/>
                        </a:lnTo>
                        <a:lnTo>
                          <a:pt x="5677" y="351"/>
                        </a:lnTo>
                        <a:lnTo>
                          <a:pt x="5192" y="351"/>
                        </a:lnTo>
                        <a:lnTo>
                          <a:pt x="4777" y="394"/>
                        </a:lnTo>
                        <a:lnTo>
                          <a:pt x="2562" y="4513"/>
                        </a:lnTo>
                        <a:lnTo>
                          <a:pt x="2838" y="5783"/>
                        </a:lnTo>
                        <a:lnTo>
                          <a:pt x="2423" y="6178"/>
                        </a:lnTo>
                        <a:lnTo>
                          <a:pt x="2146" y="7098"/>
                        </a:lnTo>
                        <a:lnTo>
                          <a:pt x="2423" y="7404"/>
                        </a:lnTo>
                        <a:lnTo>
                          <a:pt x="2423" y="7974"/>
                        </a:lnTo>
                        <a:lnTo>
                          <a:pt x="2977" y="8237"/>
                        </a:lnTo>
                        <a:lnTo>
                          <a:pt x="2285" y="8894"/>
                        </a:lnTo>
                        <a:lnTo>
                          <a:pt x="2562" y="9157"/>
                        </a:lnTo>
                        <a:lnTo>
                          <a:pt x="1800" y="9727"/>
                        </a:lnTo>
                        <a:lnTo>
                          <a:pt x="1523" y="10033"/>
                        </a:lnTo>
                        <a:lnTo>
                          <a:pt x="1385" y="10384"/>
                        </a:lnTo>
                        <a:lnTo>
                          <a:pt x="1385" y="10471"/>
                        </a:lnTo>
                        <a:lnTo>
                          <a:pt x="1800" y="11041"/>
                        </a:lnTo>
                        <a:lnTo>
                          <a:pt x="1385" y="10866"/>
                        </a:lnTo>
                        <a:lnTo>
                          <a:pt x="1246" y="10953"/>
                        </a:lnTo>
                        <a:lnTo>
                          <a:pt x="1108" y="11216"/>
                        </a:lnTo>
                        <a:lnTo>
                          <a:pt x="1246" y="11523"/>
                        </a:lnTo>
                        <a:lnTo>
                          <a:pt x="762" y="11611"/>
                        </a:lnTo>
                        <a:lnTo>
                          <a:pt x="346" y="11523"/>
                        </a:lnTo>
                        <a:lnTo>
                          <a:pt x="0" y="11786"/>
                        </a:lnTo>
                        <a:lnTo>
                          <a:pt x="69" y="11961"/>
                        </a:lnTo>
                        <a:lnTo>
                          <a:pt x="3600" y="18708"/>
                        </a:lnTo>
                        <a:lnTo>
                          <a:pt x="4154" y="19585"/>
                        </a:lnTo>
                        <a:lnTo>
                          <a:pt x="4154" y="19935"/>
                        </a:lnTo>
                        <a:lnTo>
                          <a:pt x="4292" y="20286"/>
                        </a:lnTo>
                        <a:lnTo>
                          <a:pt x="4500" y="20505"/>
                        </a:lnTo>
                        <a:lnTo>
                          <a:pt x="4915" y="20768"/>
                        </a:lnTo>
                        <a:lnTo>
                          <a:pt x="5400" y="20943"/>
                        </a:lnTo>
                        <a:lnTo>
                          <a:pt x="5538" y="21249"/>
                        </a:lnTo>
                        <a:lnTo>
                          <a:pt x="5954" y="21512"/>
                        </a:lnTo>
                        <a:lnTo>
                          <a:pt x="6231" y="21600"/>
                        </a:lnTo>
                        <a:lnTo>
                          <a:pt x="6577" y="21337"/>
                        </a:lnTo>
                        <a:lnTo>
                          <a:pt x="6715" y="20987"/>
                        </a:lnTo>
                        <a:lnTo>
                          <a:pt x="6577" y="20680"/>
                        </a:lnTo>
                        <a:lnTo>
                          <a:pt x="6577" y="20329"/>
                        </a:lnTo>
                        <a:lnTo>
                          <a:pt x="7131" y="20110"/>
                        </a:lnTo>
                        <a:lnTo>
                          <a:pt x="7546" y="19541"/>
                        </a:lnTo>
                        <a:lnTo>
                          <a:pt x="7269" y="19278"/>
                        </a:lnTo>
                        <a:lnTo>
                          <a:pt x="7892" y="18621"/>
                        </a:lnTo>
                        <a:lnTo>
                          <a:pt x="7546" y="18533"/>
                        </a:lnTo>
                        <a:lnTo>
                          <a:pt x="7546" y="18270"/>
                        </a:lnTo>
                        <a:lnTo>
                          <a:pt x="7615" y="17963"/>
                        </a:lnTo>
                        <a:lnTo>
                          <a:pt x="8446" y="17306"/>
                        </a:lnTo>
                        <a:lnTo>
                          <a:pt x="8654" y="17876"/>
                        </a:lnTo>
                        <a:lnTo>
                          <a:pt x="8654" y="17525"/>
                        </a:lnTo>
                        <a:lnTo>
                          <a:pt x="8654" y="17876"/>
                        </a:lnTo>
                        <a:lnTo>
                          <a:pt x="8931" y="17525"/>
                        </a:lnTo>
                        <a:lnTo>
                          <a:pt x="9069" y="17219"/>
                        </a:lnTo>
                        <a:lnTo>
                          <a:pt x="9208" y="17306"/>
                        </a:lnTo>
                        <a:lnTo>
                          <a:pt x="9623" y="17876"/>
                        </a:lnTo>
                        <a:lnTo>
                          <a:pt x="9762" y="17525"/>
                        </a:lnTo>
                        <a:lnTo>
                          <a:pt x="9069" y="16649"/>
                        </a:lnTo>
                        <a:lnTo>
                          <a:pt x="8931" y="16737"/>
                        </a:lnTo>
                        <a:lnTo>
                          <a:pt x="8931" y="16474"/>
                        </a:lnTo>
                        <a:lnTo>
                          <a:pt x="9208" y="16167"/>
                        </a:lnTo>
                        <a:lnTo>
                          <a:pt x="9069" y="16474"/>
                        </a:lnTo>
                        <a:lnTo>
                          <a:pt x="9831" y="17482"/>
                        </a:lnTo>
                        <a:lnTo>
                          <a:pt x="9969" y="17219"/>
                        </a:lnTo>
                        <a:lnTo>
                          <a:pt x="9623" y="16868"/>
                        </a:lnTo>
                        <a:lnTo>
                          <a:pt x="9762" y="16474"/>
                        </a:lnTo>
                        <a:lnTo>
                          <a:pt x="9969" y="16386"/>
                        </a:lnTo>
                        <a:lnTo>
                          <a:pt x="10246" y="16737"/>
                        </a:lnTo>
                        <a:lnTo>
                          <a:pt x="10108" y="16956"/>
                        </a:lnTo>
                        <a:lnTo>
                          <a:pt x="10662" y="17131"/>
                        </a:lnTo>
                        <a:lnTo>
                          <a:pt x="10385" y="16561"/>
                        </a:lnTo>
                        <a:lnTo>
                          <a:pt x="10385" y="16211"/>
                        </a:lnTo>
                        <a:lnTo>
                          <a:pt x="10523" y="16167"/>
                        </a:lnTo>
                        <a:lnTo>
                          <a:pt x="10523" y="16474"/>
                        </a:lnTo>
                        <a:lnTo>
                          <a:pt x="10662" y="16824"/>
                        </a:lnTo>
                        <a:lnTo>
                          <a:pt x="11008" y="16956"/>
                        </a:lnTo>
                        <a:lnTo>
                          <a:pt x="11008" y="16299"/>
                        </a:lnTo>
                        <a:lnTo>
                          <a:pt x="11146" y="16080"/>
                        </a:lnTo>
                        <a:lnTo>
                          <a:pt x="11700" y="16080"/>
                        </a:lnTo>
                        <a:lnTo>
                          <a:pt x="12185" y="16211"/>
                        </a:lnTo>
                        <a:lnTo>
                          <a:pt x="12323" y="15904"/>
                        </a:lnTo>
                        <a:lnTo>
                          <a:pt x="12738" y="15554"/>
                        </a:lnTo>
                        <a:lnTo>
                          <a:pt x="12600" y="15247"/>
                        </a:lnTo>
                        <a:lnTo>
                          <a:pt x="12600" y="14677"/>
                        </a:lnTo>
                        <a:lnTo>
                          <a:pt x="12738" y="14327"/>
                        </a:lnTo>
                        <a:lnTo>
                          <a:pt x="12738" y="14020"/>
                        </a:lnTo>
                        <a:lnTo>
                          <a:pt x="12462" y="13757"/>
                        </a:lnTo>
                        <a:lnTo>
                          <a:pt x="13085" y="13495"/>
                        </a:lnTo>
                        <a:lnTo>
                          <a:pt x="13015" y="13013"/>
                        </a:lnTo>
                        <a:lnTo>
                          <a:pt x="13362" y="13275"/>
                        </a:lnTo>
                        <a:lnTo>
                          <a:pt x="13362" y="13582"/>
                        </a:lnTo>
                        <a:lnTo>
                          <a:pt x="13777" y="13495"/>
                        </a:lnTo>
                        <a:lnTo>
                          <a:pt x="13777" y="13845"/>
                        </a:lnTo>
                        <a:lnTo>
                          <a:pt x="13500" y="14020"/>
                        </a:lnTo>
                        <a:lnTo>
                          <a:pt x="14400" y="14020"/>
                        </a:lnTo>
                        <a:lnTo>
                          <a:pt x="15162" y="14152"/>
                        </a:lnTo>
                        <a:lnTo>
                          <a:pt x="14815" y="13845"/>
                        </a:lnTo>
                        <a:lnTo>
                          <a:pt x="14815" y="13582"/>
                        </a:lnTo>
                        <a:lnTo>
                          <a:pt x="14954" y="13275"/>
                        </a:lnTo>
                        <a:lnTo>
                          <a:pt x="14815" y="13013"/>
                        </a:lnTo>
                        <a:lnTo>
                          <a:pt x="15300" y="13275"/>
                        </a:lnTo>
                        <a:lnTo>
                          <a:pt x="15715" y="13013"/>
                        </a:lnTo>
                        <a:lnTo>
                          <a:pt x="15577" y="12706"/>
                        </a:lnTo>
                        <a:lnTo>
                          <a:pt x="16892" y="12925"/>
                        </a:lnTo>
                        <a:lnTo>
                          <a:pt x="17169" y="13275"/>
                        </a:lnTo>
                        <a:lnTo>
                          <a:pt x="17377" y="12925"/>
                        </a:lnTo>
                        <a:lnTo>
                          <a:pt x="17169" y="12706"/>
                        </a:lnTo>
                        <a:lnTo>
                          <a:pt x="17515" y="12531"/>
                        </a:lnTo>
                        <a:lnTo>
                          <a:pt x="17654" y="12750"/>
                        </a:lnTo>
                        <a:lnTo>
                          <a:pt x="17654" y="12531"/>
                        </a:lnTo>
                        <a:lnTo>
                          <a:pt x="17792" y="12750"/>
                        </a:lnTo>
                        <a:lnTo>
                          <a:pt x="17931" y="12531"/>
                        </a:lnTo>
                        <a:lnTo>
                          <a:pt x="17792" y="12180"/>
                        </a:lnTo>
                        <a:lnTo>
                          <a:pt x="18069" y="11873"/>
                        </a:lnTo>
                        <a:lnTo>
                          <a:pt x="18415" y="12180"/>
                        </a:lnTo>
                        <a:lnTo>
                          <a:pt x="18692" y="12180"/>
                        </a:lnTo>
                        <a:lnTo>
                          <a:pt x="18831" y="11873"/>
                        </a:lnTo>
                        <a:lnTo>
                          <a:pt x="19246" y="11873"/>
                        </a:lnTo>
                        <a:lnTo>
                          <a:pt x="19246" y="11611"/>
                        </a:lnTo>
                        <a:lnTo>
                          <a:pt x="19592" y="11435"/>
                        </a:lnTo>
                        <a:lnTo>
                          <a:pt x="19731" y="11435"/>
                        </a:lnTo>
                        <a:lnTo>
                          <a:pt x="19731" y="11304"/>
                        </a:lnTo>
                        <a:lnTo>
                          <a:pt x="20146" y="11304"/>
                        </a:lnTo>
                        <a:lnTo>
                          <a:pt x="19869" y="11041"/>
                        </a:lnTo>
                        <a:lnTo>
                          <a:pt x="20631" y="11041"/>
                        </a:lnTo>
                        <a:lnTo>
                          <a:pt x="21046" y="10866"/>
                        </a:lnTo>
                        <a:lnTo>
                          <a:pt x="21600" y="10296"/>
                        </a:lnTo>
                        <a:lnTo>
                          <a:pt x="21600" y="9989"/>
                        </a:lnTo>
                        <a:lnTo>
                          <a:pt x="21046" y="9727"/>
                        </a:lnTo>
                        <a:lnTo>
                          <a:pt x="21185" y="9814"/>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7" name="Shape 2743">
                    <a:extLst>
                      <a:ext uri="{FF2B5EF4-FFF2-40B4-BE49-F238E27FC236}">
                        <a16:creationId xmlns:a16="http://schemas.microsoft.com/office/drawing/2014/main" id="{DDB81408-D7D2-413E-9A50-EE2DE9F5D4B1}"/>
                      </a:ext>
                    </a:extLst>
                  </p:cNvPr>
                  <p:cNvSpPr/>
                  <p:nvPr/>
                </p:nvSpPr>
                <p:spPr>
                  <a:xfrm>
                    <a:off x="604323" y="730786"/>
                    <a:ext cx="46071" cy="51674"/>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0" y="13371"/>
                        </a:lnTo>
                        <a:lnTo>
                          <a:pt x="2541" y="21600"/>
                        </a:lnTo>
                        <a:lnTo>
                          <a:pt x="21600" y="13371"/>
                        </a:lnTo>
                        <a:lnTo>
                          <a:pt x="21600" y="6171"/>
                        </a:lnTo>
                        <a:lnTo>
                          <a:pt x="12706" y="2057"/>
                        </a:lnTo>
                        <a:lnTo>
                          <a:pt x="10165"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8" name="Shape 2744">
                    <a:extLst>
                      <a:ext uri="{FF2B5EF4-FFF2-40B4-BE49-F238E27FC236}">
                        <a16:creationId xmlns:a16="http://schemas.microsoft.com/office/drawing/2014/main" id="{5F244A94-E1FD-4EBA-96BC-D07A6C87A761}"/>
                      </a:ext>
                    </a:extLst>
                  </p:cNvPr>
                  <p:cNvSpPr/>
                  <p:nvPr/>
                </p:nvSpPr>
                <p:spPr>
                  <a:xfrm>
                    <a:off x="604323" y="730786"/>
                    <a:ext cx="46071" cy="51674"/>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0" y="13371"/>
                        </a:lnTo>
                        <a:lnTo>
                          <a:pt x="2541" y="21600"/>
                        </a:lnTo>
                        <a:lnTo>
                          <a:pt x="21600" y="13371"/>
                        </a:lnTo>
                        <a:lnTo>
                          <a:pt x="21600" y="6171"/>
                        </a:lnTo>
                        <a:lnTo>
                          <a:pt x="12706" y="2057"/>
                        </a:lnTo>
                        <a:lnTo>
                          <a:pt x="10165"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9" name="Shape 2745">
                    <a:extLst>
                      <a:ext uri="{FF2B5EF4-FFF2-40B4-BE49-F238E27FC236}">
                        <a16:creationId xmlns:a16="http://schemas.microsoft.com/office/drawing/2014/main" id="{D5ECCF97-7865-4126-8396-D7CCECDF6BBC}"/>
                      </a:ext>
                    </a:extLst>
                  </p:cNvPr>
                  <p:cNvSpPr/>
                  <p:nvPr/>
                </p:nvSpPr>
                <p:spPr>
                  <a:xfrm>
                    <a:off x="880742" y="556087"/>
                    <a:ext cx="24391" cy="49212"/>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0" y="7560"/>
                        </a:lnTo>
                        <a:lnTo>
                          <a:pt x="0" y="16200"/>
                        </a:lnTo>
                        <a:lnTo>
                          <a:pt x="9600" y="21600"/>
                        </a:lnTo>
                        <a:lnTo>
                          <a:pt x="21600" y="16200"/>
                        </a:lnTo>
                        <a:lnTo>
                          <a:pt x="21600" y="7560"/>
                        </a:lnTo>
                        <a:lnTo>
                          <a:pt x="9600" y="2160"/>
                        </a:lnTo>
                        <a:lnTo>
                          <a:pt x="9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0" name="Shape 2746">
                    <a:extLst>
                      <a:ext uri="{FF2B5EF4-FFF2-40B4-BE49-F238E27FC236}">
                        <a16:creationId xmlns:a16="http://schemas.microsoft.com/office/drawing/2014/main" id="{5C5EB907-ED2B-4521-B8AD-D324CFABFC31}"/>
                      </a:ext>
                    </a:extLst>
                  </p:cNvPr>
                  <p:cNvSpPr/>
                  <p:nvPr/>
                </p:nvSpPr>
                <p:spPr>
                  <a:xfrm>
                    <a:off x="880742" y="556087"/>
                    <a:ext cx="24391" cy="49212"/>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0" y="7560"/>
                        </a:lnTo>
                        <a:lnTo>
                          <a:pt x="0" y="16200"/>
                        </a:lnTo>
                        <a:lnTo>
                          <a:pt x="9600" y="21600"/>
                        </a:lnTo>
                        <a:lnTo>
                          <a:pt x="21600" y="16200"/>
                        </a:lnTo>
                        <a:lnTo>
                          <a:pt x="21600" y="7560"/>
                        </a:lnTo>
                        <a:lnTo>
                          <a:pt x="9600" y="2160"/>
                        </a:lnTo>
                        <a:lnTo>
                          <a:pt x="9600" y="0"/>
                        </a:lnTo>
                        <a:close/>
                      </a:path>
                    </a:pathLst>
                  </a:custGeom>
                  <a:grp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405" name="Shape 2749">
                  <a:extLst>
                    <a:ext uri="{FF2B5EF4-FFF2-40B4-BE49-F238E27FC236}">
                      <a16:creationId xmlns:a16="http://schemas.microsoft.com/office/drawing/2014/main" id="{40CC91C6-9D3E-49FB-92BD-9CB86F90C61E}"/>
                    </a:ext>
                  </a:extLst>
                </p:cNvPr>
                <p:cNvSpPr/>
                <p:nvPr/>
              </p:nvSpPr>
              <p:spPr>
                <a:xfrm>
                  <a:off x="9656425" y="2958567"/>
                  <a:ext cx="1030288" cy="531705"/>
                </a:xfrm>
                <a:custGeom>
                  <a:avLst/>
                  <a:gdLst/>
                  <a:ahLst/>
                  <a:cxnLst>
                    <a:cxn ang="0">
                      <a:pos x="wd2" y="hd2"/>
                    </a:cxn>
                    <a:cxn ang="5400000">
                      <a:pos x="wd2" y="hd2"/>
                    </a:cxn>
                    <a:cxn ang="10800000">
                      <a:pos x="wd2" y="hd2"/>
                    </a:cxn>
                    <a:cxn ang="16200000">
                      <a:pos x="wd2" y="hd2"/>
                    </a:cxn>
                  </a:cxnLst>
                  <a:rect l="0" t="0" r="r" b="b"/>
                  <a:pathLst>
                    <a:path w="21600" h="21600" extrusionOk="0">
                      <a:moveTo>
                        <a:pt x="16151" y="1617"/>
                      </a:moveTo>
                      <a:lnTo>
                        <a:pt x="16052" y="1386"/>
                      </a:lnTo>
                      <a:lnTo>
                        <a:pt x="15790" y="1328"/>
                      </a:lnTo>
                      <a:lnTo>
                        <a:pt x="15494" y="1328"/>
                      </a:lnTo>
                      <a:lnTo>
                        <a:pt x="15232" y="982"/>
                      </a:lnTo>
                      <a:lnTo>
                        <a:pt x="15297" y="635"/>
                      </a:lnTo>
                      <a:lnTo>
                        <a:pt x="15166" y="231"/>
                      </a:lnTo>
                      <a:lnTo>
                        <a:pt x="14936" y="0"/>
                      </a:lnTo>
                      <a:lnTo>
                        <a:pt x="14509" y="0"/>
                      </a:lnTo>
                      <a:lnTo>
                        <a:pt x="14378" y="751"/>
                      </a:lnTo>
                      <a:lnTo>
                        <a:pt x="14247" y="1213"/>
                      </a:lnTo>
                      <a:lnTo>
                        <a:pt x="13032" y="0"/>
                      </a:lnTo>
                      <a:lnTo>
                        <a:pt x="12770" y="116"/>
                      </a:lnTo>
                      <a:lnTo>
                        <a:pt x="12835" y="520"/>
                      </a:lnTo>
                      <a:lnTo>
                        <a:pt x="12704" y="982"/>
                      </a:lnTo>
                      <a:lnTo>
                        <a:pt x="12770" y="1733"/>
                      </a:lnTo>
                      <a:lnTo>
                        <a:pt x="12573" y="2195"/>
                      </a:lnTo>
                      <a:lnTo>
                        <a:pt x="12474" y="2945"/>
                      </a:lnTo>
                      <a:lnTo>
                        <a:pt x="12277" y="3350"/>
                      </a:lnTo>
                      <a:lnTo>
                        <a:pt x="12080" y="3350"/>
                      </a:lnTo>
                      <a:lnTo>
                        <a:pt x="11916" y="4101"/>
                      </a:lnTo>
                      <a:lnTo>
                        <a:pt x="11653" y="4216"/>
                      </a:lnTo>
                      <a:lnTo>
                        <a:pt x="11424" y="4216"/>
                      </a:lnTo>
                      <a:lnTo>
                        <a:pt x="11358" y="4678"/>
                      </a:lnTo>
                      <a:lnTo>
                        <a:pt x="11292" y="5198"/>
                      </a:lnTo>
                      <a:lnTo>
                        <a:pt x="11161" y="5544"/>
                      </a:lnTo>
                      <a:lnTo>
                        <a:pt x="11095" y="6411"/>
                      </a:lnTo>
                      <a:lnTo>
                        <a:pt x="10964" y="6815"/>
                      </a:lnTo>
                      <a:lnTo>
                        <a:pt x="10800" y="6930"/>
                      </a:lnTo>
                      <a:lnTo>
                        <a:pt x="10308" y="6815"/>
                      </a:lnTo>
                      <a:lnTo>
                        <a:pt x="10308" y="6642"/>
                      </a:lnTo>
                      <a:lnTo>
                        <a:pt x="10045" y="6295"/>
                      </a:lnTo>
                      <a:lnTo>
                        <a:pt x="9815" y="6411"/>
                      </a:lnTo>
                      <a:lnTo>
                        <a:pt x="9815" y="7624"/>
                      </a:lnTo>
                      <a:lnTo>
                        <a:pt x="9684" y="7797"/>
                      </a:lnTo>
                      <a:lnTo>
                        <a:pt x="9553" y="8605"/>
                      </a:lnTo>
                      <a:lnTo>
                        <a:pt x="9421" y="9010"/>
                      </a:lnTo>
                      <a:lnTo>
                        <a:pt x="9388" y="9472"/>
                      </a:lnTo>
                      <a:lnTo>
                        <a:pt x="9323" y="10222"/>
                      </a:lnTo>
                      <a:lnTo>
                        <a:pt x="9060" y="10742"/>
                      </a:lnTo>
                      <a:lnTo>
                        <a:pt x="8830" y="11493"/>
                      </a:lnTo>
                      <a:lnTo>
                        <a:pt x="8765" y="12244"/>
                      </a:lnTo>
                      <a:lnTo>
                        <a:pt x="8929" y="12706"/>
                      </a:lnTo>
                      <a:lnTo>
                        <a:pt x="8765" y="13052"/>
                      </a:lnTo>
                      <a:lnTo>
                        <a:pt x="8830" y="13457"/>
                      </a:lnTo>
                      <a:lnTo>
                        <a:pt x="8765" y="13572"/>
                      </a:lnTo>
                      <a:lnTo>
                        <a:pt x="8338" y="14092"/>
                      </a:lnTo>
                      <a:lnTo>
                        <a:pt x="8075" y="14034"/>
                      </a:lnTo>
                      <a:lnTo>
                        <a:pt x="7649" y="14670"/>
                      </a:lnTo>
                      <a:lnTo>
                        <a:pt x="7353" y="14439"/>
                      </a:lnTo>
                      <a:lnTo>
                        <a:pt x="7353" y="14901"/>
                      </a:lnTo>
                      <a:lnTo>
                        <a:pt x="7288" y="15189"/>
                      </a:lnTo>
                      <a:lnTo>
                        <a:pt x="7025" y="15305"/>
                      </a:lnTo>
                      <a:lnTo>
                        <a:pt x="6533" y="15767"/>
                      </a:lnTo>
                      <a:lnTo>
                        <a:pt x="6303" y="15767"/>
                      </a:lnTo>
                      <a:lnTo>
                        <a:pt x="5909" y="15536"/>
                      </a:lnTo>
                      <a:lnTo>
                        <a:pt x="5843" y="15825"/>
                      </a:lnTo>
                      <a:lnTo>
                        <a:pt x="5416" y="16402"/>
                      </a:lnTo>
                      <a:lnTo>
                        <a:pt x="5055" y="16287"/>
                      </a:lnTo>
                      <a:lnTo>
                        <a:pt x="4629" y="15825"/>
                      </a:lnTo>
                      <a:lnTo>
                        <a:pt x="4366" y="15420"/>
                      </a:lnTo>
                      <a:lnTo>
                        <a:pt x="4202" y="14958"/>
                      </a:lnTo>
                      <a:lnTo>
                        <a:pt x="4202" y="14670"/>
                      </a:lnTo>
                      <a:lnTo>
                        <a:pt x="3316" y="16518"/>
                      </a:lnTo>
                      <a:lnTo>
                        <a:pt x="2528" y="17499"/>
                      </a:lnTo>
                      <a:lnTo>
                        <a:pt x="2396" y="17904"/>
                      </a:lnTo>
                      <a:lnTo>
                        <a:pt x="2396" y="18366"/>
                      </a:lnTo>
                      <a:lnTo>
                        <a:pt x="2101" y="18655"/>
                      </a:lnTo>
                      <a:lnTo>
                        <a:pt x="2101" y="19001"/>
                      </a:lnTo>
                      <a:lnTo>
                        <a:pt x="1904" y="19405"/>
                      </a:lnTo>
                      <a:lnTo>
                        <a:pt x="1740" y="19636"/>
                      </a:lnTo>
                      <a:lnTo>
                        <a:pt x="1477" y="19983"/>
                      </a:lnTo>
                      <a:lnTo>
                        <a:pt x="1412" y="20329"/>
                      </a:lnTo>
                      <a:lnTo>
                        <a:pt x="919" y="20734"/>
                      </a:lnTo>
                      <a:lnTo>
                        <a:pt x="689" y="21080"/>
                      </a:lnTo>
                      <a:lnTo>
                        <a:pt x="427" y="21196"/>
                      </a:lnTo>
                      <a:lnTo>
                        <a:pt x="0" y="21600"/>
                      </a:lnTo>
                      <a:lnTo>
                        <a:pt x="853" y="21369"/>
                      </a:lnTo>
                      <a:lnTo>
                        <a:pt x="1346" y="21369"/>
                      </a:lnTo>
                      <a:lnTo>
                        <a:pt x="3217" y="20849"/>
                      </a:lnTo>
                      <a:lnTo>
                        <a:pt x="4366" y="20618"/>
                      </a:lnTo>
                      <a:lnTo>
                        <a:pt x="5252" y="20214"/>
                      </a:lnTo>
                      <a:lnTo>
                        <a:pt x="6040" y="20214"/>
                      </a:lnTo>
                      <a:lnTo>
                        <a:pt x="6894" y="20098"/>
                      </a:lnTo>
                      <a:lnTo>
                        <a:pt x="9126" y="19405"/>
                      </a:lnTo>
                      <a:lnTo>
                        <a:pt x="15297" y="17499"/>
                      </a:lnTo>
                      <a:lnTo>
                        <a:pt x="18383" y="16402"/>
                      </a:lnTo>
                      <a:lnTo>
                        <a:pt x="21108" y="15305"/>
                      </a:lnTo>
                      <a:lnTo>
                        <a:pt x="21042" y="15074"/>
                      </a:lnTo>
                      <a:lnTo>
                        <a:pt x="21173" y="15305"/>
                      </a:lnTo>
                      <a:lnTo>
                        <a:pt x="21272" y="15189"/>
                      </a:lnTo>
                      <a:lnTo>
                        <a:pt x="21239" y="14901"/>
                      </a:lnTo>
                      <a:lnTo>
                        <a:pt x="21239" y="14439"/>
                      </a:lnTo>
                      <a:lnTo>
                        <a:pt x="21403" y="14785"/>
                      </a:lnTo>
                      <a:lnTo>
                        <a:pt x="21534" y="15189"/>
                      </a:lnTo>
                      <a:lnTo>
                        <a:pt x="21600" y="15074"/>
                      </a:lnTo>
                      <a:lnTo>
                        <a:pt x="21239" y="13919"/>
                      </a:lnTo>
                      <a:lnTo>
                        <a:pt x="21042" y="13110"/>
                      </a:lnTo>
                      <a:lnTo>
                        <a:pt x="20353" y="13110"/>
                      </a:lnTo>
                      <a:lnTo>
                        <a:pt x="20188" y="13052"/>
                      </a:lnTo>
                      <a:lnTo>
                        <a:pt x="20123" y="13572"/>
                      </a:lnTo>
                      <a:lnTo>
                        <a:pt x="20188" y="13803"/>
                      </a:lnTo>
                      <a:lnTo>
                        <a:pt x="19991" y="13572"/>
                      </a:lnTo>
                      <a:lnTo>
                        <a:pt x="19795" y="13572"/>
                      </a:lnTo>
                      <a:lnTo>
                        <a:pt x="19565" y="13919"/>
                      </a:lnTo>
                      <a:lnTo>
                        <a:pt x="19630" y="13572"/>
                      </a:lnTo>
                      <a:lnTo>
                        <a:pt x="19433" y="13110"/>
                      </a:lnTo>
                      <a:lnTo>
                        <a:pt x="19171" y="12937"/>
                      </a:lnTo>
                      <a:lnTo>
                        <a:pt x="19007" y="12475"/>
                      </a:lnTo>
                      <a:lnTo>
                        <a:pt x="18941" y="12186"/>
                      </a:lnTo>
                      <a:lnTo>
                        <a:pt x="18678" y="12244"/>
                      </a:lnTo>
                      <a:lnTo>
                        <a:pt x="18449" y="12186"/>
                      </a:lnTo>
                      <a:lnTo>
                        <a:pt x="18252" y="12186"/>
                      </a:lnTo>
                      <a:lnTo>
                        <a:pt x="17825" y="11955"/>
                      </a:lnTo>
                      <a:lnTo>
                        <a:pt x="17136" y="11955"/>
                      </a:lnTo>
                      <a:lnTo>
                        <a:pt x="17201" y="11724"/>
                      </a:lnTo>
                      <a:lnTo>
                        <a:pt x="17398" y="11840"/>
                      </a:lnTo>
                      <a:lnTo>
                        <a:pt x="17891" y="11609"/>
                      </a:lnTo>
                      <a:lnTo>
                        <a:pt x="18153" y="11955"/>
                      </a:lnTo>
                      <a:lnTo>
                        <a:pt x="18252" y="11955"/>
                      </a:lnTo>
                      <a:lnTo>
                        <a:pt x="18252" y="11493"/>
                      </a:lnTo>
                      <a:lnTo>
                        <a:pt x="18449" y="11955"/>
                      </a:lnTo>
                      <a:lnTo>
                        <a:pt x="18678" y="12186"/>
                      </a:lnTo>
                      <a:lnTo>
                        <a:pt x="18875" y="11840"/>
                      </a:lnTo>
                      <a:lnTo>
                        <a:pt x="19072" y="12244"/>
                      </a:lnTo>
                      <a:lnTo>
                        <a:pt x="19302" y="12590"/>
                      </a:lnTo>
                      <a:lnTo>
                        <a:pt x="19565" y="12706"/>
                      </a:lnTo>
                      <a:lnTo>
                        <a:pt x="19729" y="13110"/>
                      </a:lnTo>
                      <a:lnTo>
                        <a:pt x="19860" y="12937"/>
                      </a:lnTo>
                      <a:lnTo>
                        <a:pt x="19991" y="12821"/>
                      </a:lnTo>
                      <a:lnTo>
                        <a:pt x="20057" y="12475"/>
                      </a:lnTo>
                      <a:lnTo>
                        <a:pt x="19991" y="12071"/>
                      </a:lnTo>
                      <a:lnTo>
                        <a:pt x="19729" y="11955"/>
                      </a:lnTo>
                      <a:lnTo>
                        <a:pt x="19696" y="11493"/>
                      </a:lnTo>
                      <a:lnTo>
                        <a:pt x="19433" y="11609"/>
                      </a:lnTo>
                      <a:lnTo>
                        <a:pt x="19007" y="11320"/>
                      </a:lnTo>
                      <a:lnTo>
                        <a:pt x="18810" y="10973"/>
                      </a:lnTo>
                      <a:lnTo>
                        <a:pt x="18317" y="10338"/>
                      </a:lnTo>
                      <a:lnTo>
                        <a:pt x="18580" y="10338"/>
                      </a:lnTo>
                      <a:lnTo>
                        <a:pt x="19007" y="11089"/>
                      </a:lnTo>
                      <a:lnTo>
                        <a:pt x="19433" y="11378"/>
                      </a:lnTo>
                      <a:lnTo>
                        <a:pt x="19565" y="10973"/>
                      </a:lnTo>
                      <a:lnTo>
                        <a:pt x="19368" y="10627"/>
                      </a:lnTo>
                      <a:lnTo>
                        <a:pt x="19433" y="10511"/>
                      </a:lnTo>
                      <a:lnTo>
                        <a:pt x="19696" y="10511"/>
                      </a:lnTo>
                      <a:lnTo>
                        <a:pt x="19860" y="10858"/>
                      </a:lnTo>
                      <a:lnTo>
                        <a:pt x="19926" y="10511"/>
                      </a:lnTo>
                      <a:lnTo>
                        <a:pt x="19795" y="9760"/>
                      </a:lnTo>
                      <a:lnTo>
                        <a:pt x="19630" y="9760"/>
                      </a:lnTo>
                      <a:lnTo>
                        <a:pt x="19368" y="9645"/>
                      </a:lnTo>
                      <a:lnTo>
                        <a:pt x="19499" y="9529"/>
                      </a:lnTo>
                      <a:lnTo>
                        <a:pt x="19236" y="9241"/>
                      </a:lnTo>
                      <a:lnTo>
                        <a:pt x="19007" y="9241"/>
                      </a:lnTo>
                      <a:lnTo>
                        <a:pt x="18810" y="8894"/>
                      </a:lnTo>
                      <a:lnTo>
                        <a:pt x="18744" y="8663"/>
                      </a:lnTo>
                      <a:lnTo>
                        <a:pt x="18252" y="8374"/>
                      </a:lnTo>
                      <a:lnTo>
                        <a:pt x="18088" y="7912"/>
                      </a:lnTo>
                      <a:lnTo>
                        <a:pt x="17891" y="7681"/>
                      </a:lnTo>
                      <a:lnTo>
                        <a:pt x="17694" y="7508"/>
                      </a:lnTo>
                      <a:lnTo>
                        <a:pt x="17595" y="7161"/>
                      </a:lnTo>
                      <a:lnTo>
                        <a:pt x="17136" y="6642"/>
                      </a:lnTo>
                      <a:lnTo>
                        <a:pt x="16971" y="6642"/>
                      </a:lnTo>
                      <a:lnTo>
                        <a:pt x="17136" y="6526"/>
                      </a:lnTo>
                      <a:lnTo>
                        <a:pt x="17398" y="6757"/>
                      </a:lnTo>
                      <a:lnTo>
                        <a:pt x="17628" y="7046"/>
                      </a:lnTo>
                      <a:lnTo>
                        <a:pt x="17891" y="7508"/>
                      </a:lnTo>
                      <a:lnTo>
                        <a:pt x="18088" y="7624"/>
                      </a:lnTo>
                      <a:lnTo>
                        <a:pt x="18252" y="8028"/>
                      </a:lnTo>
                      <a:lnTo>
                        <a:pt x="18449" y="8143"/>
                      </a:lnTo>
                      <a:lnTo>
                        <a:pt x="18875" y="8663"/>
                      </a:lnTo>
                      <a:lnTo>
                        <a:pt x="19138" y="8779"/>
                      </a:lnTo>
                      <a:lnTo>
                        <a:pt x="19138" y="8894"/>
                      </a:lnTo>
                      <a:lnTo>
                        <a:pt x="19368" y="9010"/>
                      </a:lnTo>
                      <a:lnTo>
                        <a:pt x="19499" y="8490"/>
                      </a:lnTo>
                      <a:lnTo>
                        <a:pt x="19499" y="8028"/>
                      </a:lnTo>
                      <a:lnTo>
                        <a:pt x="19302" y="7624"/>
                      </a:lnTo>
                      <a:lnTo>
                        <a:pt x="19565" y="7681"/>
                      </a:lnTo>
                      <a:lnTo>
                        <a:pt x="19565" y="7277"/>
                      </a:lnTo>
                      <a:lnTo>
                        <a:pt x="19072" y="6930"/>
                      </a:lnTo>
                      <a:lnTo>
                        <a:pt x="18875" y="6930"/>
                      </a:lnTo>
                      <a:lnTo>
                        <a:pt x="18875" y="6815"/>
                      </a:lnTo>
                      <a:lnTo>
                        <a:pt x="18646" y="6815"/>
                      </a:lnTo>
                      <a:lnTo>
                        <a:pt x="18646" y="6642"/>
                      </a:lnTo>
                      <a:lnTo>
                        <a:pt x="18449" y="6295"/>
                      </a:lnTo>
                      <a:lnTo>
                        <a:pt x="18383" y="6064"/>
                      </a:lnTo>
                      <a:lnTo>
                        <a:pt x="17956" y="6295"/>
                      </a:lnTo>
                      <a:lnTo>
                        <a:pt x="17891" y="6180"/>
                      </a:lnTo>
                      <a:lnTo>
                        <a:pt x="17529" y="6180"/>
                      </a:lnTo>
                      <a:lnTo>
                        <a:pt x="17136" y="5544"/>
                      </a:lnTo>
                      <a:lnTo>
                        <a:pt x="17136" y="5198"/>
                      </a:lnTo>
                      <a:lnTo>
                        <a:pt x="16906" y="5198"/>
                      </a:lnTo>
                      <a:lnTo>
                        <a:pt x="16643" y="5544"/>
                      </a:lnTo>
                      <a:lnTo>
                        <a:pt x="16479" y="5660"/>
                      </a:lnTo>
                      <a:lnTo>
                        <a:pt x="16282" y="5660"/>
                      </a:lnTo>
                      <a:lnTo>
                        <a:pt x="16151" y="5198"/>
                      </a:lnTo>
                      <a:lnTo>
                        <a:pt x="16282" y="5198"/>
                      </a:lnTo>
                      <a:lnTo>
                        <a:pt x="16216" y="4794"/>
                      </a:lnTo>
                      <a:lnTo>
                        <a:pt x="16348" y="3581"/>
                      </a:lnTo>
                      <a:lnTo>
                        <a:pt x="16479" y="3812"/>
                      </a:lnTo>
                      <a:lnTo>
                        <a:pt x="16545" y="3812"/>
                      </a:lnTo>
                      <a:lnTo>
                        <a:pt x="16610" y="3581"/>
                      </a:lnTo>
                      <a:lnTo>
                        <a:pt x="16545" y="3350"/>
                      </a:lnTo>
                      <a:lnTo>
                        <a:pt x="16774" y="3061"/>
                      </a:lnTo>
                      <a:lnTo>
                        <a:pt x="16709" y="2599"/>
                      </a:lnTo>
                      <a:lnTo>
                        <a:pt x="16643" y="2368"/>
                      </a:lnTo>
                      <a:lnTo>
                        <a:pt x="16610" y="1964"/>
                      </a:lnTo>
                      <a:lnTo>
                        <a:pt x="16413" y="1733"/>
                      </a:lnTo>
                      <a:lnTo>
                        <a:pt x="16151" y="1617"/>
                      </a:lnTo>
                      <a:close/>
                    </a:path>
                  </a:pathLst>
                </a:custGeom>
                <a:solidFill>
                  <a:srgbClr val="FFFFFF">
                    <a:lumMod val="85000"/>
                  </a:srgbClr>
                </a:solidFill>
                <a:ln w="12700" cap="rnd" cmpd="sng">
                  <a:solidFill>
                    <a:srgbClr val="FFFFFF"/>
                  </a:solidFill>
                  <a:prstDash val="solid"/>
                  <a:round/>
                </a:ln>
                <a:effectLst/>
              </p:spPr>
              <p:txBody>
                <a:bodyPr wrap="square" lIns="45719" tIns="45719" rIns="45719" bIns="4571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26" name="Rectangle 110">
                <a:extLst>
                  <a:ext uri="{FF2B5EF4-FFF2-40B4-BE49-F238E27FC236}">
                    <a16:creationId xmlns:a16="http://schemas.microsoft.com/office/drawing/2014/main" id="{76F246D4-D272-430C-BF3E-1FA988BC9928}"/>
                  </a:ext>
                </a:extLst>
              </p:cNvPr>
              <p:cNvSpPr>
                <a:spLocks noChangeArrowheads="1"/>
              </p:cNvSpPr>
              <p:nvPr/>
            </p:nvSpPr>
            <p:spPr bwMode="auto">
              <a:xfrm>
                <a:off x="7320430" y="2697611"/>
                <a:ext cx="286823" cy="272622"/>
              </a:xfrm>
              <a:prstGeom prst="rect">
                <a:avLst/>
              </a:prstGeom>
              <a:noFill/>
              <a:ln>
                <a:noFill/>
              </a:ln>
              <a:extLst/>
            </p:spPr>
            <p:txBody>
              <a:bodyPr wrap="non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1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NE</a:t>
                </a:r>
              </a:p>
            </p:txBody>
          </p:sp>
          <p:sp>
            <p:nvSpPr>
              <p:cNvPr id="327" name="Rectangle 111">
                <a:extLst>
                  <a:ext uri="{FF2B5EF4-FFF2-40B4-BE49-F238E27FC236}">
                    <a16:creationId xmlns:a16="http://schemas.microsoft.com/office/drawing/2014/main" id="{F272920E-BABC-42CF-B05D-3F55AC6EFD97}"/>
                  </a:ext>
                </a:extLst>
              </p:cNvPr>
              <p:cNvSpPr>
                <a:spLocks noChangeArrowheads="1"/>
              </p:cNvSpPr>
              <p:nvPr/>
            </p:nvSpPr>
            <p:spPr bwMode="auto">
              <a:xfrm>
                <a:off x="7143828" y="4270519"/>
                <a:ext cx="808007" cy="27262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1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TX</a:t>
                </a:r>
              </a:p>
            </p:txBody>
          </p:sp>
          <p:sp>
            <p:nvSpPr>
              <p:cNvPr id="328" name="Rectangle 112">
                <a:extLst>
                  <a:ext uri="{FF2B5EF4-FFF2-40B4-BE49-F238E27FC236}">
                    <a16:creationId xmlns:a16="http://schemas.microsoft.com/office/drawing/2014/main" id="{EA9DEBC2-143F-4705-97FB-98FA7DBF0D94}"/>
                  </a:ext>
                </a:extLst>
              </p:cNvPr>
              <p:cNvSpPr>
                <a:spLocks noChangeArrowheads="1"/>
              </p:cNvSpPr>
              <p:nvPr/>
            </p:nvSpPr>
            <p:spPr bwMode="auto">
              <a:xfrm>
                <a:off x="9830932" y="2613787"/>
                <a:ext cx="742236" cy="272622"/>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1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PA</a:t>
                </a:r>
              </a:p>
            </p:txBody>
          </p:sp>
          <p:sp>
            <p:nvSpPr>
              <p:cNvPr id="329" name="Rectangle 113">
                <a:extLst>
                  <a:ext uri="{FF2B5EF4-FFF2-40B4-BE49-F238E27FC236}">
                    <a16:creationId xmlns:a16="http://schemas.microsoft.com/office/drawing/2014/main" id="{DB961519-8515-4662-A3E8-033A42C5ADCB}"/>
                  </a:ext>
                </a:extLst>
              </p:cNvPr>
              <p:cNvSpPr>
                <a:spLocks noChangeArrowheads="1"/>
              </p:cNvSpPr>
              <p:nvPr/>
            </p:nvSpPr>
            <p:spPr bwMode="auto">
              <a:xfrm>
                <a:off x="9679173" y="3997360"/>
                <a:ext cx="309541" cy="272622"/>
              </a:xfrm>
              <a:prstGeom prst="rect">
                <a:avLst/>
              </a:prstGeom>
              <a:noFill/>
              <a:ln>
                <a:noFill/>
              </a:ln>
              <a:extLst/>
            </p:spPr>
            <p:txBody>
              <a:bodyPr wrap="non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100" b="1"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GA</a:t>
                </a:r>
              </a:p>
            </p:txBody>
          </p:sp>
        </p:grpSp>
        <p:grpSp>
          <p:nvGrpSpPr>
            <p:cNvPr id="311" name="Group 310">
              <a:extLst>
                <a:ext uri="{FF2B5EF4-FFF2-40B4-BE49-F238E27FC236}">
                  <a16:creationId xmlns:a16="http://schemas.microsoft.com/office/drawing/2014/main" id="{78361C60-D2ED-4208-8BF3-D1ABF12C7DA1}"/>
                </a:ext>
              </a:extLst>
            </p:cNvPr>
            <p:cNvGrpSpPr/>
            <p:nvPr/>
          </p:nvGrpSpPr>
          <p:grpSpPr>
            <a:xfrm>
              <a:off x="5895775" y="2396517"/>
              <a:ext cx="1010067" cy="1010067"/>
              <a:chOff x="5905714" y="2436273"/>
              <a:chExt cx="1010067" cy="1010067"/>
            </a:xfrm>
          </p:grpSpPr>
          <p:sp>
            <p:nvSpPr>
              <p:cNvPr id="323" name="Oval 322">
                <a:extLst>
                  <a:ext uri="{FF2B5EF4-FFF2-40B4-BE49-F238E27FC236}">
                    <a16:creationId xmlns:a16="http://schemas.microsoft.com/office/drawing/2014/main" id="{A40C8A7E-8761-41C2-9E72-05F8A006B6D6}"/>
                  </a:ext>
                </a:extLst>
              </p:cNvPr>
              <p:cNvSpPr/>
              <p:nvPr/>
            </p:nvSpPr>
            <p:spPr>
              <a:xfrm>
                <a:off x="5905714" y="2436273"/>
                <a:ext cx="1010067" cy="1010067"/>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24" name="Oval 323">
                <a:extLst>
                  <a:ext uri="{FF2B5EF4-FFF2-40B4-BE49-F238E27FC236}">
                    <a16:creationId xmlns:a16="http://schemas.microsoft.com/office/drawing/2014/main" id="{AC15612A-1146-46B0-A47D-87D36B5ACDB8}"/>
                  </a:ext>
                </a:extLst>
              </p:cNvPr>
              <p:cNvSpPr/>
              <p:nvPr/>
            </p:nvSpPr>
            <p:spPr>
              <a:xfrm>
                <a:off x="6354070" y="2884629"/>
                <a:ext cx="113355" cy="113355"/>
              </a:xfrm>
              <a:prstGeom prst="ellipse">
                <a:avLst/>
              </a:prstGeom>
              <a:solidFill>
                <a:srgbClr val="0A7CBA"/>
              </a:solidFill>
              <a:ln>
                <a:no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grpSp>
          <p:nvGrpSpPr>
            <p:cNvPr id="312" name="Group 311">
              <a:extLst>
                <a:ext uri="{FF2B5EF4-FFF2-40B4-BE49-F238E27FC236}">
                  <a16:creationId xmlns:a16="http://schemas.microsoft.com/office/drawing/2014/main" id="{555CADAB-3C84-4ED4-B33D-13BEE00AF952}"/>
                </a:ext>
              </a:extLst>
            </p:cNvPr>
            <p:cNvGrpSpPr/>
            <p:nvPr/>
          </p:nvGrpSpPr>
          <p:grpSpPr>
            <a:xfrm>
              <a:off x="5998476" y="3343908"/>
              <a:ext cx="1010067" cy="1010067"/>
              <a:chOff x="5905714" y="2436273"/>
              <a:chExt cx="1010067" cy="1010067"/>
            </a:xfrm>
          </p:grpSpPr>
          <p:sp>
            <p:nvSpPr>
              <p:cNvPr id="321" name="Oval 320">
                <a:extLst>
                  <a:ext uri="{FF2B5EF4-FFF2-40B4-BE49-F238E27FC236}">
                    <a16:creationId xmlns:a16="http://schemas.microsoft.com/office/drawing/2014/main" id="{4FE25B9E-635E-4FBB-B5A0-C80F475B0AEE}"/>
                  </a:ext>
                </a:extLst>
              </p:cNvPr>
              <p:cNvSpPr/>
              <p:nvPr/>
            </p:nvSpPr>
            <p:spPr>
              <a:xfrm>
                <a:off x="5905714" y="2436273"/>
                <a:ext cx="1010067" cy="1010067"/>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22" name="Oval 321">
                <a:extLst>
                  <a:ext uri="{FF2B5EF4-FFF2-40B4-BE49-F238E27FC236}">
                    <a16:creationId xmlns:a16="http://schemas.microsoft.com/office/drawing/2014/main" id="{E9BDACCC-7FBF-4536-9968-6754233FEB61}"/>
                  </a:ext>
                </a:extLst>
              </p:cNvPr>
              <p:cNvSpPr/>
              <p:nvPr/>
            </p:nvSpPr>
            <p:spPr>
              <a:xfrm>
                <a:off x="6354070" y="2884629"/>
                <a:ext cx="113355" cy="113355"/>
              </a:xfrm>
              <a:prstGeom prst="ellipse">
                <a:avLst/>
              </a:prstGeom>
              <a:solidFill>
                <a:srgbClr val="0A7CBA"/>
              </a:solidFill>
              <a:ln>
                <a:solidFill>
                  <a:srgbClr val="0A7CBA"/>
                </a:solid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grpSp>
          <p:nvGrpSpPr>
            <p:cNvPr id="313" name="Group 312">
              <a:extLst>
                <a:ext uri="{FF2B5EF4-FFF2-40B4-BE49-F238E27FC236}">
                  <a16:creationId xmlns:a16="http://schemas.microsoft.com/office/drawing/2014/main" id="{D6DAAA84-9C4A-4F7E-A621-E8749A9B146C}"/>
                </a:ext>
              </a:extLst>
            </p:cNvPr>
            <p:cNvGrpSpPr/>
            <p:nvPr/>
          </p:nvGrpSpPr>
          <p:grpSpPr>
            <a:xfrm>
              <a:off x="6936931" y="3039288"/>
              <a:ext cx="1010067" cy="1010067"/>
              <a:chOff x="5905714" y="2436273"/>
              <a:chExt cx="1010067" cy="1010067"/>
            </a:xfrm>
          </p:grpSpPr>
          <p:sp>
            <p:nvSpPr>
              <p:cNvPr id="319" name="Oval 318">
                <a:extLst>
                  <a:ext uri="{FF2B5EF4-FFF2-40B4-BE49-F238E27FC236}">
                    <a16:creationId xmlns:a16="http://schemas.microsoft.com/office/drawing/2014/main" id="{0B14CA32-D146-4DEF-B851-2EEA52AB7D35}"/>
                  </a:ext>
                </a:extLst>
              </p:cNvPr>
              <p:cNvSpPr/>
              <p:nvPr/>
            </p:nvSpPr>
            <p:spPr>
              <a:xfrm>
                <a:off x="5905714" y="2436273"/>
                <a:ext cx="1010067" cy="1010067"/>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20" name="Oval 319">
                <a:extLst>
                  <a:ext uri="{FF2B5EF4-FFF2-40B4-BE49-F238E27FC236}">
                    <a16:creationId xmlns:a16="http://schemas.microsoft.com/office/drawing/2014/main" id="{485EDC83-3CBB-4EF2-A6C4-4D73E70E780B}"/>
                  </a:ext>
                </a:extLst>
              </p:cNvPr>
              <p:cNvSpPr/>
              <p:nvPr/>
            </p:nvSpPr>
            <p:spPr>
              <a:xfrm>
                <a:off x="6354070" y="2884629"/>
                <a:ext cx="113355" cy="113355"/>
              </a:xfrm>
              <a:prstGeom prst="ellipse">
                <a:avLst/>
              </a:prstGeom>
              <a:solidFill>
                <a:srgbClr val="0A7CBA"/>
              </a:solidFill>
              <a:ln>
                <a:solidFill>
                  <a:srgbClr val="0A7CBA"/>
                </a:solid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grpSp>
          <p:nvGrpSpPr>
            <p:cNvPr id="314" name="Group 313">
              <a:extLst>
                <a:ext uri="{FF2B5EF4-FFF2-40B4-BE49-F238E27FC236}">
                  <a16:creationId xmlns:a16="http://schemas.microsoft.com/office/drawing/2014/main" id="{D2F247B6-F634-48A5-A557-BB1F86F32D74}"/>
                </a:ext>
              </a:extLst>
            </p:cNvPr>
            <p:cNvGrpSpPr/>
            <p:nvPr/>
          </p:nvGrpSpPr>
          <p:grpSpPr>
            <a:xfrm>
              <a:off x="7398622" y="2355223"/>
              <a:ext cx="1010067" cy="1010067"/>
              <a:chOff x="5905714" y="2436273"/>
              <a:chExt cx="1010067" cy="1010067"/>
            </a:xfrm>
          </p:grpSpPr>
          <p:sp>
            <p:nvSpPr>
              <p:cNvPr id="317" name="Oval 316">
                <a:extLst>
                  <a:ext uri="{FF2B5EF4-FFF2-40B4-BE49-F238E27FC236}">
                    <a16:creationId xmlns:a16="http://schemas.microsoft.com/office/drawing/2014/main" id="{FFC6896A-D6FA-4BCE-9BFB-7C20570997A6}"/>
                  </a:ext>
                </a:extLst>
              </p:cNvPr>
              <p:cNvSpPr/>
              <p:nvPr/>
            </p:nvSpPr>
            <p:spPr>
              <a:xfrm>
                <a:off x="5905714" y="2436273"/>
                <a:ext cx="1010067" cy="1010067"/>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18" name="Oval 317">
                <a:extLst>
                  <a:ext uri="{FF2B5EF4-FFF2-40B4-BE49-F238E27FC236}">
                    <a16:creationId xmlns:a16="http://schemas.microsoft.com/office/drawing/2014/main" id="{D98E914F-6EEE-4C70-8D6F-53A0A3FD605F}"/>
                  </a:ext>
                </a:extLst>
              </p:cNvPr>
              <p:cNvSpPr/>
              <p:nvPr/>
            </p:nvSpPr>
            <p:spPr>
              <a:xfrm>
                <a:off x="6354070" y="2884629"/>
                <a:ext cx="113355" cy="113355"/>
              </a:xfrm>
              <a:prstGeom prst="ellipse">
                <a:avLst/>
              </a:prstGeom>
              <a:solidFill>
                <a:srgbClr val="0A7CBA"/>
              </a:solidFill>
              <a:ln>
                <a:no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sp>
          <p:nvSpPr>
            <p:cNvPr id="315" name="Oval 314">
              <a:extLst>
                <a:ext uri="{FF2B5EF4-FFF2-40B4-BE49-F238E27FC236}">
                  <a16:creationId xmlns:a16="http://schemas.microsoft.com/office/drawing/2014/main" id="{C0978DF3-A849-4AC5-B82D-E87FC527026C}"/>
                </a:ext>
              </a:extLst>
            </p:cNvPr>
            <p:cNvSpPr/>
            <p:nvPr/>
          </p:nvSpPr>
          <p:spPr>
            <a:xfrm>
              <a:off x="8258618" y="3517425"/>
              <a:ext cx="518324" cy="518324"/>
            </a:xfrm>
            <a:prstGeom prst="ellipse">
              <a:avLst/>
            </a:prstGeom>
            <a:ln>
              <a:solidFill>
                <a:srgbClr val="0A7CBA"/>
              </a:solidFill>
              <a:prstDash val="dashDo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316" name="Rectangle 111">
              <a:extLst>
                <a:ext uri="{FF2B5EF4-FFF2-40B4-BE49-F238E27FC236}">
                  <a16:creationId xmlns:a16="http://schemas.microsoft.com/office/drawing/2014/main" id="{160B88EA-FAF0-4ADC-BC67-6226E7007907}"/>
                </a:ext>
              </a:extLst>
            </p:cNvPr>
            <p:cNvSpPr>
              <a:spLocks noChangeArrowheads="1"/>
            </p:cNvSpPr>
            <p:nvPr/>
          </p:nvSpPr>
          <p:spPr bwMode="auto">
            <a:xfrm>
              <a:off x="8251778" y="3648615"/>
              <a:ext cx="551880" cy="307777"/>
            </a:xfrm>
            <a:prstGeom prst="rect">
              <a:avLst/>
            </a:prstGeom>
            <a:noFill/>
            <a:ln>
              <a:noFill/>
            </a:ln>
            <a:extLst/>
          </p:spPr>
          <p:txBody>
            <a:bodyPr wrap="square" lIns="0" tIns="0" rIns="0" bIns="0" anchor="ctr">
              <a:spAutoFit/>
            </a:bodyPr>
            <a:lstStyle>
              <a:defPPr>
                <a:defRPr lang="en-GB"/>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257175" rtl="0" eaLnBrk="1" fontAlgn="base" latinLnBrk="0" hangingPunct="1">
                <a:lnSpc>
                  <a:spcPct val="100000"/>
                </a:lnSpc>
                <a:spcBef>
                  <a:spcPct val="50000"/>
                </a:spcBef>
                <a:spcAft>
                  <a:spcPct val="0"/>
                </a:spcAft>
                <a:buClrTx/>
                <a:buSzTx/>
                <a:buFontTx/>
                <a:buNone/>
                <a:tabLst/>
                <a:defRPr/>
              </a:pPr>
              <a:r>
                <a:rPr kumimoji="0" lang="en-GB" altLang="zh-CN" sz="1000" b="0" i="0" u="none" strike="noStrike" kern="1200" cap="none" spc="0" normalizeH="0" baseline="0" noProof="0" dirty="0">
                  <a:ln>
                    <a:noFill/>
                  </a:ln>
                  <a:solidFill>
                    <a:srgbClr val="4E4038"/>
                  </a:solidFill>
                  <a:effectLst/>
                  <a:uLnTx/>
                  <a:uFillTx/>
                  <a:latin typeface="Calibri"/>
                  <a:ea typeface="Arial Unicode MS" pitchFamily="34" charset="-128"/>
                  <a:cs typeface="Arial Unicode MS" pitchFamily="34" charset="-128"/>
                </a:rPr>
                <a:t>400-mile radius</a:t>
              </a:r>
            </a:p>
          </p:txBody>
        </p:sp>
      </p:grpSp>
      <p:sp>
        <p:nvSpPr>
          <p:cNvPr id="523" name="Freeform 60">
            <a:extLst>
              <a:ext uri="{FF2B5EF4-FFF2-40B4-BE49-F238E27FC236}">
                <a16:creationId xmlns:a16="http://schemas.microsoft.com/office/drawing/2014/main" id="{21D148BE-CC94-40CB-8611-37A3DE7F2AB9}"/>
              </a:ext>
            </a:extLst>
          </p:cNvPr>
          <p:cNvSpPr/>
          <p:nvPr/>
        </p:nvSpPr>
        <p:spPr>
          <a:xfrm flipH="1">
            <a:off x="-1378497" y="380015"/>
            <a:ext cx="4974715"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24" name="Title 1">
            <a:extLst>
              <a:ext uri="{FF2B5EF4-FFF2-40B4-BE49-F238E27FC236}">
                <a16:creationId xmlns:a16="http://schemas.microsoft.com/office/drawing/2014/main" id="{6299AF17-D1BF-4520-B65F-2F2DB19240A6}"/>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Service offerings</a:t>
            </a:r>
          </a:p>
        </p:txBody>
      </p:sp>
      <p:sp>
        <p:nvSpPr>
          <p:cNvPr id="525" name="Slide Number Placeholder 6">
            <a:extLst>
              <a:ext uri="{FF2B5EF4-FFF2-40B4-BE49-F238E27FC236}">
                <a16:creationId xmlns:a16="http://schemas.microsoft.com/office/drawing/2014/main" id="{CB855266-B127-459D-82C6-638D394A3559}"/>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17</a:t>
            </a:fld>
            <a:endParaRPr lang="en-US" dirty="0"/>
          </a:p>
        </p:txBody>
      </p:sp>
    </p:spTree>
    <p:extLst>
      <p:ext uri="{BB962C8B-B14F-4D97-AF65-F5344CB8AC3E}">
        <p14:creationId xmlns:p14="http://schemas.microsoft.com/office/powerpoint/2010/main" val="400518183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AF131-900E-4DDD-9375-13CDA69EE811}"/>
              </a:ext>
            </a:extLst>
          </p:cNvPr>
          <p:cNvSpPr/>
          <p:nvPr/>
        </p:nvSpPr>
        <p:spPr>
          <a:xfrm>
            <a:off x="341911" y="5294489"/>
            <a:ext cx="1726022" cy="1014380"/>
          </a:xfrm>
          <a:prstGeom prst="rect">
            <a:avLst/>
          </a:prstGeom>
        </p:spPr>
        <p:txBody>
          <a:bodyPr wrap="square" anchor="b">
            <a:spAutoFit/>
          </a:bodyPr>
          <a:lstStyle/>
          <a:p>
            <a:pPr marL="0" lvl="1" indent="0" algn="ctr">
              <a:lnSpc>
                <a:spcPct val="107000"/>
              </a:lnSpc>
              <a:spcAft>
                <a:spcPts val="600"/>
              </a:spcAft>
              <a:buSzPct val="110000"/>
            </a:pPr>
            <a:r>
              <a:rPr lang="en-US" sz="1400" b="1" dirty="0">
                <a:solidFill>
                  <a:schemeClr val="accent5"/>
                </a:solidFill>
                <a:latin typeface="Arial Narrow" panose="020B0606020202030204" pitchFamily="34" charset="0"/>
                <a:cs typeface="Arial" panose="020B0604020202020204" pitchFamily="34" charset="0"/>
              </a:rPr>
              <a:t>Snack tray components arrive at Universal Pure facility</a:t>
            </a:r>
          </a:p>
        </p:txBody>
      </p:sp>
      <p:sp>
        <p:nvSpPr>
          <p:cNvPr id="4" name="Rectangle 3">
            <a:extLst>
              <a:ext uri="{FF2B5EF4-FFF2-40B4-BE49-F238E27FC236}">
                <a16:creationId xmlns:a16="http://schemas.microsoft.com/office/drawing/2014/main" id="{92215B2F-6F1D-4FDB-85DE-393A00CA8053}"/>
              </a:ext>
            </a:extLst>
          </p:cNvPr>
          <p:cNvSpPr/>
          <p:nvPr/>
        </p:nvSpPr>
        <p:spPr>
          <a:xfrm>
            <a:off x="2348722" y="5346201"/>
            <a:ext cx="1145851" cy="553357"/>
          </a:xfrm>
          <a:prstGeom prst="rect">
            <a:avLst/>
          </a:prstGeom>
        </p:spPr>
        <p:txBody>
          <a:bodyPr wrap="square" anchor="b">
            <a:spAutoFit/>
          </a:bodyPr>
          <a:lstStyle/>
          <a:p>
            <a:pPr marL="0" lvl="1" indent="0" algn="ctr">
              <a:lnSpc>
                <a:spcPct val="107000"/>
              </a:lnSpc>
              <a:spcAft>
                <a:spcPts val="600"/>
              </a:spcAft>
              <a:buSzPct val="110000"/>
            </a:pPr>
            <a:r>
              <a:rPr lang="en-US" sz="1400" b="1" dirty="0">
                <a:solidFill>
                  <a:schemeClr val="accent5"/>
                </a:solidFill>
                <a:latin typeface="Arial Narrow" panose="020B0606020202030204" pitchFamily="34" charset="0"/>
                <a:cs typeface="Arial" panose="020B0604020202020204" pitchFamily="34" charset="0"/>
              </a:rPr>
              <a:t>Sliced meats are </a:t>
            </a:r>
            <a:r>
              <a:rPr lang="en-US" sz="1400" b="1" dirty="0" err="1">
                <a:solidFill>
                  <a:schemeClr val="accent5"/>
                </a:solidFill>
                <a:latin typeface="Arial Narrow" panose="020B0606020202030204" pitchFamily="34" charset="0"/>
                <a:cs typeface="Arial" panose="020B0604020202020204" pitchFamily="34" charset="0"/>
              </a:rPr>
              <a:t>HPP’d</a:t>
            </a:r>
            <a:endParaRPr lang="en-US" sz="1400" b="1" dirty="0">
              <a:solidFill>
                <a:schemeClr val="accent5"/>
              </a:solidFill>
              <a:latin typeface="Arial Narrow" panose="020B0606020202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AFD3CF3-4113-4E97-815C-857E048BE3B9}"/>
              </a:ext>
            </a:extLst>
          </p:cNvPr>
          <p:cNvSpPr/>
          <p:nvPr/>
        </p:nvSpPr>
        <p:spPr>
          <a:xfrm>
            <a:off x="3938759" y="5163759"/>
            <a:ext cx="1323738" cy="548640"/>
          </a:xfrm>
          <a:prstGeom prst="rect">
            <a:avLst/>
          </a:prstGeom>
        </p:spPr>
        <p:txBody>
          <a:bodyPr wrap="square" anchor="b">
            <a:spAutoFit/>
          </a:bodyPr>
          <a:lstStyle/>
          <a:p>
            <a:pPr marL="0" lvl="1" indent="0" algn="ctr">
              <a:lnSpc>
                <a:spcPct val="107000"/>
              </a:lnSpc>
              <a:spcAft>
                <a:spcPts val="600"/>
              </a:spcAft>
              <a:buSzPct val="110000"/>
            </a:pPr>
            <a:r>
              <a:rPr lang="en-US" sz="1400" b="1" dirty="0">
                <a:solidFill>
                  <a:schemeClr val="accent5"/>
                </a:solidFill>
                <a:latin typeface="Arial Narrow" panose="020B0606020202030204" pitchFamily="34" charset="0"/>
                <a:cs typeface="Arial" panose="020B0604020202020204" pitchFamily="34" charset="0"/>
              </a:rPr>
              <a:t>Kit is assembled</a:t>
            </a:r>
          </a:p>
        </p:txBody>
      </p:sp>
      <p:sp>
        <p:nvSpPr>
          <p:cNvPr id="6" name="Rectangle 5">
            <a:extLst>
              <a:ext uri="{FF2B5EF4-FFF2-40B4-BE49-F238E27FC236}">
                <a16:creationId xmlns:a16="http://schemas.microsoft.com/office/drawing/2014/main" id="{D98C3CB9-FE49-4903-9E3D-D84D150FA660}"/>
              </a:ext>
            </a:extLst>
          </p:cNvPr>
          <p:cNvSpPr/>
          <p:nvPr/>
        </p:nvSpPr>
        <p:spPr>
          <a:xfrm>
            <a:off x="5606509" y="4959038"/>
            <a:ext cx="1386480" cy="548640"/>
          </a:xfrm>
          <a:prstGeom prst="rect">
            <a:avLst/>
          </a:prstGeom>
        </p:spPr>
        <p:txBody>
          <a:bodyPr wrap="square" anchor="b">
            <a:spAutoFit/>
          </a:bodyPr>
          <a:lstStyle/>
          <a:p>
            <a:pPr marL="0" lvl="1" indent="0" algn="ctr">
              <a:lnSpc>
                <a:spcPct val="107000"/>
              </a:lnSpc>
              <a:spcAft>
                <a:spcPts val="600"/>
              </a:spcAft>
              <a:buSzPct val="110000"/>
            </a:pPr>
            <a:r>
              <a:rPr lang="en-US" sz="1400" b="1" dirty="0">
                <a:solidFill>
                  <a:schemeClr val="accent5"/>
                </a:solidFill>
                <a:latin typeface="Arial Narrow" panose="020B0606020202030204" pitchFamily="34" charset="0"/>
                <a:cs typeface="Arial" panose="020B0604020202020204" pitchFamily="34" charset="0"/>
              </a:rPr>
              <a:t>Kit is coded, dated &amp; stamped</a:t>
            </a:r>
          </a:p>
        </p:txBody>
      </p:sp>
      <p:sp>
        <p:nvSpPr>
          <p:cNvPr id="7" name="Rectangle 6">
            <a:extLst>
              <a:ext uri="{FF2B5EF4-FFF2-40B4-BE49-F238E27FC236}">
                <a16:creationId xmlns:a16="http://schemas.microsoft.com/office/drawing/2014/main" id="{F10BA272-B2ED-44AB-A55D-E6283B0339E6}"/>
              </a:ext>
            </a:extLst>
          </p:cNvPr>
          <p:cNvSpPr/>
          <p:nvPr/>
        </p:nvSpPr>
        <p:spPr>
          <a:xfrm>
            <a:off x="7325761" y="4741541"/>
            <a:ext cx="1386480" cy="548640"/>
          </a:xfrm>
          <a:prstGeom prst="rect">
            <a:avLst/>
          </a:prstGeom>
        </p:spPr>
        <p:txBody>
          <a:bodyPr wrap="square" anchor="b">
            <a:spAutoFit/>
          </a:bodyPr>
          <a:lstStyle/>
          <a:p>
            <a:pPr marL="0" lvl="1" indent="0" algn="ctr">
              <a:lnSpc>
                <a:spcPct val="107000"/>
              </a:lnSpc>
              <a:spcAft>
                <a:spcPts val="600"/>
              </a:spcAft>
              <a:buSzPct val="110000"/>
            </a:pPr>
            <a:r>
              <a:rPr lang="en-US" sz="1400" b="1" dirty="0">
                <a:solidFill>
                  <a:schemeClr val="accent5"/>
                </a:solidFill>
                <a:latin typeface="Arial Narrow" panose="020B0606020202030204" pitchFamily="34" charset="0"/>
                <a:cs typeface="Arial" panose="020B0604020202020204" pitchFamily="34" charset="0"/>
              </a:rPr>
              <a:t>Kit is packaged and distributed</a:t>
            </a:r>
          </a:p>
        </p:txBody>
      </p:sp>
      <p:sp>
        <p:nvSpPr>
          <p:cNvPr id="8" name="Freeform: Shape 7">
            <a:extLst>
              <a:ext uri="{FF2B5EF4-FFF2-40B4-BE49-F238E27FC236}">
                <a16:creationId xmlns:a16="http://schemas.microsoft.com/office/drawing/2014/main" id="{8B3929C0-16B0-4E46-AF61-40E9AEE9659E}"/>
              </a:ext>
            </a:extLst>
          </p:cNvPr>
          <p:cNvSpPr/>
          <p:nvPr/>
        </p:nvSpPr>
        <p:spPr>
          <a:xfrm>
            <a:off x="632570" y="5051073"/>
            <a:ext cx="1286110" cy="1240087"/>
          </a:xfrm>
          <a:custGeom>
            <a:avLst/>
            <a:gdLst>
              <a:gd name="connsiteX0" fmla="*/ 0 w 1711813"/>
              <a:gd name="connsiteY0" fmla="*/ 0 h 1500505"/>
              <a:gd name="connsiteX1" fmla="*/ 1711813 w 1711813"/>
              <a:gd name="connsiteY1" fmla="*/ 0 h 1500505"/>
              <a:gd name="connsiteX2" fmla="*/ 1711813 w 1711813"/>
              <a:gd name="connsiteY2" fmla="*/ 1500505 h 1500505"/>
              <a:gd name="connsiteX3" fmla="*/ 0 w 1711813"/>
              <a:gd name="connsiteY3" fmla="*/ 1500505 h 1500505"/>
              <a:gd name="connsiteX4" fmla="*/ 0 w 1711813"/>
              <a:gd name="connsiteY4" fmla="*/ 0 h 150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13" h="1500505">
                <a:moveTo>
                  <a:pt x="0" y="0"/>
                </a:moveTo>
                <a:lnTo>
                  <a:pt x="1711813" y="0"/>
                </a:lnTo>
                <a:lnTo>
                  <a:pt x="1711813" y="1500505"/>
                </a:lnTo>
                <a:lnTo>
                  <a:pt x="0" y="1500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endParaRPr lang="en-US" sz="4500" kern="1200" dirty="0"/>
          </a:p>
        </p:txBody>
      </p:sp>
      <p:sp>
        <p:nvSpPr>
          <p:cNvPr id="9" name="L-Shape 8">
            <a:extLst>
              <a:ext uri="{FF2B5EF4-FFF2-40B4-BE49-F238E27FC236}">
                <a16:creationId xmlns:a16="http://schemas.microsoft.com/office/drawing/2014/main" id="{B0E603CA-C9C2-4FC1-9780-BA385B62BA9E}"/>
              </a:ext>
            </a:extLst>
          </p:cNvPr>
          <p:cNvSpPr/>
          <p:nvPr/>
        </p:nvSpPr>
        <p:spPr>
          <a:xfrm rot="5400000">
            <a:off x="822369" y="4582870"/>
            <a:ext cx="747926" cy="1567028"/>
          </a:xfrm>
          <a:prstGeom prst="corner">
            <a:avLst>
              <a:gd name="adj1" fmla="val 10347"/>
              <a:gd name="adj2" fmla="val 9375"/>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BB8E32EF-C18E-47D7-B87A-1D9938A8D2B7}"/>
              </a:ext>
            </a:extLst>
          </p:cNvPr>
          <p:cNvSpPr/>
          <p:nvPr/>
        </p:nvSpPr>
        <p:spPr>
          <a:xfrm>
            <a:off x="2315038" y="4755864"/>
            <a:ext cx="1286110" cy="1240087"/>
          </a:xfrm>
          <a:custGeom>
            <a:avLst/>
            <a:gdLst>
              <a:gd name="connsiteX0" fmla="*/ 0 w 1711813"/>
              <a:gd name="connsiteY0" fmla="*/ 0 h 1500505"/>
              <a:gd name="connsiteX1" fmla="*/ 1711813 w 1711813"/>
              <a:gd name="connsiteY1" fmla="*/ 0 h 1500505"/>
              <a:gd name="connsiteX2" fmla="*/ 1711813 w 1711813"/>
              <a:gd name="connsiteY2" fmla="*/ 1500505 h 1500505"/>
              <a:gd name="connsiteX3" fmla="*/ 0 w 1711813"/>
              <a:gd name="connsiteY3" fmla="*/ 1500505 h 1500505"/>
              <a:gd name="connsiteX4" fmla="*/ 0 w 1711813"/>
              <a:gd name="connsiteY4" fmla="*/ 0 h 150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13" h="1500505">
                <a:moveTo>
                  <a:pt x="0" y="0"/>
                </a:moveTo>
                <a:lnTo>
                  <a:pt x="1711813" y="0"/>
                </a:lnTo>
                <a:lnTo>
                  <a:pt x="1711813" y="1500505"/>
                </a:lnTo>
                <a:lnTo>
                  <a:pt x="0" y="1500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endParaRPr lang="en-US" sz="4500" kern="1200" dirty="0"/>
          </a:p>
        </p:txBody>
      </p:sp>
      <p:sp>
        <p:nvSpPr>
          <p:cNvPr id="11" name="Freeform: Shape 10">
            <a:extLst>
              <a:ext uri="{FF2B5EF4-FFF2-40B4-BE49-F238E27FC236}">
                <a16:creationId xmlns:a16="http://schemas.microsoft.com/office/drawing/2014/main" id="{293260A6-538C-4C12-B5BE-F7670034EC35}"/>
              </a:ext>
            </a:extLst>
          </p:cNvPr>
          <p:cNvSpPr/>
          <p:nvPr/>
        </p:nvSpPr>
        <p:spPr>
          <a:xfrm>
            <a:off x="3997506" y="4584480"/>
            <a:ext cx="1286110" cy="1240087"/>
          </a:xfrm>
          <a:custGeom>
            <a:avLst/>
            <a:gdLst>
              <a:gd name="connsiteX0" fmla="*/ 0 w 1711813"/>
              <a:gd name="connsiteY0" fmla="*/ 0 h 1500505"/>
              <a:gd name="connsiteX1" fmla="*/ 1711813 w 1711813"/>
              <a:gd name="connsiteY1" fmla="*/ 0 h 1500505"/>
              <a:gd name="connsiteX2" fmla="*/ 1711813 w 1711813"/>
              <a:gd name="connsiteY2" fmla="*/ 1500505 h 1500505"/>
              <a:gd name="connsiteX3" fmla="*/ 0 w 1711813"/>
              <a:gd name="connsiteY3" fmla="*/ 1500505 h 1500505"/>
              <a:gd name="connsiteX4" fmla="*/ 0 w 1711813"/>
              <a:gd name="connsiteY4" fmla="*/ 0 h 150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13" h="1500505">
                <a:moveTo>
                  <a:pt x="0" y="0"/>
                </a:moveTo>
                <a:lnTo>
                  <a:pt x="1711813" y="0"/>
                </a:lnTo>
                <a:lnTo>
                  <a:pt x="1711813" y="1500505"/>
                </a:lnTo>
                <a:lnTo>
                  <a:pt x="0" y="1500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endParaRPr lang="en-US" sz="4500" kern="1200" dirty="0"/>
          </a:p>
        </p:txBody>
      </p:sp>
      <p:sp>
        <p:nvSpPr>
          <p:cNvPr id="12" name="Freeform: Shape 11">
            <a:extLst>
              <a:ext uri="{FF2B5EF4-FFF2-40B4-BE49-F238E27FC236}">
                <a16:creationId xmlns:a16="http://schemas.microsoft.com/office/drawing/2014/main" id="{BED1B38E-6E02-4FA9-B92F-F054B520DD2B}"/>
              </a:ext>
            </a:extLst>
          </p:cNvPr>
          <p:cNvSpPr/>
          <p:nvPr/>
        </p:nvSpPr>
        <p:spPr>
          <a:xfrm>
            <a:off x="5670655" y="4366997"/>
            <a:ext cx="1286110" cy="1240087"/>
          </a:xfrm>
          <a:custGeom>
            <a:avLst/>
            <a:gdLst>
              <a:gd name="connsiteX0" fmla="*/ 0 w 1711813"/>
              <a:gd name="connsiteY0" fmla="*/ 0 h 1500505"/>
              <a:gd name="connsiteX1" fmla="*/ 1711813 w 1711813"/>
              <a:gd name="connsiteY1" fmla="*/ 0 h 1500505"/>
              <a:gd name="connsiteX2" fmla="*/ 1711813 w 1711813"/>
              <a:gd name="connsiteY2" fmla="*/ 1500505 h 1500505"/>
              <a:gd name="connsiteX3" fmla="*/ 0 w 1711813"/>
              <a:gd name="connsiteY3" fmla="*/ 1500505 h 1500505"/>
              <a:gd name="connsiteX4" fmla="*/ 0 w 1711813"/>
              <a:gd name="connsiteY4" fmla="*/ 0 h 150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13" h="1500505">
                <a:moveTo>
                  <a:pt x="0" y="0"/>
                </a:moveTo>
                <a:lnTo>
                  <a:pt x="1711813" y="0"/>
                </a:lnTo>
                <a:lnTo>
                  <a:pt x="1711813" y="1500505"/>
                </a:lnTo>
                <a:lnTo>
                  <a:pt x="0" y="1500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endParaRPr lang="en-US" sz="4500" kern="1200" dirty="0"/>
          </a:p>
        </p:txBody>
      </p:sp>
      <p:sp>
        <p:nvSpPr>
          <p:cNvPr id="13" name="Freeform: Shape 12">
            <a:extLst>
              <a:ext uri="{FF2B5EF4-FFF2-40B4-BE49-F238E27FC236}">
                <a16:creationId xmlns:a16="http://schemas.microsoft.com/office/drawing/2014/main" id="{97F16958-95CC-4BFE-8AC7-B2349527A937}"/>
              </a:ext>
            </a:extLst>
          </p:cNvPr>
          <p:cNvSpPr/>
          <p:nvPr/>
        </p:nvSpPr>
        <p:spPr>
          <a:xfrm>
            <a:off x="7353123" y="4157513"/>
            <a:ext cx="1286110" cy="1240087"/>
          </a:xfrm>
          <a:custGeom>
            <a:avLst/>
            <a:gdLst>
              <a:gd name="connsiteX0" fmla="*/ 0 w 1711813"/>
              <a:gd name="connsiteY0" fmla="*/ 0 h 1500505"/>
              <a:gd name="connsiteX1" fmla="*/ 1711813 w 1711813"/>
              <a:gd name="connsiteY1" fmla="*/ 0 h 1500505"/>
              <a:gd name="connsiteX2" fmla="*/ 1711813 w 1711813"/>
              <a:gd name="connsiteY2" fmla="*/ 1500505 h 1500505"/>
              <a:gd name="connsiteX3" fmla="*/ 0 w 1711813"/>
              <a:gd name="connsiteY3" fmla="*/ 1500505 h 1500505"/>
              <a:gd name="connsiteX4" fmla="*/ 0 w 1711813"/>
              <a:gd name="connsiteY4" fmla="*/ 0 h 150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13" h="1500505">
                <a:moveTo>
                  <a:pt x="0" y="0"/>
                </a:moveTo>
                <a:lnTo>
                  <a:pt x="1711813" y="0"/>
                </a:lnTo>
                <a:lnTo>
                  <a:pt x="1711813" y="1500505"/>
                </a:lnTo>
                <a:lnTo>
                  <a:pt x="0" y="1500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endParaRPr lang="en-US" sz="4500" kern="1200" dirty="0"/>
          </a:p>
        </p:txBody>
      </p:sp>
      <p:sp>
        <p:nvSpPr>
          <p:cNvPr id="14" name="L-Shape 13">
            <a:extLst>
              <a:ext uri="{FF2B5EF4-FFF2-40B4-BE49-F238E27FC236}">
                <a16:creationId xmlns:a16="http://schemas.microsoft.com/office/drawing/2014/main" id="{3CDA0F3C-E97C-43AC-9114-1D498610A05A}"/>
              </a:ext>
            </a:extLst>
          </p:cNvPr>
          <p:cNvSpPr/>
          <p:nvPr/>
        </p:nvSpPr>
        <p:spPr>
          <a:xfrm rot="5400000">
            <a:off x="2507881" y="4390424"/>
            <a:ext cx="747926" cy="1567028"/>
          </a:xfrm>
          <a:prstGeom prst="corner">
            <a:avLst>
              <a:gd name="adj1" fmla="val 10347"/>
              <a:gd name="adj2" fmla="val 9375"/>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L-Shape 14">
            <a:extLst>
              <a:ext uri="{FF2B5EF4-FFF2-40B4-BE49-F238E27FC236}">
                <a16:creationId xmlns:a16="http://schemas.microsoft.com/office/drawing/2014/main" id="{279F3AD5-901A-4D61-8AB1-1CFEF762E134}"/>
              </a:ext>
            </a:extLst>
          </p:cNvPr>
          <p:cNvSpPr/>
          <p:nvPr/>
        </p:nvSpPr>
        <p:spPr>
          <a:xfrm rot="5400000">
            <a:off x="4219786" y="4215228"/>
            <a:ext cx="747926" cy="1567028"/>
          </a:xfrm>
          <a:prstGeom prst="corner">
            <a:avLst>
              <a:gd name="adj1" fmla="val 10347"/>
              <a:gd name="adj2" fmla="val 9375"/>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L-Shape 15">
            <a:extLst>
              <a:ext uri="{FF2B5EF4-FFF2-40B4-BE49-F238E27FC236}">
                <a16:creationId xmlns:a16="http://schemas.microsoft.com/office/drawing/2014/main" id="{35E2902A-7EE9-4C7C-8BE0-919B1F974922}"/>
              </a:ext>
            </a:extLst>
          </p:cNvPr>
          <p:cNvSpPr/>
          <p:nvPr/>
        </p:nvSpPr>
        <p:spPr>
          <a:xfrm rot="5400000">
            <a:off x="5872817" y="4000167"/>
            <a:ext cx="747926" cy="1567028"/>
          </a:xfrm>
          <a:prstGeom prst="corner">
            <a:avLst>
              <a:gd name="adj1" fmla="val 10347"/>
              <a:gd name="adj2" fmla="val 9375"/>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L-Shape 16">
            <a:extLst>
              <a:ext uri="{FF2B5EF4-FFF2-40B4-BE49-F238E27FC236}">
                <a16:creationId xmlns:a16="http://schemas.microsoft.com/office/drawing/2014/main" id="{BB3F5CFF-5136-471A-BA67-839E09910EE3}"/>
              </a:ext>
            </a:extLst>
          </p:cNvPr>
          <p:cNvSpPr/>
          <p:nvPr/>
        </p:nvSpPr>
        <p:spPr>
          <a:xfrm rot="5400000">
            <a:off x="7463883" y="3912380"/>
            <a:ext cx="747926" cy="1347386"/>
          </a:xfrm>
          <a:prstGeom prst="corner">
            <a:avLst>
              <a:gd name="adj1" fmla="val 10347"/>
              <a:gd name="adj2" fmla="val 9375"/>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8" name="Picture 17">
            <a:extLst>
              <a:ext uri="{FF2B5EF4-FFF2-40B4-BE49-F238E27FC236}">
                <a16:creationId xmlns:a16="http://schemas.microsoft.com/office/drawing/2014/main" id="{D7AF1EE4-2631-4A92-90F1-A36C01C5E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33" y="4186203"/>
            <a:ext cx="1280160" cy="1280160"/>
          </a:xfrm>
          <a:prstGeom prst="rect">
            <a:avLst/>
          </a:prstGeom>
        </p:spPr>
      </p:pic>
      <p:pic>
        <p:nvPicPr>
          <p:cNvPr id="19" name="Picture 18">
            <a:extLst>
              <a:ext uri="{FF2B5EF4-FFF2-40B4-BE49-F238E27FC236}">
                <a16:creationId xmlns:a16="http://schemas.microsoft.com/office/drawing/2014/main" id="{B8BD35EB-7B65-4354-9669-E3506526C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08" y="3800675"/>
            <a:ext cx="1280160" cy="1280160"/>
          </a:xfrm>
          <a:prstGeom prst="rect">
            <a:avLst/>
          </a:prstGeom>
        </p:spPr>
      </p:pic>
      <p:grpSp>
        <p:nvGrpSpPr>
          <p:cNvPr id="20" name="Group 19">
            <a:extLst>
              <a:ext uri="{FF2B5EF4-FFF2-40B4-BE49-F238E27FC236}">
                <a16:creationId xmlns:a16="http://schemas.microsoft.com/office/drawing/2014/main" id="{5B3FF440-BA19-457C-91B2-02A7919B4020}"/>
              </a:ext>
            </a:extLst>
          </p:cNvPr>
          <p:cNvGrpSpPr/>
          <p:nvPr/>
        </p:nvGrpSpPr>
        <p:grpSpPr>
          <a:xfrm>
            <a:off x="7361518" y="3596427"/>
            <a:ext cx="1280160" cy="1280160"/>
            <a:chOff x="7357270" y="1368373"/>
            <a:chExt cx="1280160" cy="1280160"/>
          </a:xfrm>
        </p:grpSpPr>
        <p:pic>
          <p:nvPicPr>
            <p:cNvPr id="21" name="Picture 20">
              <a:extLst>
                <a:ext uri="{FF2B5EF4-FFF2-40B4-BE49-F238E27FC236}">
                  <a16:creationId xmlns:a16="http://schemas.microsoft.com/office/drawing/2014/main" id="{80FDC024-4A54-45A6-A437-7D4CB6D8D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270" y="1368373"/>
              <a:ext cx="1280160" cy="1280160"/>
            </a:xfrm>
            <a:prstGeom prst="rect">
              <a:avLst/>
            </a:prstGeom>
          </p:spPr>
        </p:pic>
        <p:pic>
          <p:nvPicPr>
            <p:cNvPr id="22" name="Picture 21">
              <a:extLst>
                <a:ext uri="{FF2B5EF4-FFF2-40B4-BE49-F238E27FC236}">
                  <a16:creationId xmlns:a16="http://schemas.microsoft.com/office/drawing/2014/main" id="{876FF734-3B20-456E-A2B7-D21B25921E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40" b="93159" l="1875" r="95781">
                          <a14:foregroundMark x1="4766" y1="26157" x2="82422" y2="45473"/>
                          <a14:foregroundMark x1="86250" y1="6841" x2="23984" y2="60362"/>
                          <a14:foregroundMark x1="5000" y1="72435" x2="8594" y2="83501"/>
                          <a14:foregroundMark x1="8594" y1="83501" x2="13672" y2="87525"/>
                          <a14:foregroundMark x1="13672" y1="87525" x2="36875" y2="87726"/>
                          <a14:foregroundMark x1="36875" y1="87726" x2="65313" y2="79477"/>
                          <a14:foregroundMark x1="65313" y1="79477" x2="72734" y2="73843"/>
                          <a14:foregroundMark x1="72734" y1="73843" x2="77031" y2="64789"/>
                          <a14:foregroundMark x1="77031" y1="64789" x2="29219" y2="43058"/>
                          <a14:foregroundMark x1="29219" y1="43058" x2="11250" y2="21932"/>
                          <a14:foregroundMark x1="11250" y1="21932" x2="13125" y2="9256"/>
                          <a14:foregroundMark x1="13125" y1="9256" x2="19375" y2="8652"/>
                          <a14:foregroundMark x1="19375" y1="8652" x2="45547" y2="14688"/>
                          <a14:foregroundMark x1="45547" y1="14688" x2="75313" y2="37425"/>
                          <a14:foregroundMark x1="75313" y1="37425" x2="83281" y2="52314"/>
                          <a14:foregroundMark x1="83281" y1="52314" x2="90469" y2="46479"/>
                          <a14:foregroundMark x1="90469" y1="46479" x2="93281" y2="57948"/>
                          <a14:foregroundMark x1="93281" y1="57948" x2="93125" y2="72435"/>
                          <a14:foregroundMark x1="93125" y1="72435" x2="88594" y2="80684"/>
                          <a14:foregroundMark x1="88594" y1="80684" x2="77578" y2="88934"/>
                          <a14:foregroundMark x1="24922" y1="19115" x2="68125" y2="29577"/>
                          <a14:foregroundMark x1="68125" y1="29577" x2="86406" y2="24950"/>
                          <a14:foregroundMark x1="86406" y1="24950" x2="85938" y2="66398"/>
                          <a14:foregroundMark x1="85938" y1="66398" x2="75625" y2="75050"/>
                          <a14:foregroundMark x1="75625" y1="75050" x2="18125" y2="59155"/>
                          <a14:foregroundMark x1="18125" y1="59155" x2="12734" y2="55533"/>
                          <a14:foregroundMark x1="12734" y1="55533" x2="9141" y2="47686"/>
                          <a14:foregroundMark x1="4766" y1="27767" x2="2656" y2="41247"/>
                          <a14:foregroundMark x1="2656" y1="41247" x2="2109" y2="55131"/>
                          <a14:foregroundMark x1="2109" y1="55131" x2="5234" y2="73642"/>
                          <a14:foregroundMark x1="64609" y1="85312" x2="73203" y2="84507"/>
                          <a14:foregroundMark x1="73203" y1="84507" x2="80234" y2="84507"/>
                          <a14:foregroundMark x1="26016" y1="7847" x2="63984" y2="11670"/>
                          <a14:foregroundMark x1="63984" y1="11670" x2="70391" y2="17304"/>
                          <a14:foregroundMark x1="70391" y1="17304" x2="82188" y2="21127"/>
                          <a14:foregroundMark x1="82188" y1="21127" x2="87500" y2="27767"/>
                          <a14:foregroundMark x1="87500" y1="27767" x2="94844" y2="50704"/>
                          <a14:foregroundMark x1="94844" y1="50704" x2="95391" y2="54326"/>
                          <a14:foregroundMark x1="86797" y1="13078" x2="91094" y2="23541"/>
                          <a14:foregroundMark x1="91094" y1="23541" x2="95859" y2="43260"/>
                          <a14:foregroundMark x1="64766" y1="8451" x2="83672" y2="9859"/>
                          <a14:foregroundMark x1="87266" y1="12676" x2="94922" y2="35211"/>
                          <a14:foregroundMark x1="5859" y1="28773" x2="4453" y2="61167"/>
                          <a14:foregroundMark x1="29922" y1="92555" x2="83828" y2="93159"/>
                        </a14:backgroundRemoval>
                      </a14:imgEffect>
                    </a14:imgLayer>
                  </a14:imgProps>
                </a:ext>
              </a:extLst>
            </a:blip>
            <a:stretch>
              <a:fillRect/>
            </a:stretch>
          </p:blipFill>
          <p:spPr>
            <a:xfrm>
              <a:off x="7902232" y="2072223"/>
              <a:ext cx="179395" cy="69657"/>
            </a:xfrm>
            <a:prstGeom prst="rect">
              <a:avLst/>
            </a:prstGeom>
          </p:spPr>
        </p:pic>
        <p:pic>
          <p:nvPicPr>
            <p:cNvPr id="23" name="Picture 22">
              <a:extLst>
                <a:ext uri="{FF2B5EF4-FFF2-40B4-BE49-F238E27FC236}">
                  <a16:creationId xmlns:a16="http://schemas.microsoft.com/office/drawing/2014/main" id="{2901FA40-CEE0-4615-A98B-E75F1AFC8B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40" b="93159" l="1875" r="95781">
                          <a14:foregroundMark x1="4766" y1="26157" x2="82422" y2="45473"/>
                          <a14:foregroundMark x1="86250" y1="6841" x2="23984" y2="60362"/>
                          <a14:foregroundMark x1="5000" y1="72435" x2="8594" y2="83501"/>
                          <a14:foregroundMark x1="8594" y1="83501" x2="13672" y2="87525"/>
                          <a14:foregroundMark x1="13672" y1="87525" x2="36875" y2="87726"/>
                          <a14:foregroundMark x1="36875" y1="87726" x2="65313" y2="79477"/>
                          <a14:foregroundMark x1="65313" y1="79477" x2="72734" y2="73843"/>
                          <a14:foregroundMark x1="72734" y1="73843" x2="77031" y2="64789"/>
                          <a14:foregroundMark x1="77031" y1="64789" x2="29219" y2="43058"/>
                          <a14:foregroundMark x1="29219" y1="43058" x2="11250" y2="21932"/>
                          <a14:foregroundMark x1="11250" y1="21932" x2="13125" y2="9256"/>
                          <a14:foregroundMark x1="13125" y1="9256" x2="19375" y2="8652"/>
                          <a14:foregroundMark x1="19375" y1="8652" x2="45547" y2="14688"/>
                          <a14:foregroundMark x1="45547" y1="14688" x2="75313" y2="37425"/>
                          <a14:foregroundMark x1="75313" y1="37425" x2="83281" y2="52314"/>
                          <a14:foregroundMark x1="83281" y1="52314" x2="90469" y2="46479"/>
                          <a14:foregroundMark x1="90469" y1="46479" x2="93281" y2="57948"/>
                          <a14:foregroundMark x1="93281" y1="57948" x2="93125" y2="72435"/>
                          <a14:foregroundMark x1="93125" y1="72435" x2="88594" y2="80684"/>
                          <a14:foregroundMark x1="88594" y1="80684" x2="77578" y2="88934"/>
                          <a14:foregroundMark x1="24922" y1="19115" x2="68125" y2="29577"/>
                          <a14:foregroundMark x1="68125" y1="29577" x2="86406" y2="24950"/>
                          <a14:foregroundMark x1="86406" y1="24950" x2="85938" y2="66398"/>
                          <a14:foregroundMark x1="85938" y1="66398" x2="75625" y2="75050"/>
                          <a14:foregroundMark x1="75625" y1="75050" x2="18125" y2="59155"/>
                          <a14:foregroundMark x1="18125" y1="59155" x2="12734" y2="55533"/>
                          <a14:foregroundMark x1="12734" y1="55533" x2="9141" y2="47686"/>
                          <a14:foregroundMark x1="4766" y1="27767" x2="2656" y2="41247"/>
                          <a14:foregroundMark x1="2656" y1="41247" x2="2109" y2="55131"/>
                          <a14:foregroundMark x1="2109" y1="55131" x2="5234" y2="73642"/>
                          <a14:foregroundMark x1="64609" y1="85312" x2="73203" y2="84507"/>
                          <a14:foregroundMark x1="73203" y1="84507" x2="80234" y2="84507"/>
                          <a14:foregroundMark x1="26016" y1="7847" x2="63984" y2="11670"/>
                          <a14:foregroundMark x1="63984" y1="11670" x2="70391" y2="17304"/>
                          <a14:foregroundMark x1="70391" y1="17304" x2="82188" y2="21127"/>
                          <a14:foregroundMark x1="82188" y1="21127" x2="87500" y2="27767"/>
                          <a14:foregroundMark x1="87500" y1="27767" x2="94844" y2="50704"/>
                          <a14:foregroundMark x1="94844" y1="50704" x2="95391" y2="54326"/>
                          <a14:foregroundMark x1="86797" y1="13078" x2="91094" y2="23541"/>
                          <a14:foregroundMark x1="91094" y1="23541" x2="95859" y2="43260"/>
                          <a14:foregroundMark x1="64766" y1="8451" x2="83672" y2="9859"/>
                          <a14:foregroundMark x1="87266" y1="12676" x2="94922" y2="35211"/>
                          <a14:foregroundMark x1="5859" y1="28773" x2="4453" y2="61167"/>
                          <a14:foregroundMark x1="29922" y1="92555" x2="83828" y2="93159"/>
                        </a14:backgroundRemoval>
                      </a14:imgEffect>
                    </a14:imgLayer>
                  </a14:imgProps>
                </a:ext>
              </a:extLst>
            </a:blip>
            <a:stretch>
              <a:fillRect/>
            </a:stretch>
          </p:blipFill>
          <p:spPr>
            <a:xfrm rot="461145">
              <a:off x="8147044" y="1828373"/>
              <a:ext cx="131368" cy="51009"/>
            </a:xfrm>
            <a:prstGeom prst="rect">
              <a:avLst/>
            </a:prstGeom>
          </p:spPr>
        </p:pic>
        <p:pic>
          <p:nvPicPr>
            <p:cNvPr id="24" name="Picture 23">
              <a:extLst>
                <a:ext uri="{FF2B5EF4-FFF2-40B4-BE49-F238E27FC236}">
                  <a16:creationId xmlns:a16="http://schemas.microsoft.com/office/drawing/2014/main" id="{0EFFEA61-AD81-44D4-94B8-281494AAB4C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40" b="93159" l="1875" r="95781">
                          <a14:foregroundMark x1="4766" y1="26157" x2="82422" y2="45473"/>
                          <a14:foregroundMark x1="86250" y1="6841" x2="23984" y2="60362"/>
                          <a14:foregroundMark x1="5000" y1="72435" x2="8594" y2="83501"/>
                          <a14:foregroundMark x1="8594" y1="83501" x2="13672" y2="87525"/>
                          <a14:foregroundMark x1="13672" y1="87525" x2="36875" y2="87726"/>
                          <a14:foregroundMark x1="36875" y1="87726" x2="65313" y2="79477"/>
                          <a14:foregroundMark x1="65313" y1="79477" x2="72734" y2="73843"/>
                          <a14:foregroundMark x1="72734" y1="73843" x2="77031" y2="64789"/>
                          <a14:foregroundMark x1="77031" y1="64789" x2="29219" y2="43058"/>
                          <a14:foregroundMark x1="29219" y1="43058" x2="11250" y2="21932"/>
                          <a14:foregroundMark x1="11250" y1="21932" x2="13125" y2="9256"/>
                          <a14:foregroundMark x1="13125" y1="9256" x2="19375" y2="8652"/>
                          <a14:foregroundMark x1="19375" y1="8652" x2="45547" y2="14688"/>
                          <a14:foregroundMark x1="45547" y1="14688" x2="75313" y2="37425"/>
                          <a14:foregroundMark x1="75313" y1="37425" x2="83281" y2="52314"/>
                          <a14:foregroundMark x1="83281" y1="52314" x2="90469" y2="46479"/>
                          <a14:foregroundMark x1="90469" y1="46479" x2="93281" y2="57948"/>
                          <a14:foregroundMark x1="93281" y1="57948" x2="93125" y2="72435"/>
                          <a14:foregroundMark x1="93125" y1="72435" x2="88594" y2="80684"/>
                          <a14:foregroundMark x1="88594" y1="80684" x2="77578" y2="88934"/>
                          <a14:foregroundMark x1="24922" y1="19115" x2="68125" y2="29577"/>
                          <a14:foregroundMark x1="68125" y1="29577" x2="86406" y2="24950"/>
                          <a14:foregroundMark x1="86406" y1="24950" x2="85938" y2="66398"/>
                          <a14:foregroundMark x1="85938" y1="66398" x2="75625" y2="75050"/>
                          <a14:foregroundMark x1="75625" y1="75050" x2="18125" y2="59155"/>
                          <a14:foregroundMark x1="18125" y1="59155" x2="12734" y2="55533"/>
                          <a14:foregroundMark x1="12734" y1="55533" x2="9141" y2="47686"/>
                          <a14:foregroundMark x1="4766" y1="27767" x2="2656" y2="41247"/>
                          <a14:foregroundMark x1="2656" y1="41247" x2="2109" y2="55131"/>
                          <a14:foregroundMark x1="2109" y1="55131" x2="5234" y2="73642"/>
                          <a14:foregroundMark x1="64609" y1="85312" x2="73203" y2="84507"/>
                          <a14:foregroundMark x1="73203" y1="84507" x2="80234" y2="84507"/>
                          <a14:foregroundMark x1="26016" y1="7847" x2="63984" y2="11670"/>
                          <a14:foregroundMark x1="63984" y1="11670" x2="70391" y2="17304"/>
                          <a14:foregroundMark x1="70391" y1="17304" x2="82188" y2="21127"/>
                          <a14:foregroundMark x1="82188" y1="21127" x2="87500" y2="27767"/>
                          <a14:foregroundMark x1="87500" y1="27767" x2="94844" y2="50704"/>
                          <a14:foregroundMark x1="94844" y1="50704" x2="95391" y2="54326"/>
                          <a14:foregroundMark x1="86797" y1="13078" x2="91094" y2="23541"/>
                          <a14:foregroundMark x1="91094" y1="23541" x2="95859" y2="43260"/>
                          <a14:foregroundMark x1="64766" y1="8451" x2="83672" y2="9859"/>
                          <a14:foregroundMark x1="87266" y1="12676" x2="94922" y2="35211"/>
                          <a14:foregroundMark x1="5859" y1="28773" x2="4453" y2="61167"/>
                          <a14:foregroundMark x1="29922" y1="92555" x2="83828" y2="93159"/>
                        </a14:backgroundRemoval>
                      </a14:imgEffect>
                    </a14:imgLayer>
                  </a14:imgProps>
                </a:ext>
              </a:extLst>
            </a:blip>
            <a:stretch>
              <a:fillRect/>
            </a:stretch>
          </p:blipFill>
          <p:spPr>
            <a:xfrm>
              <a:off x="8312316" y="2048864"/>
              <a:ext cx="122529" cy="47577"/>
            </a:xfrm>
            <a:prstGeom prst="rect">
              <a:avLst/>
            </a:prstGeom>
          </p:spPr>
        </p:pic>
      </p:grpSp>
      <p:sp>
        <p:nvSpPr>
          <p:cNvPr id="25" name="Round Same Side Corner Rectangle 15">
            <a:extLst>
              <a:ext uri="{FF2B5EF4-FFF2-40B4-BE49-F238E27FC236}">
                <a16:creationId xmlns:a16="http://schemas.microsoft.com/office/drawing/2014/main" id="{21F55525-86FC-453D-A155-658073E26A71}"/>
              </a:ext>
            </a:extLst>
          </p:cNvPr>
          <p:cNvSpPr/>
          <p:nvPr/>
        </p:nvSpPr>
        <p:spPr>
          <a:xfrm>
            <a:off x="348342" y="2671093"/>
            <a:ext cx="8430843" cy="3731739"/>
          </a:xfrm>
          <a:prstGeom prst="round2SameRect">
            <a:avLst>
              <a:gd name="adj1" fmla="val 2825"/>
              <a:gd name="adj2" fmla="val 0"/>
            </a:avLst>
          </a:prstGeom>
          <a:no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sym typeface="Helvetica Light"/>
            </a:endParaRPr>
          </a:p>
        </p:txBody>
      </p:sp>
      <p:sp>
        <p:nvSpPr>
          <p:cNvPr id="26" name="Rectangle 25">
            <a:extLst>
              <a:ext uri="{FF2B5EF4-FFF2-40B4-BE49-F238E27FC236}">
                <a16:creationId xmlns:a16="http://schemas.microsoft.com/office/drawing/2014/main" id="{19568C24-0903-481A-B66A-0F0286199D41}"/>
              </a:ext>
            </a:extLst>
          </p:cNvPr>
          <p:cNvSpPr/>
          <p:nvPr/>
        </p:nvSpPr>
        <p:spPr>
          <a:xfrm>
            <a:off x="1131767" y="2710858"/>
            <a:ext cx="4685462" cy="355803"/>
          </a:xfrm>
          <a:prstGeom prst="rect">
            <a:avLst/>
          </a:prstGeom>
          <a:solidFill>
            <a:srgbClr val="FFFFFF"/>
          </a:solidFill>
        </p:spPr>
        <p:txBody>
          <a:bodyPr wrap="square" anchor="ctr">
            <a:spAutoFit/>
          </a:bodyPr>
          <a:lstStyle/>
          <a:p>
            <a:pPr marL="0" lvl="1" indent="0">
              <a:lnSpc>
                <a:spcPct val="107000"/>
              </a:lnSpc>
              <a:spcAft>
                <a:spcPts val="0"/>
              </a:spcAft>
              <a:buSzPct val="110000"/>
            </a:pPr>
            <a:r>
              <a:rPr lang="en-US" sz="1600" b="1" dirty="0">
                <a:solidFill>
                  <a:schemeClr val="accent1"/>
                </a:solidFill>
                <a:latin typeface="Arial Narrow" panose="020B0606020202030204" pitchFamily="34" charset="0"/>
                <a:cs typeface="Arial" panose="020B0604020202020204" pitchFamily="34" charset="0"/>
              </a:rPr>
              <a:t>Full-Service Case Study: Hormel Snack Trays</a:t>
            </a:r>
          </a:p>
        </p:txBody>
      </p:sp>
      <p:sp>
        <p:nvSpPr>
          <p:cNvPr id="27" name="Round Same Side Corner Rectangle 15">
            <a:extLst>
              <a:ext uri="{FF2B5EF4-FFF2-40B4-BE49-F238E27FC236}">
                <a16:creationId xmlns:a16="http://schemas.microsoft.com/office/drawing/2014/main" id="{413078EE-7FFB-4C74-B239-EC67D0B52EEC}"/>
              </a:ext>
            </a:extLst>
          </p:cNvPr>
          <p:cNvSpPr/>
          <p:nvPr/>
        </p:nvSpPr>
        <p:spPr>
          <a:xfrm>
            <a:off x="348342" y="1322439"/>
            <a:ext cx="8430843" cy="1070399"/>
          </a:xfrm>
          <a:prstGeom prst="round2SameRect">
            <a:avLst>
              <a:gd name="adj1" fmla="val 2825"/>
              <a:gd name="adj2" fmla="val 0"/>
            </a:avLst>
          </a:prstGeom>
          <a:solidFill>
            <a:schemeClr val="bg1">
              <a:lumMod val="40000"/>
              <a:lumOff val="60000"/>
            </a:scheme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sym typeface="Helvetica Light"/>
            </a:endParaRPr>
          </a:p>
        </p:txBody>
      </p:sp>
      <p:sp>
        <p:nvSpPr>
          <p:cNvPr id="28" name="Rectangle 27">
            <a:extLst>
              <a:ext uri="{FF2B5EF4-FFF2-40B4-BE49-F238E27FC236}">
                <a16:creationId xmlns:a16="http://schemas.microsoft.com/office/drawing/2014/main" id="{2F4CDF38-BBCD-4E0B-AD92-5512CE693A5F}"/>
              </a:ext>
            </a:extLst>
          </p:cNvPr>
          <p:cNvSpPr/>
          <p:nvPr/>
        </p:nvSpPr>
        <p:spPr>
          <a:xfrm>
            <a:off x="2863944" y="1326850"/>
            <a:ext cx="3019283" cy="355803"/>
          </a:xfrm>
          <a:prstGeom prst="rect">
            <a:avLst/>
          </a:prstGeom>
          <a:noFill/>
        </p:spPr>
        <p:txBody>
          <a:bodyPr wrap="square" anchor="ctr">
            <a:spAutoFit/>
          </a:bodyPr>
          <a:lstStyle/>
          <a:p>
            <a:pPr marL="0" lvl="1" indent="0" algn="ctr">
              <a:lnSpc>
                <a:spcPct val="107000"/>
              </a:lnSpc>
              <a:spcAft>
                <a:spcPts val="600"/>
              </a:spcAft>
              <a:buSzPct val="110000"/>
            </a:pPr>
            <a:r>
              <a:rPr lang="en-US" sz="1600" b="1" dirty="0">
                <a:solidFill>
                  <a:schemeClr val="accent1"/>
                </a:solidFill>
                <a:latin typeface="Arial Narrow" panose="020B0606020202030204" pitchFamily="34" charset="0"/>
                <a:cs typeface="Arial" panose="020B0604020202020204" pitchFamily="34" charset="0"/>
              </a:rPr>
              <a:t>Value-Add Capabilities &amp; Services</a:t>
            </a:r>
          </a:p>
        </p:txBody>
      </p:sp>
      <p:sp>
        <p:nvSpPr>
          <p:cNvPr id="29" name="Rectangle 28">
            <a:extLst>
              <a:ext uri="{FF2B5EF4-FFF2-40B4-BE49-F238E27FC236}">
                <a16:creationId xmlns:a16="http://schemas.microsoft.com/office/drawing/2014/main" id="{F4556F09-72BC-4D9F-AB24-5DAC1593FA1C}"/>
              </a:ext>
            </a:extLst>
          </p:cNvPr>
          <p:cNvSpPr/>
          <p:nvPr/>
        </p:nvSpPr>
        <p:spPr>
          <a:xfrm>
            <a:off x="413538" y="1528148"/>
            <a:ext cx="1436459" cy="800219"/>
          </a:xfrm>
          <a:prstGeom prst="rect">
            <a:avLst/>
          </a:prstGeom>
        </p:spPr>
        <p:txBody>
          <a:bodyPr wrap="square">
            <a:spAutoFit/>
          </a:bodyPr>
          <a:lstStyle/>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HPP</a:t>
            </a:r>
          </a:p>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Cold storage</a:t>
            </a:r>
          </a:p>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Dry aging</a:t>
            </a:r>
          </a:p>
        </p:txBody>
      </p:sp>
      <p:sp>
        <p:nvSpPr>
          <p:cNvPr id="30" name="Rectangle 29">
            <a:extLst>
              <a:ext uri="{FF2B5EF4-FFF2-40B4-BE49-F238E27FC236}">
                <a16:creationId xmlns:a16="http://schemas.microsoft.com/office/drawing/2014/main" id="{643780E6-B85F-462F-87FB-82B88F9991D8}"/>
              </a:ext>
            </a:extLst>
          </p:cNvPr>
          <p:cNvSpPr/>
          <p:nvPr/>
        </p:nvSpPr>
        <p:spPr>
          <a:xfrm>
            <a:off x="1941109" y="1789758"/>
            <a:ext cx="1770805" cy="538609"/>
          </a:xfrm>
          <a:prstGeom prst="rect">
            <a:avLst/>
          </a:prstGeom>
        </p:spPr>
        <p:txBody>
          <a:bodyPr wrap="square">
            <a:spAutoFit/>
          </a:bodyPr>
          <a:lstStyle/>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Kitting</a:t>
            </a:r>
          </a:p>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Tempering</a:t>
            </a:r>
          </a:p>
        </p:txBody>
      </p:sp>
      <p:sp>
        <p:nvSpPr>
          <p:cNvPr id="31" name="Rectangle 30">
            <a:extLst>
              <a:ext uri="{FF2B5EF4-FFF2-40B4-BE49-F238E27FC236}">
                <a16:creationId xmlns:a16="http://schemas.microsoft.com/office/drawing/2014/main" id="{E52F8E40-F318-4970-87A1-87B1799ACA5C}"/>
              </a:ext>
            </a:extLst>
          </p:cNvPr>
          <p:cNvSpPr/>
          <p:nvPr/>
        </p:nvSpPr>
        <p:spPr>
          <a:xfrm>
            <a:off x="6676065" y="1528148"/>
            <a:ext cx="2103120" cy="800219"/>
          </a:xfrm>
          <a:prstGeom prst="rect">
            <a:avLst/>
          </a:prstGeom>
        </p:spPr>
        <p:txBody>
          <a:bodyPr wrap="square">
            <a:spAutoFit/>
          </a:bodyPr>
          <a:lstStyle/>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Regulatory assistance</a:t>
            </a:r>
          </a:p>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Validation assistance</a:t>
            </a:r>
          </a:p>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Regulatory assistance</a:t>
            </a:r>
          </a:p>
        </p:txBody>
      </p:sp>
      <p:sp>
        <p:nvSpPr>
          <p:cNvPr id="32" name="Rectangle 31">
            <a:extLst>
              <a:ext uri="{FF2B5EF4-FFF2-40B4-BE49-F238E27FC236}">
                <a16:creationId xmlns:a16="http://schemas.microsoft.com/office/drawing/2014/main" id="{4B280299-B80D-41BC-8CF1-08ABCCF422B5}"/>
              </a:ext>
            </a:extLst>
          </p:cNvPr>
          <p:cNvSpPr/>
          <p:nvPr/>
        </p:nvSpPr>
        <p:spPr>
          <a:xfrm>
            <a:off x="3120593" y="1789758"/>
            <a:ext cx="1519968" cy="538609"/>
          </a:xfrm>
          <a:prstGeom prst="rect">
            <a:avLst/>
          </a:prstGeom>
        </p:spPr>
        <p:txBody>
          <a:bodyPr wrap="none">
            <a:spAutoFit/>
          </a:bodyPr>
          <a:lstStyle/>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R&amp;D assistance</a:t>
            </a:r>
          </a:p>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Logistics</a:t>
            </a:r>
          </a:p>
        </p:txBody>
      </p:sp>
      <p:sp>
        <p:nvSpPr>
          <p:cNvPr id="33" name="Rectangle 32">
            <a:extLst>
              <a:ext uri="{FF2B5EF4-FFF2-40B4-BE49-F238E27FC236}">
                <a16:creationId xmlns:a16="http://schemas.microsoft.com/office/drawing/2014/main" id="{4143A4CB-D5AF-4700-A324-7F99B0CD526C}"/>
              </a:ext>
            </a:extLst>
          </p:cNvPr>
          <p:cNvSpPr/>
          <p:nvPr/>
        </p:nvSpPr>
        <p:spPr>
          <a:xfrm>
            <a:off x="4563763" y="1789758"/>
            <a:ext cx="2143920" cy="538609"/>
          </a:xfrm>
          <a:prstGeom prst="rect">
            <a:avLst/>
          </a:prstGeom>
        </p:spPr>
        <p:txBody>
          <a:bodyPr wrap="square">
            <a:spAutoFit/>
          </a:bodyPr>
          <a:lstStyle/>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Code / date stamping</a:t>
            </a:r>
          </a:p>
          <a:p>
            <a:pPr marL="285750" lvl="2" indent="-285750">
              <a:spcAft>
                <a:spcPts val="600"/>
              </a:spcAft>
              <a:buClr>
                <a:schemeClr val="accent3">
                  <a:lumMod val="50000"/>
                </a:schemeClr>
              </a:buClr>
              <a:buSzPct val="110000"/>
              <a:buFont typeface="Wingdings" panose="05000000000000000000" pitchFamily="2" charset="2"/>
              <a:buChar char="ü"/>
            </a:pPr>
            <a:r>
              <a:rPr lang="en-US" sz="1200" dirty="0">
                <a:solidFill>
                  <a:schemeClr val="accent5"/>
                </a:solidFill>
                <a:cs typeface="Arial" panose="020B0604020202020204" pitchFamily="34" charset="0"/>
              </a:rPr>
              <a:t>Co-packing relationships</a:t>
            </a:r>
          </a:p>
        </p:txBody>
      </p:sp>
      <p:pic>
        <p:nvPicPr>
          <p:cNvPr id="34" name="Picture 33">
            <a:extLst>
              <a:ext uri="{FF2B5EF4-FFF2-40B4-BE49-F238E27FC236}">
                <a16:creationId xmlns:a16="http://schemas.microsoft.com/office/drawing/2014/main" id="{6AE1D3A7-82E3-49DD-863C-81D51AF94D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40" b="93159" l="1875" r="95781">
                        <a14:foregroundMark x1="4766" y1="26157" x2="82422" y2="45473"/>
                        <a14:foregroundMark x1="86250" y1="6841" x2="23984" y2="60362"/>
                        <a14:foregroundMark x1="5000" y1="72435" x2="8594" y2="83501"/>
                        <a14:foregroundMark x1="8594" y1="83501" x2="13672" y2="87525"/>
                        <a14:foregroundMark x1="13672" y1="87525" x2="36875" y2="87726"/>
                        <a14:foregroundMark x1="36875" y1="87726" x2="65313" y2="79477"/>
                        <a14:foregroundMark x1="65313" y1="79477" x2="72734" y2="73843"/>
                        <a14:foregroundMark x1="72734" y1="73843" x2="77031" y2="64789"/>
                        <a14:foregroundMark x1="77031" y1="64789" x2="29219" y2="43058"/>
                        <a14:foregroundMark x1="29219" y1="43058" x2="11250" y2="21932"/>
                        <a14:foregroundMark x1="11250" y1="21932" x2="13125" y2="9256"/>
                        <a14:foregroundMark x1="13125" y1="9256" x2="19375" y2="8652"/>
                        <a14:foregroundMark x1="19375" y1="8652" x2="45547" y2="14688"/>
                        <a14:foregroundMark x1="45547" y1="14688" x2="75313" y2="37425"/>
                        <a14:foregroundMark x1="75313" y1="37425" x2="83281" y2="52314"/>
                        <a14:foregroundMark x1="83281" y1="52314" x2="90469" y2="46479"/>
                        <a14:foregroundMark x1="90469" y1="46479" x2="93281" y2="57948"/>
                        <a14:foregroundMark x1="93281" y1="57948" x2="93125" y2="72435"/>
                        <a14:foregroundMark x1="93125" y1="72435" x2="88594" y2="80684"/>
                        <a14:foregroundMark x1="88594" y1="80684" x2="77578" y2="88934"/>
                        <a14:foregroundMark x1="24922" y1="19115" x2="68125" y2="29577"/>
                        <a14:foregroundMark x1="68125" y1="29577" x2="86406" y2="24950"/>
                        <a14:foregroundMark x1="86406" y1="24950" x2="85938" y2="66398"/>
                        <a14:foregroundMark x1="85938" y1="66398" x2="75625" y2="75050"/>
                        <a14:foregroundMark x1="75625" y1="75050" x2="18125" y2="59155"/>
                        <a14:foregroundMark x1="18125" y1="59155" x2="12734" y2="55533"/>
                        <a14:foregroundMark x1="12734" y1="55533" x2="9141" y2="47686"/>
                        <a14:foregroundMark x1="4766" y1="27767" x2="2656" y2="41247"/>
                        <a14:foregroundMark x1="2656" y1="41247" x2="2109" y2="55131"/>
                        <a14:foregroundMark x1="2109" y1="55131" x2="5234" y2="73642"/>
                        <a14:foregroundMark x1="64609" y1="85312" x2="73203" y2="84507"/>
                        <a14:foregroundMark x1="73203" y1="84507" x2="80234" y2="84507"/>
                        <a14:foregroundMark x1="26016" y1="7847" x2="63984" y2="11670"/>
                        <a14:foregroundMark x1="63984" y1="11670" x2="70391" y2="17304"/>
                        <a14:foregroundMark x1="70391" y1="17304" x2="82188" y2="21127"/>
                        <a14:foregroundMark x1="82188" y1="21127" x2="87500" y2="27767"/>
                        <a14:foregroundMark x1="87500" y1="27767" x2="94844" y2="50704"/>
                        <a14:foregroundMark x1="94844" y1="50704" x2="95391" y2="54326"/>
                        <a14:foregroundMark x1="86797" y1="13078" x2="91094" y2="23541"/>
                        <a14:foregroundMark x1="91094" y1="23541" x2="95859" y2="43260"/>
                        <a14:foregroundMark x1="64766" y1="8451" x2="83672" y2="9859"/>
                        <a14:foregroundMark x1="87266" y1="12676" x2="94922" y2="35211"/>
                        <a14:foregroundMark x1="5859" y1="28773" x2="4453" y2="61167"/>
                        <a14:foregroundMark x1="29922" y1="92555" x2="83828" y2="93159"/>
                      </a14:backgroundRemoval>
                    </a14:imgEffect>
                  </a14:imgLayer>
                </a14:imgProps>
              </a:ext>
            </a:extLst>
          </a:blip>
          <a:stretch>
            <a:fillRect/>
          </a:stretch>
        </p:blipFill>
        <p:spPr>
          <a:xfrm rot="20845203">
            <a:off x="114694" y="2573905"/>
            <a:ext cx="1064720" cy="413417"/>
          </a:xfrm>
          <a:prstGeom prst="rect">
            <a:avLst/>
          </a:prstGeom>
        </p:spPr>
      </p:pic>
      <p:pic>
        <p:nvPicPr>
          <p:cNvPr id="35" name="Picture 34">
            <a:extLst>
              <a:ext uri="{FF2B5EF4-FFF2-40B4-BE49-F238E27FC236}">
                <a16:creationId xmlns:a16="http://schemas.microsoft.com/office/drawing/2014/main" id="{3E1E25A0-2E6D-4C44-9C1E-F6E9004CE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086" y="4378800"/>
            <a:ext cx="1280160" cy="1280160"/>
          </a:xfrm>
          <a:prstGeom prst="rect">
            <a:avLst/>
          </a:prstGeom>
        </p:spPr>
      </p:pic>
      <p:pic>
        <p:nvPicPr>
          <p:cNvPr id="36" name="Picture 35">
            <a:extLst>
              <a:ext uri="{FF2B5EF4-FFF2-40B4-BE49-F238E27FC236}">
                <a16:creationId xmlns:a16="http://schemas.microsoft.com/office/drawing/2014/main" id="{641E23ED-30EA-43F3-8D03-47CDD98291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3669" y="4003153"/>
            <a:ext cx="1280160" cy="1280160"/>
          </a:xfrm>
          <a:prstGeom prst="rect">
            <a:avLst/>
          </a:prstGeom>
        </p:spPr>
      </p:pic>
      <p:sp>
        <p:nvSpPr>
          <p:cNvPr id="37" name="Rectangle 36">
            <a:extLst>
              <a:ext uri="{FF2B5EF4-FFF2-40B4-BE49-F238E27FC236}">
                <a16:creationId xmlns:a16="http://schemas.microsoft.com/office/drawing/2014/main" id="{ACED2725-B9FA-4541-AFBB-72CBAEBDCC15}"/>
              </a:ext>
            </a:extLst>
          </p:cNvPr>
          <p:cNvSpPr/>
          <p:nvPr/>
        </p:nvSpPr>
        <p:spPr>
          <a:xfrm>
            <a:off x="678974" y="3083427"/>
            <a:ext cx="7786053" cy="520399"/>
          </a:xfrm>
          <a:prstGeom prst="rect">
            <a:avLst/>
          </a:prstGeom>
        </p:spPr>
        <p:txBody>
          <a:bodyPr wrap="square" anchor="b">
            <a:spAutoFit/>
          </a:bodyPr>
          <a:lstStyle/>
          <a:p>
            <a:pPr marL="0" lvl="1" indent="0" algn="ctr">
              <a:lnSpc>
                <a:spcPct val="107000"/>
              </a:lnSpc>
              <a:spcAft>
                <a:spcPts val="0"/>
              </a:spcAft>
              <a:buSzPct val="110000"/>
            </a:pPr>
            <a:r>
              <a:rPr lang="en-US" sz="1300" b="1" dirty="0">
                <a:solidFill>
                  <a:schemeClr val="accent5"/>
                </a:solidFill>
                <a:latin typeface="Arial Narrow" panose="020B0606020202030204" pitchFamily="34" charset="0"/>
                <a:cs typeface="Arial" panose="020B0604020202020204" pitchFamily="34" charset="0"/>
              </a:rPr>
              <a:t>Given Universal </a:t>
            </a:r>
            <a:r>
              <a:rPr lang="en-US" sz="1300" b="1" dirty="0" err="1">
                <a:solidFill>
                  <a:schemeClr val="accent5"/>
                </a:solidFill>
                <a:latin typeface="Arial Narrow" panose="020B0606020202030204" pitchFamily="34" charset="0"/>
                <a:cs typeface="Arial" panose="020B0604020202020204" pitchFamily="34" charset="0"/>
              </a:rPr>
              <a:t>Pure’s</a:t>
            </a:r>
            <a:r>
              <a:rPr lang="en-US" sz="1300" b="1" dirty="0">
                <a:solidFill>
                  <a:schemeClr val="accent5"/>
                </a:solidFill>
                <a:latin typeface="Arial Narrow" panose="020B0606020202030204" pitchFamily="34" charset="0"/>
                <a:cs typeface="Arial" panose="020B0604020202020204" pitchFamily="34" charset="0"/>
              </a:rPr>
              <a:t> history of being a value added leader in HPP and cold storage, in 2017 the company developed a comprehensive bundled solution to include kitting and distribution logistics for snack trays</a:t>
            </a:r>
          </a:p>
        </p:txBody>
      </p:sp>
      <p:sp>
        <p:nvSpPr>
          <p:cNvPr id="38" name="Isosceles Triangle 37">
            <a:extLst>
              <a:ext uri="{FF2B5EF4-FFF2-40B4-BE49-F238E27FC236}">
                <a16:creationId xmlns:a16="http://schemas.microsoft.com/office/drawing/2014/main" id="{17592073-25A1-4B87-98FD-0348B43E40D5}"/>
              </a:ext>
            </a:extLst>
          </p:cNvPr>
          <p:cNvSpPr/>
          <p:nvPr/>
        </p:nvSpPr>
        <p:spPr>
          <a:xfrm rot="19059870">
            <a:off x="1856096" y="4902762"/>
            <a:ext cx="242662" cy="266928"/>
          </a:xfrm>
          <a:prstGeom prst="triangle">
            <a:avLst>
              <a:gd name="adj" fmla="val 100000"/>
            </a:avLst>
          </a:prstGeom>
          <a:solidFill>
            <a:schemeClr val="accent3"/>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Isosceles Triangle 38">
            <a:extLst>
              <a:ext uri="{FF2B5EF4-FFF2-40B4-BE49-F238E27FC236}">
                <a16:creationId xmlns:a16="http://schemas.microsoft.com/office/drawing/2014/main" id="{77F775A7-C25E-4544-B005-89C6ED3B9014}"/>
              </a:ext>
            </a:extLst>
          </p:cNvPr>
          <p:cNvSpPr/>
          <p:nvPr/>
        </p:nvSpPr>
        <p:spPr>
          <a:xfrm rot="18978695">
            <a:off x="3555383" y="4708956"/>
            <a:ext cx="242662" cy="266928"/>
          </a:xfrm>
          <a:prstGeom prst="triangle">
            <a:avLst>
              <a:gd name="adj" fmla="val 100000"/>
            </a:avLst>
          </a:prstGeom>
          <a:solidFill>
            <a:schemeClr val="accent3"/>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Isosceles Triangle 39">
            <a:extLst>
              <a:ext uri="{FF2B5EF4-FFF2-40B4-BE49-F238E27FC236}">
                <a16:creationId xmlns:a16="http://schemas.microsoft.com/office/drawing/2014/main" id="{4EC970EF-0514-4419-905D-ACA4FD774395}"/>
              </a:ext>
            </a:extLst>
          </p:cNvPr>
          <p:cNvSpPr/>
          <p:nvPr/>
        </p:nvSpPr>
        <p:spPr>
          <a:xfrm rot="19059870">
            <a:off x="5210218" y="4512647"/>
            <a:ext cx="242662" cy="266928"/>
          </a:xfrm>
          <a:prstGeom prst="triangle">
            <a:avLst>
              <a:gd name="adj" fmla="val 100000"/>
            </a:avLst>
          </a:prstGeom>
          <a:solidFill>
            <a:schemeClr val="accent3"/>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Isosceles Triangle 40">
            <a:extLst>
              <a:ext uri="{FF2B5EF4-FFF2-40B4-BE49-F238E27FC236}">
                <a16:creationId xmlns:a16="http://schemas.microsoft.com/office/drawing/2014/main" id="{BD3C61DD-5080-4482-A519-803E3FEA57FD}"/>
              </a:ext>
            </a:extLst>
          </p:cNvPr>
          <p:cNvSpPr/>
          <p:nvPr/>
        </p:nvSpPr>
        <p:spPr>
          <a:xfrm rot="18978695">
            <a:off x="6910814" y="4309195"/>
            <a:ext cx="242662" cy="266928"/>
          </a:xfrm>
          <a:prstGeom prst="triangle">
            <a:avLst>
              <a:gd name="adj" fmla="val 100000"/>
            </a:avLst>
          </a:prstGeom>
          <a:solidFill>
            <a:schemeClr val="accent3"/>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Freeform 60">
            <a:extLst>
              <a:ext uri="{FF2B5EF4-FFF2-40B4-BE49-F238E27FC236}">
                <a16:creationId xmlns:a16="http://schemas.microsoft.com/office/drawing/2014/main" id="{E805916E-9159-408E-AB4A-EB27B31045D9}"/>
              </a:ext>
            </a:extLst>
          </p:cNvPr>
          <p:cNvSpPr/>
          <p:nvPr/>
        </p:nvSpPr>
        <p:spPr>
          <a:xfrm flipH="1">
            <a:off x="-1378497" y="380015"/>
            <a:ext cx="4974715"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Title 1">
            <a:extLst>
              <a:ext uri="{FF2B5EF4-FFF2-40B4-BE49-F238E27FC236}">
                <a16:creationId xmlns:a16="http://schemas.microsoft.com/office/drawing/2014/main" id="{6BF4A127-082A-46AD-9937-E1ED08E846DA}"/>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Service offerings</a:t>
            </a:r>
          </a:p>
        </p:txBody>
      </p:sp>
      <p:sp>
        <p:nvSpPr>
          <p:cNvPr id="44" name="Slide Number Placeholder 6">
            <a:extLst>
              <a:ext uri="{FF2B5EF4-FFF2-40B4-BE49-F238E27FC236}">
                <a16:creationId xmlns:a16="http://schemas.microsoft.com/office/drawing/2014/main" id="{058F6839-6A38-46A4-8291-D472B299F4A8}"/>
              </a:ext>
            </a:extLst>
          </p:cNvPr>
          <p:cNvSpPr txBox="1">
            <a:spLocks/>
          </p:cNvSpPr>
          <p:nvPr/>
        </p:nvSpPr>
        <p:spPr>
          <a:xfrm>
            <a:off x="8000425" y="6611946"/>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18</a:t>
            </a:fld>
            <a:endParaRPr lang="en-US" dirty="0"/>
          </a:p>
        </p:txBody>
      </p:sp>
    </p:spTree>
    <p:extLst>
      <p:ext uri="{BB962C8B-B14F-4D97-AF65-F5344CB8AC3E}">
        <p14:creationId xmlns:p14="http://schemas.microsoft.com/office/powerpoint/2010/main" val="23072476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 Same Side Corner Rectangle 15">
            <a:extLst>
              <a:ext uri="{FF2B5EF4-FFF2-40B4-BE49-F238E27FC236}">
                <a16:creationId xmlns:a16="http://schemas.microsoft.com/office/drawing/2014/main" id="{B404E6D9-4D77-4B89-A84A-0B1E1ADAD2D6}"/>
              </a:ext>
            </a:extLst>
          </p:cNvPr>
          <p:cNvSpPr/>
          <p:nvPr/>
        </p:nvSpPr>
        <p:spPr>
          <a:xfrm>
            <a:off x="470292" y="1370934"/>
            <a:ext cx="4022481" cy="4936306"/>
          </a:xfrm>
          <a:prstGeom prst="round2SameRect">
            <a:avLst>
              <a:gd name="adj1" fmla="val 2825"/>
              <a:gd name="adj2" fmla="val 0"/>
            </a:avLst>
          </a:prstGeom>
          <a:noFill/>
          <a:ln w="12700" cap="flat" cmpd="sng" algn="ctr">
            <a:solidFill>
              <a:srgbClr val="B2B2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E977996F-3595-4027-A5D6-B9B56E886CDF}"/>
              </a:ext>
            </a:extLst>
          </p:cNvPr>
          <p:cNvSpPr/>
          <p:nvPr/>
        </p:nvSpPr>
        <p:spPr>
          <a:xfrm>
            <a:off x="1153608" y="1111553"/>
            <a:ext cx="2655848" cy="535374"/>
          </a:xfrm>
          <a:prstGeom prst="rect">
            <a:avLst/>
          </a:prstGeom>
          <a:solidFill>
            <a:srgbClr val="FFFFFF"/>
          </a:solidFill>
        </p:spPr>
        <p:txBody>
          <a:bodyPr wrap="square" anchor="ctr">
            <a:spAutoFit/>
          </a:bodyPr>
          <a:lstStyle/>
          <a:p>
            <a:pPr marL="0" lvl="1" indent="0" algn="ctr" defTabSz="914400" eaLnBrk="1" fontAlgn="auto" hangingPunct="1">
              <a:lnSpc>
                <a:spcPct val="107000"/>
              </a:lnSpc>
              <a:spcBef>
                <a:spcPts val="0"/>
              </a:spcBef>
              <a:spcAft>
                <a:spcPts val="600"/>
              </a:spcAft>
              <a:buSzPct val="110000"/>
            </a:pPr>
            <a:r>
              <a:rPr lang="en-US" sz="1600" b="1" dirty="0">
                <a:solidFill>
                  <a:srgbClr val="00538A"/>
                </a:solidFill>
                <a:latin typeface="Arial Narrow" panose="020B0606020202030204" pitchFamily="34" charset="0"/>
                <a:ea typeface="+mn-ea"/>
                <a:cs typeface="Arial" panose="020B0604020202020204" pitchFamily="34" charset="0"/>
              </a:rPr>
              <a:t>In-house Technical Expertise &amp; Engineering Capabilities</a:t>
            </a:r>
          </a:p>
        </p:txBody>
      </p:sp>
      <p:sp>
        <p:nvSpPr>
          <p:cNvPr id="38" name="Rectangle 37">
            <a:extLst>
              <a:ext uri="{FF2B5EF4-FFF2-40B4-BE49-F238E27FC236}">
                <a16:creationId xmlns:a16="http://schemas.microsoft.com/office/drawing/2014/main" id="{DECE7E67-B692-451F-8943-2B4446BF907D}"/>
              </a:ext>
            </a:extLst>
          </p:cNvPr>
          <p:cNvSpPr/>
          <p:nvPr/>
        </p:nvSpPr>
        <p:spPr>
          <a:xfrm>
            <a:off x="2471505" y="2041146"/>
            <a:ext cx="2126724" cy="1169551"/>
          </a:xfrm>
          <a:prstGeom prst="rect">
            <a:avLst/>
          </a:prstGeom>
        </p:spPr>
        <p:txBody>
          <a:bodyPr wrap="square">
            <a:spAutoFit/>
          </a:bodyPr>
          <a:lstStyle/>
          <a:p>
            <a:pPr marL="182880" lvl="1" indent="-182880" defTabSz="914400" eaLnBrk="1" fontAlgn="auto" hangingPunct="1">
              <a:spcBef>
                <a:spcPts val="0"/>
              </a:spcBef>
              <a:spcAft>
                <a:spcPts val="600"/>
              </a:spcAft>
              <a:buClr>
                <a:srgbClr val="0A7CBA"/>
              </a:buClr>
              <a:buSzPct val="110000"/>
              <a:buFontTx/>
              <a:buBlip>
                <a:blip r:embed="rId2">
                  <a:extLst/>
                </a:blip>
              </a:buBlip>
              <a:defRPr/>
            </a:pPr>
            <a:r>
              <a:rPr lang="en-US" sz="1000" dirty="0">
                <a:solidFill>
                  <a:srgbClr val="4E4038"/>
                </a:solidFill>
                <a:latin typeface="Arial" panose="020B0604020202020204"/>
                <a:ea typeface="+mn-ea"/>
                <a:cs typeface="Arial" panose="020B0604020202020204" pitchFamily="34" charset="0"/>
              </a:rPr>
              <a:t>Vast </a:t>
            </a:r>
            <a:r>
              <a:rPr lang="en-US" sz="1000" b="1" dirty="0">
                <a:solidFill>
                  <a:srgbClr val="4E4038"/>
                </a:solidFill>
                <a:latin typeface="Arial" panose="020B0604020202020204"/>
                <a:ea typeface="+mn-ea"/>
                <a:cs typeface="Arial" panose="020B0604020202020204" pitchFamily="34" charset="0"/>
              </a:rPr>
              <a:t>knowledge</a:t>
            </a:r>
            <a:r>
              <a:rPr lang="en-US" sz="1000" dirty="0">
                <a:solidFill>
                  <a:srgbClr val="4E4038"/>
                </a:solidFill>
                <a:latin typeface="Arial" panose="020B0604020202020204"/>
                <a:ea typeface="+mn-ea"/>
                <a:cs typeface="Arial" panose="020B0604020202020204" pitchFamily="34" charset="0"/>
              </a:rPr>
              <a:t> of HPP applications</a:t>
            </a:r>
          </a:p>
          <a:p>
            <a:pPr marL="182880" lvl="1" indent="-182880" defTabSz="914400" eaLnBrk="1" fontAlgn="auto" hangingPunct="1">
              <a:spcBef>
                <a:spcPts val="0"/>
              </a:spcBef>
              <a:spcAft>
                <a:spcPts val="600"/>
              </a:spcAft>
              <a:buClr>
                <a:srgbClr val="0A7CBA"/>
              </a:buClr>
              <a:buSzPct val="110000"/>
              <a:buFontTx/>
              <a:buBlip>
                <a:blip r:embed="rId2">
                  <a:extLst/>
                </a:blip>
              </a:buBlip>
              <a:defRPr/>
            </a:pPr>
            <a:r>
              <a:rPr lang="en-US" sz="1000" dirty="0">
                <a:solidFill>
                  <a:srgbClr val="4E4038"/>
                </a:solidFill>
                <a:latin typeface="Arial" panose="020B0604020202020204"/>
                <a:ea typeface="+mn-ea"/>
                <a:cs typeface="Arial" panose="020B0604020202020204" pitchFamily="34" charset="0"/>
              </a:rPr>
              <a:t>Packaging / product </a:t>
            </a:r>
            <a:r>
              <a:rPr lang="en-US" sz="1000" b="1" dirty="0">
                <a:solidFill>
                  <a:srgbClr val="4E4038"/>
                </a:solidFill>
                <a:latin typeface="Arial" panose="020B0604020202020204"/>
                <a:ea typeface="+mn-ea"/>
                <a:cs typeface="Arial" panose="020B0604020202020204" pitchFamily="34" charset="0"/>
              </a:rPr>
              <a:t>customization</a:t>
            </a:r>
            <a:r>
              <a:rPr lang="en-US" sz="1000" dirty="0">
                <a:solidFill>
                  <a:srgbClr val="4E4038"/>
                </a:solidFill>
                <a:latin typeface="Arial" panose="020B0604020202020204"/>
                <a:ea typeface="+mn-ea"/>
                <a:cs typeface="Arial" panose="020B0604020202020204" pitchFamily="34" charset="0"/>
              </a:rPr>
              <a:t> and insights</a:t>
            </a:r>
          </a:p>
          <a:p>
            <a:pPr marL="182880" lvl="1" indent="-182880" defTabSz="914400" eaLnBrk="1" fontAlgn="auto" hangingPunct="1">
              <a:spcBef>
                <a:spcPts val="0"/>
              </a:spcBef>
              <a:spcAft>
                <a:spcPts val="600"/>
              </a:spcAft>
              <a:buClr>
                <a:srgbClr val="0A7CBA"/>
              </a:buClr>
              <a:buSzPct val="110000"/>
              <a:buFontTx/>
              <a:buBlip>
                <a:blip r:embed="rId2">
                  <a:extLst/>
                </a:blip>
              </a:buBlip>
              <a:defRPr/>
            </a:pPr>
            <a:r>
              <a:rPr lang="en-US" sz="1000" dirty="0">
                <a:solidFill>
                  <a:srgbClr val="4E4038"/>
                </a:solidFill>
                <a:latin typeface="Arial" panose="020B0604020202020204"/>
                <a:ea typeface="+mn-ea"/>
                <a:cs typeface="Arial" panose="020B0604020202020204" pitchFamily="34" charset="0"/>
              </a:rPr>
              <a:t>Multi-site footprint leverages </a:t>
            </a:r>
            <a:r>
              <a:rPr lang="en-US" sz="1000" b="1" dirty="0">
                <a:solidFill>
                  <a:srgbClr val="4E4038"/>
                </a:solidFill>
                <a:latin typeface="Arial" panose="020B0604020202020204"/>
                <a:ea typeface="+mn-ea"/>
                <a:cs typeface="Arial" panose="020B0604020202020204" pitchFamily="34" charset="0"/>
              </a:rPr>
              <a:t>best practices </a:t>
            </a:r>
            <a:r>
              <a:rPr lang="en-US" sz="1000" dirty="0">
                <a:solidFill>
                  <a:srgbClr val="4E4038"/>
                </a:solidFill>
                <a:latin typeface="Arial" panose="020B0604020202020204"/>
                <a:ea typeface="+mn-ea"/>
                <a:cs typeface="Arial" panose="020B0604020202020204" pitchFamily="34" charset="0"/>
              </a:rPr>
              <a:t>across network</a:t>
            </a:r>
          </a:p>
        </p:txBody>
      </p:sp>
      <p:sp>
        <p:nvSpPr>
          <p:cNvPr id="39" name="Rectangle 38">
            <a:extLst>
              <a:ext uri="{FF2B5EF4-FFF2-40B4-BE49-F238E27FC236}">
                <a16:creationId xmlns:a16="http://schemas.microsoft.com/office/drawing/2014/main" id="{8BB681DE-E9E3-4EB4-BA97-268DCFB9F35D}"/>
              </a:ext>
            </a:extLst>
          </p:cNvPr>
          <p:cNvSpPr/>
          <p:nvPr/>
        </p:nvSpPr>
        <p:spPr>
          <a:xfrm>
            <a:off x="628076" y="2032973"/>
            <a:ext cx="1756326" cy="1180067"/>
          </a:xfrm>
          <a:prstGeom prst="rect">
            <a:avLst/>
          </a:prstGeom>
        </p:spPr>
        <p:txBody>
          <a:bodyPr wrap="square">
            <a:spAutoFit/>
          </a:bodyPr>
          <a:lstStyle/>
          <a:p>
            <a:pPr marL="0" lvl="1" indent="0" algn="ctr" defTabSz="914400" eaLnBrk="1" fontAlgn="auto" hangingPunct="1">
              <a:lnSpc>
                <a:spcPct val="114000"/>
              </a:lnSpc>
              <a:spcBef>
                <a:spcPts val="0"/>
              </a:spcBef>
              <a:spcAft>
                <a:spcPts val="0"/>
              </a:spcAft>
              <a:buClr>
                <a:srgbClr val="0A7CBA"/>
              </a:buClr>
              <a:buSzPct val="110000"/>
              <a:defRPr/>
            </a:pPr>
            <a:r>
              <a:rPr lang="en-US" sz="1000" dirty="0">
                <a:solidFill>
                  <a:srgbClr val="4E4038"/>
                </a:solidFill>
                <a:latin typeface="Arial" panose="020B0604020202020204"/>
                <a:ea typeface="+mn-ea"/>
                <a:cs typeface="Arial" panose="020B0604020202020204" pitchFamily="34" charset="0"/>
              </a:rPr>
              <a:t>Universal Pure leverages its </a:t>
            </a:r>
            <a:r>
              <a:rPr lang="en-US" sz="1100" b="1" dirty="0">
                <a:solidFill>
                  <a:srgbClr val="0A7CBA"/>
                </a:solidFill>
                <a:latin typeface="Arial" panose="020B0604020202020204"/>
                <a:ea typeface="+mn-ea"/>
                <a:cs typeface="Arial" panose="020B0604020202020204" pitchFamily="34" charset="0"/>
              </a:rPr>
              <a:t>18 in-house engineers / technicians </a:t>
            </a:r>
            <a:r>
              <a:rPr lang="en-US" sz="1000" dirty="0">
                <a:solidFill>
                  <a:srgbClr val="4E4038"/>
                </a:solidFill>
                <a:latin typeface="Arial" panose="020B0604020202020204"/>
                <a:ea typeface="+mn-ea"/>
                <a:cs typeface="Arial" panose="020B0604020202020204" pitchFamily="34" charset="0"/>
              </a:rPr>
              <a:t>to be the most innovative, lowest cost HPP provider in the industry</a:t>
            </a:r>
          </a:p>
        </p:txBody>
      </p:sp>
      <p:sp>
        <p:nvSpPr>
          <p:cNvPr id="40" name="Round Same Side Corner Rectangle 15">
            <a:extLst>
              <a:ext uri="{FF2B5EF4-FFF2-40B4-BE49-F238E27FC236}">
                <a16:creationId xmlns:a16="http://schemas.microsoft.com/office/drawing/2014/main" id="{CD675AB1-4C48-42DB-A8DF-C279B8F85555}"/>
              </a:ext>
            </a:extLst>
          </p:cNvPr>
          <p:cNvSpPr/>
          <p:nvPr/>
        </p:nvSpPr>
        <p:spPr>
          <a:xfrm>
            <a:off x="4651228" y="1370934"/>
            <a:ext cx="4022481" cy="4936306"/>
          </a:xfrm>
          <a:prstGeom prst="round2SameRect">
            <a:avLst>
              <a:gd name="adj1" fmla="val 2825"/>
              <a:gd name="adj2" fmla="val 0"/>
            </a:avLst>
          </a:prstGeom>
          <a:noFill/>
          <a:ln w="12700" cap="flat" cmpd="sng" algn="ctr">
            <a:solidFill>
              <a:srgbClr val="B2B2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F350BEF3-1DE1-4555-8AE2-862BE89AD266}"/>
              </a:ext>
            </a:extLst>
          </p:cNvPr>
          <p:cNvSpPr/>
          <p:nvPr/>
        </p:nvSpPr>
        <p:spPr>
          <a:xfrm>
            <a:off x="5664780" y="1111553"/>
            <a:ext cx="1995377" cy="535374"/>
          </a:xfrm>
          <a:prstGeom prst="rect">
            <a:avLst/>
          </a:prstGeom>
          <a:solidFill>
            <a:srgbClr val="FFFFFF"/>
          </a:solidFill>
        </p:spPr>
        <p:txBody>
          <a:bodyPr wrap="square" anchor="ctr">
            <a:spAutoFit/>
          </a:bodyPr>
          <a:lstStyle/>
          <a:p>
            <a:pPr marL="0" lvl="1" indent="0" algn="ctr" defTabSz="914400" eaLnBrk="1" fontAlgn="auto" hangingPunct="1">
              <a:lnSpc>
                <a:spcPct val="107000"/>
              </a:lnSpc>
              <a:spcBef>
                <a:spcPts val="0"/>
              </a:spcBef>
              <a:spcAft>
                <a:spcPts val="600"/>
              </a:spcAft>
              <a:buSzPct val="110000"/>
            </a:pPr>
            <a:r>
              <a:rPr lang="en-US" sz="1600" b="1" dirty="0">
                <a:solidFill>
                  <a:srgbClr val="00538A"/>
                </a:solidFill>
                <a:latin typeface="Arial Narrow" panose="020B0606020202030204" pitchFamily="34" charset="0"/>
                <a:ea typeface="+mn-ea"/>
                <a:cs typeface="Arial" panose="020B0604020202020204" pitchFamily="34" charset="0"/>
              </a:rPr>
              <a:t>Robust IT &amp; Operational Systems</a:t>
            </a:r>
          </a:p>
        </p:txBody>
      </p:sp>
      <p:sp>
        <p:nvSpPr>
          <p:cNvPr id="42" name="Rectangle: Rounded Corners 41">
            <a:extLst>
              <a:ext uri="{FF2B5EF4-FFF2-40B4-BE49-F238E27FC236}">
                <a16:creationId xmlns:a16="http://schemas.microsoft.com/office/drawing/2014/main" id="{FD148E4C-D625-4DC9-996C-168135944EF5}"/>
              </a:ext>
            </a:extLst>
          </p:cNvPr>
          <p:cNvSpPr/>
          <p:nvPr/>
        </p:nvSpPr>
        <p:spPr>
          <a:xfrm>
            <a:off x="4879586" y="1861862"/>
            <a:ext cx="1097280" cy="528960"/>
          </a:xfrm>
          <a:prstGeom prst="roundRect">
            <a:avLst>
              <a:gd name="adj" fmla="val 10063"/>
            </a:avLst>
          </a:prstGeom>
          <a:solidFill>
            <a:srgbClr val="CDDB28"/>
          </a:solidFill>
          <a:ln w="12700" cap="flat" cmpd="sng" algn="ctr">
            <a:no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43" name="Rectangle: Rounded Corners 42">
            <a:extLst>
              <a:ext uri="{FF2B5EF4-FFF2-40B4-BE49-F238E27FC236}">
                <a16:creationId xmlns:a16="http://schemas.microsoft.com/office/drawing/2014/main" id="{8AEC272F-0E50-44E5-88EC-0D67F63F3CD3}"/>
              </a:ext>
            </a:extLst>
          </p:cNvPr>
          <p:cNvSpPr/>
          <p:nvPr/>
        </p:nvSpPr>
        <p:spPr>
          <a:xfrm>
            <a:off x="4864327" y="3316713"/>
            <a:ext cx="1097280" cy="528960"/>
          </a:xfrm>
          <a:prstGeom prst="roundRect">
            <a:avLst>
              <a:gd name="adj" fmla="val 10063"/>
            </a:avLst>
          </a:prstGeom>
          <a:solidFill>
            <a:srgbClr val="0A7CBA"/>
          </a:solidFill>
          <a:ln w="12700" cap="flat" cmpd="sng" algn="ctr">
            <a:no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nvGrpSpPr>
          <p:cNvPr id="44" name="Group 43">
            <a:extLst>
              <a:ext uri="{FF2B5EF4-FFF2-40B4-BE49-F238E27FC236}">
                <a16:creationId xmlns:a16="http://schemas.microsoft.com/office/drawing/2014/main" id="{D07CAA68-2E54-4E5D-80DE-170A496D7F43}"/>
              </a:ext>
            </a:extLst>
          </p:cNvPr>
          <p:cNvGrpSpPr/>
          <p:nvPr/>
        </p:nvGrpSpPr>
        <p:grpSpPr>
          <a:xfrm>
            <a:off x="4874563" y="4865408"/>
            <a:ext cx="1097280" cy="528960"/>
            <a:chOff x="4870708" y="4761680"/>
            <a:chExt cx="1097280" cy="528960"/>
          </a:xfrm>
        </p:grpSpPr>
        <p:sp>
          <p:nvSpPr>
            <p:cNvPr id="45" name="Rectangle: Rounded Corners 44">
              <a:extLst>
                <a:ext uri="{FF2B5EF4-FFF2-40B4-BE49-F238E27FC236}">
                  <a16:creationId xmlns:a16="http://schemas.microsoft.com/office/drawing/2014/main" id="{C9E0BC5A-4EFF-4DBB-8DC4-8BF90DFA7CA8}"/>
                </a:ext>
              </a:extLst>
            </p:cNvPr>
            <p:cNvSpPr/>
            <p:nvPr/>
          </p:nvSpPr>
          <p:spPr>
            <a:xfrm>
              <a:off x="4870708" y="4761680"/>
              <a:ext cx="1097280" cy="528960"/>
            </a:xfrm>
            <a:prstGeom prst="roundRect">
              <a:avLst>
                <a:gd name="adj" fmla="val 10063"/>
              </a:avLst>
            </a:prstGeom>
            <a:solidFill>
              <a:srgbClr val="E87324"/>
            </a:solidFill>
            <a:ln w="12700" cap="flat" cmpd="sng" algn="ctr">
              <a:solidFill>
                <a:srgbClr val="DAC8A3">
                  <a:shade val="50000"/>
                </a:srgbClr>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46" name="Rectangle 45">
              <a:extLst>
                <a:ext uri="{FF2B5EF4-FFF2-40B4-BE49-F238E27FC236}">
                  <a16:creationId xmlns:a16="http://schemas.microsoft.com/office/drawing/2014/main" id="{7884E865-06CD-4D38-AD03-4AA3F02F5B40}"/>
                </a:ext>
              </a:extLst>
            </p:cNvPr>
            <p:cNvSpPr/>
            <p:nvPr/>
          </p:nvSpPr>
          <p:spPr>
            <a:xfrm>
              <a:off x="4937538" y="4872272"/>
              <a:ext cx="975409" cy="307777"/>
            </a:xfrm>
            <a:prstGeom prst="rect">
              <a:avLst/>
            </a:prstGeom>
          </p:spPr>
          <p:txBody>
            <a:bodyPr wrap="square">
              <a:spAutoFit/>
            </a:bodyPr>
            <a:lstStyle/>
            <a:p>
              <a:pPr marL="0" marR="0" lvl="1" indent="0" algn="ctr" defTabSz="914400" eaLnBrk="1" fontAlgn="auto" latinLnBrk="0" hangingPunct="1">
                <a:lnSpc>
                  <a:spcPct val="100000"/>
                </a:lnSpc>
                <a:spcBef>
                  <a:spcPts val="0"/>
                </a:spcBef>
                <a:spcAft>
                  <a:spcPts val="0"/>
                </a:spcAft>
                <a:buClr>
                  <a:srgbClr val="0A7CBA"/>
                </a:buClr>
                <a:buSzPct val="110000"/>
                <a:buFontTx/>
                <a:buNone/>
                <a:tabLst/>
                <a:defRPr/>
              </a:pPr>
              <a:endParaRPr kumimoji="0" lang="en-US" sz="1400" b="1" i="0" u="none" strike="noStrike" kern="0" cap="none" spc="0" normalizeH="0" baseline="0" noProof="0" dirty="0">
                <a:ln>
                  <a:noFill/>
                </a:ln>
                <a:solidFill>
                  <a:srgbClr val="4E4038"/>
                </a:solidFill>
                <a:effectLst/>
                <a:uLnTx/>
                <a:uFillTx/>
                <a:latin typeface="Arial Narrow" panose="020B0606020202030204" pitchFamily="34" charset="0"/>
                <a:ea typeface="+mn-ea"/>
                <a:cs typeface="Arial" panose="020B0604020202020204" pitchFamily="34" charset="0"/>
              </a:endParaRPr>
            </a:p>
          </p:txBody>
        </p:sp>
      </p:grpSp>
      <p:sp>
        <p:nvSpPr>
          <p:cNvPr id="47" name="Rectangle 46">
            <a:extLst>
              <a:ext uri="{FF2B5EF4-FFF2-40B4-BE49-F238E27FC236}">
                <a16:creationId xmlns:a16="http://schemas.microsoft.com/office/drawing/2014/main" id="{7CA6EB14-5064-4274-8BD3-D7911D2BB050}"/>
              </a:ext>
            </a:extLst>
          </p:cNvPr>
          <p:cNvSpPr/>
          <p:nvPr/>
        </p:nvSpPr>
        <p:spPr>
          <a:xfrm>
            <a:off x="5975132" y="1840233"/>
            <a:ext cx="2741388" cy="261610"/>
          </a:xfrm>
          <a:prstGeom prst="rect">
            <a:avLst/>
          </a:prstGeom>
        </p:spPr>
        <p:txBody>
          <a:bodyPr wrap="square">
            <a:noAutofit/>
          </a:bodyPr>
          <a:lstStyle/>
          <a:p>
            <a:pPr marL="182880" lvl="1" indent="-182880" defTabSz="914400" eaLnBrk="1" fontAlgn="auto" hangingPunct="1">
              <a:spcBef>
                <a:spcPts val="0"/>
              </a:spcBef>
              <a:spcAft>
                <a:spcPts val="300"/>
              </a:spcAft>
              <a:buClr>
                <a:srgbClr val="0A7CBA"/>
              </a:buClr>
              <a:buSzPct val="110000"/>
              <a:buFont typeface="Wingdings" panose="05000000000000000000" pitchFamily="2" charset="2"/>
              <a:buChar char="§"/>
              <a:defRPr/>
            </a:pPr>
            <a:r>
              <a:rPr lang="en-US" sz="1100" dirty="0">
                <a:solidFill>
                  <a:srgbClr val="4E4038"/>
                </a:solidFill>
                <a:latin typeface="Arial" panose="020B0604020202020204"/>
                <a:ea typeface="+mn-ea"/>
                <a:cs typeface="Arial" panose="020B0604020202020204" pitchFamily="34" charset="0"/>
              </a:rPr>
              <a:t>Cloud-based inventory control system</a:t>
            </a:r>
          </a:p>
          <a:p>
            <a:pPr marL="182880" lvl="1" indent="-182880" defTabSz="914400" eaLnBrk="1" fontAlgn="auto" hangingPunct="1">
              <a:spcBef>
                <a:spcPts val="0"/>
              </a:spcBef>
              <a:spcAft>
                <a:spcPts val="300"/>
              </a:spcAft>
              <a:buClr>
                <a:srgbClr val="0A7CBA"/>
              </a:buClr>
              <a:buSzPct val="110000"/>
              <a:buFont typeface="Wingdings" panose="05000000000000000000" pitchFamily="2" charset="2"/>
              <a:buChar char="§"/>
              <a:defRPr/>
            </a:pPr>
            <a:r>
              <a:rPr lang="en-US" sz="1100" dirty="0">
                <a:solidFill>
                  <a:srgbClr val="4E4038"/>
                </a:solidFill>
                <a:latin typeface="Arial" panose="020B0604020202020204"/>
                <a:ea typeface="+mn-ea"/>
                <a:cs typeface="Arial" panose="020B0604020202020204" pitchFamily="34" charset="0"/>
              </a:rPr>
              <a:t>Allows customers full traceability of their products and customization of their orders</a:t>
            </a:r>
          </a:p>
          <a:p>
            <a:pPr marL="182880" lvl="1" indent="-182880" defTabSz="914400" eaLnBrk="1" fontAlgn="auto" hangingPunct="1">
              <a:spcBef>
                <a:spcPts val="0"/>
              </a:spcBef>
              <a:spcAft>
                <a:spcPts val="300"/>
              </a:spcAft>
              <a:buClr>
                <a:srgbClr val="0A7CBA"/>
              </a:buClr>
              <a:buSzPct val="110000"/>
              <a:buFont typeface="Wingdings" panose="05000000000000000000" pitchFamily="2" charset="2"/>
              <a:buChar char="§"/>
              <a:defRPr/>
            </a:pPr>
            <a:r>
              <a:rPr lang="en-US" sz="1100" dirty="0">
                <a:solidFill>
                  <a:srgbClr val="4E4038"/>
                </a:solidFill>
                <a:latin typeface="Arial" panose="020B0604020202020204"/>
                <a:ea typeface="+mn-ea"/>
                <a:cs typeface="Arial" panose="020B0604020202020204" pitchFamily="34" charset="0"/>
              </a:rPr>
              <a:t>Enables high ROI through order accuracy, on-time shipping and labor efficiency</a:t>
            </a:r>
          </a:p>
        </p:txBody>
      </p:sp>
      <p:sp>
        <p:nvSpPr>
          <p:cNvPr id="48" name="Rectangle 47">
            <a:extLst>
              <a:ext uri="{FF2B5EF4-FFF2-40B4-BE49-F238E27FC236}">
                <a16:creationId xmlns:a16="http://schemas.microsoft.com/office/drawing/2014/main" id="{0388772C-2A36-4165-9DA8-23830AD5A0E8}"/>
              </a:ext>
            </a:extLst>
          </p:cNvPr>
          <p:cNvSpPr/>
          <p:nvPr/>
        </p:nvSpPr>
        <p:spPr>
          <a:xfrm>
            <a:off x="6019559" y="3249110"/>
            <a:ext cx="2365711" cy="1316334"/>
          </a:xfrm>
          <a:prstGeom prst="rect">
            <a:avLst/>
          </a:prstGeom>
        </p:spPr>
        <p:txBody>
          <a:bodyPr wrap="square">
            <a:noAutofit/>
          </a:bodyPr>
          <a:lstStyle/>
          <a:p>
            <a:pPr marL="182880" lvl="1" indent="-182880" defTabSz="914400" eaLnBrk="1" fontAlgn="auto" hangingPunct="1">
              <a:spcBef>
                <a:spcPts val="0"/>
              </a:spcBef>
              <a:spcAft>
                <a:spcPts val="300"/>
              </a:spcAft>
              <a:buClr>
                <a:srgbClr val="0A7CBA"/>
              </a:buClr>
              <a:buSzPct val="110000"/>
              <a:buFont typeface="Wingdings" panose="05000000000000000000" pitchFamily="2" charset="2"/>
              <a:buChar char="§"/>
              <a:defRPr/>
            </a:pPr>
            <a:r>
              <a:rPr lang="en-US" sz="1100" dirty="0">
                <a:solidFill>
                  <a:srgbClr val="4E4038"/>
                </a:solidFill>
                <a:latin typeface="Arial" panose="020B0604020202020204"/>
                <a:ea typeface="+mn-ea"/>
                <a:cs typeface="Arial" panose="020B0604020202020204" pitchFamily="34" charset="0"/>
              </a:rPr>
              <a:t>Business analytics tool </a:t>
            </a:r>
          </a:p>
          <a:p>
            <a:pPr marL="182880" lvl="1" indent="-182880" defTabSz="914400" eaLnBrk="1" fontAlgn="auto" hangingPunct="1">
              <a:spcBef>
                <a:spcPts val="0"/>
              </a:spcBef>
              <a:spcAft>
                <a:spcPts val="0"/>
              </a:spcAft>
              <a:buClr>
                <a:srgbClr val="0A7CBA"/>
              </a:buClr>
              <a:buSzPct val="110000"/>
              <a:buFont typeface="Wingdings" panose="05000000000000000000" pitchFamily="2" charset="2"/>
              <a:buChar char="§"/>
              <a:defRPr/>
            </a:pPr>
            <a:r>
              <a:rPr lang="en-US" sz="1100" dirty="0">
                <a:solidFill>
                  <a:srgbClr val="4E4038"/>
                </a:solidFill>
                <a:latin typeface="Arial" panose="020B0604020202020204"/>
                <a:ea typeface="+mn-ea"/>
                <a:cs typeface="Arial" panose="020B0604020202020204" pitchFamily="34" charset="0"/>
              </a:rPr>
              <a:t>Drives operational </a:t>
            </a:r>
          </a:p>
          <a:p>
            <a:pPr marL="0" lvl="1" indent="173038" defTabSz="914400" eaLnBrk="1" fontAlgn="auto" hangingPunct="1">
              <a:spcBef>
                <a:spcPts val="0"/>
              </a:spcBef>
              <a:spcAft>
                <a:spcPts val="0"/>
              </a:spcAft>
              <a:buClr>
                <a:srgbClr val="0A7CBA"/>
              </a:buClr>
              <a:buSzPct val="110000"/>
              <a:defRPr/>
            </a:pPr>
            <a:r>
              <a:rPr lang="en-US" sz="1100" dirty="0">
                <a:solidFill>
                  <a:srgbClr val="4E4038"/>
                </a:solidFill>
                <a:latin typeface="Arial" panose="020B0604020202020204"/>
                <a:ea typeface="+mn-ea"/>
                <a:cs typeface="Arial" panose="020B0604020202020204" pitchFamily="34" charset="0"/>
              </a:rPr>
              <a:t>insights and </a:t>
            </a:r>
          </a:p>
          <a:p>
            <a:pPr marL="0" lvl="1" indent="173038" defTabSz="914400" eaLnBrk="1" fontAlgn="auto" hangingPunct="1">
              <a:spcBef>
                <a:spcPts val="0"/>
              </a:spcBef>
              <a:spcAft>
                <a:spcPts val="0"/>
              </a:spcAft>
              <a:buClr>
                <a:srgbClr val="0A7CBA"/>
              </a:buClr>
              <a:buSzPct val="110000"/>
              <a:defRPr/>
            </a:pPr>
            <a:r>
              <a:rPr lang="en-US" sz="1100" dirty="0">
                <a:solidFill>
                  <a:srgbClr val="4E4038"/>
                </a:solidFill>
                <a:latin typeface="Arial" panose="020B0604020202020204"/>
                <a:ea typeface="+mn-ea"/>
                <a:cs typeface="Arial" panose="020B0604020202020204" pitchFamily="34" charset="0"/>
              </a:rPr>
              <a:t>opportunities for </a:t>
            </a:r>
          </a:p>
          <a:p>
            <a:pPr marL="0" lvl="1" indent="173038" defTabSz="914400" eaLnBrk="1" fontAlgn="auto" hangingPunct="1">
              <a:spcBef>
                <a:spcPts val="0"/>
              </a:spcBef>
              <a:spcAft>
                <a:spcPts val="0"/>
              </a:spcAft>
              <a:buClr>
                <a:srgbClr val="0A7CBA"/>
              </a:buClr>
              <a:buSzPct val="110000"/>
              <a:defRPr/>
            </a:pPr>
            <a:r>
              <a:rPr lang="en-US" sz="1100" dirty="0">
                <a:solidFill>
                  <a:srgbClr val="4E4038"/>
                </a:solidFill>
                <a:latin typeface="Arial" panose="020B0604020202020204"/>
                <a:ea typeface="+mn-ea"/>
                <a:cs typeface="Arial" panose="020B0604020202020204" pitchFamily="34" charset="0"/>
              </a:rPr>
              <a:t>improvement in </a:t>
            </a:r>
          </a:p>
          <a:p>
            <a:pPr marL="0" lvl="1" indent="173038" defTabSz="914400" eaLnBrk="1" fontAlgn="auto" hangingPunct="1">
              <a:spcBef>
                <a:spcPts val="0"/>
              </a:spcBef>
              <a:spcAft>
                <a:spcPts val="300"/>
              </a:spcAft>
              <a:buClr>
                <a:srgbClr val="0A7CBA"/>
              </a:buClr>
              <a:buSzPct val="110000"/>
              <a:defRPr/>
            </a:pPr>
            <a:r>
              <a:rPr lang="en-US" sz="1100" dirty="0">
                <a:solidFill>
                  <a:srgbClr val="4E4038"/>
                </a:solidFill>
                <a:latin typeface="Arial" panose="020B0604020202020204"/>
                <a:ea typeface="+mn-ea"/>
                <a:cs typeface="Arial" panose="020B0604020202020204" pitchFamily="34" charset="0"/>
              </a:rPr>
              <a:t>operating costs</a:t>
            </a:r>
          </a:p>
          <a:p>
            <a:pPr marL="182880" lvl="1" indent="-182880" defTabSz="914400" eaLnBrk="1" fontAlgn="auto" hangingPunct="1">
              <a:spcBef>
                <a:spcPts val="0"/>
              </a:spcBef>
              <a:spcAft>
                <a:spcPts val="300"/>
              </a:spcAft>
              <a:buClr>
                <a:srgbClr val="0A7CBA"/>
              </a:buClr>
              <a:buSzPct val="110000"/>
              <a:buFont typeface="Wingdings" panose="05000000000000000000" pitchFamily="2" charset="2"/>
              <a:buChar char="§"/>
              <a:defRPr/>
            </a:pPr>
            <a:r>
              <a:rPr lang="en-US" sz="1100" dirty="0">
                <a:solidFill>
                  <a:srgbClr val="4E4038"/>
                </a:solidFill>
                <a:latin typeface="Arial" panose="020B0604020202020204"/>
                <a:ea typeface="+mn-ea"/>
                <a:cs typeface="Arial" panose="020B0604020202020204" pitchFamily="34" charset="0"/>
              </a:rPr>
              <a:t>Analyzes sales pricing information and margin analysis</a:t>
            </a:r>
          </a:p>
        </p:txBody>
      </p:sp>
      <p:pic>
        <p:nvPicPr>
          <p:cNvPr id="49" name="Picture 12">
            <a:extLst>
              <a:ext uri="{FF2B5EF4-FFF2-40B4-BE49-F238E27FC236}">
                <a16:creationId xmlns:a16="http://schemas.microsoft.com/office/drawing/2014/main" id="{B67A59D7-96DF-4823-9A97-76BAEF6AA0E4}"/>
              </a:ext>
            </a:extLst>
          </p:cNvPr>
          <p:cNvPicPr>
            <a:picLocks noChangeAspect="1"/>
          </p:cNvPicPr>
          <p:nvPr/>
        </p:nvPicPr>
        <p:blipFill rotWithShape="1">
          <a:blip r:embed="rId3"/>
          <a:srcRect l="8365" t="20457" r="41080" b="26521"/>
          <a:stretch/>
        </p:blipFill>
        <p:spPr>
          <a:xfrm>
            <a:off x="7511079" y="3594041"/>
            <a:ext cx="1032646" cy="831247"/>
          </a:xfrm>
          <a:prstGeom prst="rect">
            <a:avLst/>
          </a:prstGeom>
          <a:effectLst/>
        </p:spPr>
      </p:pic>
      <p:cxnSp>
        <p:nvCxnSpPr>
          <p:cNvPr id="50" name="Straight Connector 49">
            <a:extLst>
              <a:ext uri="{FF2B5EF4-FFF2-40B4-BE49-F238E27FC236}">
                <a16:creationId xmlns:a16="http://schemas.microsoft.com/office/drawing/2014/main" id="{08C40891-140B-4C6F-99F4-01EBC38B48C9}"/>
              </a:ext>
            </a:extLst>
          </p:cNvPr>
          <p:cNvCxnSpPr/>
          <p:nvPr/>
        </p:nvCxnSpPr>
        <p:spPr>
          <a:xfrm>
            <a:off x="636179" y="3888749"/>
            <a:ext cx="3642543" cy="0"/>
          </a:xfrm>
          <a:prstGeom prst="line">
            <a:avLst/>
          </a:prstGeom>
          <a:noFill/>
          <a:ln w="12700" cap="flat" cmpd="sng" algn="ctr">
            <a:solidFill>
              <a:srgbClr val="00538A"/>
            </a:solidFill>
            <a:prstDash val="solid"/>
            <a:miter lim="800000"/>
          </a:ln>
          <a:effectLst/>
        </p:spPr>
      </p:cxnSp>
      <p:cxnSp>
        <p:nvCxnSpPr>
          <p:cNvPr id="51" name="Straight Connector 50">
            <a:extLst>
              <a:ext uri="{FF2B5EF4-FFF2-40B4-BE49-F238E27FC236}">
                <a16:creationId xmlns:a16="http://schemas.microsoft.com/office/drawing/2014/main" id="{AE41A605-1043-4FC7-A172-6824A1B5AAD4}"/>
              </a:ext>
            </a:extLst>
          </p:cNvPr>
          <p:cNvCxnSpPr/>
          <p:nvPr/>
        </p:nvCxnSpPr>
        <p:spPr>
          <a:xfrm>
            <a:off x="2456339" y="1795287"/>
            <a:ext cx="2222" cy="4219359"/>
          </a:xfrm>
          <a:prstGeom prst="line">
            <a:avLst/>
          </a:prstGeom>
          <a:noFill/>
          <a:ln w="12700" cap="flat" cmpd="sng" algn="ctr">
            <a:solidFill>
              <a:srgbClr val="00538A"/>
            </a:solidFill>
            <a:prstDash val="solid"/>
            <a:miter lim="800000"/>
          </a:ln>
          <a:effectLst/>
        </p:spPr>
      </p:cxnSp>
      <p:pic>
        <p:nvPicPr>
          <p:cNvPr id="52" name="Picture 12" descr="A close up of a card&#10;&#10;Description generated with high confidence">
            <a:extLst>
              <a:ext uri="{FF2B5EF4-FFF2-40B4-BE49-F238E27FC236}">
                <a16:creationId xmlns:a16="http://schemas.microsoft.com/office/drawing/2014/main" id="{08610E23-9B21-4976-A56F-4B49DE1A3AF1}"/>
              </a:ext>
            </a:extLst>
          </p:cNvPr>
          <p:cNvPicPr>
            <a:picLocks noChangeAspect="1"/>
          </p:cNvPicPr>
          <p:nvPr/>
        </p:nvPicPr>
        <p:blipFill>
          <a:blip r:embed="rId4"/>
          <a:stretch>
            <a:fillRect/>
          </a:stretch>
        </p:blipFill>
        <p:spPr>
          <a:xfrm>
            <a:off x="1938230" y="3426892"/>
            <a:ext cx="1048502" cy="936943"/>
          </a:xfrm>
          <a:prstGeom prst="rect">
            <a:avLst/>
          </a:prstGeom>
        </p:spPr>
      </p:pic>
      <p:sp>
        <p:nvSpPr>
          <p:cNvPr id="53" name="Rectangle 52">
            <a:extLst>
              <a:ext uri="{FF2B5EF4-FFF2-40B4-BE49-F238E27FC236}">
                <a16:creationId xmlns:a16="http://schemas.microsoft.com/office/drawing/2014/main" id="{4C97EB71-9F04-4757-A31F-198697B407CE}"/>
              </a:ext>
            </a:extLst>
          </p:cNvPr>
          <p:cNvSpPr/>
          <p:nvPr/>
        </p:nvSpPr>
        <p:spPr>
          <a:xfrm>
            <a:off x="498181" y="1727736"/>
            <a:ext cx="1940569" cy="307777"/>
          </a:xfrm>
          <a:prstGeom prst="rect">
            <a:avLst/>
          </a:prstGeom>
        </p:spPr>
        <p:txBody>
          <a:bodyPr wrap="square" anchor="ctr">
            <a:spAutoFit/>
          </a:bodyPr>
          <a:lstStyle/>
          <a:p>
            <a:pPr marL="0" lvl="1" indent="0" algn="ctr" defTabSz="914400" eaLnBrk="1" fontAlgn="auto" hangingPunct="1">
              <a:spcBef>
                <a:spcPts val="0"/>
              </a:spcBef>
              <a:spcAft>
                <a:spcPts val="0"/>
              </a:spcAft>
              <a:buClr>
                <a:srgbClr val="0A7CBA"/>
              </a:buClr>
              <a:buSzPct val="110000"/>
              <a:defRPr/>
            </a:pPr>
            <a:r>
              <a:rPr lang="en-US" sz="1400" b="1" dirty="0">
                <a:solidFill>
                  <a:srgbClr val="4E4038"/>
                </a:solidFill>
                <a:latin typeface="Arial Narrow" panose="020B0606020202030204" pitchFamily="34" charset="0"/>
                <a:ea typeface="+mn-ea"/>
                <a:cs typeface="Arial" panose="020B0604020202020204" pitchFamily="34" charset="0"/>
              </a:rPr>
              <a:t>Breadth</a:t>
            </a:r>
          </a:p>
        </p:txBody>
      </p:sp>
      <p:sp>
        <p:nvSpPr>
          <p:cNvPr id="54" name="Rectangle 53">
            <a:extLst>
              <a:ext uri="{FF2B5EF4-FFF2-40B4-BE49-F238E27FC236}">
                <a16:creationId xmlns:a16="http://schemas.microsoft.com/office/drawing/2014/main" id="{B14F6850-8964-429F-A0FD-53BF04759409}"/>
              </a:ext>
            </a:extLst>
          </p:cNvPr>
          <p:cNvSpPr/>
          <p:nvPr/>
        </p:nvSpPr>
        <p:spPr>
          <a:xfrm>
            <a:off x="2495854" y="1714319"/>
            <a:ext cx="1959975" cy="307777"/>
          </a:xfrm>
          <a:prstGeom prst="rect">
            <a:avLst/>
          </a:prstGeom>
        </p:spPr>
        <p:txBody>
          <a:bodyPr wrap="square" anchor="ctr">
            <a:spAutoFit/>
          </a:bodyPr>
          <a:lstStyle/>
          <a:p>
            <a:pPr marL="0" lvl="1" indent="0" algn="ctr" defTabSz="914400" eaLnBrk="1" fontAlgn="auto" hangingPunct="1">
              <a:spcBef>
                <a:spcPts val="0"/>
              </a:spcBef>
              <a:spcAft>
                <a:spcPts val="0"/>
              </a:spcAft>
              <a:buClr>
                <a:srgbClr val="0A7CBA"/>
              </a:buClr>
              <a:buSzPct val="110000"/>
              <a:defRPr/>
            </a:pPr>
            <a:r>
              <a:rPr lang="en-US" sz="1400" b="1" dirty="0">
                <a:solidFill>
                  <a:srgbClr val="4E4038"/>
                </a:solidFill>
                <a:latin typeface="Arial Narrow" panose="020B0606020202030204" pitchFamily="34" charset="0"/>
                <a:ea typeface="+mn-ea"/>
                <a:cs typeface="Arial" panose="020B0604020202020204" pitchFamily="34" charset="0"/>
              </a:rPr>
              <a:t>Experience</a:t>
            </a:r>
          </a:p>
        </p:txBody>
      </p:sp>
      <p:sp>
        <p:nvSpPr>
          <p:cNvPr id="55" name="Rectangle 54">
            <a:extLst>
              <a:ext uri="{FF2B5EF4-FFF2-40B4-BE49-F238E27FC236}">
                <a16:creationId xmlns:a16="http://schemas.microsoft.com/office/drawing/2014/main" id="{A70EC69C-EB6F-42AF-8D7B-3C40973CA40B}"/>
              </a:ext>
            </a:extLst>
          </p:cNvPr>
          <p:cNvSpPr/>
          <p:nvPr/>
        </p:nvSpPr>
        <p:spPr>
          <a:xfrm>
            <a:off x="683695" y="3930698"/>
            <a:ext cx="1374300" cy="523220"/>
          </a:xfrm>
          <a:prstGeom prst="rect">
            <a:avLst/>
          </a:prstGeom>
        </p:spPr>
        <p:txBody>
          <a:bodyPr wrap="square" anchor="ctr">
            <a:spAutoFit/>
          </a:bodyPr>
          <a:lstStyle/>
          <a:p>
            <a:pPr marL="0" lvl="1" indent="0" algn="ctr" defTabSz="914400" eaLnBrk="1" fontAlgn="auto" hangingPunct="1">
              <a:spcBef>
                <a:spcPts val="0"/>
              </a:spcBef>
              <a:spcAft>
                <a:spcPts val="0"/>
              </a:spcAft>
              <a:buClr>
                <a:srgbClr val="0A7CBA"/>
              </a:buClr>
              <a:buSzPct val="110000"/>
              <a:defRPr/>
            </a:pPr>
            <a:r>
              <a:rPr lang="en-US" sz="1400" b="1" dirty="0">
                <a:solidFill>
                  <a:srgbClr val="4E4038"/>
                </a:solidFill>
                <a:latin typeface="Arial Narrow" panose="020B0606020202030204" pitchFamily="34" charset="0"/>
                <a:ea typeface="+mn-ea"/>
                <a:cs typeface="Arial" panose="020B0604020202020204" pitchFamily="34" charset="0"/>
              </a:rPr>
              <a:t>Quality Assurance</a:t>
            </a:r>
          </a:p>
        </p:txBody>
      </p:sp>
      <p:sp>
        <p:nvSpPr>
          <p:cNvPr id="56" name="Rectangle 55">
            <a:extLst>
              <a:ext uri="{FF2B5EF4-FFF2-40B4-BE49-F238E27FC236}">
                <a16:creationId xmlns:a16="http://schemas.microsoft.com/office/drawing/2014/main" id="{8809D832-604F-46E5-B6AE-1DE2A3710F3B}"/>
              </a:ext>
            </a:extLst>
          </p:cNvPr>
          <p:cNvSpPr/>
          <p:nvPr/>
        </p:nvSpPr>
        <p:spPr>
          <a:xfrm>
            <a:off x="2838891" y="3930698"/>
            <a:ext cx="1445488" cy="523220"/>
          </a:xfrm>
          <a:prstGeom prst="rect">
            <a:avLst/>
          </a:prstGeom>
        </p:spPr>
        <p:txBody>
          <a:bodyPr wrap="square" anchor="ctr">
            <a:spAutoFit/>
          </a:bodyPr>
          <a:lstStyle/>
          <a:p>
            <a:pPr marL="0" lvl="1" indent="0" algn="ctr" defTabSz="914400" eaLnBrk="1" fontAlgn="auto" hangingPunct="1">
              <a:spcBef>
                <a:spcPts val="0"/>
              </a:spcBef>
              <a:spcAft>
                <a:spcPts val="0"/>
              </a:spcAft>
              <a:buClr>
                <a:srgbClr val="0A7CBA"/>
              </a:buClr>
              <a:buSzPct val="110000"/>
              <a:defRPr/>
            </a:pPr>
            <a:r>
              <a:rPr lang="en-US" sz="1400" b="1" dirty="0">
                <a:solidFill>
                  <a:srgbClr val="4E4038"/>
                </a:solidFill>
                <a:latin typeface="Arial Narrow" panose="020B0606020202030204" pitchFamily="34" charset="0"/>
                <a:ea typeface="+mn-ea"/>
                <a:cs typeface="Arial" panose="020B0604020202020204" pitchFamily="34" charset="0"/>
              </a:rPr>
              <a:t>Continuous Improvement</a:t>
            </a:r>
          </a:p>
        </p:txBody>
      </p:sp>
      <p:sp>
        <p:nvSpPr>
          <p:cNvPr id="57" name="Rectangle 56">
            <a:extLst>
              <a:ext uri="{FF2B5EF4-FFF2-40B4-BE49-F238E27FC236}">
                <a16:creationId xmlns:a16="http://schemas.microsoft.com/office/drawing/2014/main" id="{7B66E81B-DBDC-4700-BDAA-47B72BBF66EE}"/>
              </a:ext>
            </a:extLst>
          </p:cNvPr>
          <p:cNvSpPr/>
          <p:nvPr/>
        </p:nvSpPr>
        <p:spPr>
          <a:xfrm>
            <a:off x="2478413" y="4439780"/>
            <a:ext cx="1993849" cy="1772793"/>
          </a:xfrm>
          <a:prstGeom prst="rect">
            <a:avLst/>
          </a:prstGeom>
        </p:spPr>
        <p:txBody>
          <a:bodyPr wrap="square">
            <a:spAutoFit/>
          </a:bodyPr>
          <a:lstStyle/>
          <a:p>
            <a:pPr marL="182880" lvl="1" indent="-182880" defTabSz="914400" eaLnBrk="1" fontAlgn="auto" hangingPunct="1">
              <a:spcBef>
                <a:spcPts val="0"/>
              </a:spcBef>
              <a:spcAft>
                <a:spcPts val="600"/>
              </a:spcAft>
              <a:buClr>
                <a:srgbClr val="0A7CBA"/>
              </a:buClr>
              <a:buSzPct val="110000"/>
              <a:buFontTx/>
              <a:buBlip>
                <a:blip r:embed="rId2">
                  <a:extLst/>
                </a:blip>
              </a:buBlip>
              <a:defRPr/>
            </a:pPr>
            <a:r>
              <a:rPr lang="en-US" sz="1000" dirty="0">
                <a:solidFill>
                  <a:srgbClr val="4E4038"/>
                </a:solidFill>
                <a:latin typeface="Arial" panose="020B0604020202020204"/>
                <a:ea typeface="+mn-ea"/>
                <a:cs typeface="Arial" panose="020B0604020202020204" pitchFamily="34" charset="0"/>
              </a:rPr>
              <a:t>Focus on </a:t>
            </a:r>
            <a:r>
              <a:rPr lang="en-US" sz="1000" b="1" dirty="0">
                <a:solidFill>
                  <a:srgbClr val="4E4038"/>
                </a:solidFill>
                <a:latin typeface="Arial" panose="020B0604020202020204"/>
                <a:ea typeface="+mn-ea"/>
                <a:cs typeface="Arial" panose="020B0604020202020204" pitchFamily="34" charset="0"/>
              </a:rPr>
              <a:t>evaluating processes</a:t>
            </a:r>
            <a:r>
              <a:rPr lang="en-US" sz="1000" dirty="0">
                <a:solidFill>
                  <a:srgbClr val="4E4038"/>
                </a:solidFill>
                <a:latin typeface="Arial" panose="020B0604020202020204"/>
                <a:ea typeface="+mn-ea"/>
                <a:cs typeface="Arial" panose="020B0604020202020204" pitchFamily="34" charset="0"/>
              </a:rPr>
              <a:t> and determining solutions for continuous improvement: </a:t>
            </a:r>
          </a:p>
          <a:p>
            <a:pPr marL="342900" lvl="2" indent="-171450" defTabSz="914400" eaLnBrk="1" fontAlgn="auto" hangingPunct="1">
              <a:lnSpc>
                <a:spcPct val="107000"/>
              </a:lnSpc>
              <a:spcBef>
                <a:spcPts val="0"/>
              </a:spcBef>
              <a:spcAft>
                <a:spcPts val="0"/>
              </a:spcAft>
              <a:buClr>
                <a:srgbClr val="0A7CBA"/>
              </a:buClr>
              <a:buSzPct val="110000"/>
              <a:buFont typeface="Wingdings" panose="05000000000000000000" pitchFamily="2" charset="2"/>
              <a:buChar char="§"/>
              <a:defRPr/>
            </a:pPr>
            <a:r>
              <a:rPr lang="en-US" sz="1000" dirty="0">
                <a:solidFill>
                  <a:srgbClr val="4E4038"/>
                </a:solidFill>
                <a:latin typeface="Arial" panose="020B0604020202020204"/>
                <a:ea typeface="+mn-ea"/>
                <a:cs typeface="Arial" panose="020B0604020202020204" pitchFamily="34" charset="0"/>
              </a:rPr>
              <a:t>Operational </a:t>
            </a:r>
            <a:r>
              <a:rPr lang="en-US" sz="1000" b="1" dirty="0">
                <a:solidFill>
                  <a:srgbClr val="4E4038"/>
                </a:solidFill>
                <a:latin typeface="Arial" panose="020B0604020202020204"/>
                <a:ea typeface="+mn-ea"/>
                <a:cs typeface="Arial" panose="020B0604020202020204" pitchFamily="34" charset="0"/>
              </a:rPr>
              <a:t>equipment</a:t>
            </a:r>
            <a:r>
              <a:rPr lang="en-US" sz="1000" dirty="0">
                <a:solidFill>
                  <a:srgbClr val="4E4038"/>
                </a:solidFill>
                <a:latin typeface="Arial" panose="020B0604020202020204"/>
                <a:ea typeface="+mn-ea"/>
                <a:cs typeface="Arial" panose="020B0604020202020204" pitchFamily="34" charset="0"/>
              </a:rPr>
              <a:t> </a:t>
            </a:r>
            <a:r>
              <a:rPr lang="en-US" sz="1000" b="1" dirty="0">
                <a:solidFill>
                  <a:srgbClr val="4E4038"/>
                </a:solidFill>
                <a:latin typeface="Arial" panose="020B0604020202020204"/>
                <a:ea typeface="+mn-ea"/>
                <a:cs typeface="Arial" panose="020B0604020202020204" pitchFamily="34" charset="0"/>
              </a:rPr>
              <a:t>improvements</a:t>
            </a:r>
            <a:r>
              <a:rPr lang="en-US" sz="1000" dirty="0">
                <a:solidFill>
                  <a:srgbClr val="4E4038"/>
                </a:solidFill>
                <a:latin typeface="Arial" panose="020B0604020202020204"/>
                <a:ea typeface="+mn-ea"/>
                <a:cs typeface="Arial" panose="020B0604020202020204" pitchFamily="34" charset="0"/>
              </a:rPr>
              <a:t> – leveraging both Avure and Hiperbaric expertise</a:t>
            </a:r>
          </a:p>
          <a:p>
            <a:pPr marL="342900" lvl="2" indent="-171450" defTabSz="914400" eaLnBrk="1" fontAlgn="auto" hangingPunct="1">
              <a:lnSpc>
                <a:spcPct val="107000"/>
              </a:lnSpc>
              <a:spcBef>
                <a:spcPts val="0"/>
              </a:spcBef>
              <a:spcAft>
                <a:spcPts val="0"/>
              </a:spcAft>
              <a:buClr>
                <a:srgbClr val="0A7CBA"/>
              </a:buClr>
              <a:buSzPct val="110000"/>
              <a:buFont typeface="Wingdings" panose="05000000000000000000" pitchFamily="2" charset="2"/>
              <a:buChar char="§"/>
              <a:defRPr/>
            </a:pPr>
            <a:r>
              <a:rPr lang="en-US" sz="1000" dirty="0">
                <a:solidFill>
                  <a:srgbClr val="4E4038"/>
                </a:solidFill>
                <a:latin typeface="Arial" panose="020B0604020202020204"/>
                <a:ea typeface="+mn-ea"/>
                <a:cs typeface="Arial" panose="020B0604020202020204" pitchFamily="34" charset="0"/>
              </a:rPr>
              <a:t>HPP processing </a:t>
            </a:r>
            <a:r>
              <a:rPr lang="en-US" sz="1000" b="1" dirty="0">
                <a:solidFill>
                  <a:srgbClr val="4E4038"/>
                </a:solidFill>
                <a:latin typeface="Arial" panose="020B0604020202020204"/>
                <a:ea typeface="+mn-ea"/>
                <a:cs typeface="Arial" panose="020B0604020202020204" pitchFamily="34" charset="0"/>
              </a:rPr>
              <a:t>efficiencies</a:t>
            </a:r>
          </a:p>
        </p:txBody>
      </p:sp>
      <p:sp>
        <p:nvSpPr>
          <p:cNvPr id="58" name="Rectangle 57">
            <a:extLst>
              <a:ext uri="{FF2B5EF4-FFF2-40B4-BE49-F238E27FC236}">
                <a16:creationId xmlns:a16="http://schemas.microsoft.com/office/drawing/2014/main" id="{A344E4CE-7E8C-4CD1-BF6F-E551F30F3533}"/>
              </a:ext>
            </a:extLst>
          </p:cNvPr>
          <p:cNvSpPr/>
          <p:nvPr/>
        </p:nvSpPr>
        <p:spPr>
          <a:xfrm>
            <a:off x="437949" y="4439780"/>
            <a:ext cx="2078624" cy="1805110"/>
          </a:xfrm>
          <a:prstGeom prst="rect">
            <a:avLst/>
          </a:prstGeom>
        </p:spPr>
        <p:txBody>
          <a:bodyPr wrap="square">
            <a:spAutoFit/>
          </a:bodyPr>
          <a:lstStyle/>
          <a:p>
            <a:pPr marL="182880" lvl="1" indent="-182880" defTabSz="914400" eaLnBrk="1" fontAlgn="auto" hangingPunct="1">
              <a:spcBef>
                <a:spcPts val="0"/>
              </a:spcBef>
              <a:spcAft>
                <a:spcPts val="600"/>
              </a:spcAft>
              <a:buClr>
                <a:srgbClr val="0A7CBA"/>
              </a:buClr>
              <a:buSzPct val="110000"/>
              <a:buFontTx/>
              <a:buBlip>
                <a:blip r:embed="rId2">
                  <a:extLst/>
                </a:blip>
              </a:buBlip>
              <a:defRPr/>
            </a:pPr>
            <a:r>
              <a:rPr lang="en-US" sz="1000" dirty="0">
                <a:solidFill>
                  <a:srgbClr val="4E4038"/>
                </a:solidFill>
                <a:latin typeface="Arial" panose="020B0604020202020204"/>
                <a:ea typeface="+mn-ea"/>
                <a:cs typeface="Arial" panose="020B0604020202020204" pitchFamily="34" charset="0"/>
              </a:rPr>
              <a:t>Robust </a:t>
            </a:r>
            <a:r>
              <a:rPr lang="en-US" sz="1000" b="1" dirty="0">
                <a:solidFill>
                  <a:srgbClr val="4E4038"/>
                </a:solidFill>
                <a:latin typeface="Arial" panose="020B0604020202020204"/>
                <a:ea typeface="+mn-ea"/>
                <a:cs typeface="Arial" panose="020B0604020202020204" pitchFamily="34" charset="0"/>
              </a:rPr>
              <a:t>quality assurance</a:t>
            </a:r>
            <a:r>
              <a:rPr lang="en-US" sz="1000" dirty="0">
                <a:solidFill>
                  <a:srgbClr val="4E4038"/>
                </a:solidFill>
                <a:latin typeface="Arial" panose="020B0604020202020204"/>
                <a:ea typeface="+mn-ea"/>
                <a:cs typeface="Arial" panose="020B0604020202020204" pitchFamily="34" charset="0"/>
              </a:rPr>
              <a:t>:</a:t>
            </a:r>
          </a:p>
          <a:p>
            <a:pPr marL="342900" lvl="2" indent="-171450" defTabSz="914400" eaLnBrk="1" fontAlgn="auto" hangingPunct="1">
              <a:lnSpc>
                <a:spcPct val="107000"/>
              </a:lnSpc>
              <a:spcBef>
                <a:spcPts val="0"/>
              </a:spcBef>
              <a:spcAft>
                <a:spcPts val="0"/>
              </a:spcAft>
              <a:buClr>
                <a:srgbClr val="0A7CBA"/>
              </a:buClr>
              <a:buSzPct val="110000"/>
              <a:buFont typeface="Wingdings" panose="05000000000000000000" pitchFamily="2" charset="2"/>
              <a:buChar char="§"/>
              <a:defRPr/>
            </a:pPr>
            <a:r>
              <a:rPr lang="en-US" sz="1000" b="1" dirty="0">
                <a:solidFill>
                  <a:srgbClr val="4E4038"/>
                </a:solidFill>
                <a:latin typeface="Arial" panose="020B0604020202020204"/>
                <a:ea typeface="+mn-ea"/>
                <a:cs typeface="Arial" panose="020B0604020202020204" pitchFamily="34" charset="0"/>
              </a:rPr>
              <a:t>Validation</a:t>
            </a:r>
            <a:r>
              <a:rPr lang="en-US" sz="1000" dirty="0">
                <a:solidFill>
                  <a:srgbClr val="4E4038"/>
                </a:solidFill>
                <a:latin typeface="Arial" panose="020B0604020202020204"/>
                <a:ea typeface="+mn-ea"/>
                <a:cs typeface="Arial" panose="020B0604020202020204" pitchFamily="34" charset="0"/>
              </a:rPr>
              <a:t> </a:t>
            </a:r>
            <a:r>
              <a:rPr lang="en-US" sz="1000" b="1" dirty="0">
                <a:solidFill>
                  <a:srgbClr val="4E4038"/>
                </a:solidFill>
                <a:latin typeface="Arial" panose="020B0604020202020204"/>
                <a:ea typeface="+mn-ea"/>
                <a:cs typeface="Arial" panose="020B0604020202020204" pitchFamily="34" charset="0"/>
              </a:rPr>
              <a:t>study </a:t>
            </a:r>
            <a:r>
              <a:rPr lang="en-US" sz="1000" dirty="0">
                <a:solidFill>
                  <a:srgbClr val="4E4038"/>
                </a:solidFill>
                <a:latin typeface="Arial" panose="020B0604020202020204"/>
                <a:ea typeface="+mn-ea"/>
                <a:cs typeface="Arial" panose="020B0604020202020204" pitchFamily="34" charset="0"/>
              </a:rPr>
              <a:t>support for partners</a:t>
            </a:r>
          </a:p>
          <a:p>
            <a:pPr marL="342900" lvl="2" indent="-171450" defTabSz="914400" eaLnBrk="1" fontAlgn="auto" hangingPunct="1">
              <a:lnSpc>
                <a:spcPct val="107000"/>
              </a:lnSpc>
              <a:spcBef>
                <a:spcPts val="0"/>
              </a:spcBef>
              <a:spcAft>
                <a:spcPts val="0"/>
              </a:spcAft>
              <a:buClr>
                <a:srgbClr val="0A7CBA"/>
              </a:buClr>
              <a:buSzPct val="110000"/>
              <a:buFont typeface="Wingdings" panose="05000000000000000000" pitchFamily="2" charset="2"/>
              <a:buChar char="§"/>
              <a:defRPr/>
            </a:pPr>
            <a:r>
              <a:rPr lang="en-US" sz="1000" dirty="0">
                <a:solidFill>
                  <a:srgbClr val="4E4038"/>
                </a:solidFill>
                <a:latin typeface="Arial" panose="020B0604020202020204"/>
                <a:ea typeface="+mn-ea"/>
                <a:cs typeface="Arial" panose="020B0604020202020204" pitchFamily="34" charset="0"/>
              </a:rPr>
              <a:t>Internal tools for control points</a:t>
            </a:r>
          </a:p>
          <a:p>
            <a:pPr marL="342900" lvl="2" indent="-171450" defTabSz="914400" eaLnBrk="1" fontAlgn="auto" hangingPunct="1">
              <a:lnSpc>
                <a:spcPct val="107000"/>
              </a:lnSpc>
              <a:spcBef>
                <a:spcPts val="0"/>
              </a:spcBef>
              <a:spcAft>
                <a:spcPts val="0"/>
              </a:spcAft>
              <a:buClr>
                <a:srgbClr val="0A7CBA"/>
              </a:buClr>
              <a:buSzPct val="110000"/>
              <a:buFont typeface="Wingdings" panose="05000000000000000000" pitchFamily="2" charset="2"/>
              <a:buChar char="§"/>
              <a:defRPr/>
            </a:pPr>
            <a:r>
              <a:rPr lang="en-US" sz="1000" dirty="0">
                <a:solidFill>
                  <a:srgbClr val="4E4038"/>
                </a:solidFill>
                <a:latin typeface="Arial" panose="020B0604020202020204"/>
                <a:ea typeface="+mn-ea"/>
                <a:cs typeface="Arial" panose="020B0604020202020204" pitchFamily="34" charset="0"/>
              </a:rPr>
              <a:t>Knowledge of customer </a:t>
            </a:r>
            <a:r>
              <a:rPr lang="en-US" sz="1000" b="1" dirty="0">
                <a:solidFill>
                  <a:srgbClr val="4E4038"/>
                </a:solidFill>
                <a:latin typeface="Arial" panose="020B0604020202020204"/>
                <a:ea typeface="+mn-ea"/>
                <a:cs typeface="Arial" panose="020B0604020202020204" pitchFamily="34" charset="0"/>
              </a:rPr>
              <a:t>expectations</a:t>
            </a:r>
          </a:p>
          <a:p>
            <a:pPr marL="342900" lvl="2" indent="-171450" defTabSz="914400" eaLnBrk="1" fontAlgn="auto" hangingPunct="1">
              <a:lnSpc>
                <a:spcPct val="107000"/>
              </a:lnSpc>
              <a:spcBef>
                <a:spcPts val="0"/>
              </a:spcBef>
              <a:spcAft>
                <a:spcPts val="0"/>
              </a:spcAft>
              <a:buClr>
                <a:srgbClr val="0A7CBA"/>
              </a:buClr>
              <a:buSzPct val="110000"/>
              <a:buFont typeface="Wingdings" panose="05000000000000000000" pitchFamily="2" charset="2"/>
              <a:buChar char="§"/>
              <a:defRPr/>
            </a:pPr>
            <a:r>
              <a:rPr lang="en-US" sz="1000" dirty="0">
                <a:solidFill>
                  <a:srgbClr val="4E4038"/>
                </a:solidFill>
                <a:latin typeface="Arial" panose="020B0604020202020204"/>
                <a:ea typeface="+mn-ea"/>
                <a:cs typeface="Arial" panose="020B0604020202020204" pitchFamily="34" charset="0"/>
              </a:rPr>
              <a:t>Risk assessment &amp; crisis </a:t>
            </a:r>
            <a:r>
              <a:rPr lang="en-US" sz="1000" b="1" dirty="0">
                <a:solidFill>
                  <a:srgbClr val="4E4038"/>
                </a:solidFill>
                <a:latin typeface="Arial" panose="020B0604020202020204"/>
                <a:ea typeface="+mn-ea"/>
                <a:cs typeface="Arial" panose="020B0604020202020204" pitchFamily="34" charset="0"/>
              </a:rPr>
              <a:t>control plan </a:t>
            </a:r>
          </a:p>
          <a:p>
            <a:pPr marL="342900" lvl="2" indent="-171450" defTabSz="914400" eaLnBrk="1" fontAlgn="auto" hangingPunct="1">
              <a:lnSpc>
                <a:spcPct val="107000"/>
              </a:lnSpc>
              <a:spcBef>
                <a:spcPts val="0"/>
              </a:spcBef>
              <a:spcAft>
                <a:spcPts val="0"/>
              </a:spcAft>
              <a:buClr>
                <a:srgbClr val="0A7CBA"/>
              </a:buClr>
              <a:buSzPct val="110000"/>
              <a:buFont typeface="Wingdings" panose="05000000000000000000" pitchFamily="2" charset="2"/>
              <a:buChar char="§"/>
              <a:defRPr/>
            </a:pPr>
            <a:r>
              <a:rPr lang="en-US" sz="1000" b="1" dirty="0">
                <a:solidFill>
                  <a:srgbClr val="4E4038"/>
                </a:solidFill>
                <a:latin typeface="Arial" panose="020B0604020202020204"/>
                <a:ea typeface="+mn-ea"/>
                <a:cs typeface="Arial" panose="020B0604020202020204" pitchFamily="34" charset="0"/>
              </a:rPr>
              <a:t>SQF </a:t>
            </a:r>
            <a:r>
              <a:rPr lang="en-US" sz="1000" dirty="0">
                <a:solidFill>
                  <a:srgbClr val="4E4038"/>
                </a:solidFill>
                <a:latin typeface="Arial" panose="020B0604020202020204"/>
                <a:ea typeface="+mn-ea"/>
                <a:cs typeface="Arial" panose="020B0604020202020204" pitchFamily="34" charset="0"/>
              </a:rPr>
              <a:t>Level III</a:t>
            </a:r>
          </a:p>
        </p:txBody>
      </p:sp>
      <p:sp>
        <p:nvSpPr>
          <p:cNvPr id="59" name="Rectangle 58">
            <a:extLst>
              <a:ext uri="{FF2B5EF4-FFF2-40B4-BE49-F238E27FC236}">
                <a16:creationId xmlns:a16="http://schemas.microsoft.com/office/drawing/2014/main" id="{61BFF3A9-10FF-41DB-816A-5FCCE419EE70}"/>
              </a:ext>
            </a:extLst>
          </p:cNvPr>
          <p:cNvSpPr/>
          <p:nvPr/>
        </p:nvSpPr>
        <p:spPr>
          <a:xfrm>
            <a:off x="2590360" y="3148811"/>
            <a:ext cx="1948355" cy="738985"/>
          </a:xfrm>
          <a:prstGeom prst="rect">
            <a:avLst/>
          </a:prstGeom>
        </p:spPr>
        <p:txBody>
          <a:bodyPr wrap="square">
            <a:spAutoFit/>
          </a:bodyPr>
          <a:lstStyle/>
          <a:p>
            <a:pPr marL="342900" lvl="2" indent="-171450" defTabSz="914400" eaLnBrk="1" fontAlgn="auto" hangingPunct="1">
              <a:lnSpc>
                <a:spcPct val="107000"/>
              </a:lnSpc>
              <a:spcBef>
                <a:spcPts val="0"/>
              </a:spcBef>
              <a:spcAft>
                <a:spcPts val="0"/>
              </a:spcAft>
              <a:buClr>
                <a:srgbClr val="0A7CBA"/>
              </a:buClr>
              <a:buSzPct val="110000"/>
              <a:buFont typeface="Wingdings" panose="05000000000000000000" pitchFamily="2" charset="2"/>
              <a:buChar char="§"/>
              <a:defRPr/>
            </a:pPr>
            <a:r>
              <a:rPr lang="en-US" sz="1000" dirty="0">
                <a:solidFill>
                  <a:srgbClr val="4E4038"/>
                </a:solidFill>
                <a:latin typeface="Arial" panose="020B0604020202020204"/>
                <a:ea typeface="+mn-ea"/>
                <a:cs typeface="Arial" panose="020B0604020202020204" pitchFamily="34" charset="0"/>
              </a:rPr>
              <a:t>Deep equipment expertise to </a:t>
            </a:r>
            <a:r>
              <a:rPr lang="en-US" sz="1000" b="1" dirty="0">
                <a:solidFill>
                  <a:srgbClr val="4E4038"/>
                </a:solidFill>
                <a:latin typeface="Arial" panose="020B0604020202020204"/>
                <a:ea typeface="+mn-ea"/>
                <a:cs typeface="Arial" panose="020B0604020202020204" pitchFamily="34" charset="0"/>
              </a:rPr>
              <a:t>improve uptime </a:t>
            </a:r>
            <a:r>
              <a:rPr lang="en-US" sz="1000" dirty="0">
                <a:solidFill>
                  <a:srgbClr val="4E4038"/>
                </a:solidFill>
                <a:latin typeface="Arial" panose="020B0604020202020204"/>
                <a:ea typeface="+mn-ea"/>
                <a:cs typeface="Arial" panose="020B0604020202020204" pitchFamily="34" charset="0"/>
              </a:rPr>
              <a:t>and drive down cost per cycle</a:t>
            </a:r>
          </a:p>
        </p:txBody>
      </p:sp>
      <p:pic>
        <p:nvPicPr>
          <p:cNvPr id="60" name="Picture 59">
            <a:extLst>
              <a:ext uri="{FF2B5EF4-FFF2-40B4-BE49-F238E27FC236}">
                <a16:creationId xmlns:a16="http://schemas.microsoft.com/office/drawing/2014/main" id="{FB37A000-99BB-4D41-89EB-85FC5B57E4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9549" y="1948956"/>
            <a:ext cx="1097279" cy="414694"/>
          </a:xfrm>
          <a:prstGeom prst="rect">
            <a:avLst/>
          </a:prstGeom>
        </p:spPr>
      </p:pic>
      <p:pic>
        <p:nvPicPr>
          <p:cNvPr id="61" name="Picture 60">
            <a:extLst>
              <a:ext uri="{FF2B5EF4-FFF2-40B4-BE49-F238E27FC236}">
                <a16:creationId xmlns:a16="http://schemas.microsoft.com/office/drawing/2014/main" id="{2A7E5927-DB6C-4C28-9FF4-F7135A19EB2D}"/>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4849848" y="3428024"/>
            <a:ext cx="1095451" cy="290561"/>
          </a:xfrm>
          <a:prstGeom prst="rect">
            <a:avLst/>
          </a:prstGeom>
        </p:spPr>
      </p:pic>
      <p:grpSp>
        <p:nvGrpSpPr>
          <p:cNvPr id="62" name="Group 61">
            <a:extLst>
              <a:ext uri="{FF2B5EF4-FFF2-40B4-BE49-F238E27FC236}">
                <a16:creationId xmlns:a16="http://schemas.microsoft.com/office/drawing/2014/main" id="{4503527C-6470-4C37-81E3-9F870FE55DFC}"/>
              </a:ext>
            </a:extLst>
          </p:cNvPr>
          <p:cNvGrpSpPr/>
          <p:nvPr/>
        </p:nvGrpSpPr>
        <p:grpSpPr>
          <a:xfrm>
            <a:off x="4869651" y="5647069"/>
            <a:ext cx="1097280" cy="528960"/>
            <a:chOff x="4870708" y="4761680"/>
            <a:chExt cx="1097280" cy="528960"/>
          </a:xfrm>
        </p:grpSpPr>
        <p:sp>
          <p:nvSpPr>
            <p:cNvPr id="63" name="Rectangle: Rounded Corners 62">
              <a:extLst>
                <a:ext uri="{FF2B5EF4-FFF2-40B4-BE49-F238E27FC236}">
                  <a16:creationId xmlns:a16="http://schemas.microsoft.com/office/drawing/2014/main" id="{D71B4EF3-A8F8-498F-9E78-21E4B442C93E}"/>
                </a:ext>
              </a:extLst>
            </p:cNvPr>
            <p:cNvSpPr/>
            <p:nvPr/>
          </p:nvSpPr>
          <p:spPr>
            <a:xfrm>
              <a:off x="4870708" y="4761680"/>
              <a:ext cx="1097280" cy="528960"/>
            </a:xfrm>
            <a:prstGeom prst="roundRect">
              <a:avLst>
                <a:gd name="adj" fmla="val 10063"/>
              </a:avLst>
            </a:prstGeom>
            <a:solidFill>
              <a:srgbClr val="DAC8A3"/>
            </a:solidFill>
            <a:ln w="12700" cap="flat" cmpd="sng" algn="ctr">
              <a:solidFill>
                <a:srgbClr val="DAC8A3">
                  <a:shade val="50000"/>
                </a:srgbClr>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64" name="Rectangle 63">
              <a:extLst>
                <a:ext uri="{FF2B5EF4-FFF2-40B4-BE49-F238E27FC236}">
                  <a16:creationId xmlns:a16="http://schemas.microsoft.com/office/drawing/2014/main" id="{C0F15684-678F-4066-A7AC-F4F64E18769D}"/>
                </a:ext>
              </a:extLst>
            </p:cNvPr>
            <p:cNvSpPr/>
            <p:nvPr/>
          </p:nvSpPr>
          <p:spPr>
            <a:xfrm>
              <a:off x="4937538" y="4872272"/>
              <a:ext cx="975409" cy="307777"/>
            </a:xfrm>
            <a:prstGeom prst="rect">
              <a:avLst/>
            </a:prstGeom>
          </p:spPr>
          <p:txBody>
            <a:bodyPr wrap="square">
              <a:spAutoFit/>
            </a:bodyPr>
            <a:lstStyle/>
            <a:p>
              <a:pPr marL="0" marR="0" lvl="1" indent="0" algn="ctr" defTabSz="914400" eaLnBrk="1" fontAlgn="auto" latinLnBrk="0" hangingPunct="1">
                <a:lnSpc>
                  <a:spcPct val="100000"/>
                </a:lnSpc>
                <a:spcBef>
                  <a:spcPts val="0"/>
                </a:spcBef>
                <a:spcAft>
                  <a:spcPts val="0"/>
                </a:spcAft>
                <a:buClr>
                  <a:srgbClr val="0A7CBA"/>
                </a:buClr>
                <a:buSzPct val="110000"/>
                <a:buFontTx/>
                <a:buNone/>
                <a:tabLst/>
                <a:defRPr/>
              </a:pPr>
              <a:endParaRPr kumimoji="0" lang="en-US" sz="1400" b="1" i="0" u="none" strike="noStrike" kern="0" cap="none" spc="0" normalizeH="0" baseline="0" noProof="0" dirty="0">
                <a:ln>
                  <a:noFill/>
                </a:ln>
                <a:solidFill>
                  <a:srgbClr val="4E4038"/>
                </a:solidFill>
                <a:effectLst/>
                <a:uLnTx/>
                <a:uFillTx/>
                <a:latin typeface="Arial Narrow" panose="020B0606020202030204" pitchFamily="34" charset="0"/>
                <a:ea typeface="+mn-ea"/>
                <a:cs typeface="Arial" panose="020B0604020202020204" pitchFamily="34" charset="0"/>
              </a:endParaRPr>
            </a:p>
          </p:txBody>
        </p:sp>
      </p:grpSp>
      <p:pic>
        <p:nvPicPr>
          <p:cNvPr id="65" name="Picture 64">
            <a:extLst>
              <a:ext uri="{FF2B5EF4-FFF2-40B4-BE49-F238E27FC236}">
                <a16:creationId xmlns:a16="http://schemas.microsoft.com/office/drawing/2014/main" id="{16896DE9-42C4-43A6-AFC5-554EE969D2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0359" y="4960294"/>
            <a:ext cx="1092410" cy="294110"/>
          </a:xfrm>
          <a:prstGeom prst="rect">
            <a:avLst/>
          </a:prstGeom>
        </p:spPr>
      </p:pic>
      <p:pic>
        <p:nvPicPr>
          <p:cNvPr id="66" name="Picture 65">
            <a:extLst>
              <a:ext uri="{FF2B5EF4-FFF2-40B4-BE49-F238E27FC236}">
                <a16:creationId xmlns:a16="http://schemas.microsoft.com/office/drawing/2014/main" id="{202DF489-C682-4345-A35C-AA7A9E493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214" y="5665470"/>
            <a:ext cx="677978" cy="474585"/>
          </a:xfrm>
          <a:prstGeom prst="rect">
            <a:avLst/>
          </a:prstGeom>
        </p:spPr>
      </p:pic>
      <p:sp>
        <p:nvSpPr>
          <p:cNvPr id="67" name="Rectangle 66">
            <a:extLst>
              <a:ext uri="{FF2B5EF4-FFF2-40B4-BE49-F238E27FC236}">
                <a16:creationId xmlns:a16="http://schemas.microsoft.com/office/drawing/2014/main" id="{0592B450-12B7-40EF-A9D0-68DC576B293B}"/>
              </a:ext>
            </a:extLst>
          </p:cNvPr>
          <p:cNvSpPr/>
          <p:nvPr/>
        </p:nvSpPr>
        <p:spPr>
          <a:xfrm>
            <a:off x="6019560" y="4865045"/>
            <a:ext cx="2812604" cy="600164"/>
          </a:xfrm>
          <a:prstGeom prst="rect">
            <a:avLst/>
          </a:prstGeom>
        </p:spPr>
        <p:txBody>
          <a:bodyPr wrap="square">
            <a:spAutoFit/>
          </a:bodyPr>
          <a:lstStyle/>
          <a:p>
            <a:pPr marL="182880" lvl="1" indent="-182880" defTabSz="914400" eaLnBrk="1" fontAlgn="auto" hangingPunct="1">
              <a:spcBef>
                <a:spcPts val="0"/>
              </a:spcBef>
              <a:spcAft>
                <a:spcPts val="300"/>
              </a:spcAft>
              <a:buClr>
                <a:srgbClr val="0A7CBA"/>
              </a:buClr>
              <a:buSzPct val="110000"/>
              <a:buFont typeface="Wingdings" panose="05000000000000000000" pitchFamily="2" charset="2"/>
              <a:buChar char="§"/>
              <a:defRPr/>
            </a:pPr>
            <a:r>
              <a:rPr lang="en-US" sz="1100" dirty="0">
                <a:solidFill>
                  <a:srgbClr val="4E4038"/>
                </a:solidFill>
                <a:latin typeface="Arial" panose="020B0604020202020204"/>
                <a:ea typeface="+mn-ea"/>
                <a:cs typeface="Arial" panose="020B0604020202020204" pitchFamily="34" charset="0"/>
              </a:rPr>
              <a:t>An ERP solution improving understanding of financials, inventory and operations</a:t>
            </a:r>
          </a:p>
        </p:txBody>
      </p:sp>
      <p:sp>
        <p:nvSpPr>
          <p:cNvPr id="68" name="Rectangle 67">
            <a:extLst>
              <a:ext uri="{FF2B5EF4-FFF2-40B4-BE49-F238E27FC236}">
                <a16:creationId xmlns:a16="http://schemas.microsoft.com/office/drawing/2014/main" id="{1F7EBCD5-1B1F-4860-AFE0-3CA2ED1FC201}"/>
              </a:ext>
            </a:extLst>
          </p:cNvPr>
          <p:cNvSpPr/>
          <p:nvPr/>
        </p:nvSpPr>
        <p:spPr>
          <a:xfrm>
            <a:off x="6019559" y="5626856"/>
            <a:ext cx="2654150" cy="600164"/>
          </a:xfrm>
          <a:prstGeom prst="rect">
            <a:avLst/>
          </a:prstGeom>
        </p:spPr>
        <p:txBody>
          <a:bodyPr wrap="square">
            <a:spAutoFit/>
          </a:bodyPr>
          <a:lstStyle/>
          <a:p>
            <a:pPr marL="182880" lvl="1" indent="-182880" defTabSz="914400" eaLnBrk="1" fontAlgn="auto" hangingPunct="1">
              <a:spcBef>
                <a:spcPts val="0"/>
              </a:spcBef>
              <a:spcAft>
                <a:spcPts val="300"/>
              </a:spcAft>
              <a:buClr>
                <a:srgbClr val="0A7CBA"/>
              </a:buClr>
              <a:buSzPct val="110000"/>
              <a:buFont typeface="Wingdings" panose="05000000000000000000" pitchFamily="2" charset="2"/>
              <a:buChar char="§"/>
              <a:defRPr/>
            </a:pPr>
            <a:r>
              <a:rPr lang="en-US" sz="1100" dirty="0">
                <a:solidFill>
                  <a:srgbClr val="4E4038"/>
                </a:solidFill>
                <a:latin typeface="Arial" panose="020B0604020202020204"/>
                <a:ea typeface="+mn-ea"/>
                <a:cs typeface="Arial" panose="020B0604020202020204" pitchFamily="34" charset="0"/>
              </a:rPr>
              <a:t>Largest CRM platform, offering cloud-based applications for sales, services and marketing</a:t>
            </a:r>
          </a:p>
        </p:txBody>
      </p:sp>
      <p:sp>
        <p:nvSpPr>
          <p:cNvPr id="69" name="Freeform 60">
            <a:extLst>
              <a:ext uri="{FF2B5EF4-FFF2-40B4-BE49-F238E27FC236}">
                <a16:creationId xmlns:a16="http://schemas.microsoft.com/office/drawing/2014/main" id="{83289B04-7526-4BAE-95E2-15BA4AE94F95}"/>
              </a:ext>
            </a:extLst>
          </p:cNvPr>
          <p:cNvSpPr/>
          <p:nvPr/>
        </p:nvSpPr>
        <p:spPr>
          <a:xfrm flipH="1">
            <a:off x="-1378497" y="380015"/>
            <a:ext cx="4974715"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0" name="Title 1">
            <a:extLst>
              <a:ext uri="{FF2B5EF4-FFF2-40B4-BE49-F238E27FC236}">
                <a16:creationId xmlns:a16="http://schemas.microsoft.com/office/drawing/2014/main" id="{53333F01-2934-4A19-889A-C6132E69BE27}"/>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Technical expertise</a:t>
            </a:r>
          </a:p>
        </p:txBody>
      </p:sp>
      <p:sp>
        <p:nvSpPr>
          <p:cNvPr id="71" name="Slide Number Placeholder 6">
            <a:extLst>
              <a:ext uri="{FF2B5EF4-FFF2-40B4-BE49-F238E27FC236}">
                <a16:creationId xmlns:a16="http://schemas.microsoft.com/office/drawing/2014/main" id="{209357A3-3829-403C-A8BF-ED1D69FB2CBA}"/>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19</a:t>
            </a:fld>
            <a:endParaRPr lang="en-US" dirty="0"/>
          </a:p>
        </p:txBody>
      </p:sp>
    </p:spTree>
    <p:extLst>
      <p:ext uri="{BB962C8B-B14F-4D97-AF65-F5344CB8AC3E}">
        <p14:creationId xmlns:p14="http://schemas.microsoft.com/office/powerpoint/2010/main" val="262399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en-US"/>
          </a:p>
        </p:txBody>
      </p:sp>
      <p:sp>
        <p:nvSpPr>
          <p:cNvPr id="3" name="Picture Placeholder 2"/>
          <p:cNvSpPr>
            <a:spLocks noGrp="1"/>
          </p:cNvSpPr>
          <p:nvPr>
            <p:ph type="pic" sz="quarter" idx="11"/>
          </p:nvPr>
        </p:nvSpPr>
        <p:spPr/>
      </p:sp>
    </p:spTree>
    <p:extLst>
      <p:ext uri="{BB962C8B-B14F-4D97-AF65-F5344CB8AC3E}">
        <p14:creationId xmlns:p14="http://schemas.microsoft.com/office/powerpoint/2010/main" val="118020677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5">
            <a:extLst>
              <a:ext uri="{FF2B5EF4-FFF2-40B4-BE49-F238E27FC236}">
                <a16:creationId xmlns:a16="http://schemas.microsoft.com/office/drawing/2014/main" id="{50E69C00-8C70-495C-B92F-C3AF6CFD5B61}"/>
              </a:ext>
            </a:extLst>
          </p:cNvPr>
          <p:cNvGraphicFramePr/>
          <p:nvPr>
            <p:extLst>
              <p:ext uri="{D42A27DB-BD31-4B8C-83A1-F6EECF244321}">
                <p14:modId xmlns:p14="http://schemas.microsoft.com/office/powerpoint/2010/main" val="150185695"/>
              </p:ext>
            </p:extLst>
          </p:nvPr>
        </p:nvGraphicFramePr>
        <p:xfrm>
          <a:off x="986472" y="1161297"/>
          <a:ext cx="6357353" cy="5075077"/>
        </p:xfrm>
        <a:graphic>
          <a:graphicData uri="http://schemas.openxmlformats.org/drawingml/2006/chart">
            <c:chart xmlns:c="http://schemas.openxmlformats.org/drawingml/2006/chart" xmlns:r="http://schemas.openxmlformats.org/officeDocument/2006/relationships" r:id="rId2"/>
          </a:graphicData>
        </a:graphic>
      </p:graphicFrame>
      <p:pic>
        <p:nvPicPr>
          <p:cNvPr id="26" name="Picture 25">
            <a:extLst>
              <a:ext uri="{FF2B5EF4-FFF2-40B4-BE49-F238E27FC236}">
                <a16:creationId xmlns:a16="http://schemas.microsoft.com/office/drawing/2014/main" id="{154B768F-C93F-4072-941E-2F550BD6B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761" y="1681166"/>
            <a:ext cx="1363166" cy="780973"/>
          </a:xfrm>
          <a:prstGeom prst="rect">
            <a:avLst/>
          </a:prstGeom>
        </p:spPr>
      </p:pic>
      <p:pic>
        <p:nvPicPr>
          <p:cNvPr id="27" name="Picture 6" descr="Image result for american pasteurization logo">
            <a:extLst>
              <a:ext uri="{FF2B5EF4-FFF2-40B4-BE49-F238E27FC236}">
                <a16:creationId xmlns:a16="http://schemas.microsoft.com/office/drawing/2014/main" id="{77AAC744-EEF2-4054-91DD-936C8D0F89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4344" y="3480754"/>
            <a:ext cx="623588" cy="698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lineage hpp logo">
            <a:extLst>
              <a:ext uri="{FF2B5EF4-FFF2-40B4-BE49-F238E27FC236}">
                <a16:creationId xmlns:a16="http://schemas.microsoft.com/office/drawing/2014/main" id="{EB3E6FB4-2BB1-4980-8959-1840FBAC18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818" b="26369"/>
          <a:stretch/>
        </p:blipFill>
        <p:spPr bwMode="auto">
          <a:xfrm>
            <a:off x="5436136" y="4807534"/>
            <a:ext cx="1611517" cy="4515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truefresh hpp logo">
            <a:extLst>
              <a:ext uri="{FF2B5EF4-FFF2-40B4-BE49-F238E27FC236}">
                <a16:creationId xmlns:a16="http://schemas.microsoft.com/office/drawing/2014/main" id="{EC26AABB-0721-4F8B-A766-DF9D73AFC0B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98000"/>
                    </a14:imgEffect>
                  </a14:imgLayer>
                </a14:imgProps>
              </a:ext>
              <a:ext uri="{28A0092B-C50C-407E-A947-70E740481C1C}">
                <a14:useLocalDpi xmlns:a14="http://schemas.microsoft.com/office/drawing/2010/main" val="0"/>
              </a:ext>
            </a:extLst>
          </a:blip>
          <a:srcRect t="16510" b="17486"/>
          <a:stretch/>
        </p:blipFill>
        <p:spPr bwMode="auto">
          <a:xfrm>
            <a:off x="3955577" y="5448907"/>
            <a:ext cx="994061" cy="6561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5CA9D0E5-0285-4480-B3E6-6176AFB7F233}"/>
              </a:ext>
            </a:extLst>
          </p:cNvPr>
          <p:cNvPicPr>
            <a:picLocks noChangeAspect="1"/>
          </p:cNvPicPr>
          <p:nvPr/>
        </p:nvPicPr>
        <p:blipFill>
          <a:blip r:embed="rId8"/>
          <a:stretch>
            <a:fillRect/>
          </a:stretch>
        </p:blipFill>
        <p:spPr>
          <a:xfrm>
            <a:off x="2590090" y="5145182"/>
            <a:ext cx="977530" cy="631785"/>
          </a:xfrm>
          <a:prstGeom prst="rect">
            <a:avLst/>
          </a:prstGeom>
        </p:spPr>
      </p:pic>
      <p:pic>
        <p:nvPicPr>
          <p:cNvPr id="31" name="Picture 30">
            <a:extLst>
              <a:ext uri="{FF2B5EF4-FFF2-40B4-BE49-F238E27FC236}">
                <a16:creationId xmlns:a16="http://schemas.microsoft.com/office/drawing/2014/main" id="{77182E37-CD9E-4249-BCEA-C0CEE18B5CC3}"/>
              </a:ext>
            </a:extLst>
          </p:cNvPr>
          <p:cNvPicPr>
            <a:picLocks noChangeAspect="1"/>
          </p:cNvPicPr>
          <p:nvPr/>
        </p:nvPicPr>
        <p:blipFill rotWithShape="1">
          <a:blip r:embed="rId9"/>
          <a:srcRect l="17277" t="10172" r="18564" b="29102"/>
          <a:stretch/>
        </p:blipFill>
        <p:spPr>
          <a:xfrm>
            <a:off x="1618466" y="4481568"/>
            <a:ext cx="1151120" cy="326861"/>
          </a:xfrm>
          <a:prstGeom prst="rect">
            <a:avLst/>
          </a:prstGeom>
        </p:spPr>
      </p:pic>
      <p:pic>
        <p:nvPicPr>
          <p:cNvPr id="32" name="Picture 31">
            <a:extLst>
              <a:ext uri="{FF2B5EF4-FFF2-40B4-BE49-F238E27FC236}">
                <a16:creationId xmlns:a16="http://schemas.microsoft.com/office/drawing/2014/main" id="{4ED7CB81-822E-499E-890A-451DBCE10910}"/>
              </a:ext>
            </a:extLst>
          </p:cNvPr>
          <p:cNvPicPr>
            <a:picLocks noChangeAspect="1"/>
          </p:cNvPicPr>
          <p:nvPr/>
        </p:nvPicPr>
        <p:blipFill>
          <a:blip r:embed="rId10"/>
          <a:stretch>
            <a:fillRect/>
          </a:stretch>
        </p:blipFill>
        <p:spPr>
          <a:xfrm>
            <a:off x="1004579" y="3835129"/>
            <a:ext cx="1498914" cy="472631"/>
          </a:xfrm>
          <a:prstGeom prst="rect">
            <a:avLst/>
          </a:prstGeom>
        </p:spPr>
      </p:pic>
      <p:pic>
        <p:nvPicPr>
          <p:cNvPr id="33" name="Picture 32">
            <a:extLst>
              <a:ext uri="{FF2B5EF4-FFF2-40B4-BE49-F238E27FC236}">
                <a16:creationId xmlns:a16="http://schemas.microsoft.com/office/drawing/2014/main" id="{5E6B92FC-9162-4B4E-AF71-6BED2772C342}"/>
              </a:ext>
            </a:extLst>
          </p:cNvPr>
          <p:cNvPicPr>
            <a:picLocks noChangeAspect="1"/>
          </p:cNvPicPr>
          <p:nvPr/>
        </p:nvPicPr>
        <p:blipFill>
          <a:blip r:embed="rId11"/>
          <a:stretch>
            <a:fillRect/>
          </a:stretch>
        </p:blipFill>
        <p:spPr>
          <a:xfrm>
            <a:off x="893423" y="3366162"/>
            <a:ext cx="1450086" cy="261821"/>
          </a:xfrm>
          <a:prstGeom prst="rect">
            <a:avLst/>
          </a:prstGeom>
        </p:spPr>
      </p:pic>
      <p:pic>
        <p:nvPicPr>
          <p:cNvPr id="34" name="Picture 14" descr="Image result for texas food solutions logo">
            <a:extLst>
              <a:ext uri="{FF2B5EF4-FFF2-40B4-BE49-F238E27FC236}">
                <a16:creationId xmlns:a16="http://schemas.microsoft.com/office/drawing/2014/main" id="{297455F9-3FAA-4CA9-ABD5-CC407F3F55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7476" y="2623175"/>
            <a:ext cx="1026033" cy="513017"/>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4944B2B6-931B-4179-8469-DB033BC410FB}"/>
              </a:ext>
            </a:extLst>
          </p:cNvPr>
          <p:cNvCxnSpPr>
            <a:cxnSpLocks/>
          </p:cNvCxnSpPr>
          <p:nvPr/>
        </p:nvCxnSpPr>
        <p:spPr>
          <a:xfrm>
            <a:off x="3187374" y="1988369"/>
            <a:ext cx="85589" cy="166569"/>
          </a:xfrm>
          <a:prstGeom prst="line">
            <a:avLst/>
          </a:prstGeom>
          <a:noFill/>
          <a:ln w="9525" cap="flat" cmpd="sng" algn="ctr">
            <a:solidFill>
              <a:srgbClr val="656569"/>
            </a:solidFill>
            <a:prstDash val="dash"/>
            <a:round/>
            <a:headEnd type="none" w="med" len="med"/>
            <a:tailEnd type="none" w="med" len="med"/>
          </a:ln>
          <a:effectLst/>
        </p:spPr>
      </p:cxnSp>
      <p:sp>
        <p:nvSpPr>
          <p:cNvPr id="36" name="TextBox 35">
            <a:extLst>
              <a:ext uri="{FF2B5EF4-FFF2-40B4-BE49-F238E27FC236}">
                <a16:creationId xmlns:a16="http://schemas.microsoft.com/office/drawing/2014/main" id="{05C8687C-C5CE-48AC-AE3F-D832D79A6BEE}"/>
              </a:ext>
            </a:extLst>
          </p:cNvPr>
          <p:cNvSpPr txBox="1"/>
          <p:nvPr/>
        </p:nvSpPr>
        <p:spPr>
          <a:xfrm>
            <a:off x="2675732" y="1685722"/>
            <a:ext cx="806246" cy="287258"/>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3585F"/>
                </a:solidFill>
                <a:effectLst/>
                <a:uLnTx/>
                <a:uFillTx/>
                <a:latin typeface="Arial" panose="020B0604020202020204"/>
                <a:ea typeface="+mn-ea"/>
                <a:cs typeface="+mn-cs"/>
              </a:rPr>
              <a:t>Others</a:t>
            </a:r>
          </a:p>
        </p:txBody>
      </p:sp>
      <p:sp>
        <p:nvSpPr>
          <p:cNvPr id="37" name="TextBox 36">
            <a:extLst>
              <a:ext uri="{FF2B5EF4-FFF2-40B4-BE49-F238E27FC236}">
                <a16:creationId xmlns:a16="http://schemas.microsoft.com/office/drawing/2014/main" id="{70F387F8-746B-4E7B-8427-8F0364FC0B0A}"/>
              </a:ext>
            </a:extLst>
          </p:cNvPr>
          <p:cNvSpPr txBox="1"/>
          <p:nvPr/>
        </p:nvSpPr>
        <p:spPr>
          <a:xfrm>
            <a:off x="6735927" y="1722425"/>
            <a:ext cx="1394639"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584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3585F"/>
                </a:solidFill>
                <a:effectLst/>
                <a:uLnTx/>
                <a:uFillTx/>
                <a:latin typeface="Arial" panose="020B0604020202020204"/>
                <a:ea typeface="+mn-ea"/>
                <a:cs typeface="+mn-cs"/>
              </a:rPr>
              <a:t>4 facilities, </a:t>
            </a:r>
          </a:p>
          <a:p>
            <a:pPr marL="0" marR="0" lvl="0" indent="0" defTabSz="584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3585F"/>
                </a:solidFill>
                <a:effectLst/>
                <a:uLnTx/>
                <a:uFillTx/>
                <a:latin typeface="Arial" panose="020B0604020202020204"/>
                <a:ea typeface="+mn-ea"/>
                <a:cs typeface="+mn-cs"/>
              </a:rPr>
              <a:t>11 machines</a:t>
            </a:r>
          </a:p>
        </p:txBody>
      </p:sp>
      <p:sp>
        <p:nvSpPr>
          <p:cNvPr id="38" name="TextBox 37">
            <a:extLst>
              <a:ext uri="{FF2B5EF4-FFF2-40B4-BE49-F238E27FC236}">
                <a16:creationId xmlns:a16="http://schemas.microsoft.com/office/drawing/2014/main" id="{0CDD41E1-E16C-4406-BDF6-8AC125D5B644}"/>
              </a:ext>
            </a:extLst>
          </p:cNvPr>
          <p:cNvSpPr txBox="1"/>
          <p:nvPr/>
        </p:nvSpPr>
        <p:spPr>
          <a:xfrm>
            <a:off x="6774458" y="3574977"/>
            <a:ext cx="1394639"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2 facilities, </a:t>
            </a:r>
          </a:p>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7 machines</a:t>
            </a:r>
          </a:p>
        </p:txBody>
      </p:sp>
      <p:sp>
        <p:nvSpPr>
          <p:cNvPr id="39" name="TextBox 38">
            <a:extLst>
              <a:ext uri="{FF2B5EF4-FFF2-40B4-BE49-F238E27FC236}">
                <a16:creationId xmlns:a16="http://schemas.microsoft.com/office/drawing/2014/main" id="{811432BA-1684-44D0-978F-7914622C0D2A}"/>
              </a:ext>
            </a:extLst>
          </p:cNvPr>
          <p:cNvSpPr txBox="1"/>
          <p:nvPr/>
        </p:nvSpPr>
        <p:spPr>
          <a:xfrm>
            <a:off x="5810153" y="5195892"/>
            <a:ext cx="1394639"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2 facilities, </a:t>
            </a:r>
          </a:p>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5 machines</a:t>
            </a:r>
          </a:p>
        </p:txBody>
      </p:sp>
      <p:sp>
        <p:nvSpPr>
          <p:cNvPr id="40" name="TextBox 39">
            <a:extLst>
              <a:ext uri="{FF2B5EF4-FFF2-40B4-BE49-F238E27FC236}">
                <a16:creationId xmlns:a16="http://schemas.microsoft.com/office/drawing/2014/main" id="{1EDF0F96-DEBE-469D-8204-F88EDA26D691}"/>
              </a:ext>
            </a:extLst>
          </p:cNvPr>
          <p:cNvSpPr txBox="1"/>
          <p:nvPr/>
        </p:nvSpPr>
        <p:spPr>
          <a:xfrm>
            <a:off x="4041497" y="6033623"/>
            <a:ext cx="1394639"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1 facility, </a:t>
            </a:r>
          </a:p>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4 machines</a:t>
            </a:r>
          </a:p>
        </p:txBody>
      </p:sp>
      <p:sp>
        <p:nvSpPr>
          <p:cNvPr id="41" name="TextBox 40">
            <a:extLst>
              <a:ext uri="{FF2B5EF4-FFF2-40B4-BE49-F238E27FC236}">
                <a16:creationId xmlns:a16="http://schemas.microsoft.com/office/drawing/2014/main" id="{E4225083-0A49-44A2-BBFA-529DCF79784F}"/>
              </a:ext>
            </a:extLst>
          </p:cNvPr>
          <p:cNvSpPr txBox="1"/>
          <p:nvPr/>
        </p:nvSpPr>
        <p:spPr>
          <a:xfrm>
            <a:off x="2565380" y="5751737"/>
            <a:ext cx="1394639"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1 facility, </a:t>
            </a:r>
          </a:p>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3 machines</a:t>
            </a:r>
          </a:p>
        </p:txBody>
      </p:sp>
      <p:sp>
        <p:nvSpPr>
          <p:cNvPr id="42" name="TextBox 41">
            <a:extLst>
              <a:ext uri="{FF2B5EF4-FFF2-40B4-BE49-F238E27FC236}">
                <a16:creationId xmlns:a16="http://schemas.microsoft.com/office/drawing/2014/main" id="{C10BE327-57C2-4C78-A02D-D0DD2E2F5051}"/>
              </a:ext>
            </a:extLst>
          </p:cNvPr>
          <p:cNvSpPr txBox="1"/>
          <p:nvPr/>
        </p:nvSpPr>
        <p:spPr>
          <a:xfrm>
            <a:off x="1592893" y="4800284"/>
            <a:ext cx="1394639"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2 facilities, </a:t>
            </a:r>
          </a:p>
          <a:p>
            <a:pPr marL="0" marR="0" lvl="0" indent="0" defTabSz="584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85F"/>
                </a:solidFill>
                <a:effectLst/>
                <a:uLnTx/>
                <a:uFillTx/>
                <a:latin typeface="Arial" panose="020B0604020202020204"/>
                <a:ea typeface="+mn-ea"/>
                <a:cs typeface="+mn-cs"/>
              </a:rPr>
              <a:t>3 machines</a:t>
            </a:r>
          </a:p>
        </p:txBody>
      </p:sp>
      <p:grpSp>
        <p:nvGrpSpPr>
          <p:cNvPr id="43" name="Group 42">
            <a:extLst>
              <a:ext uri="{FF2B5EF4-FFF2-40B4-BE49-F238E27FC236}">
                <a16:creationId xmlns:a16="http://schemas.microsoft.com/office/drawing/2014/main" id="{564FF43B-F57C-407C-8383-4DDB4C8B976F}"/>
              </a:ext>
            </a:extLst>
          </p:cNvPr>
          <p:cNvGrpSpPr/>
          <p:nvPr/>
        </p:nvGrpSpPr>
        <p:grpSpPr>
          <a:xfrm>
            <a:off x="6773929" y="2271687"/>
            <a:ext cx="2037709" cy="885883"/>
            <a:chOff x="6773929" y="2312759"/>
            <a:chExt cx="2037709" cy="885883"/>
          </a:xfrm>
        </p:grpSpPr>
        <p:sp>
          <p:nvSpPr>
            <p:cNvPr id="44" name="Rectangle 43">
              <a:extLst>
                <a:ext uri="{FF2B5EF4-FFF2-40B4-BE49-F238E27FC236}">
                  <a16:creationId xmlns:a16="http://schemas.microsoft.com/office/drawing/2014/main" id="{1EC2AF17-BEC2-40BA-9D93-C040E436FF17}"/>
                </a:ext>
              </a:extLst>
            </p:cNvPr>
            <p:cNvSpPr/>
            <p:nvPr/>
          </p:nvSpPr>
          <p:spPr>
            <a:xfrm>
              <a:off x="6786472" y="2349879"/>
              <a:ext cx="2012622" cy="811642"/>
            </a:xfrm>
            <a:prstGeom prst="rect">
              <a:avLst/>
            </a:prstGeom>
          </p:spPr>
          <p:txBody>
            <a:bodyPr wrap="square" anchor="ctr">
              <a:spAutoFit/>
            </a:bodyPr>
            <a:lstStyle/>
            <a:p>
              <a:pPr marL="0" marR="0" lvl="1" indent="0" algn="ctr" defTabSz="914400" eaLnBrk="1" fontAlgn="auto" latinLnBrk="0" hangingPunct="1">
                <a:lnSpc>
                  <a:spcPct val="107000"/>
                </a:lnSpc>
                <a:spcBef>
                  <a:spcPts val="0"/>
                </a:spcBef>
                <a:spcAft>
                  <a:spcPts val="600"/>
                </a:spcAft>
                <a:buClrTx/>
                <a:buSzPct val="110000"/>
                <a:buFontTx/>
                <a:buNone/>
                <a:tabLst/>
                <a:defRPr/>
              </a:pPr>
              <a:r>
                <a:rPr kumimoji="0" lang="en-US" sz="1400" b="0" i="0" u="none" strike="noStrike" kern="0" cap="none" spc="0" normalizeH="0" baseline="0" noProof="0" dirty="0">
                  <a:ln>
                    <a:noFill/>
                  </a:ln>
                  <a:solidFill>
                    <a:srgbClr val="4E4038"/>
                  </a:solidFill>
                  <a:effectLst/>
                  <a:uLnTx/>
                  <a:uFillTx/>
                  <a:latin typeface="Arial" panose="020B0604020202020204"/>
                  <a:ea typeface="+mn-ea"/>
                  <a:cs typeface="Arial" panose="020B0604020202020204" pitchFamily="34" charset="0"/>
                </a:rPr>
                <a:t>Universal Pure is nearly </a:t>
              </a:r>
              <a:r>
                <a:rPr kumimoji="0" lang="en-US" sz="1600" b="1" i="0" u="none" strike="noStrike" kern="0" cap="none" spc="0" normalizeH="0" baseline="0" noProof="0" dirty="0">
                  <a:ln>
                    <a:noFill/>
                  </a:ln>
                  <a:solidFill>
                    <a:srgbClr val="0A7CBA"/>
                  </a:solidFill>
                  <a:effectLst/>
                  <a:uLnTx/>
                  <a:uFillTx/>
                  <a:latin typeface="Arial" panose="020B0604020202020204"/>
                  <a:ea typeface="+mn-ea"/>
                  <a:cs typeface="Arial" panose="020B0604020202020204" pitchFamily="34" charset="0"/>
                </a:rPr>
                <a:t>2x the size</a:t>
              </a:r>
              <a:r>
                <a:rPr kumimoji="0" lang="en-US" sz="1400" b="1" i="0" u="none" strike="noStrike" kern="0" cap="none" spc="0" normalizeH="0" baseline="0" noProof="0" dirty="0">
                  <a:ln>
                    <a:noFill/>
                  </a:ln>
                  <a:solidFill>
                    <a:srgbClr val="0A7CBA"/>
                  </a:solidFill>
                  <a:effectLst/>
                  <a:uLnTx/>
                  <a:uFillTx/>
                  <a:latin typeface="Arial" panose="020B0604020202020204"/>
                  <a:ea typeface="+mn-ea"/>
                  <a:cs typeface="Arial" panose="020B0604020202020204" pitchFamily="34" charset="0"/>
                </a:rPr>
                <a:t> </a:t>
              </a:r>
              <a:r>
                <a:rPr kumimoji="0" lang="en-US" sz="1400" b="0" i="0" u="none" strike="noStrike" kern="0" cap="none" spc="0" normalizeH="0" baseline="0" noProof="0" dirty="0">
                  <a:ln>
                    <a:noFill/>
                  </a:ln>
                  <a:solidFill>
                    <a:srgbClr val="4E4038"/>
                  </a:solidFill>
                  <a:effectLst/>
                  <a:uLnTx/>
                  <a:uFillTx/>
                  <a:latin typeface="Arial" panose="020B0604020202020204"/>
                  <a:ea typeface="+mn-ea"/>
                  <a:cs typeface="Arial" panose="020B0604020202020204" pitchFamily="34" charset="0"/>
                </a:rPr>
                <a:t>of its closest competitor</a:t>
              </a:r>
            </a:p>
          </p:txBody>
        </p:sp>
        <p:sp>
          <p:nvSpPr>
            <p:cNvPr id="45" name="Rectangle 44">
              <a:extLst>
                <a:ext uri="{FF2B5EF4-FFF2-40B4-BE49-F238E27FC236}">
                  <a16:creationId xmlns:a16="http://schemas.microsoft.com/office/drawing/2014/main" id="{9413EA15-DCBB-4BC9-850E-1C9703DE52B9}"/>
                </a:ext>
              </a:extLst>
            </p:cNvPr>
            <p:cNvSpPr/>
            <p:nvPr/>
          </p:nvSpPr>
          <p:spPr>
            <a:xfrm>
              <a:off x="6773929" y="2312759"/>
              <a:ext cx="2037709" cy="885883"/>
            </a:xfrm>
            <a:prstGeom prst="rect">
              <a:avLst/>
            </a:prstGeom>
            <a:ln w="19050">
              <a:solidFill>
                <a:srgbClr val="CDDB28"/>
              </a:solidFill>
              <a:prstDash val="dash"/>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grpSp>
      <p:cxnSp>
        <p:nvCxnSpPr>
          <p:cNvPr id="46" name="Straight Connector 45">
            <a:extLst>
              <a:ext uri="{FF2B5EF4-FFF2-40B4-BE49-F238E27FC236}">
                <a16:creationId xmlns:a16="http://schemas.microsoft.com/office/drawing/2014/main" id="{3BF6322A-CE85-43FC-8791-BD4013FA920C}"/>
              </a:ext>
            </a:extLst>
          </p:cNvPr>
          <p:cNvCxnSpPr>
            <a:cxnSpLocks/>
          </p:cNvCxnSpPr>
          <p:nvPr/>
        </p:nvCxnSpPr>
        <p:spPr>
          <a:xfrm flipH="1">
            <a:off x="2378416" y="1330574"/>
            <a:ext cx="4387168" cy="0"/>
          </a:xfrm>
          <a:prstGeom prst="line">
            <a:avLst/>
          </a:prstGeom>
          <a:noFill/>
          <a:ln w="12700" cap="flat" cmpd="sng" algn="ctr">
            <a:solidFill>
              <a:srgbClr val="B2B2B2"/>
            </a:solidFill>
            <a:prstDash val="solid"/>
            <a:miter lim="800000"/>
          </a:ln>
          <a:effectLst/>
        </p:spPr>
      </p:cxnSp>
      <p:sp>
        <p:nvSpPr>
          <p:cNvPr id="47" name="Rectangle 11">
            <a:extLst>
              <a:ext uri="{FF2B5EF4-FFF2-40B4-BE49-F238E27FC236}">
                <a16:creationId xmlns:a16="http://schemas.microsoft.com/office/drawing/2014/main" id="{BD850C53-D02E-44F0-B11B-8371897ADB86}"/>
              </a:ext>
            </a:extLst>
          </p:cNvPr>
          <p:cNvSpPr/>
          <p:nvPr/>
        </p:nvSpPr>
        <p:spPr>
          <a:xfrm>
            <a:off x="1282168" y="1017804"/>
            <a:ext cx="6579664" cy="369332"/>
          </a:xfrm>
          <a:prstGeom prst="rect">
            <a:avLst/>
          </a:prstGeom>
          <a:noFill/>
        </p:spPr>
        <p:txBody>
          <a:bodyPr wrap="square">
            <a:spAutoFit/>
          </a:bodyPr>
          <a:lstStyle/>
          <a:p>
            <a:pPr lvl="0" algn="ctr">
              <a:spcAft>
                <a:spcPts val="0"/>
              </a:spcAft>
            </a:pPr>
            <a:r>
              <a:rPr lang="en-US" sz="1800" b="1" dirty="0">
                <a:solidFill>
                  <a:schemeClr val="accent1"/>
                </a:solidFill>
                <a:latin typeface="Arial Narrow" panose="020B0606020202030204" pitchFamily="34" charset="0"/>
                <a:ea typeface="Calibri" panose="020F0502020204030204" pitchFamily="34" charset="0"/>
              </a:rPr>
              <a:t>HPP Service Provider Current Capacity Share</a:t>
            </a:r>
          </a:p>
        </p:txBody>
      </p:sp>
      <p:sp>
        <p:nvSpPr>
          <p:cNvPr id="48" name="Freeform 37">
            <a:extLst>
              <a:ext uri="{FF2B5EF4-FFF2-40B4-BE49-F238E27FC236}">
                <a16:creationId xmlns:a16="http://schemas.microsoft.com/office/drawing/2014/main" id="{BC59BB73-6779-4488-8F13-EA35625CAB62}"/>
              </a:ext>
            </a:extLst>
          </p:cNvPr>
          <p:cNvSpPr/>
          <p:nvPr/>
        </p:nvSpPr>
        <p:spPr>
          <a:xfrm flipH="1">
            <a:off x="-136626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Title 1">
            <a:extLst>
              <a:ext uri="{FF2B5EF4-FFF2-40B4-BE49-F238E27FC236}">
                <a16:creationId xmlns:a16="http://schemas.microsoft.com/office/drawing/2014/main" id="{CF81B36E-C2CC-416C-AF41-3F61A4936D75}"/>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competition</a:t>
            </a:r>
          </a:p>
        </p:txBody>
      </p:sp>
      <p:sp>
        <p:nvSpPr>
          <p:cNvPr id="50" name="Slide Number Placeholder 6">
            <a:extLst>
              <a:ext uri="{FF2B5EF4-FFF2-40B4-BE49-F238E27FC236}">
                <a16:creationId xmlns:a16="http://schemas.microsoft.com/office/drawing/2014/main" id="{9393AD52-A532-48E7-ACCF-EA8C05AB22FA}"/>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20</a:t>
            </a:fld>
            <a:endParaRPr lang="en-US" dirty="0"/>
          </a:p>
        </p:txBody>
      </p:sp>
    </p:spTree>
    <p:extLst>
      <p:ext uri="{BB962C8B-B14F-4D97-AF65-F5344CB8AC3E}">
        <p14:creationId xmlns:p14="http://schemas.microsoft.com/office/powerpoint/2010/main" val="267695817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alpha val="16000"/>
          </a:schemeClr>
        </a:solidFill>
        <a:effectLst/>
      </p:bgPr>
    </p:bg>
    <p:spTree>
      <p:nvGrpSpPr>
        <p:cNvPr id="1" name=""/>
        <p:cNvGrpSpPr/>
        <p:nvPr/>
      </p:nvGrpSpPr>
      <p:grpSpPr>
        <a:xfrm>
          <a:off x="0" y="0"/>
          <a:ext cx="0" cy="0"/>
          <a:chOff x="0" y="0"/>
          <a:chExt cx="0" cy="0"/>
        </a:xfrm>
      </p:grpSpPr>
      <p:pic>
        <p:nvPicPr>
          <p:cNvPr id="65" name="Picture 64" descr="485191_Universal Pure_PPT Round 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66" name="Rectangle 65"/>
          <p:cNvSpPr/>
          <p:nvPr/>
        </p:nvSpPr>
        <p:spPr>
          <a:xfrm>
            <a:off x="262444" y="384914"/>
            <a:ext cx="8686826" cy="6227064"/>
          </a:xfrm>
          <a:prstGeom prst="rect">
            <a:avLst/>
          </a:prstGeom>
          <a:gradFill flip="none" rotWithShape="1">
            <a:gsLst>
              <a:gs pos="0">
                <a:srgbClr val="FFFFFF">
                  <a:alpha val="0"/>
                </a:srgbClr>
              </a:gs>
              <a:gs pos="37000">
                <a:srgbClr val="FFFFFF">
                  <a:alpha val="8800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Freeform 37"/>
          <p:cNvSpPr/>
          <p:nvPr/>
        </p:nvSpPr>
        <p:spPr>
          <a:xfrm flipH="1">
            <a:off x="-136626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CUSTOMERS</a:t>
            </a:r>
          </a:p>
        </p:txBody>
      </p:sp>
      <p:pic>
        <p:nvPicPr>
          <p:cNvPr id="45" name="Picture 44" descr="Untitled-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3830" y="1387535"/>
            <a:ext cx="1219865" cy="1112516"/>
          </a:xfrm>
          <a:prstGeom prst="rect">
            <a:avLst/>
          </a:prstGeom>
        </p:spPr>
      </p:pic>
      <p:grpSp>
        <p:nvGrpSpPr>
          <p:cNvPr id="72" name="Group 71"/>
          <p:cNvGrpSpPr/>
          <p:nvPr/>
        </p:nvGrpSpPr>
        <p:grpSpPr>
          <a:xfrm>
            <a:off x="429123" y="1457635"/>
            <a:ext cx="8300374" cy="4610611"/>
            <a:chOff x="429123" y="1457635"/>
            <a:chExt cx="8300374" cy="4610611"/>
          </a:xfrm>
        </p:grpSpPr>
        <p:sp>
          <p:nvSpPr>
            <p:cNvPr id="7" name="Rectangle 6"/>
            <p:cNvSpPr/>
            <p:nvPr/>
          </p:nvSpPr>
          <p:spPr>
            <a:xfrm>
              <a:off x="508364" y="1457635"/>
              <a:ext cx="2607734" cy="1042416"/>
            </a:xfrm>
            <a:prstGeom prst="rect">
              <a:avLst/>
            </a:prstGeom>
            <a:solidFill>
              <a:schemeClr val="accent2">
                <a:alpha val="10000"/>
              </a:schemeClr>
            </a:solid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p:nvSpPr>
          <p:spPr>
            <a:xfrm>
              <a:off x="3217698" y="1457635"/>
              <a:ext cx="1963903" cy="1042416"/>
            </a:xfrm>
            <a:prstGeom prst="rect">
              <a:avLst/>
            </a:prstGeom>
            <a:solidFill>
              <a:schemeClr val="accent4">
                <a:alpha val="9000"/>
              </a:schemeClr>
            </a:solidFill>
            <a:ln w="1270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p:cNvSpPr/>
            <p:nvPr/>
          </p:nvSpPr>
          <p:spPr>
            <a:xfrm>
              <a:off x="5300499" y="1457635"/>
              <a:ext cx="1184970" cy="1042416"/>
            </a:xfrm>
            <a:prstGeom prst="rect">
              <a:avLst/>
            </a:prstGeom>
            <a:solidFill>
              <a:schemeClr val="accent3">
                <a:alpha val="8000"/>
              </a:schemeClr>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ectangle 9"/>
            <p:cNvSpPr/>
            <p:nvPr/>
          </p:nvSpPr>
          <p:spPr>
            <a:xfrm>
              <a:off x="6578600" y="1457635"/>
              <a:ext cx="2150897" cy="1042416"/>
            </a:xfrm>
            <a:prstGeom prst="rect">
              <a:avLst/>
            </a:prstGeom>
            <a:solidFill>
              <a:schemeClr val="accent6">
                <a:lumMod val="50000"/>
                <a:alpha val="10000"/>
              </a:schemeClr>
            </a:solidFill>
            <a:ln w="12700" cap="flat">
              <a:solidFill>
                <a:schemeClr val="accent6">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Rectangle 10"/>
            <p:cNvSpPr/>
            <p:nvPr/>
          </p:nvSpPr>
          <p:spPr>
            <a:xfrm>
              <a:off x="7095068" y="2576253"/>
              <a:ext cx="1634429" cy="2679192"/>
            </a:xfrm>
            <a:prstGeom prst="rect">
              <a:avLst/>
            </a:prstGeom>
            <a:solidFill>
              <a:srgbClr val="008000">
                <a:alpha val="8000"/>
              </a:srgbClr>
            </a:solidFill>
            <a:ln w="12700" cap="flat">
              <a:solidFill>
                <a:srgbClr val="008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Rectangle 18"/>
            <p:cNvSpPr/>
            <p:nvPr/>
          </p:nvSpPr>
          <p:spPr>
            <a:xfrm>
              <a:off x="516831" y="2567787"/>
              <a:ext cx="1041037" cy="2679192"/>
            </a:xfrm>
            <a:prstGeom prst="rect">
              <a:avLst/>
            </a:prstGeom>
            <a:solidFill>
              <a:srgbClr val="660066">
                <a:alpha val="8000"/>
              </a:srgbClr>
            </a:solidFill>
            <a:ln w="12700" cap="flat">
              <a:solidFill>
                <a:srgbClr val="66006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Rectangle 19"/>
            <p:cNvSpPr/>
            <p:nvPr/>
          </p:nvSpPr>
          <p:spPr>
            <a:xfrm>
              <a:off x="2235201" y="5571084"/>
              <a:ext cx="4119033" cy="497162"/>
            </a:xfrm>
            <a:prstGeom prst="rect">
              <a:avLst/>
            </a:prstGeom>
            <a:solidFill>
              <a:schemeClr val="bg1">
                <a:lumMod val="20000"/>
                <a:lumOff val="80000"/>
                <a:alpha val="16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Text Placeholder 3">
              <a:extLst>
                <a:ext uri="{FF2B5EF4-FFF2-40B4-BE49-F238E27FC236}">
                  <a16:creationId xmlns:a16="http://schemas.microsoft.com/office/drawing/2014/main" id="{BEB1A65A-D13A-48B6-8264-F4319823A10B}"/>
                </a:ext>
              </a:extLst>
            </p:cNvPr>
            <p:cNvSpPr txBox="1">
              <a:spLocks/>
            </p:cNvSpPr>
            <p:nvPr/>
          </p:nvSpPr>
          <p:spPr>
            <a:xfrm>
              <a:off x="516831" y="1457635"/>
              <a:ext cx="2607734" cy="972316"/>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cap="none" dirty="0">
                  <a:solidFill>
                    <a:schemeClr val="tx1">
                      <a:alpha val="72000"/>
                    </a:schemeClr>
                  </a:solidFill>
                  <a:latin typeface="Exo Bold"/>
                  <a:cs typeface="Exo Bold"/>
                </a:rPr>
                <a:t>Dairy</a:t>
              </a:r>
            </a:p>
          </p:txBody>
        </p:sp>
        <p:sp>
          <p:nvSpPr>
            <p:cNvPr id="32" name="Text Placeholder 3">
              <a:extLst>
                <a:ext uri="{FF2B5EF4-FFF2-40B4-BE49-F238E27FC236}">
                  <a16:creationId xmlns:a16="http://schemas.microsoft.com/office/drawing/2014/main" id="{BEB1A65A-D13A-48B6-8264-F4319823A10B}"/>
                </a:ext>
              </a:extLst>
            </p:cNvPr>
            <p:cNvSpPr txBox="1">
              <a:spLocks/>
            </p:cNvSpPr>
            <p:nvPr/>
          </p:nvSpPr>
          <p:spPr>
            <a:xfrm>
              <a:off x="609964" y="2939301"/>
              <a:ext cx="871704" cy="1759715"/>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cap="none" dirty="0">
                  <a:solidFill>
                    <a:schemeClr val="tx1">
                      <a:alpha val="72000"/>
                    </a:schemeClr>
                  </a:solidFill>
                  <a:latin typeface="Exo Bold"/>
                  <a:cs typeface="Exo Bold"/>
                </a:rPr>
                <a:t>Frozen</a:t>
              </a:r>
            </a:p>
            <a:p>
              <a:pPr marL="0" indent="0">
                <a:lnSpc>
                  <a:spcPts val="680"/>
                </a:lnSpc>
                <a:buNone/>
              </a:pPr>
              <a:r>
                <a:rPr lang="en-US" sz="1400" b="0" cap="none" dirty="0">
                  <a:solidFill>
                    <a:schemeClr val="tx1">
                      <a:alpha val="72000"/>
                    </a:schemeClr>
                  </a:solidFill>
                  <a:latin typeface="Exo Bold"/>
                  <a:cs typeface="Exo Bold"/>
                </a:rPr>
                <a:t>Foods</a:t>
              </a:r>
            </a:p>
          </p:txBody>
        </p:sp>
        <p:sp>
          <p:nvSpPr>
            <p:cNvPr id="33" name="Text Placeholder 3">
              <a:extLst>
                <a:ext uri="{FF2B5EF4-FFF2-40B4-BE49-F238E27FC236}">
                  <a16:creationId xmlns:a16="http://schemas.microsoft.com/office/drawing/2014/main" id="{BEB1A65A-D13A-48B6-8264-F4319823A10B}"/>
                </a:ext>
              </a:extLst>
            </p:cNvPr>
            <p:cNvSpPr txBox="1">
              <a:spLocks/>
            </p:cNvSpPr>
            <p:nvPr/>
          </p:nvSpPr>
          <p:spPr>
            <a:xfrm>
              <a:off x="7095069" y="2939301"/>
              <a:ext cx="1557866" cy="1759715"/>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cap="none" dirty="0">
                  <a:solidFill>
                    <a:schemeClr val="tx1">
                      <a:alpha val="72000"/>
                    </a:schemeClr>
                  </a:solidFill>
                  <a:latin typeface="Exo Bold"/>
                  <a:cs typeface="Exo Bold"/>
                </a:rPr>
                <a:t>Fruits &amp;</a:t>
              </a:r>
            </a:p>
            <a:p>
              <a:pPr marL="0" indent="0">
                <a:lnSpc>
                  <a:spcPts val="480"/>
                </a:lnSpc>
                <a:buNone/>
              </a:pPr>
              <a:r>
                <a:rPr lang="en-US" sz="1400" b="0" cap="none" dirty="0">
                  <a:solidFill>
                    <a:schemeClr val="tx1">
                      <a:alpha val="72000"/>
                    </a:schemeClr>
                  </a:solidFill>
                  <a:latin typeface="Exo Bold"/>
                  <a:cs typeface="Exo Bold"/>
                </a:rPr>
                <a:t>Vegetables</a:t>
              </a:r>
            </a:p>
          </p:txBody>
        </p:sp>
        <p:sp>
          <p:nvSpPr>
            <p:cNvPr id="34" name="Text Placeholder 3">
              <a:extLst>
                <a:ext uri="{FF2B5EF4-FFF2-40B4-BE49-F238E27FC236}">
                  <a16:creationId xmlns:a16="http://schemas.microsoft.com/office/drawing/2014/main" id="{BEB1A65A-D13A-48B6-8264-F4319823A10B}"/>
                </a:ext>
              </a:extLst>
            </p:cNvPr>
            <p:cNvSpPr txBox="1">
              <a:spLocks/>
            </p:cNvSpPr>
            <p:nvPr/>
          </p:nvSpPr>
          <p:spPr>
            <a:xfrm>
              <a:off x="2269430" y="5582088"/>
              <a:ext cx="4050936" cy="486158"/>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cap="none" dirty="0">
                  <a:solidFill>
                    <a:schemeClr val="tx1">
                      <a:alpha val="72000"/>
                    </a:schemeClr>
                  </a:solidFill>
                  <a:latin typeface="Exo Bold"/>
                  <a:cs typeface="Exo Bold"/>
                </a:rPr>
                <a:t>Check Out</a:t>
              </a:r>
            </a:p>
          </p:txBody>
        </p:sp>
        <p:grpSp>
          <p:nvGrpSpPr>
            <p:cNvPr id="48" name="Group 47"/>
            <p:cNvGrpSpPr/>
            <p:nvPr/>
          </p:nvGrpSpPr>
          <p:grpSpPr>
            <a:xfrm>
              <a:off x="2235201" y="2744238"/>
              <a:ext cx="4119033" cy="2485806"/>
              <a:chOff x="2235201" y="2744238"/>
              <a:chExt cx="4119033" cy="2485806"/>
            </a:xfrm>
          </p:grpSpPr>
          <p:sp>
            <p:nvSpPr>
              <p:cNvPr id="13" name="Rectangle 12"/>
              <p:cNvSpPr/>
              <p:nvPr/>
            </p:nvSpPr>
            <p:spPr>
              <a:xfrm>
                <a:off x="2235201" y="3056483"/>
                <a:ext cx="482600" cy="2173561"/>
              </a:xfrm>
              <a:prstGeom prst="rect">
                <a:avLst/>
              </a:prstGeom>
              <a:solidFill>
                <a:schemeClr val="tx1">
                  <a:alpha val="16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Rectangle 13"/>
              <p:cNvSpPr/>
              <p:nvPr/>
            </p:nvSpPr>
            <p:spPr>
              <a:xfrm>
                <a:off x="3124565" y="3056483"/>
                <a:ext cx="482600" cy="2173561"/>
              </a:xfrm>
              <a:prstGeom prst="rect">
                <a:avLst/>
              </a:prstGeom>
              <a:solidFill>
                <a:schemeClr val="tx1">
                  <a:alpha val="16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ectangle 14"/>
              <p:cNvSpPr/>
              <p:nvPr/>
            </p:nvSpPr>
            <p:spPr>
              <a:xfrm>
                <a:off x="4013565" y="3056483"/>
                <a:ext cx="482600" cy="2173561"/>
              </a:xfrm>
              <a:prstGeom prst="rect">
                <a:avLst/>
              </a:prstGeom>
              <a:solidFill>
                <a:schemeClr val="tx1">
                  <a:alpha val="16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Rectangle 15"/>
              <p:cNvSpPr/>
              <p:nvPr/>
            </p:nvSpPr>
            <p:spPr>
              <a:xfrm>
                <a:off x="4940301" y="3056483"/>
                <a:ext cx="482600" cy="2173561"/>
              </a:xfrm>
              <a:prstGeom prst="rect">
                <a:avLst/>
              </a:prstGeom>
              <a:solidFill>
                <a:schemeClr val="tx1">
                  <a:alpha val="16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Rectangle 16"/>
              <p:cNvSpPr/>
              <p:nvPr/>
            </p:nvSpPr>
            <p:spPr>
              <a:xfrm>
                <a:off x="5871634" y="3056483"/>
                <a:ext cx="482600" cy="2173561"/>
              </a:xfrm>
              <a:prstGeom prst="rect">
                <a:avLst/>
              </a:prstGeom>
              <a:solidFill>
                <a:schemeClr val="tx1">
                  <a:alpha val="16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Text Placeholder 3">
                <a:extLst>
                  <a:ext uri="{FF2B5EF4-FFF2-40B4-BE49-F238E27FC236}">
                    <a16:creationId xmlns:a16="http://schemas.microsoft.com/office/drawing/2014/main" id="{BEB1A65A-D13A-48B6-8264-F4319823A10B}"/>
                  </a:ext>
                </a:extLst>
              </p:cNvPr>
              <p:cNvSpPr txBox="1">
                <a:spLocks/>
              </p:cNvSpPr>
              <p:nvPr/>
            </p:nvSpPr>
            <p:spPr>
              <a:xfrm>
                <a:off x="2645830" y="2744238"/>
                <a:ext cx="3297764" cy="371514"/>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cap="none" dirty="0">
                    <a:solidFill>
                      <a:schemeClr val="tx1">
                        <a:alpha val="72000"/>
                      </a:schemeClr>
                    </a:solidFill>
                    <a:latin typeface="Exo Bold"/>
                    <a:cs typeface="Exo Bold"/>
                  </a:rPr>
                  <a:t>Non-Perishable Groceries</a:t>
                </a:r>
              </a:p>
              <a:p>
                <a:pPr marL="0" indent="0">
                  <a:lnSpc>
                    <a:spcPts val="480"/>
                  </a:lnSpc>
                  <a:buNone/>
                </a:pPr>
                <a:endParaRPr lang="en-US" sz="1400" b="0" cap="none" dirty="0">
                  <a:solidFill>
                    <a:schemeClr val="tx1">
                      <a:alpha val="72000"/>
                    </a:schemeClr>
                  </a:solidFill>
                  <a:latin typeface="Exo Bold"/>
                  <a:cs typeface="Exo Bold"/>
                </a:endParaRPr>
              </a:p>
            </p:txBody>
          </p:sp>
        </p:grpSp>
        <p:pic>
          <p:nvPicPr>
            <p:cNvPr id="42" name="Picture 41" descr="Untitled-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9123" y="4088401"/>
              <a:ext cx="1210733" cy="1042416"/>
            </a:xfrm>
            <a:prstGeom prst="rect">
              <a:avLst/>
            </a:prstGeom>
          </p:spPr>
        </p:pic>
        <p:pic>
          <p:nvPicPr>
            <p:cNvPr id="43" name="Picture 42" descr="Untitled-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7657" y="1491503"/>
              <a:ext cx="1143001" cy="1042416"/>
            </a:xfrm>
            <a:prstGeom prst="rect">
              <a:avLst/>
            </a:prstGeom>
          </p:spPr>
        </p:pic>
        <p:pic>
          <p:nvPicPr>
            <p:cNvPr id="44" name="Picture 43" descr="Untitled-1.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95069" y="4237077"/>
              <a:ext cx="1202268" cy="1042416"/>
            </a:xfrm>
            <a:prstGeom prst="rect">
              <a:avLst/>
            </a:prstGeom>
          </p:spPr>
        </p:pic>
        <p:pic>
          <p:nvPicPr>
            <p:cNvPr id="46" name="Picture 45" descr="Untitled-1.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56199" y="1545693"/>
              <a:ext cx="1270000" cy="1042416"/>
            </a:xfrm>
            <a:prstGeom prst="rect">
              <a:avLst/>
            </a:prstGeom>
          </p:spPr>
        </p:pic>
        <p:pic>
          <p:nvPicPr>
            <p:cNvPr id="47" name="Picture 46" descr="Untitled-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78599" y="1559239"/>
              <a:ext cx="1286935" cy="1042416"/>
            </a:xfrm>
            <a:prstGeom prst="rect">
              <a:avLst/>
            </a:prstGeom>
          </p:spPr>
        </p:pic>
        <p:sp>
          <p:nvSpPr>
            <p:cNvPr id="30" name="Text Placeholder 3">
              <a:extLst>
                <a:ext uri="{FF2B5EF4-FFF2-40B4-BE49-F238E27FC236}">
                  <a16:creationId xmlns:a16="http://schemas.microsoft.com/office/drawing/2014/main" id="{BEB1A65A-D13A-48B6-8264-F4319823A10B}"/>
                </a:ext>
              </a:extLst>
            </p:cNvPr>
            <p:cNvSpPr txBox="1">
              <a:spLocks/>
            </p:cNvSpPr>
            <p:nvPr/>
          </p:nvSpPr>
          <p:spPr>
            <a:xfrm>
              <a:off x="5334368" y="1457635"/>
              <a:ext cx="1125702" cy="972316"/>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cap="none" dirty="0">
                  <a:solidFill>
                    <a:schemeClr val="tx1">
                      <a:alpha val="72000"/>
                    </a:schemeClr>
                  </a:solidFill>
                  <a:latin typeface="Exo Bold"/>
                  <a:cs typeface="Exo Bold"/>
                </a:rPr>
                <a:t>Seafood</a:t>
              </a:r>
            </a:p>
          </p:txBody>
        </p:sp>
        <p:sp>
          <p:nvSpPr>
            <p:cNvPr id="29" name="Text Placeholder 3">
              <a:extLst>
                <a:ext uri="{FF2B5EF4-FFF2-40B4-BE49-F238E27FC236}">
                  <a16:creationId xmlns:a16="http://schemas.microsoft.com/office/drawing/2014/main" id="{BEB1A65A-D13A-48B6-8264-F4319823A10B}"/>
                </a:ext>
              </a:extLst>
            </p:cNvPr>
            <p:cNvSpPr txBox="1">
              <a:spLocks/>
            </p:cNvSpPr>
            <p:nvPr/>
          </p:nvSpPr>
          <p:spPr>
            <a:xfrm>
              <a:off x="3192297" y="1457635"/>
              <a:ext cx="1989303" cy="972316"/>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cap="none" dirty="0">
                  <a:solidFill>
                    <a:schemeClr val="tx1">
                      <a:alpha val="72000"/>
                    </a:schemeClr>
                  </a:solidFill>
                  <a:latin typeface="Exo Bold"/>
                  <a:cs typeface="Exo Bold"/>
                </a:rPr>
                <a:t>Meat &amp; Deli</a:t>
              </a:r>
            </a:p>
          </p:txBody>
        </p:sp>
        <p:sp>
          <p:nvSpPr>
            <p:cNvPr id="31" name="Text Placeholder 3">
              <a:extLst>
                <a:ext uri="{FF2B5EF4-FFF2-40B4-BE49-F238E27FC236}">
                  <a16:creationId xmlns:a16="http://schemas.microsoft.com/office/drawing/2014/main" id="{BEB1A65A-D13A-48B6-8264-F4319823A10B}"/>
                </a:ext>
              </a:extLst>
            </p:cNvPr>
            <p:cNvSpPr txBox="1">
              <a:spLocks/>
            </p:cNvSpPr>
            <p:nvPr/>
          </p:nvSpPr>
          <p:spPr>
            <a:xfrm>
              <a:off x="6663269" y="1457635"/>
              <a:ext cx="2048935" cy="972316"/>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cap="none" dirty="0">
                  <a:solidFill>
                    <a:schemeClr val="tx1">
                      <a:alpha val="72000"/>
                    </a:schemeClr>
                  </a:solidFill>
                  <a:latin typeface="Exo Bold"/>
                  <a:cs typeface="Exo Bold"/>
                </a:rPr>
                <a:t>Breads</a:t>
              </a:r>
            </a:p>
          </p:txBody>
        </p:sp>
      </p:grpSp>
      <p:pic>
        <p:nvPicPr>
          <p:cNvPr id="50" name="Picture 49" descr="logos.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348566" y="470314"/>
            <a:ext cx="1833034" cy="879175"/>
          </a:xfrm>
          <a:prstGeom prst="rect">
            <a:avLst/>
          </a:prstGeom>
        </p:spPr>
      </p:pic>
      <p:pic>
        <p:nvPicPr>
          <p:cNvPr id="51" name="Picture 50" descr="logos.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001000" y="5536206"/>
            <a:ext cx="948270" cy="789361"/>
          </a:xfrm>
          <a:prstGeom prst="rect">
            <a:avLst/>
          </a:prstGeom>
        </p:spPr>
      </p:pic>
      <p:pic>
        <p:nvPicPr>
          <p:cNvPr id="53" name="Picture 52" descr="logos.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489700" y="5485031"/>
            <a:ext cx="1511300" cy="638606"/>
          </a:xfrm>
          <a:prstGeom prst="rect">
            <a:avLst/>
          </a:prstGeom>
        </p:spPr>
      </p:pic>
      <p:pic>
        <p:nvPicPr>
          <p:cNvPr id="56" name="Picture 55" descr="logos.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92129" y="5430485"/>
            <a:ext cx="1473201" cy="895082"/>
          </a:xfrm>
          <a:prstGeom prst="rect">
            <a:avLst/>
          </a:prstGeom>
        </p:spPr>
      </p:pic>
      <p:cxnSp>
        <p:nvCxnSpPr>
          <p:cNvPr id="67" name="Straight Connector 66"/>
          <p:cNvCxnSpPr/>
          <p:nvPr/>
        </p:nvCxnSpPr>
        <p:spPr>
          <a:xfrm>
            <a:off x="4343398" y="1271381"/>
            <a:ext cx="0" cy="347133"/>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68" name="Straight Connector 67"/>
          <p:cNvCxnSpPr/>
          <p:nvPr/>
        </p:nvCxnSpPr>
        <p:spPr>
          <a:xfrm>
            <a:off x="8441264" y="5137898"/>
            <a:ext cx="0" cy="347133"/>
          </a:xfrm>
          <a:prstGeom prst="line">
            <a:avLst/>
          </a:prstGeom>
          <a:noFill/>
          <a:ln w="25400" cap="flat">
            <a:solidFill>
              <a:srgbClr val="008000"/>
            </a:solidFill>
            <a:prstDash val="solid"/>
            <a:miter lim="400000"/>
          </a:ln>
          <a:effectLst/>
          <a:sp3d/>
        </p:spPr>
        <p:style>
          <a:lnRef idx="0">
            <a:scrgbClr r="0" g="0" b="0"/>
          </a:lnRef>
          <a:fillRef idx="0">
            <a:scrgbClr r="0" g="0" b="0"/>
          </a:fillRef>
          <a:effectRef idx="0">
            <a:scrgbClr r="0" g="0" b="0"/>
          </a:effectRef>
          <a:fontRef idx="none"/>
        </p:style>
      </p:cxnSp>
      <p:cxnSp>
        <p:nvCxnSpPr>
          <p:cNvPr id="69" name="Straight Connector 68"/>
          <p:cNvCxnSpPr/>
          <p:nvPr/>
        </p:nvCxnSpPr>
        <p:spPr>
          <a:xfrm>
            <a:off x="1015997" y="5189073"/>
            <a:ext cx="0" cy="347133"/>
          </a:xfrm>
          <a:prstGeom prst="line">
            <a:avLst/>
          </a:prstGeom>
          <a:noFill/>
          <a:ln w="25400" cap="flat">
            <a:solidFill>
              <a:srgbClr val="660066"/>
            </a:solidFill>
            <a:prstDash val="solid"/>
            <a:miter lim="400000"/>
          </a:ln>
          <a:effectLst/>
          <a:sp3d/>
        </p:spPr>
        <p:style>
          <a:lnRef idx="0">
            <a:scrgbClr r="0" g="0" b="0"/>
          </a:lnRef>
          <a:fillRef idx="0">
            <a:scrgbClr r="0" g="0" b="0"/>
          </a:fillRef>
          <a:effectRef idx="0">
            <a:scrgbClr r="0" g="0" b="0"/>
          </a:effectRef>
          <a:fontRef idx="none"/>
        </p:style>
      </p:cxnSp>
      <p:cxnSp>
        <p:nvCxnSpPr>
          <p:cNvPr id="70" name="Straight Connector 69"/>
          <p:cNvCxnSpPr/>
          <p:nvPr/>
        </p:nvCxnSpPr>
        <p:spPr>
          <a:xfrm>
            <a:off x="7442197" y="5137898"/>
            <a:ext cx="0" cy="539687"/>
          </a:xfrm>
          <a:prstGeom prst="line">
            <a:avLst/>
          </a:prstGeom>
          <a:noFill/>
          <a:ln w="25400" cap="flat">
            <a:solidFill>
              <a:srgbClr val="008000"/>
            </a:solidFill>
            <a:prstDash val="solid"/>
            <a:miter lim="400000"/>
          </a:ln>
          <a:effectLst/>
          <a:sp3d/>
        </p:spPr>
        <p:style>
          <a:lnRef idx="0">
            <a:scrgbClr r="0" g="0" b="0"/>
          </a:lnRef>
          <a:fillRef idx="0">
            <a:scrgbClr r="0" g="0" b="0"/>
          </a:fillRef>
          <a:effectRef idx="0">
            <a:scrgbClr r="0" g="0" b="0"/>
          </a:effectRef>
          <a:fontRef idx="none"/>
        </p:style>
      </p:cxnSp>
      <p:pic>
        <p:nvPicPr>
          <p:cNvPr id="52" name="Picture 51" descr="logos.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516032" y="974054"/>
            <a:ext cx="1833034" cy="879175"/>
          </a:xfrm>
          <a:prstGeom prst="rect">
            <a:avLst/>
          </a:prstGeom>
        </p:spPr>
      </p:pic>
      <p:pic>
        <p:nvPicPr>
          <p:cNvPr id="54" name="Picture 53" descr="logos.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49033" y="1063868"/>
            <a:ext cx="948270" cy="789361"/>
          </a:xfrm>
          <a:prstGeom prst="rect">
            <a:avLst/>
          </a:prstGeom>
        </p:spPr>
      </p:pic>
      <p:pic>
        <p:nvPicPr>
          <p:cNvPr id="55" name="Picture 54" descr="logos.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605250" y="3387627"/>
            <a:ext cx="1883469" cy="880535"/>
          </a:xfrm>
          <a:prstGeom prst="rect">
            <a:avLst/>
          </a:prstGeom>
        </p:spPr>
      </p:pic>
      <p:pic>
        <p:nvPicPr>
          <p:cNvPr id="57" name="Picture 56" descr="logos.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61364" y="2068704"/>
            <a:ext cx="1511300" cy="638606"/>
          </a:xfrm>
          <a:prstGeom prst="rect">
            <a:avLst/>
          </a:prstGeom>
        </p:spPr>
      </p:pic>
      <p:pic>
        <p:nvPicPr>
          <p:cNvPr id="58" name="Picture 57" descr="logos.pn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457767" y="2463300"/>
            <a:ext cx="1883469" cy="524934"/>
          </a:xfrm>
          <a:prstGeom prst="rect">
            <a:avLst/>
          </a:prstGeom>
        </p:spPr>
      </p:pic>
      <p:pic>
        <p:nvPicPr>
          <p:cNvPr id="59" name="Picture 58" descr="logos.png"/>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946398" y="5299625"/>
            <a:ext cx="1473201" cy="841944"/>
          </a:xfrm>
          <a:prstGeom prst="rect">
            <a:avLst/>
          </a:prstGeom>
        </p:spPr>
      </p:pic>
      <p:pic>
        <p:nvPicPr>
          <p:cNvPr id="60" name="Picture 59" descr="logos.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899831" y="122144"/>
            <a:ext cx="1473201" cy="895082"/>
          </a:xfrm>
          <a:prstGeom prst="rect">
            <a:avLst/>
          </a:prstGeom>
        </p:spPr>
      </p:pic>
      <p:pic>
        <p:nvPicPr>
          <p:cNvPr id="61" name="Picture 60" descr="logos.png"/>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116799" y="3920725"/>
            <a:ext cx="1439333" cy="745084"/>
          </a:xfrm>
          <a:prstGeom prst="rect">
            <a:avLst/>
          </a:prstGeom>
        </p:spPr>
      </p:pic>
      <p:pic>
        <p:nvPicPr>
          <p:cNvPr id="62" name="Picture 61" descr="logos.png"/>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7590000" y="3115752"/>
            <a:ext cx="1473201" cy="839199"/>
          </a:xfrm>
          <a:prstGeom prst="rect">
            <a:avLst/>
          </a:prstGeom>
        </p:spPr>
      </p:pic>
      <p:pic>
        <p:nvPicPr>
          <p:cNvPr id="63" name="Picture 62" descr="logos.png"/>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4419598" y="3670273"/>
            <a:ext cx="1473200" cy="788399"/>
          </a:xfrm>
          <a:prstGeom prst="rect">
            <a:avLst/>
          </a:prstGeom>
        </p:spPr>
      </p:pic>
      <p:pic>
        <p:nvPicPr>
          <p:cNvPr id="64" name="Picture 63" descr="logos.png"/>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4574298" y="4361206"/>
            <a:ext cx="1473200" cy="808038"/>
          </a:xfrm>
          <a:prstGeom prst="rect">
            <a:avLst/>
          </a:prstGeom>
        </p:spPr>
      </p:pic>
      <p:pic>
        <p:nvPicPr>
          <p:cNvPr id="71" name="Picture 70" descr="logos.png"/>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570130" y="5553624"/>
            <a:ext cx="1473200" cy="853779"/>
          </a:xfrm>
          <a:prstGeom prst="rect">
            <a:avLst/>
          </a:prstGeom>
        </p:spPr>
      </p:pic>
      <p:pic>
        <p:nvPicPr>
          <p:cNvPr id="73" name="Picture 72" descr="logos.png"/>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2751665" y="4296178"/>
            <a:ext cx="1473200" cy="873066"/>
          </a:xfrm>
          <a:prstGeom prst="rect">
            <a:avLst/>
          </a:prstGeom>
        </p:spPr>
      </p:pic>
      <p:pic>
        <p:nvPicPr>
          <p:cNvPr id="74" name="Picture 73" descr="logos.png"/>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1219198" y="907831"/>
            <a:ext cx="1109134" cy="1138240"/>
          </a:xfrm>
          <a:prstGeom prst="rect">
            <a:avLst/>
          </a:prstGeom>
        </p:spPr>
      </p:pic>
      <p:pic>
        <p:nvPicPr>
          <p:cNvPr id="75" name="Picture 74" descr="logos.png"/>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2650064" y="2751834"/>
            <a:ext cx="2032001" cy="760984"/>
          </a:xfrm>
          <a:prstGeom prst="rect">
            <a:avLst/>
          </a:prstGeom>
        </p:spPr>
      </p:pic>
      <p:sp>
        <p:nvSpPr>
          <p:cNvPr id="76"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21</a:t>
            </a:fld>
            <a:endParaRPr lang="en-US" dirty="0"/>
          </a:p>
        </p:txBody>
      </p:sp>
    </p:spTree>
    <p:extLst>
      <p:ext uri="{BB962C8B-B14F-4D97-AF65-F5344CB8AC3E}">
        <p14:creationId xmlns:p14="http://schemas.microsoft.com/office/powerpoint/2010/main" val="308376058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HPP OVERVIEW</a:t>
            </a:r>
          </a:p>
        </p:txBody>
      </p:sp>
      <p:pic>
        <p:nvPicPr>
          <p:cNvPr id="3" name="Picture 2" descr="juic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748" y="3458816"/>
            <a:ext cx="7099072" cy="2260293"/>
          </a:xfrm>
          <a:prstGeom prst="rect">
            <a:avLst/>
          </a:prstGeom>
        </p:spPr>
      </p:pic>
      <p:pic>
        <p:nvPicPr>
          <p:cNvPr id="4" name="Picture 3" descr="hummu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5432" y="997274"/>
            <a:ext cx="4038600" cy="2697480"/>
          </a:xfrm>
          <a:prstGeom prst="rect">
            <a:avLst/>
          </a:prstGeom>
        </p:spPr>
      </p:pic>
      <p:sp>
        <p:nvSpPr>
          <p:cNvPr id="5" name="Freeform 4"/>
          <p:cNvSpPr/>
          <p:nvPr/>
        </p:nvSpPr>
        <p:spPr>
          <a:xfrm>
            <a:off x="9592734" y="795866"/>
            <a:ext cx="2438400" cy="1041400"/>
          </a:xfrm>
          <a:custGeom>
            <a:avLst/>
            <a:gdLst>
              <a:gd name="connsiteX0" fmla="*/ 0 w 2438400"/>
              <a:gd name="connsiteY0" fmla="*/ 0 h 1041400"/>
              <a:gd name="connsiteX1" fmla="*/ 2438400 w 2438400"/>
              <a:gd name="connsiteY1" fmla="*/ 0 h 1041400"/>
              <a:gd name="connsiteX2" fmla="*/ 1854200 w 2438400"/>
              <a:gd name="connsiteY2" fmla="*/ 1041400 h 1041400"/>
              <a:gd name="connsiteX3" fmla="*/ 558800 w 2438400"/>
              <a:gd name="connsiteY3" fmla="*/ 1032934 h 1041400"/>
              <a:gd name="connsiteX4" fmla="*/ 0 w 2438400"/>
              <a:gd name="connsiteY4" fmla="*/ 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1041400">
                <a:moveTo>
                  <a:pt x="0" y="0"/>
                </a:moveTo>
                <a:lnTo>
                  <a:pt x="2438400" y="0"/>
                </a:lnTo>
                <a:lnTo>
                  <a:pt x="1854200" y="1041400"/>
                </a:lnTo>
                <a:lnTo>
                  <a:pt x="558800" y="1032934"/>
                </a:lnTo>
                <a:lnTo>
                  <a:pt x="0" y="0"/>
                </a:lnTo>
                <a:close/>
              </a:path>
            </a:pathLst>
          </a:custGeom>
          <a:solidFill>
            <a:schemeClr val="accent3"/>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Freeform 6"/>
          <p:cNvSpPr/>
          <p:nvPr/>
        </p:nvSpPr>
        <p:spPr>
          <a:xfrm>
            <a:off x="9779001" y="1930400"/>
            <a:ext cx="1845733" cy="2133600"/>
          </a:xfrm>
          <a:custGeom>
            <a:avLst/>
            <a:gdLst>
              <a:gd name="connsiteX0" fmla="*/ 618066 w 1845733"/>
              <a:gd name="connsiteY0" fmla="*/ 2108200 h 2133600"/>
              <a:gd name="connsiteX1" fmla="*/ 0 w 1845733"/>
              <a:gd name="connsiteY1" fmla="*/ 1007534 h 2133600"/>
              <a:gd name="connsiteX2" fmla="*/ 592666 w 1845733"/>
              <a:gd name="connsiteY2" fmla="*/ 0 h 2133600"/>
              <a:gd name="connsiteX3" fmla="*/ 1845733 w 1845733"/>
              <a:gd name="connsiteY3" fmla="*/ 2133600 h 2133600"/>
              <a:gd name="connsiteX4" fmla="*/ 618066 w 1845733"/>
              <a:gd name="connsiteY4" fmla="*/ 210820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733" h="2133600">
                <a:moveTo>
                  <a:pt x="618066" y="2108200"/>
                </a:moveTo>
                <a:lnTo>
                  <a:pt x="0" y="1007534"/>
                </a:lnTo>
                <a:lnTo>
                  <a:pt x="592666" y="0"/>
                </a:lnTo>
                <a:lnTo>
                  <a:pt x="1845733" y="2133600"/>
                </a:lnTo>
                <a:lnTo>
                  <a:pt x="618066" y="2108200"/>
                </a:lnTo>
                <a:close/>
              </a:path>
            </a:pathLst>
          </a:custGeom>
          <a:solidFill>
            <a:schemeClr val="accent3"/>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Freeform 7"/>
          <p:cNvSpPr/>
          <p:nvPr/>
        </p:nvSpPr>
        <p:spPr>
          <a:xfrm>
            <a:off x="8373533" y="6096001"/>
            <a:ext cx="7061200" cy="2167466"/>
          </a:xfrm>
          <a:custGeom>
            <a:avLst/>
            <a:gdLst>
              <a:gd name="connsiteX0" fmla="*/ 0 w 7061200"/>
              <a:gd name="connsiteY0" fmla="*/ 2159000 h 2167466"/>
              <a:gd name="connsiteX1" fmla="*/ 1253066 w 7061200"/>
              <a:gd name="connsiteY1" fmla="*/ 0 h 2167466"/>
              <a:gd name="connsiteX2" fmla="*/ 5833533 w 7061200"/>
              <a:gd name="connsiteY2" fmla="*/ 8466 h 2167466"/>
              <a:gd name="connsiteX3" fmla="*/ 7061200 w 7061200"/>
              <a:gd name="connsiteY3" fmla="*/ 2167466 h 2167466"/>
              <a:gd name="connsiteX4" fmla="*/ 0 w 7061200"/>
              <a:gd name="connsiteY4" fmla="*/ 215900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1200" h="2167466">
                <a:moveTo>
                  <a:pt x="0" y="2159000"/>
                </a:moveTo>
                <a:lnTo>
                  <a:pt x="1253066" y="0"/>
                </a:lnTo>
                <a:lnTo>
                  <a:pt x="5833533" y="8466"/>
                </a:lnTo>
                <a:lnTo>
                  <a:pt x="7061200" y="2167466"/>
                </a:lnTo>
                <a:lnTo>
                  <a:pt x="0" y="2159000"/>
                </a:lnTo>
                <a:close/>
              </a:path>
            </a:pathLst>
          </a:custGeom>
          <a:solidFill>
            <a:srgbClr val="E15D09"/>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8029371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21074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WHAT IS HPP?</a:t>
            </a:r>
          </a:p>
        </p:txBody>
      </p:sp>
      <p:pic>
        <p:nvPicPr>
          <p:cNvPr id="7" name="Picture 6"/>
          <p:cNvPicPr>
            <a:picLocks noChangeAspect="1"/>
          </p:cNvPicPr>
          <p:nvPr/>
        </p:nvPicPr>
        <p:blipFill>
          <a:blip r:embed="rId2" cstate="print">
            <a:alphaModFix amt="23000"/>
            <a:extLst>
              <a:ext uri="{28A0092B-C50C-407E-A947-70E740481C1C}">
                <a14:useLocalDpi xmlns:a14="http://schemas.microsoft.com/office/drawing/2010/main"/>
              </a:ext>
            </a:extLst>
          </a:blip>
          <a:stretch>
            <a:fillRect/>
          </a:stretch>
        </p:blipFill>
        <p:spPr>
          <a:xfrm>
            <a:off x="4605867" y="0"/>
            <a:ext cx="5486400" cy="6858000"/>
          </a:xfrm>
          <a:prstGeom prst="rect">
            <a:avLst/>
          </a:prstGeom>
        </p:spPr>
      </p:pic>
      <p:sp>
        <p:nvSpPr>
          <p:cNvPr id="6" name="Text Placeholder 2"/>
          <p:cNvSpPr>
            <a:spLocks noGrp="1"/>
          </p:cNvSpPr>
          <p:nvPr>
            <p:ph type="body" sz="quarter" idx="10"/>
          </p:nvPr>
        </p:nvSpPr>
        <p:spPr>
          <a:xfrm>
            <a:off x="849971" y="1555990"/>
            <a:ext cx="4458629" cy="4254843"/>
          </a:xfrm>
        </p:spPr>
        <p:txBody>
          <a:bodyPr>
            <a:normAutofit/>
          </a:bodyPr>
          <a:lstStyle/>
          <a:p>
            <a:pPr>
              <a:lnSpc>
                <a:spcPts val="1500"/>
              </a:lnSpc>
            </a:pPr>
            <a:r>
              <a:rPr lang="en-US" altLang="en-US" sz="1300" dirty="0">
                <a:solidFill>
                  <a:schemeClr val="tx1"/>
                </a:solidFill>
                <a:latin typeface="Exo Light"/>
                <a:cs typeface="Exo Light"/>
              </a:rPr>
              <a:t>High pressure processing (HPP) is a unique food processing method that utilizes water pressure to inactivate food-borne pathogens and spoilage organisms. </a:t>
            </a:r>
          </a:p>
          <a:p>
            <a:pPr>
              <a:lnSpc>
                <a:spcPts val="1500"/>
              </a:lnSpc>
            </a:pPr>
            <a:endParaRPr lang="en-US" altLang="en-US" sz="1300" dirty="0">
              <a:solidFill>
                <a:schemeClr val="tx1"/>
              </a:solidFill>
              <a:latin typeface="Exo Light"/>
              <a:cs typeface="Exo Light"/>
            </a:endParaRPr>
          </a:p>
          <a:p>
            <a:pPr>
              <a:lnSpc>
                <a:spcPts val="1500"/>
              </a:lnSpc>
            </a:pPr>
            <a:endParaRPr lang="en-US" altLang="en-US" sz="1300" dirty="0">
              <a:solidFill>
                <a:schemeClr val="tx1"/>
              </a:solidFill>
              <a:latin typeface="Exo Light"/>
              <a:cs typeface="Exo Light"/>
            </a:endParaRPr>
          </a:p>
          <a:p>
            <a:pPr>
              <a:lnSpc>
                <a:spcPts val="1500"/>
              </a:lnSpc>
            </a:pPr>
            <a:r>
              <a:rPr lang="en-US" altLang="en-US" sz="1300" dirty="0">
                <a:solidFill>
                  <a:schemeClr val="tx1"/>
                </a:solidFill>
                <a:latin typeface="Exo Light"/>
                <a:cs typeface="Exo Light"/>
              </a:rPr>
              <a:t>Unlike traditional thermal pasteurization methods </a:t>
            </a:r>
            <a:br>
              <a:rPr lang="en-US" altLang="en-US" sz="1300" dirty="0">
                <a:solidFill>
                  <a:schemeClr val="tx1"/>
                </a:solidFill>
                <a:latin typeface="Exo Light"/>
                <a:cs typeface="Exo Light"/>
              </a:rPr>
            </a:br>
            <a:r>
              <a:rPr lang="en-US" altLang="en-US" sz="1300" dirty="0">
                <a:solidFill>
                  <a:schemeClr val="tx1"/>
                </a:solidFill>
                <a:latin typeface="Exo Light"/>
                <a:cs typeface="Exo Light"/>
              </a:rPr>
              <a:t>that can compromise flavor and nutrients,</a:t>
            </a:r>
          </a:p>
          <a:p>
            <a:pPr>
              <a:lnSpc>
                <a:spcPts val="1500"/>
              </a:lnSpc>
            </a:pPr>
            <a:r>
              <a:rPr lang="en-US" altLang="en-US" sz="1300" dirty="0">
                <a:solidFill>
                  <a:schemeClr val="tx1"/>
                </a:solidFill>
                <a:latin typeface="Exo Light"/>
                <a:cs typeface="Exo Light"/>
              </a:rPr>
              <a:t>HPP is a non-thermal process that:</a:t>
            </a:r>
          </a:p>
          <a:p>
            <a:pPr>
              <a:lnSpc>
                <a:spcPts val="1500"/>
              </a:lnSpc>
            </a:pPr>
            <a:endParaRPr lang="en-US" altLang="en-US" sz="1300" dirty="0">
              <a:solidFill>
                <a:schemeClr val="tx1"/>
              </a:solidFill>
              <a:latin typeface="Exo Light"/>
              <a:cs typeface="Exo Light"/>
            </a:endParaRPr>
          </a:p>
          <a:p>
            <a:pPr lvl="1">
              <a:lnSpc>
                <a:spcPts val="1500"/>
              </a:lnSpc>
            </a:pPr>
            <a:r>
              <a:rPr lang="en-US" altLang="en-US" sz="1200" dirty="0">
                <a:solidFill>
                  <a:schemeClr val="accent2"/>
                </a:solidFill>
                <a:latin typeface="Exo Regular"/>
              </a:rPr>
              <a:t>•</a:t>
            </a:r>
            <a:r>
              <a:rPr lang="en-US" altLang="en-US" sz="1200" dirty="0">
                <a:solidFill>
                  <a:schemeClr val="tx1"/>
                </a:solidFill>
                <a:latin typeface="Exo Regular"/>
              </a:rPr>
              <a:t> Enhances food safety</a:t>
            </a:r>
          </a:p>
          <a:p>
            <a:pPr lvl="1">
              <a:lnSpc>
                <a:spcPts val="1500"/>
              </a:lnSpc>
            </a:pPr>
            <a:endParaRPr lang="en-US" altLang="en-US" sz="1200" dirty="0">
              <a:solidFill>
                <a:schemeClr val="tx1"/>
              </a:solidFill>
              <a:latin typeface="Exo Regular"/>
            </a:endParaRPr>
          </a:p>
          <a:p>
            <a:pPr lvl="1">
              <a:lnSpc>
                <a:spcPts val="1500"/>
              </a:lnSpc>
            </a:pPr>
            <a:r>
              <a:rPr lang="en-US" altLang="en-US" sz="1200" dirty="0">
                <a:solidFill>
                  <a:schemeClr val="accent2"/>
                </a:solidFill>
                <a:latin typeface="Exo Regular"/>
              </a:rPr>
              <a:t>• </a:t>
            </a:r>
            <a:r>
              <a:rPr lang="en-US" altLang="en-US" sz="1200" dirty="0">
                <a:solidFill>
                  <a:schemeClr val="tx1"/>
                </a:solidFill>
                <a:latin typeface="Exo Regular"/>
              </a:rPr>
              <a:t>Extends product shelf-life</a:t>
            </a:r>
          </a:p>
          <a:p>
            <a:pPr lvl="1">
              <a:lnSpc>
                <a:spcPts val="1500"/>
              </a:lnSpc>
            </a:pPr>
            <a:endParaRPr lang="en-US" altLang="en-US" sz="1200" dirty="0">
              <a:solidFill>
                <a:schemeClr val="tx1"/>
              </a:solidFill>
              <a:latin typeface="Exo Regular"/>
            </a:endParaRPr>
          </a:p>
          <a:p>
            <a:pPr lvl="1">
              <a:lnSpc>
                <a:spcPts val="1500"/>
              </a:lnSpc>
            </a:pPr>
            <a:r>
              <a:rPr lang="en-US" altLang="en-US" sz="1200" dirty="0">
                <a:solidFill>
                  <a:schemeClr val="accent2"/>
                </a:solidFill>
                <a:latin typeface="Exo Regular"/>
              </a:rPr>
              <a:t>• </a:t>
            </a:r>
            <a:r>
              <a:rPr lang="en-US" altLang="en-US" sz="1200" dirty="0">
                <a:solidFill>
                  <a:schemeClr val="tx1"/>
                </a:solidFill>
                <a:latin typeface="Exo Regular"/>
              </a:rPr>
              <a:t>Protects brand equity and</a:t>
            </a:r>
            <a:br>
              <a:rPr lang="en-US" altLang="en-US" sz="1200" dirty="0">
                <a:solidFill>
                  <a:schemeClr val="tx1"/>
                </a:solidFill>
                <a:latin typeface="Exo Regular"/>
              </a:rPr>
            </a:br>
            <a:r>
              <a:rPr lang="en-US" altLang="en-US" sz="1200" dirty="0">
                <a:solidFill>
                  <a:schemeClr val="tx1"/>
                </a:solidFill>
                <a:latin typeface="Exo Regular"/>
              </a:rPr>
              <a:t>  company reputation</a:t>
            </a:r>
          </a:p>
          <a:p>
            <a:pPr lvl="1">
              <a:lnSpc>
                <a:spcPts val="1500"/>
              </a:lnSpc>
            </a:pPr>
            <a:endParaRPr lang="en-US" altLang="en-US" sz="1200" dirty="0">
              <a:solidFill>
                <a:schemeClr val="tx1"/>
              </a:solidFill>
              <a:latin typeface="Exo Regular"/>
            </a:endParaRPr>
          </a:p>
          <a:p>
            <a:pPr lvl="1">
              <a:lnSpc>
                <a:spcPts val="1500"/>
              </a:lnSpc>
            </a:pPr>
            <a:r>
              <a:rPr lang="en-US" altLang="en-US" sz="1200" dirty="0">
                <a:solidFill>
                  <a:schemeClr val="accent2"/>
                </a:solidFill>
                <a:latin typeface="Exo Regular"/>
              </a:rPr>
              <a:t>• </a:t>
            </a:r>
            <a:r>
              <a:rPr lang="en-US" altLang="en-US" sz="1200" dirty="0">
                <a:solidFill>
                  <a:schemeClr val="tx1"/>
                </a:solidFill>
                <a:latin typeface="Exo Regular"/>
              </a:rPr>
              <a:t>Enables the sale of cleaner label products</a:t>
            </a:r>
          </a:p>
        </p:txBody>
      </p:sp>
      <p:pic>
        <p:nvPicPr>
          <p:cNvPr id="3" name="Picture 2" descr="chick sala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700" y="3467100"/>
            <a:ext cx="3886200" cy="2185416"/>
          </a:xfrm>
          <a:prstGeom prst="rect">
            <a:avLst/>
          </a:prstGeom>
        </p:spPr>
      </p:pic>
      <p:pic>
        <p:nvPicPr>
          <p:cNvPr id="8" name="Picture 7" descr="juice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350" y="-350267"/>
            <a:ext cx="5734049" cy="3224559"/>
          </a:xfrm>
          <a:prstGeom prst="rect">
            <a:avLst/>
          </a:prstGeom>
        </p:spPr>
      </p:pic>
      <p:pic>
        <p:nvPicPr>
          <p:cNvPr id="10" name="Picture 9" descr="pe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400" y="1158226"/>
            <a:ext cx="2699576" cy="1153174"/>
          </a:xfrm>
          <a:prstGeom prst="rect">
            <a:avLst/>
          </a:prstGeom>
        </p:spPr>
      </p:pic>
      <p:sp>
        <p:nvSpPr>
          <p:cNvPr id="11"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23</a:t>
            </a:fld>
            <a:endParaRPr lang="en-US" dirty="0"/>
          </a:p>
        </p:txBody>
      </p:sp>
    </p:spTree>
    <p:extLst>
      <p:ext uri="{BB962C8B-B14F-4D97-AF65-F5344CB8AC3E}">
        <p14:creationId xmlns:p14="http://schemas.microsoft.com/office/powerpoint/2010/main" val="11696908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685575"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HOW HPP WORKS?</a:t>
            </a:r>
          </a:p>
        </p:txBody>
      </p:sp>
      <p:pic>
        <p:nvPicPr>
          <p:cNvPr id="26" name="Picture 25" descr="Untitled-1.png"/>
          <p:cNvPicPr>
            <a:picLocks noChangeAspect="1"/>
          </p:cNvPicPr>
          <p:nvPr/>
        </p:nvPicPr>
        <p:blipFill rotWithShape="1">
          <a:blip r:embed="rId2" cstate="print">
            <a:extLst>
              <a:ext uri="{28A0092B-C50C-407E-A947-70E740481C1C}">
                <a14:useLocalDpi xmlns:a14="http://schemas.microsoft.com/office/drawing/2010/main" val="0"/>
              </a:ext>
            </a:extLst>
          </a:blip>
          <a:srcRect b="43060"/>
          <a:stretch/>
        </p:blipFill>
        <p:spPr>
          <a:xfrm>
            <a:off x="-1552410" y="2518301"/>
            <a:ext cx="1430865" cy="815922"/>
          </a:xfrm>
          <a:prstGeom prst="rect">
            <a:avLst/>
          </a:prstGeom>
        </p:spPr>
      </p:pic>
      <p:sp>
        <p:nvSpPr>
          <p:cNvPr id="38"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24</a:t>
            </a:fld>
            <a:endParaRPr lang="en-US" dirty="0"/>
          </a:p>
        </p:txBody>
      </p:sp>
      <p:pic>
        <p:nvPicPr>
          <p:cNvPr id="7" name="Picture 6" descr="prot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196" y="1837270"/>
            <a:ext cx="629621" cy="455044"/>
          </a:xfrm>
          <a:prstGeom prst="rect">
            <a:avLst/>
          </a:prstGeom>
        </p:spPr>
      </p:pic>
      <p:grpSp>
        <p:nvGrpSpPr>
          <p:cNvPr id="64" name="Group 63"/>
          <p:cNvGrpSpPr/>
          <p:nvPr/>
        </p:nvGrpSpPr>
        <p:grpSpPr>
          <a:xfrm>
            <a:off x="1112475" y="6845805"/>
            <a:ext cx="6389713" cy="647615"/>
            <a:chOff x="1305160" y="3105215"/>
            <a:chExt cx="6389713" cy="647615"/>
          </a:xfrm>
        </p:grpSpPr>
        <p:grpSp>
          <p:nvGrpSpPr>
            <p:cNvPr id="22" name="Group 21"/>
            <p:cNvGrpSpPr/>
            <p:nvPr/>
          </p:nvGrpSpPr>
          <p:grpSpPr>
            <a:xfrm>
              <a:off x="1305160" y="3105215"/>
              <a:ext cx="1294108" cy="647615"/>
              <a:chOff x="-419923" y="5379177"/>
              <a:chExt cx="1294108" cy="647615"/>
            </a:xfrm>
          </p:grpSpPr>
          <p:pic>
            <p:nvPicPr>
              <p:cNvPr id="41" name="Picture 40" descr="Untitled-1.png"/>
              <p:cNvPicPr>
                <a:picLocks noChangeAspect="1"/>
              </p:cNvPicPr>
              <p:nvPr/>
            </p:nvPicPr>
            <p:blipFill rotWithShape="1">
              <a:blip r:embed="rId2" cstate="print">
                <a:extLst>
                  <a:ext uri="{28A0092B-C50C-407E-A947-70E740481C1C}">
                    <a14:useLocalDpi xmlns:a14="http://schemas.microsoft.com/office/drawing/2010/main" val="0"/>
                  </a:ext>
                </a:extLst>
              </a:blip>
              <a:srcRect t="56940" b="19426"/>
              <a:stretch/>
            </p:blipFill>
            <p:spPr>
              <a:xfrm>
                <a:off x="-419923" y="5720494"/>
                <a:ext cx="1294108" cy="306298"/>
              </a:xfrm>
              <a:prstGeom prst="rect">
                <a:avLst/>
              </a:prstGeom>
            </p:spPr>
          </p:pic>
          <p:pic>
            <p:nvPicPr>
              <p:cNvPr id="21" name="Picture 20" descr="Untitled-1.png"/>
              <p:cNvPicPr>
                <a:picLocks noChangeAspect="1"/>
              </p:cNvPicPr>
              <p:nvPr/>
            </p:nvPicPr>
            <p:blipFill rotWithShape="1">
              <a:blip r:embed="rId4">
                <a:extLst>
                  <a:ext uri="{28A0092B-C50C-407E-A947-70E740481C1C}">
                    <a14:useLocalDpi xmlns:a14="http://schemas.microsoft.com/office/drawing/2010/main" val="0"/>
                  </a:ext>
                </a:extLst>
              </a:blip>
              <a:srcRect b="24784"/>
              <a:stretch/>
            </p:blipFill>
            <p:spPr>
              <a:xfrm>
                <a:off x="-230717" y="5557053"/>
                <a:ext cx="795867" cy="294170"/>
              </a:xfrm>
              <a:prstGeom prst="rect">
                <a:avLst/>
              </a:prstGeom>
            </p:spPr>
          </p:pic>
          <p:pic>
            <p:nvPicPr>
              <p:cNvPr id="39" name="Picture 38"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17" y="5453770"/>
                <a:ext cx="795867" cy="391102"/>
              </a:xfrm>
              <a:prstGeom prst="rect">
                <a:avLst/>
              </a:prstGeom>
            </p:spPr>
          </p:pic>
          <p:pic>
            <p:nvPicPr>
              <p:cNvPr id="40" name="Picture 39"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17" y="5379177"/>
                <a:ext cx="795867" cy="391102"/>
              </a:xfrm>
              <a:prstGeom prst="rect">
                <a:avLst/>
              </a:prstGeom>
            </p:spPr>
          </p:pic>
        </p:grpSp>
        <p:pic>
          <p:nvPicPr>
            <p:cNvPr id="23" name="Picture 22"/>
            <p:cNvPicPr>
              <a:picLocks noChangeAspect="1"/>
            </p:cNvPicPr>
            <p:nvPr/>
          </p:nvPicPr>
          <p:blipFill>
            <a:blip r:embed="rId5"/>
            <a:stretch>
              <a:fillRect/>
            </a:stretch>
          </p:blipFill>
          <p:spPr>
            <a:xfrm>
              <a:off x="2421122" y="3232150"/>
              <a:ext cx="694611" cy="469884"/>
            </a:xfrm>
            <a:prstGeom prst="rect">
              <a:avLst/>
            </a:prstGeom>
          </p:spPr>
        </p:pic>
        <p:pic>
          <p:nvPicPr>
            <p:cNvPr id="57" name="Picture 56"/>
            <p:cNvPicPr>
              <a:picLocks noChangeAspect="1"/>
            </p:cNvPicPr>
            <p:nvPr/>
          </p:nvPicPr>
          <p:blipFill rotWithShape="1">
            <a:blip r:embed="rId6"/>
            <a:srcRect l="19904" b="14863"/>
            <a:stretch/>
          </p:blipFill>
          <p:spPr>
            <a:xfrm>
              <a:off x="3968749" y="3243308"/>
              <a:ext cx="1422049" cy="426991"/>
            </a:xfrm>
            <a:prstGeom prst="rect">
              <a:avLst/>
            </a:prstGeom>
          </p:spPr>
        </p:pic>
        <p:grpSp>
          <p:nvGrpSpPr>
            <p:cNvPr id="58" name="Group 57"/>
            <p:cNvGrpSpPr/>
            <p:nvPr/>
          </p:nvGrpSpPr>
          <p:grpSpPr>
            <a:xfrm>
              <a:off x="6400765" y="3105215"/>
              <a:ext cx="1294108" cy="647615"/>
              <a:chOff x="-419923" y="5379177"/>
              <a:chExt cx="1294108" cy="647615"/>
            </a:xfrm>
          </p:grpSpPr>
          <p:pic>
            <p:nvPicPr>
              <p:cNvPr id="59" name="Picture 58" descr="Untitled-1.png"/>
              <p:cNvPicPr>
                <a:picLocks noChangeAspect="1"/>
              </p:cNvPicPr>
              <p:nvPr/>
            </p:nvPicPr>
            <p:blipFill rotWithShape="1">
              <a:blip r:embed="rId2" cstate="print">
                <a:extLst>
                  <a:ext uri="{28A0092B-C50C-407E-A947-70E740481C1C}">
                    <a14:useLocalDpi xmlns:a14="http://schemas.microsoft.com/office/drawing/2010/main" val="0"/>
                  </a:ext>
                </a:extLst>
              </a:blip>
              <a:srcRect t="56940" b="19426"/>
              <a:stretch/>
            </p:blipFill>
            <p:spPr>
              <a:xfrm>
                <a:off x="-419923" y="5720494"/>
                <a:ext cx="1294108" cy="306298"/>
              </a:xfrm>
              <a:prstGeom prst="rect">
                <a:avLst/>
              </a:prstGeom>
            </p:spPr>
          </p:pic>
          <p:pic>
            <p:nvPicPr>
              <p:cNvPr id="60" name="Picture 59" descr="Untitled-1.png"/>
              <p:cNvPicPr>
                <a:picLocks noChangeAspect="1"/>
              </p:cNvPicPr>
              <p:nvPr/>
            </p:nvPicPr>
            <p:blipFill rotWithShape="1">
              <a:blip r:embed="rId4">
                <a:extLst>
                  <a:ext uri="{28A0092B-C50C-407E-A947-70E740481C1C}">
                    <a14:useLocalDpi xmlns:a14="http://schemas.microsoft.com/office/drawing/2010/main" val="0"/>
                  </a:ext>
                </a:extLst>
              </a:blip>
              <a:srcRect b="24784"/>
              <a:stretch/>
            </p:blipFill>
            <p:spPr>
              <a:xfrm>
                <a:off x="-230717" y="5557053"/>
                <a:ext cx="795867" cy="294170"/>
              </a:xfrm>
              <a:prstGeom prst="rect">
                <a:avLst/>
              </a:prstGeom>
            </p:spPr>
          </p:pic>
          <p:pic>
            <p:nvPicPr>
              <p:cNvPr id="61" name="Picture 60"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17" y="5453770"/>
                <a:ext cx="795867" cy="391102"/>
              </a:xfrm>
              <a:prstGeom prst="rect">
                <a:avLst/>
              </a:prstGeom>
            </p:spPr>
          </p:pic>
          <p:pic>
            <p:nvPicPr>
              <p:cNvPr id="62" name="Picture 61"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17" y="5379177"/>
                <a:ext cx="795867" cy="391102"/>
              </a:xfrm>
              <a:prstGeom prst="rect">
                <a:avLst/>
              </a:prstGeom>
            </p:spPr>
          </p:pic>
        </p:grpSp>
        <p:pic>
          <p:nvPicPr>
            <p:cNvPr id="63" name="Picture 62"/>
            <p:cNvPicPr>
              <a:picLocks noChangeAspect="1"/>
            </p:cNvPicPr>
            <p:nvPr/>
          </p:nvPicPr>
          <p:blipFill rotWithShape="1">
            <a:blip r:embed="rId7"/>
            <a:srcRect l="74143"/>
            <a:stretch/>
          </p:blipFill>
          <p:spPr>
            <a:xfrm>
              <a:off x="6231467" y="3207942"/>
              <a:ext cx="243415" cy="511624"/>
            </a:xfrm>
            <a:prstGeom prst="rect">
              <a:avLst/>
            </a:prstGeom>
          </p:spPr>
        </p:pic>
      </p:grpSp>
      <p:grpSp>
        <p:nvGrpSpPr>
          <p:cNvPr id="95" name="Group 94"/>
          <p:cNvGrpSpPr/>
          <p:nvPr/>
        </p:nvGrpSpPr>
        <p:grpSpPr>
          <a:xfrm>
            <a:off x="1112475" y="6920398"/>
            <a:ext cx="5842185" cy="417318"/>
            <a:chOff x="1505614" y="3145032"/>
            <a:chExt cx="5842185" cy="417318"/>
          </a:xfrm>
        </p:grpSpPr>
        <p:grpSp>
          <p:nvGrpSpPr>
            <p:cNvPr id="75" name="Group 74"/>
            <p:cNvGrpSpPr/>
            <p:nvPr/>
          </p:nvGrpSpPr>
          <p:grpSpPr>
            <a:xfrm>
              <a:off x="1505614" y="3145032"/>
              <a:ext cx="754951" cy="417318"/>
              <a:chOff x="1505614" y="3145032"/>
              <a:chExt cx="754951" cy="417318"/>
            </a:xfrm>
          </p:grpSpPr>
          <p:pic>
            <p:nvPicPr>
              <p:cNvPr id="73" name="Picture 72"/>
              <p:cNvPicPr>
                <a:picLocks noChangeAspect="1"/>
              </p:cNvPicPr>
              <p:nvPr/>
            </p:nvPicPr>
            <p:blipFill rotWithShape="1">
              <a:blip r:embed="rId8"/>
              <a:srcRect t="-1" b="59546"/>
              <a:stretch/>
            </p:blipFill>
            <p:spPr>
              <a:xfrm>
                <a:off x="1505614" y="3442153"/>
                <a:ext cx="750271" cy="120197"/>
              </a:xfrm>
              <a:prstGeom prst="rect">
                <a:avLst/>
              </a:prstGeom>
            </p:spPr>
          </p:pic>
          <p:pic>
            <p:nvPicPr>
              <p:cNvPr id="74" name="Picture 73"/>
              <p:cNvPicPr>
                <a:picLocks noChangeAspect="1"/>
              </p:cNvPicPr>
              <p:nvPr/>
            </p:nvPicPr>
            <p:blipFill>
              <a:blip r:embed="rId8"/>
              <a:stretch>
                <a:fillRect/>
              </a:stretch>
            </p:blipFill>
            <p:spPr>
              <a:xfrm>
                <a:off x="1510294" y="3145032"/>
                <a:ext cx="750271" cy="297121"/>
              </a:xfrm>
              <a:prstGeom prst="rect">
                <a:avLst/>
              </a:prstGeom>
            </p:spPr>
          </p:pic>
        </p:grpSp>
        <p:grpSp>
          <p:nvGrpSpPr>
            <p:cNvPr id="79" name="Group 78"/>
            <p:cNvGrpSpPr/>
            <p:nvPr/>
          </p:nvGrpSpPr>
          <p:grpSpPr>
            <a:xfrm>
              <a:off x="2498856" y="3145032"/>
              <a:ext cx="616877" cy="404598"/>
              <a:chOff x="2498856" y="3145032"/>
              <a:chExt cx="616877" cy="404598"/>
            </a:xfrm>
          </p:grpSpPr>
          <p:pic>
            <p:nvPicPr>
              <p:cNvPr id="77" name="Picture 76"/>
              <p:cNvPicPr>
                <a:picLocks noChangeAspect="1"/>
              </p:cNvPicPr>
              <p:nvPr/>
            </p:nvPicPr>
            <p:blipFill rotWithShape="1">
              <a:blip r:embed="rId8"/>
              <a:srcRect t="-1" r="17779" b="63828"/>
              <a:stretch/>
            </p:blipFill>
            <p:spPr>
              <a:xfrm>
                <a:off x="2498856" y="3442153"/>
                <a:ext cx="616877" cy="107477"/>
              </a:xfrm>
              <a:prstGeom prst="rect">
                <a:avLst/>
              </a:prstGeom>
            </p:spPr>
          </p:pic>
          <p:pic>
            <p:nvPicPr>
              <p:cNvPr id="78" name="Picture 77"/>
              <p:cNvPicPr>
                <a:picLocks noChangeAspect="1"/>
              </p:cNvPicPr>
              <p:nvPr/>
            </p:nvPicPr>
            <p:blipFill rotWithShape="1">
              <a:blip r:embed="rId8"/>
              <a:srcRect r="18403"/>
              <a:stretch/>
            </p:blipFill>
            <p:spPr>
              <a:xfrm>
                <a:off x="2503536" y="3145032"/>
                <a:ext cx="612197" cy="297121"/>
              </a:xfrm>
              <a:prstGeom prst="rect">
                <a:avLst/>
              </a:prstGeom>
            </p:spPr>
          </p:pic>
        </p:grpSp>
        <p:grpSp>
          <p:nvGrpSpPr>
            <p:cNvPr id="83" name="Group 82"/>
            <p:cNvGrpSpPr/>
            <p:nvPr/>
          </p:nvGrpSpPr>
          <p:grpSpPr>
            <a:xfrm>
              <a:off x="3962400" y="3145032"/>
              <a:ext cx="475420" cy="417318"/>
              <a:chOff x="3962400" y="3145032"/>
              <a:chExt cx="475420" cy="417318"/>
            </a:xfrm>
          </p:grpSpPr>
          <p:pic>
            <p:nvPicPr>
              <p:cNvPr id="81" name="Picture 80"/>
              <p:cNvPicPr>
                <a:picLocks noChangeAspect="1"/>
              </p:cNvPicPr>
              <p:nvPr/>
            </p:nvPicPr>
            <p:blipFill rotWithShape="1">
              <a:blip r:embed="rId8"/>
              <a:srcRect l="37258" t="1473" b="59546"/>
              <a:stretch/>
            </p:blipFill>
            <p:spPr>
              <a:xfrm>
                <a:off x="3962400" y="3446532"/>
                <a:ext cx="470740" cy="115818"/>
              </a:xfrm>
              <a:prstGeom prst="rect">
                <a:avLst/>
              </a:prstGeom>
            </p:spPr>
          </p:pic>
          <p:pic>
            <p:nvPicPr>
              <p:cNvPr id="82" name="Picture 81"/>
              <p:cNvPicPr>
                <a:picLocks noChangeAspect="1"/>
              </p:cNvPicPr>
              <p:nvPr/>
            </p:nvPicPr>
            <p:blipFill rotWithShape="1">
              <a:blip r:embed="rId8"/>
              <a:srcRect l="36633"/>
              <a:stretch/>
            </p:blipFill>
            <p:spPr>
              <a:xfrm>
                <a:off x="3962400" y="3145032"/>
                <a:ext cx="475420" cy="297121"/>
              </a:xfrm>
              <a:prstGeom prst="rect">
                <a:avLst/>
              </a:prstGeom>
            </p:spPr>
          </p:pic>
        </p:grpSp>
        <p:grpSp>
          <p:nvGrpSpPr>
            <p:cNvPr id="84" name="Group 83"/>
            <p:cNvGrpSpPr/>
            <p:nvPr/>
          </p:nvGrpSpPr>
          <p:grpSpPr>
            <a:xfrm>
              <a:off x="4655214" y="3145032"/>
              <a:ext cx="754951" cy="417318"/>
              <a:chOff x="1505614" y="3145032"/>
              <a:chExt cx="754951" cy="417318"/>
            </a:xfrm>
          </p:grpSpPr>
          <p:pic>
            <p:nvPicPr>
              <p:cNvPr id="85" name="Picture 84"/>
              <p:cNvPicPr>
                <a:picLocks noChangeAspect="1"/>
              </p:cNvPicPr>
              <p:nvPr/>
            </p:nvPicPr>
            <p:blipFill rotWithShape="1">
              <a:blip r:embed="rId8"/>
              <a:srcRect t="-1" b="59546"/>
              <a:stretch/>
            </p:blipFill>
            <p:spPr>
              <a:xfrm>
                <a:off x="1505614" y="3442153"/>
                <a:ext cx="750271" cy="120197"/>
              </a:xfrm>
              <a:prstGeom prst="rect">
                <a:avLst/>
              </a:prstGeom>
            </p:spPr>
          </p:pic>
          <p:pic>
            <p:nvPicPr>
              <p:cNvPr id="86" name="Picture 85"/>
              <p:cNvPicPr>
                <a:picLocks noChangeAspect="1"/>
              </p:cNvPicPr>
              <p:nvPr/>
            </p:nvPicPr>
            <p:blipFill>
              <a:blip r:embed="rId8"/>
              <a:stretch>
                <a:fillRect/>
              </a:stretch>
            </p:blipFill>
            <p:spPr>
              <a:xfrm>
                <a:off x="1510294" y="3145032"/>
                <a:ext cx="750271" cy="297121"/>
              </a:xfrm>
              <a:prstGeom prst="rect">
                <a:avLst/>
              </a:prstGeom>
            </p:spPr>
          </p:pic>
        </p:grpSp>
        <p:grpSp>
          <p:nvGrpSpPr>
            <p:cNvPr id="87" name="Group 86"/>
            <p:cNvGrpSpPr/>
            <p:nvPr/>
          </p:nvGrpSpPr>
          <p:grpSpPr>
            <a:xfrm>
              <a:off x="6592848" y="3145032"/>
              <a:ext cx="754951" cy="417318"/>
              <a:chOff x="1505614" y="3145032"/>
              <a:chExt cx="754951" cy="417318"/>
            </a:xfrm>
          </p:grpSpPr>
          <p:pic>
            <p:nvPicPr>
              <p:cNvPr id="88" name="Picture 87"/>
              <p:cNvPicPr>
                <a:picLocks noChangeAspect="1"/>
              </p:cNvPicPr>
              <p:nvPr/>
            </p:nvPicPr>
            <p:blipFill rotWithShape="1">
              <a:blip r:embed="rId8"/>
              <a:srcRect t="-1" b="59546"/>
              <a:stretch/>
            </p:blipFill>
            <p:spPr>
              <a:xfrm>
                <a:off x="1505614" y="3442153"/>
                <a:ext cx="750271" cy="120197"/>
              </a:xfrm>
              <a:prstGeom prst="rect">
                <a:avLst/>
              </a:prstGeom>
            </p:spPr>
          </p:pic>
          <p:pic>
            <p:nvPicPr>
              <p:cNvPr id="89" name="Picture 88"/>
              <p:cNvPicPr>
                <a:picLocks noChangeAspect="1"/>
              </p:cNvPicPr>
              <p:nvPr/>
            </p:nvPicPr>
            <p:blipFill>
              <a:blip r:embed="rId8"/>
              <a:stretch>
                <a:fillRect/>
              </a:stretch>
            </p:blipFill>
            <p:spPr>
              <a:xfrm>
                <a:off x="1510294" y="3145032"/>
                <a:ext cx="750271" cy="297121"/>
              </a:xfrm>
              <a:prstGeom prst="rect">
                <a:avLst/>
              </a:prstGeom>
            </p:spPr>
          </p:pic>
        </p:grpSp>
        <p:grpSp>
          <p:nvGrpSpPr>
            <p:cNvPr id="94" name="Group 93"/>
            <p:cNvGrpSpPr/>
            <p:nvPr/>
          </p:nvGrpSpPr>
          <p:grpSpPr>
            <a:xfrm>
              <a:off x="6231466" y="3145032"/>
              <a:ext cx="165820" cy="417318"/>
              <a:chOff x="6231466" y="3145032"/>
              <a:chExt cx="165820" cy="417318"/>
            </a:xfrm>
          </p:grpSpPr>
          <p:pic>
            <p:nvPicPr>
              <p:cNvPr id="91" name="Picture 90"/>
              <p:cNvPicPr>
                <a:picLocks noChangeAspect="1"/>
              </p:cNvPicPr>
              <p:nvPr/>
            </p:nvPicPr>
            <p:blipFill rotWithShape="1">
              <a:blip r:embed="rId8"/>
              <a:srcRect l="78521" t="1473" r="1" b="59546"/>
              <a:stretch/>
            </p:blipFill>
            <p:spPr>
              <a:xfrm>
                <a:off x="6231466" y="3446532"/>
                <a:ext cx="161139" cy="115818"/>
              </a:xfrm>
              <a:prstGeom prst="rect">
                <a:avLst/>
              </a:prstGeom>
            </p:spPr>
          </p:pic>
          <p:pic>
            <p:nvPicPr>
              <p:cNvPr id="92" name="Picture 91"/>
              <p:cNvPicPr>
                <a:picLocks noChangeAspect="1"/>
              </p:cNvPicPr>
              <p:nvPr/>
            </p:nvPicPr>
            <p:blipFill rotWithShape="1">
              <a:blip r:embed="rId8"/>
              <a:srcRect l="77899"/>
              <a:stretch/>
            </p:blipFill>
            <p:spPr>
              <a:xfrm>
                <a:off x="6231467" y="3145032"/>
                <a:ext cx="165819" cy="297121"/>
              </a:xfrm>
              <a:prstGeom prst="rect">
                <a:avLst/>
              </a:prstGeom>
            </p:spPr>
          </p:pic>
        </p:grpSp>
      </p:grpSp>
      <p:pic>
        <p:nvPicPr>
          <p:cNvPr id="96" name="Picture 95"/>
          <p:cNvPicPr>
            <a:picLocks noChangeAspect="1"/>
          </p:cNvPicPr>
          <p:nvPr/>
        </p:nvPicPr>
        <p:blipFill>
          <a:blip r:embed="rId9"/>
          <a:stretch>
            <a:fillRect/>
          </a:stretch>
        </p:blipFill>
        <p:spPr>
          <a:xfrm>
            <a:off x="-1540129" y="3917950"/>
            <a:ext cx="1377696" cy="545592"/>
          </a:xfrm>
          <a:prstGeom prst="rect">
            <a:avLst/>
          </a:prstGeom>
        </p:spPr>
      </p:pic>
      <p:pic>
        <p:nvPicPr>
          <p:cNvPr id="99" name="Picture 98"/>
          <p:cNvPicPr>
            <a:picLocks noChangeAspect="1"/>
          </p:cNvPicPr>
          <p:nvPr/>
        </p:nvPicPr>
        <p:blipFill>
          <a:blip r:embed="rId10"/>
          <a:stretch>
            <a:fillRect/>
          </a:stretch>
        </p:blipFill>
        <p:spPr>
          <a:xfrm>
            <a:off x="-1238250" y="5222413"/>
            <a:ext cx="661416" cy="713232"/>
          </a:xfrm>
          <a:prstGeom prst="rect">
            <a:avLst/>
          </a:prstGeom>
        </p:spPr>
      </p:pic>
      <p:grpSp>
        <p:nvGrpSpPr>
          <p:cNvPr id="110" name="Group 109"/>
          <p:cNvGrpSpPr/>
          <p:nvPr/>
        </p:nvGrpSpPr>
        <p:grpSpPr>
          <a:xfrm>
            <a:off x="1510973" y="7549052"/>
            <a:ext cx="5794430" cy="312610"/>
            <a:chOff x="1534082" y="3249740"/>
            <a:chExt cx="5794430" cy="312610"/>
          </a:xfrm>
        </p:grpSpPr>
        <p:pic>
          <p:nvPicPr>
            <p:cNvPr id="97" name="Picture 96"/>
            <p:cNvPicPr>
              <a:picLocks noChangeAspect="1"/>
            </p:cNvPicPr>
            <p:nvPr/>
          </p:nvPicPr>
          <p:blipFill rotWithShape="1">
            <a:blip r:embed="rId10"/>
            <a:srcRect b="21187"/>
            <a:stretch/>
          </p:blipFill>
          <p:spPr>
            <a:xfrm>
              <a:off x="1534082" y="3249740"/>
              <a:ext cx="367832" cy="312610"/>
            </a:xfrm>
            <a:prstGeom prst="rect">
              <a:avLst/>
            </a:prstGeom>
          </p:spPr>
        </p:pic>
        <p:pic>
          <p:nvPicPr>
            <p:cNvPr id="100" name="Picture 99"/>
            <p:cNvPicPr>
              <a:picLocks noChangeAspect="1"/>
            </p:cNvPicPr>
            <p:nvPr/>
          </p:nvPicPr>
          <p:blipFill rotWithShape="1">
            <a:blip r:embed="rId10"/>
            <a:srcRect b="21187"/>
            <a:stretch/>
          </p:blipFill>
          <p:spPr>
            <a:xfrm>
              <a:off x="1901914" y="3249740"/>
              <a:ext cx="367832" cy="312610"/>
            </a:xfrm>
            <a:prstGeom prst="rect">
              <a:avLst/>
            </a:prstGeom>
          </p:spPr>
        </p:pic>
        <p:pic>
          <p:nvPicPr>
            <p:cNvPr id="101" name="Picture 100"/>
            <p:cNvPicPr>
              <a:picLocks noChangeAspect="1"/>
            </p:cNvPicPr>
            <p:nvPr/>
          </p:nvPicPr>
          <p:blipFill rotWithShape="1">
            <a:blip r:embed="rId10"/>
            <a:srcRect b="21187"/>
            <a:stretch/>
          </p:blipFill>
          <p:spPr>
            <a:xfrm>
              <a:off x="2497045" y="3249740"/>
              <a:ext cx="367832" cy="312610"/>
            </a:xfrm>
            <a:prstGeom prst="rect">
              <a:avLst/>
            </a:prstGeom>
          </p:spPr>
        </p:pic>
        <p:pic>
          <p:nvPicPr>
            <p:cNvPr id="102" name="Picture 101"/>
            <p:cNvPicPr>
              <a:picLocks noChangeAspect="1"/>
            </p:cNvPicPr>
            <p:nvPr/>
          </p:nvPicPr>
          <p:blipFill rotWithShape="1">
            <a:blip r:embed="rId10"/>
            <a:srcRect r="31801" b="21187"/>
            <a:stretch/>
          </p:blipFill>
          <p:spPr>
            <a:xfrm>
              <a:off x="2864877" y="3249740"/>
              <a:ext cx="250856" cy="312610"/>
            </a:xfrm>
            <a:prstGeom prst="rect">
              <a:avLst/>
            </a:prstGeom>
          </p:spPr>
        </p:pic>
        <p:pic>
          <p:nvPicPr>
            <p:cNvPr id="103" name="Picture 102"/>
            <p:cNvPicPr>
              <a:picLocks noChangeAspect="1"/>
            </p:cNvPicPr>
            <p:nvPr/>
          </p:nvPicPr>
          <p:blipFill rotWithShape="1">
            <a:blip r:embed="rId10"/>
            <a:srcRect l="77081" b="21187"/>
            <a:stretch/>
          </p:blipFill>
          <p:spPr>
            <a:xfrm>
              <a:off x="3956050" y="3249740"/>
              <a:ext cx="84306" cy="312610"/>
            </a:xfrm>
            <a:prstGeom prst="rect">
              <a:avLst/>
            </a:prstGeom>
          </p:spPr>
        </p:pic>
        <p:pic>
          <p:nvPicPr>
            <p:cNvPr id="104" name="Picture 103"/>
            <p:cNvPicPr>
              <a:picLocks noChangeAspect="1"/>
            </p:cNvPicPr>
            <p:nvPr/>
          </p:nvPicPr>
          <p:blipFill rotWithShape="1">
            <a:blip r:embed="rId10"/>
            <a:srcRect b="21187"/>
            <a:stretch/>
          </p:blipFill>
          <p:spPr>
            <a:xfrm>
              <a:off x="4040356" y="3249740"/>
              <a:ext cx="367832" cy="312610"/>
            </a:xfrm>
            <a:prstGeom prst="rect">
              <a:avLst/>
            </a:prstGeom>
          </p:spPr>
        </p:pic>
        <p:pic>
          <p:nvPicPr>
            <p:cNvPr id="105" name="Picture 104"/>
            <p:cNvPicPr>
              <a:picLocks noChangeAspect="1"/>
            </p:cNvPicPr>
            <p:nvPr/>
          </p:nvPicPr>
          <p:blipFill rotWithShape="1">
            <a:blip r:embed="rId10"/>
            <a:srcRect b="21187"/>
            <a:stretch/>
          </p:blipFill>
          <p:spPr>
            <a:xfrm>
              <a:off x="4649194" y="3249740"/>
              <a:ext cx="367832" cy="312610"/>
            </a:xfrm>
            <a:prstGeom prst="rect">
              <a:avLst/>
            </a:prstGeom>
          </p:spPr>
        </p:pic>
        <p:pic>
          <p:nvPicPr>
            <p:cNvPr id="106" name="Picture 105"/>
            <p:cNvPicPr>
              <a:picLocks noChangeAspect="1"/>
            </p:cNvPicPr>
            <p:nvPr/>
          </p:nvPicPr>
          <p:blipFill rotWithShape="1">
            <a:blip r:embed="rId10"/>
            <a:srcRect b="21187"/>
            <a:stretch/>
          </p:blipFill>
          <p:spPr>
            <a:xfrm>
              <a:off x="5017026" y="3249740"/>
              <a:ext cx="367832" cy="312610"/>
            </a:xfrm>
            <a:prstGeom prst="rect">
              <a:avLst/>
            </a:prstGeom>
          </p:spPr>
        </p:pic>
        <p:pic>
          <p:nvPicPr>
            <p:cNvPr id="107" name="Picture 106"/>
            <p:cNvPicPr>
              <a:picLocks noChangeAspect="1"/>
            </p:cNvPicPr>
            <p:nvPr/>
          </p:nvPicPr>
          <p:blipFill rotWithShape="1">
            <a:blip r:embed="rId10"/>
            <a:srcRect b="21187"/>
            <a:stretch/>
          </p:blipFill>
          <p:spPr>
            <a:xfrm>
              <a:off x="6592848" y="3249740"/>
              <a:ext cx="367832" cy="312610"/>
            </a:xfrm>
            <a:prstGeom prst="rect">
              <a:avLst/>
            </a:prstGeom>
          </p:spPr>
        </p:pic>
        <p:pic>
          <p:nvPicPr>
            <p:cNvPr id="108" name="Picture 107"/>
            <p:cNvPicPr>
              <a:picLocks noChangeAspect="1"/>
            </p:cNvPicPr>
            <p:nvPr/>
          </p:nvPicPr>
          <p:blipFill rotWithShape="1">
            <a:blip r:embed="rId10"/>
            <a:srcRect b="21187"/>
            <a:stretch/>
          </p:blipFill>
          <p:spPr>
            <a:xfrm>
              <a:off x="6960680" y="3249740"/>
              <a:ext cx="367832" cy="312610"/>
            </a:xfrm>
            <a:prstGeom prst="rect">
              <a:avLst/>
            </a:prstGeom>
          </p:spPr>
        </p:pic>
        <p:pic>
          <p:nvPicPr>
            <p:cNvPr id="109" name="Picture 108"/>
            <p:cNvPicPr>
              <a:picLocks noChangeAspect="1"/>
            </p:cNvPicPr>
            <p:nvPr/>
          </p:nvPicPr>
          <p:blipFill rotWithShape="1">
            <a:blip r:embed="rId10"/>
            <a:srcRect l="63072" b="21187"/>
            <a:stretch/>
          </p:blipFill>
          <p:spPr>
            <a:xfrm>
              <a:off x="6231466" y="3249740"/>
              <a:ext cx="135831" cy="312610"/>
            </a:xfrm>
            <a:prstGeom prst="rect">
              <a:avLst/>
            </a:prstGeom>
          </p:spPr>
        </p:pic>
      </p:grpSp>
      <p:pic>
        <p:nvPicPr>
          <p:cNvPr id="90" name="Picture 89" descr="Untitled-1.png">
            <a:extLst>
              <a:ext uri="{FF2B5EF4-FFF2-40B4-BE49-F238E27FC236}">
                <a16:creationId xmlns:a16="http://schemas.microsoft.com/office/drawing/2014/main" id="{03A8A80B-F01A-4EA3-8D9F-AE08CCD7D3D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437820" y="3446532"/>
            <a:ext cx="1294108" cy="306298"/>
          </a:xfrm>
          <a:prstGeom prst="rect">
            <a:avLst/>
          </a:prstGeom>
        </p:spPr>
      </p:pic>
      <p:pic>
        <p:nvPicPr>
          <p:cNvPr id="93" name="Picture 92" descr="Untitled-1.png">
            <a:extLst>
              <a:ext uri="{FF2B5EF4-FFF2-40B4-BE49-F238E27FC236}">
                <a16:creationId xmlns:a16="http://schemas.microsoft.com/office/drawing/2014/main" id="{A6E8A259-4D67-4700-B5E2-9EF37C34265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452405" y="3446532"/>
            <a:ext cx="1294108" cy="306298"/>
          </a:xfrm>
          <a:prstGeom prst="rect">
            <a:avLst/>
          </a:prstGeom>
        </p:spPr>
      </p:pic>
      <p:pic>
        <p:nvPicPr>
          <p:cNvPr id="98" name="Picture 97" descr="machine.png">
            <a:extLst>
              <a:ext uri="{FF2B5EF4-FFF2-40B4-BE49-F238E27FC236}">
                <a16:creationId xmlns:a16="http://schemas.microsoft.com/office/drawing/2014/main" id="{2A605E35-7150-4B23-BBE9-6F9833D7FA9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0133" y="1883828"/>
            <a:ext cx="8856133" cy="2672942"/>
          </a:xfrm>
          <a:prstGeom prst="rect">
            <a:avLst/>
          </a:prstGeom>
        </p:spPr>
      </p:pic>
      <p:sp>
        <p:nvSpPr>
          <p:cNvPr id="111" name="Freeform 2">
            <a:extLst>
              <a:ext uri="{FF2B5EF4-FFF2-40B4-BE49-F238E27FC236}">
                <a16:creationId xmlns:a16="http://schemas.microsoft.com/office/drawing/2014/main" id="{ED096AAD-A88A-42E2-9142-40C732F583F8}"/>
              </a:ext>
            </a:extLst>
          </p:cNvPr>
          <p:cNvSpPr/>
          <p:nvPr/>
        </p:nvSpPr>
        <p:spPr>
          <a:xfrm flipH="1">
            <a:off x="-603997"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2" name="Title 1">
            <a:extLst>
              <a:ext uri="{FF2B5EF4-FFF2-40B4-BE49-F238E27FC236}">
                <a16:creationId xmlns:a16="http://schemas.microsoft.com/office/drawing/2014/main" id="{9D48A69A-E266-4BAE-8978-D61EAF74D096}"/>
              </a:ext>
            </a:extLst>
          </p:cNvPr>
          <p:cNvSpPr txBox="1">
            <a:spLocks/>
          </p:cNvSpPr>
          <p:nvPr/>
        </p:nvSpPr>
        <p:spPr>
          <a:xfrm>
            <a:off x="1" y="485538"/>
            <a:ext cx="2905130"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pPr algn="ctr"/>
            <a:r>
              <a:rPr lang="en-US" sz="2200">
                <a:latin typeface="+mj-lt"/>
              </a:rPr>
              <a:t>How hpp works</a:t>
            </a:r>
          </a:p>
        </p:txBody>
      </p:sp>
      <p:sp>
        <p:nvSpPr>
          <p:cNvPr id="113" name="Pentagon 26">
            <a:extLst>
              <a:ext uri="{FF2B5EF4-FFF2-40B4-BE49-F238E27FC236}">
                <a16:creationId xmlns:a16="http://schemas.microsoft.com/office/drawing/2014/main" id="{BE6A03B9-96B7-4644-9247-B43C1EEC6268}"/>
              </a:ext>
            </a:extLst>
          </p:cNvPr>
          <p:cNvSpPr/>
          <p:nvPr/>
        </p:nvSpPr>
        <p:spPr>
          <a:xfrm rot="16200000">
            <a:off x="3534349" y="4507615"/>
            <a:ext cx="2233610" cy="1659401"/>
          </a:xfrm>
          <a:custGeom>
            <a:avLst/>
            <a:gdLst>
              <a:gd name="connsiteX0" fmla="*/ 0 w 1226075"/>
              <a:gd name="connsiteY0" fmla="*/ 0 h 1659392"/>
              <a:gd name="connsiteX1" fmla="*/ 613038 w 1226075"/>
              <a:gd name="connsiteY1" fmla="*/ 0 h 1659392"/>
              <a:gd name="connsiteX2" fmla="*/ 1226075 w 1226075"/>
              <a:gd name="connsiteY2" fmla="*/ 829696 h 1659392"/>
              <a:gd name="connsiteX3" fmla="*/ 613038 w 1226075"/>
              <a:gd name="connsiteY3" fmla="*/ 1659392 h 1659392"/>
              <a:gd name="connsiteX4" fmla="*/ 0 w 1226075"/>
              <a:gd name="connsiteY4" fmla="*/ 1659392 h 1659392"/>
              <a:gd name="connsiteX5" fmla="*/ 0 w 1226075"/>
              <a:gd name="connsiteY5" fmla="*/ 0 h 1659392"/>
              <a:gd name="connsiteX0" fmla="*/ 0 w 2428343"/>
              <a:gd name="connsiteY0" fmla="*/ 3 h 1659392"/>
              <a:gd name="connsiteX1" fmla="*/ 1815306 w 2428343"/>
              <a:gd name="connsiteY1" fmla="*/ 0 h 1659392"/>
              <a:gd name="connsiteX2" fmla="*/ 2428343 w 2428343"/>
              <a:gd name="connsiteY2" fmla="*/ 829696 h 1659392"/>
              <a:gd name="connsiteX3" fmla="*/ 1815306 w 2428343"/>
              <a:gd name="connsiteY3" fmla="*/ 1659392 h 1659392"/>
              <a:gd name="connsiteX4" fmla="*/ 1202268 w 2428343"/>
              <a:gd name="connsiteY4" fmla="*/ 1659392 h 1659392"/>
              <a:gd name="connsiteX5" fmla="*/ 0 w 2428343"/>
              <a:gd name="connsiteY5" fmla="*/ 3 h 1659392"/>
              <a:gd name="connsiteX0" fmla="*/ 0 w 2428343"/>
              <a:gd name="connsiteY0" fmla="*/ 3 h 1659395"/>
              <a:gd name="connsiteX1" fmla="*/ 1815306 w 2428343"/>
              <a:gd name="connsiteY1" fmla="*/ 0 h 1659395"/>
              <a:gd name="connsiteX2" fmla="*/ 2428343 w 2428343"/>
              <a:gd name="connsiteY2" fmla="*/ 829696 h 1659395"/>
              <a:gd name="connsiteX3" fmla="*/ 1815306 w 2428343"/>
              <a:gd name="connsiteY3" fmla="*/ 1659392 h 1659395"/>
              <a:gd name="connsiteX4" fmla="*/ 2 w 2428343"/>
              <a:gd name="connsiteY4" fmla="*/ 1659395 h 1659395"/>
              <a:gd name="connsiteX5" fmla="*/ 0 w 2428343"/>
              <a:gd name="connsiteY5" fmla="*/ 3 h 1659395"/>
              <a:gd name="connsiteX0" fmla="*/ 0 w 2428343"/>
              <a:gd name="connsiteY0" fmla="*/ 3 h 1676328"/>
              <a:gd name="connsiteX1" fmla="*/ 1815306 w 2428343"/>
              <a:gd name="connsiteY1" fmla="*/ 0 h 1676328"/>
              <a:gd name="connsiteX2" fmla="*/ 2428343 w 2428343"/>
              <a:gd name="connsiteY2" fmla="*/ 829696 h 1676328"/>
              <a:gd name="connsiteX3" fmla="*/ 1815306 w 2428343"/>
              <a:gd name="connsiteY3" fmla="*/ 1659392 h 1676328"/>
              <a:gd name="connsiteX4" fmla="*/ 211668 w 2428343"/>
              <a:gd name="connsiteY4" fmla="*/ 1676328 h 1676328"/>
              <a:gd name="connsiteX5" fmla="*/ 0 w 2428343"/>
              <a:gd name="connsiteY5" fmla="*/ 3 h 1676328"/>
              <a:gd name="connsiteX0" fmla="*/ 0 w 2233609"/>
              <a:gd name="connsiteY0" fmla="*/ 8473 h 1676328"/>
              <a:gd name="connsiteX1" fmla="*/ 1620572 w 2233609"/>
              <a:gd name="connsiteY1" fmla="*/ 0 h 1676328"/>
              <a:gd name="connsiteX2" fmla="*/ 2233609 w 2233609"/>
              <a:gd name="connsiteY2" fmla="*/ 829696 h 1676328"/>
              <a:gd name="connsiteX3" fmla="*/ 1620572 w 2233609"/>
              <a:gd name="connsiteY3" fmla="*/ 1659392 h 1676328"/>
              <a:gd name="connsiteX4" fmla="*/ 16934 w 2233609"/>
              <a:gd name="connsiteY4" fmla="*/ 1676328 h 1676328"/>
              <a:gd name="connsiteX5" fmla="*/ 0 w 2233609"/>
              <a:gd name="connsiteY5" fmla="*/ 8473 h 1676328"/>
              <a:gd name="connsiteX0" fmla="*/ 16934 w 2250543"/>
              <a:gd name="connsiteY0" fmla="*/ 8473 h 1659398"/>
              <a:gd name="connsiteX1" fmla="*/ 1637506 w 2250543"/>
              <a:gd name="connsiteY1" fmla="*/ 0 h 1659398"/>
              <a:gd name="connsiteX2" fmla="*/ 2250543 w 2250543"/>
              <a:gd name="connsiteY2" fmla="*/ 829696 h 1659398"/>
              <a:gd name="connsiteX3" fmla="*/ 1637506 w 2250543"/>
              <a:gd name="connsiteY3" fmla="*/ 1659392 h 1659398"/>
              <a:gd name="connsiteX4" fmla="*/ 0 w 2250543"/>
              <a:gd name="connsiteY4" fmla="*/ 1659398 h 1659398"/>
              <a:gd name="connsiteX5" fmla="*/ 16934 w 2250543"/>
              <a:gd name="connsiteY5" fmla="*/ 8473 h 1659398"/>
              <a:gd name="connsiteX0" fmla="*/ 1 w 2233610"/>
              <a:gd name="connsiteY0" fmla="*/ 8473 h 1659401"/>
              <a:gd name="connsiteX1" fmla="*/ 1620573 w 2233610"/>
              <a:gd name="connsiteY1" fmla="*/ 0 h 1659401"/>
              <a:gd name="connsiteX2" fmla="*/ 2233610 w 2233610"/>
              <a:gd name="connsiteY2" fmla="*/ 829696 h 1659401"/>
              <a:gd name="connsiteX3" fmla="*/ 1620573 w 2233610"/>
              <a:gd name="connsiteY3" fmla="*/ 1659392 h 1659401"/>
              <a:gd name="connsiteX4" fmla="*/ 1 w 2233610"/>
              <a:gd name="connsiteY4" fmla="*/ 1659401 h 1659401"/>
              <a:gd name="connsiteX5" fmla="*/ 1 w 2233610"/>
              <a:gd name="connsiteY5" fmla="*/ 8473 h 165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610" h="1659401">
                <a:moveTo>
                  <a:pt x="1" y="8473"/>
                </a:moveTo>
                <a:lnTo>
                  <a:pt x="1620573" y="0"/>
                </a:lnTo>
                <a:lnTo>
                  <a:pt x="2233610" y="829696"/>
                </a:lnTo>
                <a:lnTo>
                  <a:pt x="1620573" y="1659392"/>
                </a:lnTo>
                <a:lnTo>
                  <a:pt x="1" y="1659401"/>
                </a:lnTo>
                <a:cubicBezTo>
                  <a:pt x="0" y="1106270"/>
                  <a:pt x="2" y="561604"/>
                  <a:pt x="1" y="8473"/>
                </a:cubicBezTo>
                <a:close/>
              </a:path>
            </a:pathLst>
          </a:custGeom>
          <a:gradFill flip="none" rotWithShape="1">
            <a:gsLst>
              <a:gs pos="0">
                <a:schemeClr val="bg2">
                  <a:alpha val="29000"/>
                </a:schemeClr>
              </a:gs>
              <a:gs pos="100000">
                <a:schemeClr val="tx1">
                  <a:lumMod val="40000"/>
                  <a:lumOff val="60000"/>
                  <a:alpha val="2900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14" name="Picture 113" descr="green arrow.png">
            <a:extLst>
              <a:ext uri="{FF2B5EF4-FFF2-40B4-BE49-F238E27FC236}">
                <a16:creationId xmlns:a16="http://schemas.microsoft.com/office/drawing/2014/main" id="{5A60C9F5-79F3-436E-8D7E-44F26266327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a:off x="6592849" y="4593715"/>
            <a:ext cx="1612928" cy="494739"/>
          </a:xfrm>
          <a:prstGeom prst="rect">
            <a:avLst/>
          </a:prstGeom>
        </p:spPr>
      </p:pic>
      <p:pic>
        <p:nvPicPr>
          <p:cNvPr id="115" name="Picture 114" descr="green arrow.png">
            <a:extLst>
              <a:ext uri="{FF2B5EF4-FFF2-40B4-BE49-F238E27FC236}">
                <a16:creationId xmlns:a16="http://schemas.microsoft.com/office/drawing/2014/main" id="{4C7C244D-8E85-4D74-8AC8-C5E64DCA3FE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a:off x="3863416" y="4593715"/>
            <a:ext cx="1612928" cy="494739"/>
          </a:xfrm>
          <a:prstGeom prst="rect">
            <a:avLst/>
          </a:prstGeom>
        </p:spPr>
      </p:pic>
      <p:pic>
        <p:nvPicPr>
          <p:cNvPr id="116" name="Picture 115" descr="green arrow.png">
            <a:extLst>
              <a:ext uri="{FF2B5EF4-FFF2-40B4-BE49-F238E27FC236}">
                <a16:creationId xmlns:a16="http://schemas.microsoft.com/office/drawing/2014/main" id="{6AA0222A-69FD-400E-AE08-95E8405A036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a:off x="1309641" y="4593715"/>
            <a:ext cx="1612928" cy="494739"/>
          </a:xfrm>
          <a:prstGeom prst="rect">
            <a:avLst/>
          </a:prstGeom>
        </p:spPr>
      </p:pic>
      <p:sp>
        <p:nvSpPr>
          <p:cNvPr id="117" name="Rectangle 116">
            <a:extLst>
              <a:ext uri="{FF2B5EF4-FFF2-40B4-BE49-F238E27FC236}">
                <a16:creationId xmlns:a16="http://schemas.microsoft.com/office/drawing/2014/main" id="{79457583-07B2-4BD0-B081-C46D9A9A8594}"/>
              </a:ext>
            </a:extLst>
          </p:cNvPr>
          <p:cNvSpPr/>
          <p:nvPr/>
        </p:nvSpPr>
        <p:spPr>
          <a:xfrm>
            <a:off x="3914217" y="5032062"/>
            <a:ext cx="1581497" cy="1446550"/>
          </a:xfrm>
          <a:prstGeom prst="rect">
            <a:avLst/>
          </a:prstGeom>
        </p:spPr>
        <p:txBody>
          <a:bodyPr wrap="square">
            <a:spAutoFit/>
          </a:bodyPr>
          <a:lstStyle/>
          <a:p>
            <a:pPr algn="ctr"/>
            <a:r>
              <a:rPr lang="en-US" sz="1100">
                <a:solidFill>
                  <a:schemeClr val="tx1">
                    <a:lumMod val="50000"/>
                  </a:schemeClr>
                </a:solidFill>
                <a:latin typeface="Exo Light"/>
                <a:ea typeface="Open Sans" panose="020B0606030504020204" pitchFamily="34" charset="0"/>
                <a:cs typeface="Exo Light"/>
              </a:rPr>
              <a:t>Pressure is transmitted uniformly &amp; instantaneously throughout the products </a:t>
            </a:r>
            <a:br>
              <a:rPr lang="en-US" sz="1100">
                <a:solidFill>
                  <a:schemeClr val="tx1">
                    <a:lumMod val="50000"/>
                  </a:schemeClr>
                </a:solidFill>
                <a:latin typeface="Exo Light"/>
                <a:ea typeface="Open Sans" panose="020B0606030504020204" pitchFamily="34" charset="0"/>
                <a:cs typeface="Exo Light"/>
              </a:rPr>
            </a:br>
            <a:r>
              <a:rPr lang="en-US" sz="1100">
                <a:solidFill>
                  <a:schemeClr val="tx1">
                    <a:lumMod val="50000"/>
                  </a:schemeClr>
                </a:solidFill>
                <a:latin typeface="Exo Light"/>
                <a:ea typeface="Open Sans" panose="020B0606030504020204" pitchFamily="34" charset="0"/>
                <a:cs typeface="Exo Light"/>
              </a:rPr>
              <a:t>to disrupt microbial biochemistry of bacteria and spoilage microorganisms.</a:t>
            </a:r>
          </a:p>
        </p:txBody>
      </p:sp>
      <p:sp>
        <p:nvSpPr>
          <p:cNvPr id="118" name="TextBox 117">
            <a:extLst>
              <a:ext uri="{FF2B5EF4-FFF2-40B4-BE49-F238E27FC236}">
                <a16:creationId xmlns:a16="http://schemas.microsoft.com/office/drawing/2014/main" id="{BDD0CD3B-6BD5-402F-AAE7-CE3851D98F4D}"/>
              </a:ext>
            </a:extLst>
          </p:cNvPr>
          <p:cNvSpPr txBox="1"/>
          <p:nvPr/>
        </p:nvSpPr>
        <p:spPr>
          <a:xfrm>
            <a:off x="1305160" y="5048460"/>
            <a:ext cx="1642437" cy="1277273"/>
          </a:xfrm>
          <a:prstGeom prst="rect">
            <a:avLst/>
          </a:prstGeom>
          <a:noFill/>
        </p:spPr>
        <p:txBody>
          <a:bodyPr wrap="square" rtlCol="0">
            <a:spAutoFit/>
          </a:bodyPr>
          <a:lstStyle/>
          <a:p>
            <a:pPr algn="ctr"/>
            <a:r>
              <a:rPr lang="en-US" sz="1100">
                <a:solidFill>
                  <a:schemeClr val="tx1">
                    <a:lumMod val="50000"/>
                  </a:schemeClr>
                </a:solidFill>
                <a:latin typeface="Exo Light"/>
                <a:ea typeface="Open Sans" panose="020B0606030504020204" pitchFamily="34" charset="0"/>
                <a:cs typeface="Exo Light"/>
              </a:rPr>
              <a:t>Baskets are loaded with product in final packaging (hermetically sealed) and inserted into the HPP vessel. The basket enters </a:t>
            </a:r>
            <a:br>
              <a:rPr lang="en-US" sz="1100">
                <a:solidFill>
                  <a:schemeClr val="tx1">
                    <a:lumMod val="50000"/>
                  </a:schemeClr>
                </a:solidFill>
                <a:latin typeface="Exo Light"/>
                <a:ea typeface="Open Sans" panose="020B0606030504020204" pitchFamily="34" charset="0"/>
                <a:cs typeface="Exo Light"/>
              </a:rPr>
            </a:br>
            <a:r>
              <a:rPr lang="en-US" sz="1100">
                <a:solidFill>
                  <a:schemeClr val="tx1">
                    <a:lumMod val="50000"/>
                  </a:schemeClr>
                </a:solidFill>
                <a:latin typeface="Exo Light"/>
                <a:ea typeface="Open Sans" panose="020B0606030504020204" pitchFamily="34" charset="0"/>
                <a:cs typeface="Exo Light"/>
              </a:rPr>
              <a:t>the vessel and is sealed by plugs.</a:t>
            </a:r>
          </a:p>
        </p:txBody>
      </p:sp>
      <p:sp>
        <p:nvSpPr>
          <p:cNvPr id="119" name="TextBox 118">
            <a:extLst>
              <a:ext uri="{FF2B5EF4-FFF2-40B4-BE49-F238E27FC236}">
                <a16:creationId xmlns:a16="http://schemas.microsoft.com/office/drawing/2014/main" id="{147E0579-5D51-4238-A5E0-D6C10F3E625E}"/>
              </a:ext>
            </a:extLst>
          </p:cNvPr>
          <p:cNvSpPr txBox="1"/>
          <p:nvPr/>
        </p:nvSpPr>
        <p:spPr>
          <a:xfrm>
            <a:off x="905935" y="4727581"/>
            <a:ext cx="2108200" cy="261610"/>
          </a:xfrm>
          <a:prstGeom prst="rect">
            <a:avLst/>
          </a:prstGeom>
          <a:noFill/>
        </p:spPr>
        <p:txBody>
          <a:bodyPr wrap="square" rtlCol="0">
            <a:spAutoFit/>
          </a:bodyPr>
          <a:lstStyle/>
          <a:p>
            <a:pPr algn="ctr"/>
            <a:r>
              <a:rPr lang="en-US" sz="11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CONVEYER</a:t>
            </a:r>
          </a:p>
        </p:txBody>
      </p:sp>
      <p:sp>
        <p:nvSpPr>
          <p:cNvPr id="120" name="TextBox 119">
            <a:extLst>
              <a:ext uri="{FF2B5EF4-FFF2-40B4-BE49-F238E27FC236}">
                <a16:creationId xmlns:a16="http://schemas.microsoft.com/office/drawing/2014/main" id="{5676D88D-B432-4BE3-8553-97A96791B504}"/>
              </a:ext>
            </a:extLst>
          </p:cNvPr>
          <p:cNvSpPr txBox="1"/>
          <p:nvPr/>
        </p:nvSpPr>
        <p:spPr>
          <a:xfrm>
            <a:off x="3064933" y="4727577"/>
            <a:ext cx="3098800" cy="261610"/>
          </a:xfrm>
          <a:prstGeom prst="rect">
            <a:avLst/>
          </a:prstGeom>
          <a:noFill/>
        </p:spPr>
        <p:txBody>
          <a:bodyPr wrap="square" rtlCol="0">
            <a:spAutoFit/>
          </a:bodyPr>
          <a:lstStyle/>
          <a:p>
            <a:pPr algn="ctr"/>
            <a:r>
              <a:rPr lang="en-US" sz="11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VESSEL</a:t>
            </a:r>
          </a:p>
        </p:txBody>
      </p:sp>
      <p:sp>
        <p:nvSpPr>
          <p:cNvPr id="121" name="TextBox 120">
            <a:extLst>
              <a:ext uri="{FF2B5EF4-FFF2-40B4-BE49-F238E27FC236}">
                <a16:creationId xmlns:a16="http://schemas.microsoft.com/office/drawing/2014/main" id="{BA1D8CA6-8425-4214-9160-72117917E2E1}"/>
              </a:ext>
            </a:extLst>
          </p:cNvPr>
          <p:cNvSpPr txBox="1"/>
          <p:nvPr/>
        </p:nvSpPr>
        <p:spPr>
          <a:xfrm>
            <a:off x="6163733" y="4727572"/>
            <a:ext cx="2133600" cy="261610"/>
          </a:xfrm>
          <a:prstGeom prst="rect">
            <a:avLst/>
          </a:prstGeom>
          <a:noFill/>
        </p:spPr>
        <p:txBody>
          <a:bodyPr wrap="square" rtlCol="0">
            <a:spAutoFit/>
          </a:bodyPr>
          <a:lstStyle/>
          <a:p>
            <a:pPr algn="ctr"/>
            <a:r>
              <a:rPr lang="en-US" sz="11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TO PACK OFF</a:t>
            </a:r>
          </a:p>
        </p:txBody>
      </p:sp>
      <p:sp>
        <p:nvSpPr>
          <p:cNvPr id="122" name="Pentagon 16">
            <a:extLst>
              <a:ext uri="{FF2B5EF4-FFF2-40B4-BE49-F238E27FC236}">
                <a16:creationId xmlns:a16="http://schemas.microsoft.com/office/drawing/2014/main" id="{E77F37D4-3ABF-456D-BA81-879D43BF93A1}"/>
              </a:ext>
            </a:extLst>
          </p:cNvPr>
          <p:cNvSpPr/>
          <p:nvPr/>
        </p:nvSpPr>
        <p:spPr>
          <a:xfrm rot="5400000">
            <a:off x="4146327" y="-333254"/>
            <a:ext cx="1139425" cy="5313542"/>
          </a:xfrm>
          <a:prstGeom prst="homePlate">
            <a:avLst/>
          </a:prstGeom>
          <a:gradFill flip="none" rotWithShape="1">
            <a:gsLst>
              <a:gs pos="0">
                <a:schemeClr val="bg2">
                  <a:alpha val="29000"/>
                </a:schemeClr>
              </a:gs>
              <a:gs pos="100000">
                <a:schemeClr val="tx1">
                  <a:lumMod val="40000"/>
                  <a:lumOff val="60000"/>
                  <a:alpha val="2900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3" name="Rectangle 122">
            <a:extLst>
              <a:ext uri="{FF2B5EF4-FFF2-40B4-BE49-F238E27FC236}">
                <a16:creationId xmlns:a16="http://schemas.microsoft.com/office/drawing/2014/main" id="{29BDCEA8-111C-4CE1-8888-A1F228EF91E4}"/>
              </a:ext>
            </a:extLst>
          </p:cNvPr>
          <p:cNvSpPr/>
          <p:nvPr/>
        </p:nvSpPr>
        <p:spPr>
          <a:xfrm>
            <a:off x="4638297" y="1839407"/>
            <a:ext cx="2683712" cy="738664"/>
          </a:xfrm>
          <a:prstGeom prst="rect">
            <a:avLst/>
          </a:prstGeom>
        </p:spPr>
        <p:txBody>
          <a:bodyPr wrap="square">
            <a:spAutoFit/>
          </a:bodyPr>
          <a:lstStyle/>
          <a:p>
            <a:pPr algn="ctr"/>
            <a:r>
              <a:rPr lang="en-US" sz="1050">
                <a:solidFill>
                  <a:schemeClr val="tx1">
                    <a:lumMod val="50000"/>
                  </a:schemeClr>
                </a:solidFill>
                <a:latin typeface="Exo Light"/>
                <a:ea typeface="Open Sans" panose="020B0606030504020204" pitchFamily="34" charset="0"/>
                <a:cs typeface="Exo Light"/>
              </a:rPr>
              <a:t>Product is held at a pressure up to 87,000 psi for 1 to 6 minutes depending on the HPP process recipe.</a:t>
            </a:r>
          </a:p>
          <a:p>
            <a:pPr algn="ctr"/>
            <a:endParaRPr lang="en-US" sz="1050">
              <a:solidFill>
                <a:schemeClr val="tx1">
                  <a:lumMod val="50000"/>
                </a:schemeClr>
              </a:solidFill>
              <a:latin typeface="Exo Regular"/>
              <a:ea typeface="Open Sans" panose="020B0606030504020204" pitchFamily="34" charset="0"/>
              <a:cs typeface="Exo Regular"/>
            </a:endParaRPr>
          </a:p>
        </p:txBody>
      </p:sp>
      <p:pic>
        <p:nvPicPr>
          <p:cNvPr id="124" name="Picture 123" descr="Untitled-1.png">
            <a:extLst>
              <a:ext uri="{FF2B5EF4-FFF2-40B4-BE49-F238E27FC236}">
                <a16:creationId xmlns:a16="http://schemas.microsoft.com/office/drawing/2014/main" id="{D0A12951-E8C7-4B2B-B76B-CC9065D6414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305160" y="3446532"/>
            <a:ext cx="1294108" cy="306298"/>
          </a:xfrm>
          <a:prstGeom prst="rect">
            <a:avLst/>
          </a:prstGeom>
        </p:spPr>
      </p:pic>
      <p:pic>
        <p:nvPicPr>
          <p:cNvPr id="125" name="Picture 124" descr="Untitled-1.png">
            <a:extLst>
              <a:ext uri="{FF2B5EF4-FFF2-40B4-BE49-F238E27FC236}">
                <a16:creationId xmlns:a16="http://schemas.microsoft.com/office/drawing/2014/main" id="{0EDE14E4-B356-4558-BD28-8F0FB99B492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55960"/>
          <a:stretch/>
        </p:blipFill>
        <p:spPr>
          <a:xfrm>
            <a:off x="1821625" y="3446532"/>
            <a:ext cx="1294108" cy="306298"/>
          </a:xfrm>
          <a:prstGeom prst="rect">
            <a:avLst/>
          </a:prstGeom>
        </p:spPr>
      </p:pic>
      <p:pic>
        <p:nvPicPr>
          <p:cNvPr id="126" name="Picture 125" descr="Untitled-1.png">
            <a:extLst>
              <a:ext uri="{FF2B5EF4-FFF2-40B4-BE49-F238E27FC236}">
                <a16:creationId xmlns:a16="http://schemas.microsoft.com/office/drawing/2014/main" id="{103D0E70-2894-4D4C-A6BD-6FCD053265C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231467" y="3446532"/>
            <a:ext cx="472806" cy="306298"/>
          </a:xfrm>
          <a:prstGeom prst="rect">
            <a:avLst/>
          </a:prstGeom>
        </p:spPr>
      </p:pic>
      <p:pic>
        <p:nvPicPr>
          <p:cNvPr id="127" name="Picture 126" descr="Untitled-1.png">
            <a:extLst>
              <a:ext uri="{FF2B5EF4-FFF2-40B4-BE49-F238E27FC236}">
                <a16:creationId xmlns:a16="http://schemas.microsoft.com/office/drawing/2014/main" id="{8DE8D643-B0D7-4617-99BB-95A5B9F94E2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400765" y="3446532"/>
            <a:ext cx="1294108" cy="306298"/>
          </a:xfrm>
          <a:prstGeom prst="rect">
            <a:avLst/>
          </a:prstGeom>
        </p:spPr>
      </p:pic>
      <p:pic>
        <p:nvPicPr>
          <p:cNvPr id="128" name="Picture 127" descr="water.png">
            <a:extLst>
              <a:ext uri="{FF2B5EF4-FFF2-40B4-BE49-F238E27FC236}">
                <a16:creationId xmlns:a16="http://schemas.microsoft.com/office/drawing/2014/main" id="{0297BDB5-9D63-476C-8DE8-C1A583A0F53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595728" y="2585569"/>
            <a:ext cx="233834" cy="340693"/>
          </a:xfrm>
          <a:prstGeom prst="rect">
            <a:avLst/>
          </a:prstGeom>
        </p:spPr>
      </p:pic>
      <p:sp>
        <p:nvSpPr>
          <p:cNvPr id="129" name="Text Placeholder 2">
            <a:extLst>
              <a:ext uri="{FF2B5EF4-FFF2-40B4-BE49-F238E27FC236}">
                <a16:creationId xmlns:a16="http://schemas.microsoft.com/office/drawing/2014/main" id="{0E1E1E22-1F60-4237-860F-1ACEA5F0821F}"/>
              </a:ext>
            </a:extLst>
          </p:cNvPr>
          <p:cNvSpPr>
            <a:spLocks noGrp="1"/>
          </p:cNvSpPr>
          <p:nvPr>
            <p:ph type="body" sz="quarter" idx="10"/>
          </p:nvPr>
        </p:nvSpPr>
        <p:spPr>
          <a:xfrm>
            <a:off x="1005203" y="1034628"/>
            <a:ext cx="7133594" cy="706928"/>
          </a:xfrm>
        </p:spPr>
        <p:txBody>
          <a:bodyPr anchor="ctr">
            <a:normAutofit/>
          </a:bodyPr>
          <a:lstStyle/>
          <a:p>
            <a:pPr algn="ctr">
              <a:lnSpc>
                <a:spcPts val="1500"/>
              </a:lnSpc>
            </a:pPr>
            <a:r>
              <a:rPr lang="en-US" altLang="en-US" sz="1600" b="1">
                <a:solidFill>
                  <a:schemeClr val="accent1"/>
                </a:solidFill>
                <a:latin typeface="Exo Light"/>
                <a:cs typeface="Exo Light"/>
              </a:rPr>
              <a:t>High pressure processing (HPP) is a unique food processing method that utilizes water and pressure to inactivate food-borne pathogens and spoilage organisms</a:t>
            </a:r>
          </a:p>
        </p:txBody>
      </p:sp>
      <p:sp>
        <p:nvSpPr>
          <p:cNvPr id="130" name="Rectangle 129">
            <a:extLst>
              <a:ext uri="{FF2B5EF4-FFF2-40B4-BE49-F238E27FC236}">
                <a16:creationId xmlns:a16="http://schemas.microsoft.com/office/drawing/2014/main" id="{96C9EB07-6DB8-47FF-A90A-13605F481ED9}"/>
              </a:ext>
            </a:extLst>
          </p:cNvPr>
          <p:cNvSpPr/>
          <p:nvPr/>
        </p:nvSpPr>
        <p:spPr>
          <a:xfrm>
            <a:off x="2323311" y="1820553"/>
            <a:ext cx="2314986" cy="600164"/>
          </a:xfrm>
          <a:prstGeom prst="rect">
            <a:avLst/>
          </a:prstGeom>
        </p:spPr>
        <p:txBody>
          <a:bodyPr wrap="square">
            <a:spAutoFit/>
          </a:bodyPr>
          <a:lstStyle/>
          <a:p>
            <a:pPr algn="ctr"/>
            <a:r>
              <a:rPr lang="en-US" sz="1100">
                <a:solidFill>
                  <a:schemeClr val="tx1">
                    <a:lumMod val="50000"/>
                  </a:schemeClr>
                </a:solidFill>
                <a:latin typeface="Exo Light"/>
                <a:ea typeface="Open Sans" panose="020B0606030504020204" pitchFamily="34" charset="0"/>
                <a:cs typeface="Exo Light"/>
              </a:rPr>
              <a:t>Potable water is pumped into the vessel creating isostatic pressure on the packages.</a:t>
            </a:r>
          </a:p>
        </p:txBody>
      </p:sp>
      <p:sp>
        <p:nvSpPr>
          <p:cNvPr id="131" name="TextBox 130">
            <a:extLst>
              <a:ext uri="{FF2B5EF4-FFF2-40B4-BE49-F238E27FC236}">
                <a16:creationId xmlns:a16="http://schemas.microsoft.com/office/drawing/2014/main" id="{CCF3E81B-DB75-4B4F-9056-B6EA177A05D8}"/>
              </a:ext>
            </a:extLst>
          </p:cNvPr>
          <p:cNvSpPr txBox="1"/>
          <p:nvPr/>
        </p:nvSpPr>
        <p:spPr>
          <a:xfrm>
            <a:off x="6655131" y="4989191"/>
            <a:ext cx="1314595" cy="1107996"/>
          </a:xfrm>
          <a:prstGeom prst="rect">
            <a:avLst/>
          </a:prstGeom>
          <a:noFill/>
        </p:spPr>
        <p:txBody>
          <a:bodyPr wrap="square" rtlCol="0">
            <a:spAutoFit/>
          </a:bodyPr>
          <a:lstStyle/>
          <a:p>
            <a:pPr algn="ctr"/>
            <a:r>
              <a:rPr lang="en-US" sz="1100">
                <a:solidFill>
                  <a:schemeClr val="tx1">
                    <a:lumMod val="50000"/>
                  </a:schemeClr>
                </a:solidFill>
                <a:latin typeface="Exo Light"/>
                <a:ea typeface="Open Sans" panose="020B0606030504020204" pitchFamily="34" charset="0"/>
                <a:cs typeface="Exo Light"/>
              </a:rPr>
              <a:t>Product is scanned, code/date stamped, and prepared to be shipped to the customers.</a:t>
            </a:r>
          </a:p>
        </p:txBody>
      </p:sp>
      <p:grpSp>
        <p:nvGrpSpPr>
          <p:cNvPr id="132" name="Group 131">
            <a:extLst>
              <a:ext uri="{FF2B5EF4-FFF2-40B4-BE49-F238E27FC236}">
                <a16:creationId xmlns:a16="http://schemas.microsoft.com/office/drawing/2014/main" id="{725117B4-3A01-49BD-813A-B61661313D0E}"/>
              </a:ext>
            </a:extLst>
          </p:cNvPr>
          <p:cNvGrpSpPr/>
          <p:nvPr/>
        </p:nvGrpSpPr>
        <p:grpSpPr>
          <a:xfrm>
            <a:off x="1500482" y="3129051"/>
            <a:ext cx="5842185" cy="417318"/>
            <a:chOff x="1505614" y="3145032"/>
            <a:chExt cx="5842185" cy="417318"/>
          </a:xfrm>
        </p:grpSpPr>
        <p:grpSp>
          <p:nvGrpSpPr>
            <p:cNvPr id="133" name="Group 132">
              <a:extLst>
                <a:ext uri="{FF2B5EF4-FFF2-40B4-BE49-F238E27FC236}">
                  <a16:creationId xmlns:a16="http://schemas.microsoft.com/office/drawing/2014/main" id="{9127F8CD-D52B-4630-B9D3-DF37ACD6A061}"/>
                </a:ext>
              </a:extLst>
            </p:cNvPr>
            <p:cNvGrpSpPr/>
            <p:nvPr/>
          </p:nvGrpSpPr>
          <p:grpSpPr>
            <a:xfrm>
              <a:off x="1505614" y="3145032"/>
              <a:ext cx="754951" cy="417318"/>
              <a:chOff x="1505614" y="3145032"/>
              <a:chExt cx="754951" cy="417318"/>
            </a:xfrm>
          </p:grpSpPr>
          <p:pic>
            <p:nvPicPr>
              <p:cNvPr id="149" name="Picture 148">
                <a:extLst>
                  <a:ext uri="{FF2B5EF4-FFF2-40B4-BE49-F238E27FC236}">
                    <a16:creationId xmlns:a16="http://schemas.microsoft.com/office/drawing/2014/main" id="{7A7F6E3C-D182-48C6-A409-232DB34BF38C}"/>
                  </a:ext>
                </a:extLst>
              </p:cNvPr>
              <p:cNvPicPr>
                <a:picLocks noChangeAspect="1"/>
              </p:cNvPicPr>
              <p:nvPr/>
            </p:nvPicPr>
            <p:blipFill rotWithShape="1">
              <a:blip r:embed="rId8"/>
              <a:srcRect t="-1" b="59546"/>
              <a:stretch/>
            </p:blipFill>
            <p:spPr>
              <a:xfrm>
                <a:off x="1505614" y="3442153"/>
                <a:ext cx="750271" cy="120197"/>
              </a:xfrm>
              <a:prstGeom prst="rect">
                <a:avLst/>
              </a:prstGeom>
            </p:spPr>
          </p:pic>
          <p:pic>
            <p:nvPicPr>
              <p:cNvPr id="150" name="Picture 149">
                <a:extLst>
                  <a:ext uri="{FF2B5EF4-FFF2-40B4-BE49-F238E27FC236}">
                    <a16:creationId xmlns:a16="http://schemas.microsoft.com/office/drawing/2014/main" id="{6D5D9BEC-54A4-4189-BB4D-BD5B15BF0AE0}"/>
                  </a:ext>
                </a:extLst>
              </p:cNvPr>
              <p:cNvPicPr>
                <a:picLocks noChangeAspect="1"/>
              </p:cNvPicPr>
              <p:nvPr/>
            </p:nvPicPr>
            <p:blipFill>
              <a:blip r:embed="rId8"/>
              <a:stretch>
                <a:fillRect/>
              </a:stretch>
            </p:blipFill>
            <p:spPr>
              <a:xfrm>
                <a:off x="1510294" y="3145032"/>
                <a:ext cx="750271" cy="297121"/>
              </a:xfrm>
              <a:prstGeom prst="rect">
                <a:avLst/>
              </a:prstGeom>
            </p:spPr>
          </p:pic>
        </p:grpSp>
        <p:grpSp>
          <p:nvGrpSpPr>
            <p:cNvPr id="134" name="Group 133">
              <a:extLst>
                <a:ext uri="{FF2B5EF4-FFF2-40B4-BE49-F238E27FC236}">
                  <a16:creationId xmlns:a16="http://schemas.microsoft.com/office/drawing/2014/main" id="{40ECA4DB-8BA1-4C5D-A1B0-0430E3C7C464}"/>
                </a:ext>
              </a:extLst>
            </p:cNvPr>
            <p:cNvGrpSpPr/>
            <p:nvPr/>
          </p:nvGrpSpPr>
          <p:grpSpPr>
            <a:xfrm>
              <a:off x="2498856" y="3145032"/>
              <a:ext cx="616877" cy="404598"/>
              <a:chOff x="2498856" y="3145032"/>
              <a:chExt cx="616877" cy="404598"/>
            </a:xfrm>
          </p:grpSpPr>
          <p:pic>
            <p:nvPicPr>
              <p:cNvPr id="147" name="Picture 146">
                <a:extLst>
                  <a:ext uri="{FF2B5EF4-FFF2-40B4-BE49-F238E27FC236}">
                    <a16:creationId xmlns:a16="http://schemas.microsoft.com/office/drawing/2014/main" id="{F1EB2281-F46B-4A90-98A0-43E216F185F1}"/>
                  </a:ext>
                </a:extLst>
              </p:cNvPr>
              <p:cNvPicPr>
                <a:picLocks noChangeAspect="1"/>
              </p:cNvPicPr>
              <p:nvPr/>
            </p:nvPicPr>
            <p:blipFill rotWithShape="1">
              <a:blip r:embed="rId8"/>
              <a:srcRect t="-1" r="17779" b="63828"/>
              <a:stretch/>
            </p:blipFill>
            <p:spPr>
              <a:xfrm>
                <a:off x="2498856" y="3442153"/>
                <a:ext cx="616877" cy="107477"/>
              </a:xfrm>
              <a:prstGeom prst="rect">
                <a:avLst/>
              </a:prstGeom>
            </p:spPr>
          </p:pic>
          <p:pic>
            <p:nvPicPr>
              <p:cNvPr id="148" name="Picture 147">
                <a:extLst>
                  <a:ext uri="{FF2B5EF4-FFF2-40B4-BE49-F238E27FC236}">
                    <a16:creationId xmlns:a16="http://schemas.microsoft.com/office/drawing/2014/main" id="{51394D3F-DE52-4196-B50D-14D3B188F302}"/>
                  </a:ext>
                </a:extLst>
              </p:cNvPr>
              <p:cNvPicPr>
                <a:picLocks noChangeAspect="1"/>
              </p:cNvPicPr>
              <p:nvPr/>
            </p:nvPicPr>
            <p:blipFill rotWithShape="1">
              <a:blip r:embed="rId8"/>
              <a:srcRect r="18403"/>
              <a:stretch/>
            </p:blipFill>
            <p:spPr>
              <a:xfrm>
                <a:off x="2503536" y="3145032"/>
                <a:ext cx="612197" cy="297121"/>
              </a:xfrm>
              <a:prstGeom prst="rect">
                <a:avLst/>
              </a:prstGeom>
            </p:spPr>
          </p:pic>
        </p:grpSp>
        <p:grpSp>
          <p:nvGrpSpPr>
            <p:cNvPr id="135" name="Group 134">
              <a:extLst>
                <a:ext uri="{FF2B5EF4-FFF2-40B4-BE49-F238E27FC236}">
                  <a16:creationId xmlns:a16="http://schemas.microsoft.com/office/drawing/2014/main" id="{7868C8C4-6276-465D-9AEA-63D68C4992AB}"/>
                </a:ext>
              </a:extLst>
            </p:cNvPr>
            <p:cNvGrpSpPr/>
            <p:nvPr/>
          </p:nvGrpSpPr>
          <p:grpSpPr>
            <a:xfrm>
              <a:off x="3962400" y="3145032"/>
              <a:ext cx="475420" cy="417318"/>
              <a:chOff x="3962400" y="3145032"/>
              <a:chExt cx="475420" cy="417318"/>
            </a:xfrm>
          </p:grpSpPr>
          <p:pic>
            <p:nvPicPr>
              <p:cNvPr id="145" name="Picture 144">
                <a:extLst>
                  <a:ext uri="{FF2B5EF4-FFF2-40B4-BE49-F238E27FC236}">
                    <a16:creationId xmlns:a16="http://schemas.microsoft.com/office/drawing/2014/main" id="{92A6EA43-7E1C-4892-BBF0-7316C65B90CB}"/>
                  </a:ext>
                </a:extLst>
              </p:cNvPr>
              <p:cNvPicPr>
                <a:picLocks noChangeAspect="1"/>
              </p:cNvPicPr>
              <p:nvPr/>
            </p:nvPicPr>
            <p:blipFill rotWithShape="1">
              <a:blip r:embed="rId8"/>
              <a:srcRect l="37258" t="1473" b="59546"/>
              <a:stretch/>
            </p:blipFill>
            <p:spPr>
              <a:xfrm>
                <a:off x="3962400" y="3446532"/>
                <a:ext cx="470740" cy="115818"/>
              </a:xfrm>
              <a:prstGeom prst="rect">
                <a:avLst/>
              </a:prstGeom>
            </p:spPr>
          </p:pic>
          <p:pic>
            <p:nvPicPr>
              <p:cNvPr id="146" name="Picture 145">
                <a:extLst>
                  <a:ext uri="{FF2B5EF4-FFF2-40B4-BE49-F238E27FC236}">
                    <a16:creationId xmlns:a16="http://schemas.microsoft.com/office/drawing/2014/main" id="{E08E3D02-2E98-4AF5-8E25-E1AD94D0F81F}"/>
                  </a:ext>
                </a:extLst>
              </p:cNvPr>
              <p:cNvPicPr>
                <a:picLocks noChangeAspect="1"/>
              </p:cNvPicPr>
              <p:nvPr/>
            </p:nvPicPr>
            <p:blipFill rotWithShape="1">
              <a:blip r:embed="rId8"/>
              <a:srcRect l="36633"/>
              <a:stretch/>
            </p:blipFill>
            <p:spPr>
              <a:xfrm>
                <a:off x="3962400" y="3145032"/>
                <a:ext cx="475420" cy="297121"/>
              </a:xfrm>
              <a:prstGeom prst="rect">
                <a:avLst/>
              </a:prstGeom>
            </p:spPr>
          </p:pic>
        </p:grpSp>
        <p:grpSp>
          <p:nvGrpSpPr>
            <p:cNvPr id="136" name="Group 135">
              <a:extLst>
                <a:ext uri="{FF2B5EF4-FFF2-40B4-BE49-F238E27FC236}">
                  <a16:creationId xmlns:a16="http://schemas.microsoft.com/office/drawing/2014/main" id="{5B8D0CCE-F7B6-41D9-9FC8-792974EB1DD0}"/>
                </a:ext>
              </a:extLst>
            </p:cNvPr>
            <p:cNvGrpSpPr/>
            <p:nvPr/>
          </p:nvGrpSpPr>
          <p:grpSpPr>
            <a:xfrm>
              <a:off x="4655214" y="3145032"/>
              <a:ext cx="754951" cy="417318"/>
              <a:chOff x="1505614" y="3145032"/>
              <a:chExt cx="754951" cy="417318"/>
            </a:xfrm>
          </p:grpSpPr>
          <p:pic>
            <p:nvPicPr>
              <p:cNvPr id="143" name="Picture 142">
                <a:extLst>
                  <a:ext uri="{FF2B5EF4-FFF2-40B4-BE49-F238E27FC236}">
                    <a16:creationId xmlns:a16="http://schemas.microsoft.com/office/drawing/2014/main" id="{76DE25E9-412E-40B6-839A-2F9D51088EC9}"/>
                  </a:ext>
                </a:extLst>
              </p:cNvPr>
              <p:cNvPicPr>
                <a:picLocks noChangeAspect="1"/>
              </p:cNvPicPr>
              <p:nvPr/>
            </p:nvPicPr>
            <p:blipFill rotWithShape="1">
              <a:blip r:embed="rId8"/>
              <a:srcRect t="-1" b="59546"/>
              <a:stretch/>
            </p:blipFill>
            <p:spPr>
              <a:xfrm>
                <a:off x="1505614" y="3442153"/>
                <a:ext cx="750271" cy="120197"/>
              </a:xfrm>
              <a:prstGeom prst="rect">
                <a:avLst/>
              </a:prstGeom>
            </p:spPr>
          </p:pic>
          <p:pic>
            <p:nvPicPr>
              <p:cNvPr id="144" name="Picture 143">
                <a:extLst>
                  <a:ext uri="{FF2B5EF4-FFF2-40B4-BE49-F238E27FC236}">
                    <a16:creationId xmlns:a16="http://schemas.microsoft.com/office/drawing/2014/main" id="{31A36D95-8FFB-4664-8C3B-AC7C98C5E279}"/>
                  </a:ext>
                </a:extLst>
              </p:cNvPr>
              <p:cNvPicPr>
                <a:picLocks noChangeAspect="1"/>
              </p:cNvPicPr>
              <p:nvPr/>
            </p:nvPicPr>
            <p:blipFill>
              <a:blip r:embed="rId8"/>
              <a:stretch>
                <a:fillRect/>
              </a:stretch>
            </p:blipFill>
            <p:spPr>
              <a:xfrm>
                <a:off x="1510294" y="3145032"/>
                <a:ext cx="750271" cy="297121"/>
              </a:xfrm>
              <a:prstGeom prst="rect">
                <a:avLst/>
              </a:prstGeom>
            </p:spPr>
          </p:pic>
        </p:grpSp>
        <p:grpSp>
          <p:nvGrpSpPr>
            <p:cNvPr id="137" name="Group 136">
              <a:extLst>
                <a:ext uri="{FF2B5EF4-FFF2-40B4-BE49-F238E27FC236}">
                  <a16:creationId xmlns:a16="http://schemas.microsoft.com/office/drawing/2014/main" id="{53507478-F78E-4C20-BD16-C329714375FD}"/>
                </a:ext>
              </a:extLst>
            </p:cNvPr>
            <p:cNvGrpSpPr/>
            <p:nvPr/>
          </p:nvGrpSpPr>
          <p:grpSpPr>
            <a:xfrm>
              <a:off x="6592848" y="3145032"/>
              <a:ext cx="754951" cy="417318"/>
              <a:chOff x="1505614" y="3145032"/>
              <a:chExt cx="754951" cy="417318"/>
            </a:xfrm>
          </p:grpSpPr>
          <p:pic>
            <p:nvPicPr>
              <p:cNvPr id="141" name="Picture 140">
                <a:extLst>
                  <a:ext uri="{FF2B5EF4-FFF2-40B4-BE49-F238E27FC236}">
                    <a16:creationId xmlns:a16="http://schemas.microsoft.com/office/drawing/2014/main" id="{71707048-F32A-4942-A9C1-32214116E2FD}"/>
                  </a:ext>
                </a:extLst>
              </p:cNvPr>
              <p:cNvPicPr>
                <a:picLocks noChangeAspect="1"/>
              </p:cNvPicPr>
              <p:nvPr/>
            </p:nvPicPr>
            <p:blipFill rotWithShape="1">
              <a:blip r:embed="rId8"/>
              <a:srcRect t="-1" b="59546"/>
              <a:stretch/>
            </p:blipFill>
            <p:spPr>
              <a:xfrm>
                <a:off x="1505614" y="3442153"/>
                <a:ext cx="750271" cy="120197"/>
              </a:xfrm>
              <a:prstGeom prst="rect">
                <a:avLst/>
              </a:prstGeom>
            </p:spPr>
          </p:pic>
          <p:pic>
            <p:nvPicPr>
              <p:cNvPr id="142" name="Picture 141">
                <a:extLst>
                  <a:ext uri="{FF2B5EF4-FFF2-40B4-BE49-F238E27FC236}">
                    <a16:creationId xmlns:a16="http://schemas.microsoft.com/office/drawing/2014/main" id="{1FD1CD37-E432-4929-A5D1-EBFD85036971}"/>
                  </a:ext>
                </a:extLst>
              </p:cNvPr>
              <p:cNvPicPr>
                <a:picLocks noChangeAspect="1"/>
              </p:cNvPicPr>
              <p:nvPr/>
            </p:nvPicPr>
            <p:blipFill>
              <a:blip r:embed="rId8"/>
              <a:stretch>
                <a:fillRect/>
              </a:stretch>
            </p:blipFill>
            <p:spPr>
              <a:xfrm>
                <a:off x="1510294" y="3145032"/>
                <a:ext cx="750271" cy="297121"/>
              </a:xfrm>
              <a:prstGeom prst="rect">
                <a:avLst/>
              </a:prstGeom>
            </p:spPr>
          </p:pic>
        </p:grpSp>
        <p:grpSp>
          <p:nvGrpSpPr>
            <p:cNvPr id="138" name="Group 137">
              <a:extLst>
                <a:ext uri="{FF2B5EF4-FFF2-40B4-BE49-F238E27FC236}">
                  <a16:creationId xmlns:a16="http://schemas.microsoft.com/office/drawing/2014/main" id="{9C75D5C6-78D4-46E8-B30A-DFE2308A48FF}"/>
                </a:ext>
              </a:extLst>
            </p:cNvPr>
            <p:cNvGrpSpPr/>
            <p:nvPr/>
          </p:nvGrpSpPr>
          <p:grpSpPr>
            <a:xfrm>
              <a:off x="6231466" y="3145032"/>
              <a:ext cx="165820" cy="417318"/>
              <a:chOff x="6231466" y="3145032"/>
              <a:chExt cx="165820" cy="417318"/>
            </a:xfrm>
          </p:grpSpPr>
          <p:pic>
            <p:nvPicPr>
              <p:cNvPr id="139" name="Picture 138">
                <a:extLst>
                  <a:ext uri="{FF2B5EF4-FFF2-40B4-BE49-F238E27FC236}">
                    <a16:creationId xmlns:a16="http://schemas.microsoft.com/office/drawing/2014/main" id="{F4AA8963-28C7-4968-BC22-49C1956F03B7}"/>
                  </a:ext>
                </a:extLst>
              </p:cNvPr>
              <p:cNvPicPr>
                <a:picLocks noChangeAspect="1"/>
              </p:cNvPicPr>
              <p:nvPr/>
            </p:nvPicPr>
            <p:blipFill rotWithShape="1">
              <a:blip r:embed="rId8"/>
              <a:srcRect l="78521" t="1473" r="1" b="59546"/>
              <a:stretch/>
            </p:blipFill>
            <p:spPr>
              <a:xfrm>
                <a:off x="6231466" y="3446532"/>
                <a:ext cx="161139" cy="115818"/>
              </a:xfrm>
              <a:prstGeom prst="rect">
                <a:avLst/>
              </a:prstGeom>
            </p:spPr>
          </p:pic>
          <p:pic>
            <p:nvPicPr>
              <p:cNvPr id="140" name="Picture 139">
                <a:extLst>
                  <a:ext uri="{FF2B5EF4-FFF2-40B4-BE49-F238E27FC236}">
                    <a16:creationId xmlns:a16="http://schemas.microsoft.com/office/drawing/2014/main" id="{31FB6828-C843-456C-B3C8-BBD335B78C8E}"/>
                  </a:ext>
                </a:extLst>
              </p:cNvPr>
              <p:cNvPicPr>
                <a:picLocks noChangeAspect="1"/>
              </p:cNvPicPr>
              <p:nvPr/>
            </p:nvPicPr>
            <p:blipFill rotWithShape="1">
              <a:blip r:embed="rId8"/>
              <a:srcRect l="77899"/>
              <a:stretch/>
            </p:blipFill>
            <p:spPr>
              <a:xfrm>
                <a:off x="6231467" y="3145032"/>
                <a:ext cx="165819" cy="297121"/>
              </a:xfrm>
              <a:prstGeom prst="rect">
                <a:avLst/>
              </a:prstGeom>
            </p:spPr>
          </p:pic>
        </p:grpSp>
      </p:grpSp>
    </p:spTree>
    <p:extLst>
      <p:ext uri="{BB962C8B-B14F-4D97-AF65-F5344CB8AC3E}">
        <p14:creationId xmlns:p14="http://schemas.microsoft.com/office/powerpoint/2010/main" val="268206855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62"/>
          <p:cNvSpPr/>
          <p:nvPr/>
        </p:nvSpPr>
        <p:spPr>
          <a:xfrm>
            <a:off x="4775200" y="4986268"/>
            <a:ext cx="3302234" cy="111774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6" name="Freeform 65"/>
          <p:cNvSpPr/>
          <p:nvPr/>
        </p:nvSpPr>
        <p:spPr>
          <a:xfrm flipH="1">
            <a:off x="716437" y="381021"/>
            <a:ext cx="7460528" cy="652919"/>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27000"/>
                </a:schemeClr>
              </a:gs>
              <a:gs pos="61000">
                <a:schemeClr val="tx1">
                  <a:lumMod val="20000"/>
                  <a:lumOff val="80000"/>
                  <a:alpha val="27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reeform 20"/>
          <p:cNvSpPr/>
          <p:nvPr/>
        </p:nvSpPr>
        <p:spPr>
          <a:xfrm>
            <a:off x="4821519" y="3473417"/>
            <a:ext cx="3442962" cy="111774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reeform 21"/>
          <p:cNvSpPr/>
          <p:nvPr/>
        </p:nvSpPr>
        <p:spPr>
          <a:xfrm>
            <a:off x="4821519" y="1895582"/>
            <a:ext cx="3442962" cy="111774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Freeform 13"/>
          <p:cNvSpPr/>
          <p:nvPr/>
        </p:nvSpPr>
        <p:spPr>
          <a:xfrm>
            <a:off x="1036278" y="3473417"/>
            <a:ext cx="3442962" cy="111774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Freeform 3"/>
          <p:cNvSpPr/>
          <p:nvPr/>
        </p:nvSpPr>
        <p:spPr>
          <a:xfrm flipH="1">
            <a:off x="-1244375"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HPP BENEFITS</a:t>
            </a:r>
          </a:p>
        </p:txBody>
      </p:sp>
      <p:sp>
        <p:nvSpPr>
          <p:cNvPr id="6" name="Freeform 5"/>
          <p:cNvSpPr/>
          <p:nvPr/>
        </p:nvSpPr>
        <p:spPr>
          <a:xfrm>
            <a:off x="1036278" y="1895582"/>
            <a:ext cx="3442962" cy="111774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descr="Untitled-3.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35340" y="4986268"/>
            <a:ext cx="1317720" cy="1119188"/>
          </a:xfrm>
          <a:prstGeom prst="rect">
            <a:avLst/>
          </a:prstGeom>
        </p:spPr>
      </p:pic>
      <p:pic>
        <p:nvPicPr>
          <p:cNvPr id="3" name="Picture 2" descr="Untitled-3.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914" y="1894138"/>
            <a:ext cx="1387242" cy="1119188"/>
          </a:xfrm>
          <a:prstGeom prst="rect">
            <a:avLst/>
          </a:prstGeom>
        </p:spPr>
      </p:pic>
      <p:pic>
        <p:nvPicPr>
          <p:cNvPr id="13" name="Picture 12" descr="Untitled-3.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6857" y="3471973"/>
            <a:ext cx="1462142" cy="1119188"/>
          </a:xfrm>
          <a:prstGeom prst="rect">
            <a:avLst/>
          </a:prstGeom>
        </p:spPr>
      </p:pic>
      <p:sp>
        <p:nvSpPr>
          <p:cNvPr id="17" name="Freeform 16"/>
          <p:cNvSpPr/>
          <p:nvPr/>
        </p:nvSpPr>
        <p:spPr>
          <a:xfrm>
            <a:off x="1036278" y="4986268"/>
            <a:ext cx="3442962" cy="111774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8" name="Picture 17" descr="Untitled-3.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93006" y="1894138"/>
            <a:ext cx="1432899" cy="1119188"/>
          </a:xfrm>
          <a:prstGeom prst="rect">
            <a:avLst/>
          </a:prstGeom>
        </p:spPr>
      </p:pic>
      <p:pic>
        <p:nvPicPr>
          <p:cNvPr id="19" name="Picture 18" descr="Untitled-3.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35340" y="3471973"/>
            <a:ext cx="1384161" cy="1119188"/>
          </a:xfrm>
          <a:prstGeom prst="rect">
            <a:avLst/>
          </a:prstGeom>
        </p:spPr>
      </p:pic>
      <p:sp>
        <p:nvSpPr>
          <p:cNvPr id="8" name="TextBox 7"/>
          <p:cNvSpPr txBox="1"/>
          <p:nvPr/>
        </p:nvSpPr>
        <p:spPr>
          <a:xfrm>
            <a:off x="1855210" y="1944475"/>
            <a:ext cx="2421236" cy="79508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 b="1" dirty="0">
                <a:solidFill>
                  <a:schemeClr val="tx1"/>
                </a:solidFill>
                <a:latin typeface="Exo Light"/>
                <a:ea typeface="Open Sans" panose="020B0606030504020204" pitchFamily="34" charset="0"/>
                <a:cs typeface="Exo Light"/>
              </a:rPr>
              <a:t>PROTEINS</a:t>
            </a:r>
            <a:br>
              <a:rPr lang="en-US" sz="1200" b="1" dirty="0">
                <a:solidFill>
                  <a:schemeClr val="tx1"/>
                </a:solidFill>
                <a:latin typeface="Exo Light"/>
                <a:ea typeface="Open Sans" panose="020B0606030504020204" pitchFamily="34" charset="0"/>
                <a:cs typeface="Exo Light"/>
              </a:rPr>
            </a:br>
            <a:r>
              <a:rPr lang="en-US" sz="1100" dirty="0">
                <a:solidFill>
                  <a:schemeClr val="tx1"/>
                </a:solidFill>
                <a:latin typeface="Exo Light"/>
                <a:cs typeface="Exo Light"/>
              </a:rPr>
              <a:t>Sliced Cooked Meats, Uncured </a:t>
            </a:r>
          </a:p>
          <a:p>
            <a:pPr>
              <a:lnSpc>
                <a:spcPts val="1200"/>
              </a:lnSpc>
            </a:pPr>
            <a:r>
              <a:rPr lang="en-US" sz="1100" dirty="0">
                <a:solidFill>
                  <a:schemeClr val="tx1"/>
                </a:solidFill>
                <a:latin typeface="Exo Light"/>
                <a:cs typeface="Exo Light"/>
              </a:rPr>
              <a:t>Ham and Sausage, Pulled Chicken and Pork, Ground Meats</a:t>
            </a:r>
          </a:p>
        </p:txBody>
      </p:sp>
      <p:sp>
        <p:nvSpPr>
          <p:cNvPr id="20" name="TextBox 19"/>
          <p:cNvSpPr txBox="1"/>
          <p:nvPr/>
        </p:nvSpPr>
        <p:spPr>
          <a:xfrm>
            <a:off x="5678460" y="1953407"/>
            <a:ext cx="2421236" cy="625812"/>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 b="1" dirty="0">
                <a:solidFill>
                  <a:schemeClr val="tx1"/>
                </a:solidFill>
                <a:latin typeface="Exo Light"/>
                <a:ea typeface="Open Sans" panose="020B0606030504020204" pitchFamily="34" charset="0"/>
                <a:cs typeface="Exo Light"/>
              </a:rPr>
              <a:t>SEAFOOD</a:t>
            </a:r>
            <a:br>
              <a:rPr lang="en-US" sz="1200" b="1" dirty="0">
                <a:solidFill>
                  <a:schemeClr val="tx1"/>
                </a:solidFill>
                <a:latin typeface="Exo Light"/>
                <a:ea typeface="Open Sans" panose="020B0606030504020204" pitchFamily="34" charset="0"/>
                <a:cs typeface="Exo Light"/>
              </a:rPr>
            </a:br>
            <a:r>
              <a:rPr lang="en-US" sz="1100" dirty="0">
                <a:solidFill>
                  <a:schemeClr val="tx1"/>
                </a:solidFill>
                <a:latin typeface="Exo Light"/>
                <a:ea typeface="Open Sans" panose="020B0606030504020204" pitchFamily="34" charset="0"/>
                <a:cs typeface="Exo Light"/>
              </a:rPr>
              <a:t>Oysters, Lobster, Crab, </a:t>
            </a:r>
          </a:p>
          <a:p>
            <a:r>
              <a:rPr lang="en-US" sz="1100" dirty="0">
                <a:solidFill>
                  <a:schemeClr val="tx1"/>
                </a:solidFill>
                <a:latin typeface="Exo Light"/>
                <a:ea typeface="Open Sans" panose="020B0606030504020204" pitchFamily="34" charset="0"/>
                <a:cs typeface="Exo Light"/>
              </a:rPr>
              <a:t>Shrimp, Mussels</a:t>
            </a:r>
          </a:p>
        </p:txBody>
      </p:sp>
      <p:sp>
        <p:nvSpPr>
          <p:cNvPr id="24" name="TextBox 23"/>
          <p:cNvSpPr txBox="1"/>
          <p:nvPr/>
        </p:nvSpPr>
        <p:spPr>
          <a:xfrm>
            <a:off x="1855210" y="3515752"/>
            <a:ext cx="2421236" cy="79508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 b="1" dirty="0">
                <a:solidFill>
                  <a:schemeClr val="tx1"/>
                </a:solidFill>
                <a:latin typeface="Exo Light"/>
                <a:ea typeface="Open Sans" panose="020B0606030504020204" pitchFamily="34" charset="0"/>
                <a:cs typeface="Exo Light"/>
              </a:rPr>
              <a:t>DAIRY</a:t>
            </a:r>
            <a:br>
              <a:rPr lang="en-US" sz="1200" b="1" dirty="0">
                <a:solidFill>
                  <a:schemeClr val="tx1"/>
                </a:solidFill>
                <a:latin typeface="Exo Light"/>
                <a:ea typeface="Open Sans" panose="020B0606030504020204" pitchFamily="34" charset="0"/>
                <a:cs typeface="Exo Light"/>
              </a:rPr>
            </a:br>
            <a:r>
              <a:rPr lang="en-US" sz="1100" dirty="0">
                <a:solidFill>
                  <a:schemeClr val="tx1"/>
                </a:solidFill>
                <a:latin typeface="Exo Light"/>
                <a:ea typeface="Open Sans" panose="020B0606030504020204" pitchFamily="34" charset="0"/>
                <a:cs typeface="Exo Light"/>
              </a:rPr>
              <a:t>Yogurt &amp; Yogurt based </a:t>
            </a:r>
          </a:p>
          <a:p>
            <a:r>
              <a:rPr lang="en-US" sz="1100" dirty="0">
                <a:solidFill>
                  <a:schemeClr val="tx1"/>
                </a:solidFill>
                <a:latin typeface="Exo Light"/>
                <a:ea typeface="Open Sans" panose="020B0606030504020204" pitchFamily="34" charset="0"/>
                <a:cs typeface="Exo Light"/>
              </a:rPr>
              <a:t>dressings, Cream, Sour Cream, Cream Cheese, Milk</a:t>
            </a:r>
          </a:p>
        </p:txBody>
      </p:sp>
      <p:sp>
        <p:nvSpPr>
          <p:cNvPr id="25" name="TextBox 24"/>
          <p:cNvSpPr txBox="1"/>
          <p:nvPr/>
        </p:nvSpPr>
        <p:spPr>
          <a:xfrm>
            <a:off x="5653060" y="3515752"/>
            <a:ext cx="2421236" cy="79508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 b="1" dirty="0">
                <a:solidFill>
                  <a:schemeClr val="tx1"/>
                </a:solidFill>
                <a:latin typeface="Exo Light"/>
                <a:ea typeface="Open Sans" panose="020B0606030504020204" pitchFamily="34" charset="0"/>
                <a:cs typeface="Exo Light"/>
              </a:rPr>
              <a:t>BEVERAGES</a:t>
            </a:r>
            <a:br>
              <a:rPr lang="en-US" sz="1200" b="1" dirty="0">
                <a:solidFill>
                  <a:schemeClr val="tx1"/>
                </a:solidFill>
                <a:latin typeface="Exo Light"/>
                <a:ea typeface="Open Sans" panose="020B0606030504020204" pitchFamily="34" charset="0"/>
                <a:cs typeface="Exo Light"/>
              </a:rPr>
            </a:br>
            <a:r>
              <a:rPr lang="en-US" sz="1100" dirty="0">
                <a:solidFill>
                  <a:schemeClr val="tx1"/>
                </a:solidFill>
                <a:latin typeface="Exo Light"/>
                <a:ea typeface="Open Sans" panose="020B0606030504020204" pitchFamily="34" charset="0"/>
                <a:cs typeface="Exo Light"/>
              </a:rPr>
              <a:t>Orange Juice, Cold-Pressed </a:t>
            </a:r>
          </a:p>
          <a:p>
            <a:r>
              <a:rPr lang="en-US" sz="1100" dirty="0">
                <a:solidFill>
                  <a:schemeClr val="tx1"/>
                </a:solidFill>
                <a:latin typeface="Exo Light"/>
                <a:ea typeface="Open Sans" panose="020B0606030504020204" pitchFamily="34" charset="0"/>
                <a:cs typeface="Exo Light"/>
              </a:rPr>
              <a:t>Juice, Coconut Water, Smoothies, Kale Drinks, Iced Coffee</a:t>
            </a:r>
          </a:p>
        </p:txBody>
      </p:sp>
      <p:sp>
        <p:nvSpPr>
          <p:cNvPr id="26" name="TextBox 25"/>
          <p:cNvSpPr txBox="1"/>
          <p:nvPr/>
        </p:nvSpPr>
        <p:spPr>
          <a:xfrm>
            <a:off x="1880611" y="5018387"/>
            <a:ext cx="2421236" cy="79508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 b="1" dirty="0">
                <a:solidFill>
                  <a:schemeClr val="tx1"/>
                </a:solidFill>
                <a:latin typeface="Exo Light"/>
                <a:ea typeface="Open Sans" panose="020B0606030504020204" pitchFamily="34" charset="0"/>
                <a:cs typeface="Exo Light"/>
              </a:rPr>
              <a:t>WET SALADS / DIPS </a:t>
            </a:r>
            <a:br>
              <a:rPr lang="en-US" sz="1200" b="1" dirty="0">
                <a:solidFill>
                  <a:schemeClr val="tx1"/>
                </a:solidFill>
                <a:latin typeface="Exo Light"/>
                <a:ea typeface="Open Sans" panose="020B0606030504020204" pitchFamily="34" charset="0"/>
                <a:cs typeface="Exo Light"/>
              </a:rPr>
            </a:br>
            <a:r>
              <a:rPr lang="en-US" sz="1100" dirty="0">
                <a:solidFill>
                  <a:schemeClr val="tx1"/>
                </a:solidFill>
                <a:latin typeface="Exo Light"/>
                <a:ea typeface="Open Sans" panose="020B0606030504020204" pitchFamily="34" charset="0"/>
                <a:cs typeface="Exo Light"/>
              </a:rPr>
              <a:t>Salsa, Chicken Salad, </a:t>
            </a:r>
            <a:br>
              <a:rPr lang="en-US" sz="1100" dirty="0">
                <a:solidFill>
                  <a:schemeClr val="tx1"/>
                </a:solidFill>
                <a:latin typeface="Exo Light"/>
                <a:ea typeface="Open Sans" panose="020B0606030504020204" pitchFamily="34" charset="0"/>
                <a:cs typeface="Exo Light"/>
              </a:rPr>
            </a:br>
            <a:r>
              <a:rPr lang="en-US" sz="1100" dirty="0">
                <a:solidFill>
                  <a:schemeClr val="tx1"/>
                </a:solidFill>
                <a:latin typeface="Exo Light"/>
                <a:ea typeface="Open Sans" panose="020B0606030504020204" pitchFamily="34" charset="0"/>
                <a:cs typeface="Exo Light"/>
              </a:rPr>
              <a:t>Tuna Salad, Seafood Salad, Dressings</a:t>
            </a:r>
          </a:p>
        </p:txBody>
      </p:sp>
      <p:sp>
        <p:nvSpPr>
          <p:cNvPr id="27" name="TextBox 26"/>
          <p:cNvSpPr txBox="1"/>
          <p:nvPr/>
        </p:nvSpPr>
        <p:spPr>
          <a:xfrm>
            <a:off x="5678461" y="5058575"/>
            <a:ext cx="2421236" cy="625812"/>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 b="1" dirty="0">
                <a:solidFill>
                  <a:schemeClr val="tx1"/>
                </a:solidFill>
                <a:latin typeface="Exo Light"/>
                <a:ea typeface="Open Sans" panose="020B0606030504020204" pitchFamily="34" charset="0"/>
                <a:cs typeface="Exo Light"/>
              </a:rPr>
              <a:t>PET FOOD</a:t>
            </a:r>
            <a:br>
              <a:rPr lang="en-US" sz="1200" b="1" dirty="0">
                <a:solidFill>
                  <a:schemeClr val="tx1"/>
                </a:solidFill>
                <a:latin typeface="Exo Light"/>
                <a:ea typeface="Open Sans" panose="020B0606030504020204" pitchFamily="34" charset="0"/>
                <a:cs typeface="Exo Light"/>
              </a:rPr>
            </a:br>
            <a:r>
              <a:rPr lang="en-US" sz="1100" dirty="0">
                <a:solidFill>
                  <a:schemeClr val="tx1"/>
                </a:solidFill>
                <a:latin typeface="Exo Light"/>
                <a:ea typeface="Open Sans" panose="020B0606030504020204" pitchFamily="34" charset="0"/>
                <a:cs typeface="Exo Light"/>
              </a:rPr>
              <a:t>Ground Meats such as </a:t>
            </a:r>
          </a:p>
          <a:p>
            <a:r>
              <a:rPr lang="en-US" sz="1100" dirty="0">
                <a:solidFill>
                  <a:schemeClr val="tx1"/>
                </a:solidFill>
                <a:latin typeface="Exo Light"/>
                <a:ea typeface="Open Sans" panose="020B0606030504020204" pitchFamily="34" charset="0"/>
                <a:cs typeface="Exo Light"/>
              </a:rPr>
              <a:t>Turkey, Chicken, Beef</a:t>
            </a:r>
          </a:p>
        </p:txBody>
      </p:sp>
      <p:grpSp>
        <p:nvGrpSpPr>
          <p:cNvPr id="2" name="Group 1"/>
          <p:cNvGrpSpPr/>
          <p:nvPr/>
        </p:nvGrpSpPr>
        <p:grpSpPr>
          <a:xfrm>
            <a:off x="2657234" y="238232"/>
            <a:ext cx="5064786" cy="906765"/>
            <a:chOff x="2315410" y="330540"/>
            <a:chExt cx="3677086" cy="658325"/>
          </a:xfrm>
        </p:grpSpPr>
        <p:sp>
          <p:nvSpPr>
            <p:cNvPr id="11" name="TextBox 10"/>
            <p:cNvSpPr txBox="1"/>
            <p:nvPr/>
          </p:nvSpPr>
          <p:spPr>
            <a:xfrm>
              <a:off x="4153537" y="777570"/>
              <a:ext cx="1118528" cy="208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fontAlgn="auto">
                <a:spcBef>
                  <a:spcPts val="0"/>
                </a:spcBef>
                <a:spcAft>
                  <a:spcPts val="0"/>
                </a:spcAft>
              </a:pPr>
              <a:r>
                <a:rPr lang="en-US" sz="600" b="1" dirty="0">
                  <a:solidFill>
                    <a:srgbClr val="E87425"/>
                  </a:solidFill>
                  <a:latin typeface="Exo Bold"/>
                  <a:ea typeface="Open Sans" panose="020B0606030504020204" pitchFamily="34" charset="0"/>
                  <a:cs typeface="Exo Bold"/>
                </a:rPr>
                <a:t>Reduced Sodium Products</a:t>
              </a:r>
            </a:p>
            <a:p>
              <a:pPr marL="0" marR="0" indent="0" algn="ctr" defTabSz="584200" rtl="0" fontAlgn="auto" latinLnBrk="0" hangingPunct="0">
                <a:lnSpc>
                  <a:spcPct val="100000"/>
                </a:lnSpc>
                <a:spcBef>
                  <a:spcPts val="0"/>
                </a:spcBef>
                <a:spcAft>
                  <a:spcPts val="0"/>
                </a:spcAft>
                <a:buClrTx/>
                <a:buSzTx/>
                <a:buFontTx/>
                <a:buNone/>
                <a:tabLst/>
              </a:pPr>
              <a:endParaRPr kumimoji="0" lang="en-US" sz="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3" name="TextBox 32"/>
            <p:cNvSpPr txBox="1"/>
            <p:nvPr/>
          </p:nvSpPr>
          <p:spPr>
            <a:xfrm>
              <a:off x="2315410" y="781852"/>
              <a:ext cx="732859" cy="1415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fontAlgn="auto">
                <a:spcBef>
                  <a:spcPts val="0"/>
                </a:spcBef>
                <a:spcAft>
                  <a:spcPts val="0"/>
                </a:spcAft>
              </a:pPr>
              <a:r>
                <a:rPr lang="en-US" sz="600" b="1" dirty="0">
                  <a:solidFill>
                    <a:srgbClr val="E87425"/>
                  </a:solidFill>
                  <a:latin typeface="Exo Bold"/>
                  <a:ea typeface="Open Sans" panose="020B0606030504020204" pitchFamily="34" charset="0"/>
                  <a:cs typeface="Exo Bold"/>
                </a:rPr>
                <a:t>Pathogen Reduction</a:t>
              </a:r>
              <a:endParaRPr kumimoji="0" lang="en-US" sz="600" b="0" i="0" u="none" strike="noStrike" cap="none" spc="0" normalizeH="0" baseline="0" dirty="0">
                <a:ln>
                  <a:noFill/>
                </a:ln>
                <a:solidFill>
                  <a:srgbClr val="E87425"/>
                </a:solidFill>
                <a:effectLst/>
                <a:uFillTx/>
                <a:latin typeface="+mn-lt"/>
                <a:ea typeface="+mn-ea"/>
                <a:cs typeface="+mn-cs"/>
                <a:sym typeface="Helvetica Light"/>
              </a:endParaRPr>
            </a:p>
          </p:txBody>
        </p:sp>
        <p:sp>
          <p:nvSpPr>
            <p:cNvPr id="34" name="TextBox 33"/>
            <p:cNvSpPr txBox="1"/>
            <p:nvPr/>
          </p:nvSpPr>
          <p:spPr>
            <a:xfrm>
              <a:off x="2969671" y="781182"/>
              <a:ext cx="682149" cy="1415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fontAlgn="auto">
                <a:spcBef>
                  <a:spcPts val="0"/>
                </a:spcBef>
                <a:spcAft>
                  <a:spcPts val="0"/>
                </a:spcAft>
              </a:pPr>
              <a:r>
                <a:rPr lang="en-US" sz="600" b="1" dirty="0">
                  <a:solidFill>
                    <a:srgbClr val="E87425"/>
                  </a:solidFill>
                  <a:latin typeface="Exo Bold"/>
                  <a:ea typeface="Open Sans" panose="020B0606030504020204" pitchFamily="34" charset="0"/>
                  <a:cs typeface="Exo Bold"/>
                </a:rPr>
                <a:t>Extended Shelf Life</a:t>
              </a:r>
              <a:endParaRPr kumimoji="0" lang="en-US" sz="600" b="0" i="0" u="none" strike="noStrike" cap="none" spc="0" normalizeH="0" baseline="0" dirty="0">
                <a:ln>
                  <a:noFill/>
                </a:ln>
                <a:solidFill>
                  <a:srgbClr val="E87425"/>
                </a:solidFill>
                <a:effectLst/>
                <a:uFillTx/>
                <a:latin typeface="+mn-lt"/>
                <a:ea typeface="+mn-ea"/>
                <a:cs typeface="+mn-cs"/>
                <a:sym typeface="Helvetica Light"/>
              </a:endParaRPr>
            </a:p>
          </p:txBody>
        </p:sp>
        <p:sp>
          <p:nvSpPr>
            <p:cNvPr id="36" name="TextBox 35"/>
            <p:cNvSpPr txBox="1"/>
            <p:nvPr/>
          </p:nvSpPr>
          <p:spPr>
            <a:xfrm>
              <a:off x="3470176" y="776571"/>
              <a:ext cx="1000538" cy="1415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fontAlgn="auto">
                <a:spcBef>
                  <a:spcPts val="0"/>
                </a:spcBef>
                <a:spcAft>
                  <a:spcPts val="0"/>
                </a:spcAft>
              </a:pPr>
              <a:r>
                <a:rPr lang="en-US" sz="600" b="1" dirty="0">
                  <a:solidFill>
                    <a:srgbClr val="E87425"/>
                  </a:solidFill>
                  <a:latin typeface="Exo Bold"/>
                  <a:ea typeface="Open Sans" panose="020B0606030504020204" pitchFamily="34" charset="0"/>
                  <a:cs typeface="Exo Bold"/>
                </a:rPr>
                <a:t>Allows for Cleaner Label</a:t>
              </a:r>
              <a:endParaRPr kumimoji="0" lang="en-US" sz="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8" name="TextBox 37"/>
            <p:cNvSpPr txBox="1"/>
            <p:nvPr/>
          </p:nvSpPr>
          <p:spPr>
            <a:xfrm>
              <a:off x="4873968" y="780312"/>
              <a:ext cx="1118528" cy="208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fontAlgn="auto">
                <a:spcBef>
                  <a:spcPts val="0"/>
                </a:spcBef>
                <a:spcAft>
                  <a:spcPts val="0"/>
                </a:spcAft>
              </a:pPr>
              <a:r>
                <a:rPr lang="en-US" sz="600" b="1" dirty="0">
                  <a:solidFill>
                    <a:srgbClr val="E87425"/>
                  </a:solidFill>
                  <a:latin typeface="Exo Bold"/>
                  <a:ea typeface="Open Sans" panose="020B0606030504020204" pitchFamily="34" charset="0"/>
                  <a:cs typeface="Exo Bold"/>
                </a:rPr>
                <a:t>Creamier Consistency</a:t>
              </a:r>
            </a:p>
            <a:p>
              <a:pPr marL="0" marR="0" indent="0" algn="ctr" defTabSz="584200" rtl="0" fontAlgn="auto" latinLnBrk="0" hangingPunct="0">
                <a:lnSpc>
                  <a:spcPct val="100000"/>
                </a:lnSpc>
                <a:spcBef>
                  <a:spcPts val="0"/>
                </a:spcBef>
                <a:spcAft>
                  <a:spcPts val="0"/>
                </a:spcAft>
                <a:buClrTx/>
                <a:buSzTx/>
                <a:buFontTx/>
                <a:buNone/>
                <a:tabLst/>
              </a:pPr>
              <a:endParaRPr kumimoji="0" lang="en-US" sz="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9" name="Picture 8" descr="icons.png"/>
            <p:cNvPicPr>
              <a:picLocks noChangeAspect="1"/>
            </p:cNvPicPr>
            <p:nvPr/>
          </p:nvPicPr>
          <p:blipFill rotWithShape="1">
            <a:blip r:embed="rId7" cstate="print">
              <a:extLst>
                <a:ext uri="{28A0092B-C50C-407E-A947-70E740481C1C}">
                  <a14:useLocalDpi xmlns:a14="http://schemas.microsoft.com/office/drawing/2010/main" val="0"/>
                </a:ext>
              </a:extLst>
            </a:blip>
            <a:srcRect r="80737"/>
            <a:stretch/>
          </p:blipFill>
          <p:spPr>
            <a:xfrm>
              <a:off x="5211076" y="342630"/>
              <a:ext cx="427496" cy="547379"/>
            </a:xfrm>
            <a:prstGeom prst="rect">
              <a:avLst/>
            </a:prstGeom>
          </p:spPr>
        </p:pic>
        <p:pic>
          <p:nvPicPr>
            <p:cNvPr id="69" name="Picture 68"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17801" r="62148"/>
            <a:stretch/>
          </p:blipFill>
          <p:spPr>
            <a:xfrm>
              <a:off x="2458918" y="333410"/>
              <a:ext cx="444993" cy="547379"/>
            </a:xfrm>
            <a:prstGeom prst="rect">
              <a:avLst/>
            </a:prstGeom>
          </p:spPr>
        </p:pic>
        <p:pic>
          <p:nvPicPr>
            <p:cNvPr id="71" name="Picture 70"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39552" r="40288"/>
            <a:stretch/>
          </p:blipFill>
          <p:spPr>
            <a:xfrm>
              <a:off x="3094367" y="335150"/>
              <a:ext cx="447397" cy="547379"/>
            </a:xfrm>
            <a:prstGeom prst="rect">
              <a:avLst/>
            </a:prstGeom>
          </p:spPr>
        </p:pic>
        <p:pic>
          <p:nvPicPr>
            <p:cNvPr id="72" name="Picture 71"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59436" r="16503"/>
            <a:stretch/>
          </p:blipFill>
          <p:spPr>
            <a:xfrm>
              <a:off x="3703954" y="337500"/>
              <a:ext cx="509203" cy="521979"/>
            </a:xfrm>
            <a:prstGeom prst="rect">
              <a:avLst/>
            </a:prstGeom>
          </p:spPr>
        </p:pic>
        <p:pic>
          <p:nvPicPr>
            <p:cNvPr id="73" name="Picture 72"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83832"/>
            <a:stretch/>
          </p:blipFill>
          <p:spPr>
            <a:xfrm>
              <a:off x="4517336" y="330540"/>
              <a:ext cx="358810" cy="547379"/>
            </a:xfrm>
            <a:prstGeom prst="rect">
              <a:avLst/>
            </a:prstGeom>
          </p:spPr>
        </p:pic>
      </p:grpSp>
      <p:pic>
        <p:nvPicPr>
          <p:cNvPr id="39" name="Picture 38" descr="Untitled-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17285" y="2697921"/>
            <a:ext cx="367092" cy="245829"/>
          </a:xfrm>
          <a:prstGeom prst="rect">
            <a:avLst/>
          </a:prstGeom>
        </p:spPr>
      </p:pic>
      <p:pic>
        <p:nvPicPr>
          <p:cNvPr id="42" name="Picture 41" descr="Untitled-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517572" y="2706748"/>
            <a:ext cx="326291" cy="218507"/>
          </a:xfrm>
          <a:prstGeom prst="rect">
            <a:avLst/>
          </a:prstGeom>
        </p:spPr>
      </p:pic>
      <p:pic>
        <p:nvPicPr>
          <p:cNvPr id="43" name="Picture 42" descr="Untitled-1.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68979" y="2697921"/>
            <a:ext cx="287335" cy="245829"/>
          </a:xfrm>
          <a:prstGeom prst="rect">
            <a:avLst/>
          </a:prstGeom>
        </p:spPr>
      </p:pic>
      <p:pic>
        <p:nvPicPr>
          <p:cNvPr id="44" name="Picture 43" descr="Untitled-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35495" y="2697921"/>
            <a:ext cx="367092" cy="245829"/>
          </a:xfrm>
          <a:prstGeom prst="rect">
            <a:avLst/>
          </a:prstGeom>
        </p:spPr>
      </p:pic>
      <p:pic>
        <p:nvPicPr>
          <p:cNvPr id="46" name="Picture 45" descr="Untitled-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35782" y="2706748"/>
            <a:ext cx="326291" cy="218507"/>
          </a:xfrm>
          <a:prstGeom prst="rect">
            <a:avLst/>
          </a:prstGeom>
        </p:spPr>
      </p:pic>
      <p:pic>
        <p:nvPicPr>
          <p:cNvPr id="47" name="Picture 46" descr="Untitled-1.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687189" y="2697921"/>
            <a:ext cx="287335" cy="245829"/>
          </a:xfrm>
          <a:prstGeom prst="rect">
            <a:avLst/>
          </a:prstGeom>
        </p:spPr>
      </p:pic>
      <p:pic>
        <p:nvPicPr>
          <p:cNvPr id="48" name="Picture 47" descr="Untitled-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22288" y="4310086"/>
            <a:ext cx="367092" cy="245829"/>
          </a:xfrm>
          <a:prstGeom prst="rect">
            <a:avLst/>
          </a:prstGeom>
        </p:spPr>
      </p:pic>
      <p:pic>
        <p:nvPicPr>
          <p:cNvPr id="50" name="Picture 49" descr="Untitled-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522574" y="4318913"/>
            <a:ext cx="326291" cy="218507"/>
          </a:xfrm>
          <a:prstGeom prst="rect">
            <a:avLst/>
          </a:prstGeom>
        </p:spPr>
      </p:pic>
      <p:pic>
        <p:nvPicPr>
          <p:cNvPr id="54" name="Picture 53" descr="Untitled-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35495" y="4300327"/>
            <a:ext cx="367092" cy="245829"/>
          </a:xfrm>
          <a:prstGeom prst="rect">
            <a:avLst/>
          </a:prstGeom>
        </p:spPr>
      </p:pic>
      <p:pic>
        <p:nvPicPr>
          <p:cNvPr id="56" name="Picture 55" descr="Untitled-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35782" y="4309154"/>
            <a:ext cx="326291" cy="218507"/>
          </a:xfrm>
          <a:prstGeom prst="rect">
            <a:avLst/>
          </a:prstGeom>
        </p:spPr>
      </p:pic>
      <p:pic>
        <p:nvPicPr>
          <p:cNvPr id="58" name="Picture 57" descr="Untitled-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17285" y="5813733"/>
            <a:ext cx="367092" cy="245829"/>
          </a:xfrm>
          <a:prstGeom prst="rect">
            <a:avLst/>
          </a:prstGeom>
        </p:spPr>
      </p:pic>
      <p:pic>
        <p:nvPicPr>
          <p:cNvPr id="60" name="Picture 59" descr="Untitled-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517572" y="5822560"/>
            <a:ext cx="326291" cy="218507"/>
          </a:xfrm>
          <a:prstGeom prst="rect">
            <a:avLst/>
          </a:prstGeom>
        </p:spPr>
      </p:pic>
      <p:pic>
        <p:nvPicPr>
          <p:cNvPr id="61" name="Picture 60" descr="Untitled-1.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68979" y="5813733"/>
            <a:ext cx="287335" cy="245829"/>
          </a:xfrm>
          <a:prstGeom prst="rect">
            <a:avLst/>
          </a:prstGeom>
        </p:spPr>
      </p:pic>
      <p:pic>
        <p:nvPicPr>
          <p:cNvPr id="62" name="Picture 61" descr="Untitled-1.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55666" y="5813733"/>
            <a:ext cx="367092" cy="245829"/>
          </a:xfrm>
          <a:prstGeom prst="rect">
            <a:avLst/>
          </a:prstGeom>
        </p:spPr>
      </p:pic>
      <p:pic>
        <p:nvPicPr>
          <p:cNvPr id="64" name="Picture 63" descr="Untitled-1.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55953" y="5822560"/>
            <a:ext cx="326291" cy="218507"/>
          </a:xfrm>
          <a:prstGeom prst="rect">
            <a:avLst/>
          </a:prstGeom>
        </p:spPr>
      </p:pic>
      <p:pic>
        <p:nvPicPr>
          <p:cNvPr id="65" name="Picture 64" descr="Untitled-1.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707360" y="5813733"/>
            <a:ext cx="287335" cy="245829"/>
          </a:xfrm>
          <a:prstGeom prst="rect">
            <a:avLst/>
          </a:prstGeom>
        </p:spPr>
      </p:pic>
      <p:pic>
        <p:nvPicPr>
          <p:cNvPr id="75" name="Picture 74"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39552" r="40288"/>
          <a:stretch/>
        </p:blipFill>
        <p:spPr>
          <a:xfrm>
            <a:off x="2170607" y="2584018"/>
            <a:ext cx="351380" cy="429904"/>
          </a:xfrm>
          <a:prstGeom prst="rect">
            <a:avLst/>
          </a:prstGeom>
        </p:spPr>
      </p:pic>
      <p:pic>
        <p:nvPicPr>
          <p:cNvPr id="77" name="Picture 76"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39552" r="40288"/>
          <a:stretch/>
        </p:blipFill>
        <p:spPr>
          <a:xfrm>
            <a:off x="5988857" y="2584018"/>
            <a:ext cx="351380" cy="429904"/>
          </a:xfrm>
          <a:prstGeom prst="rect">
            <a:avLst/>
          </a:prstGeom>
        </p:spPr>
      </p:pic>
      <p:pic>
        <p:nvPicPr>
          <p:cNvPr id="79" name="Picture 78"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39552" r="40288"/>
          <a:stretch/>
        </p:blipFill>
        <p:spPr>
          <a:xfrm>
            <a:off x="2176520" y="4198952"/>
            <a:ext cx="351380" cy="429904"/>
          </a:xfrm>
          <a:prstGeom prst="rect">
            <a:avLst/>
          </a:prstGeom>
        </p:spPr>
      </p:pic>
      <p:pic>
        <p:nvPicPr>
          <p:cNvPr id="81" name="Picture 80"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39552" r="40288"/>
          <a:stretch/>
        </p:blipFill>
        <p:spPr>
          <a:xfrm>
            <a:off x="5989018" y="4173092"/>
            <a:ext cx="351380" cy="429904"/>
          </a:xfrm>
          <a:prstGeom prst="rect">
            <a:avLst/>
          </a:prstGeom>
        </p:spPr>
      </p:pic>
      <p:pic>
        <p:nvPicPr>
          <p:cNvPr id="83" name="Picture 82"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39552" r="40288"/>
          <a:stretch/>
        </p:blipFill>
        <p:spPr>
          <a:xfrm>
            <a:off x="2173529" y="5695202"/>
            <a:ext cx="351380" cy="429904"/>
          </a:xfrm>
          <a:prstGeom prst="rect">
            <a:avLst/>
          </a:prstGeom>
        </p:spPr>
      </p:pic>
      <p:pic>
        <p:nvPicPr>
          <p:cNvPr id="85" name="Picture 84" descr="icons.png"/>
          <p:cNvPicPr>
            <a:picLocks noChangeAspect="1"/>
          </p:cNvPicPr>
          <p:nvPr/>
        </p:nvPicPr>
        <p:blipFill rotWithShape="1">
          <a:blip r:embed="rId7" cstate="print">
            <a:extLst>
              <a:ext uri="{28A0092B-C50C-407E-A947-70E740481C1C}">
                <a14:useLocalDpi xmlns:a14="http://schemas.microsoft.com/office/drawing/2010/main" val="0"/>
              </a:ext>
            </a:extLst>
          </a:blip>
          <a:srcRect l="39552" r="40288"/>
          <a:stretch/>
        </p:blipFill>
        <p:spPr>
          <a:xfrm>
            <a:off x="6025026" y="5702766"/>
            <a:ext cx="351380" cy="429904"/>
          </a:xfrm>
          <a:prstGeom prst="rect">
            <a:avLst/>
          </a:prstGeom>
        </p:spPr>
      </p:pic>
      <p:pic>
        <p:nvPicPr>
          <p:cNvPr id="87" name="Picture 86" descr="icons.png"/>
          <p:cNvPicPr>
            <a:picLocks noChangeAspect="1"/>
          </p:cNvPicPr>
          <p:nvPr/>
        </p:nvPicPr>
        <p:blipFill rotWithShape="1">
          <a:blip r:embed="rId7" cstate="print">
            <a:extLst>
              <a:ext uri="{28A0092B-C50C-407E-A947-70E740481C1C}">
                <a14:useLocalDpi xmlns:a14="http://schemas.microsoft.com/office/drawing/2010/main" val="0"/>
              </a:ext>
            </a:extLst>
          </a:blip>
          <a:srcRect r="80737"/>
          <a:stretch/>
        </p:blipFill>
        <p:spPr>
          <a:xfrm>
            <a:off x="2822343" y="4161647"/>
            <a:ext cx="344687" cy="441348"/>
          </a:xfrm>
          <a:prstGeom prst="rect">
            <a:avLst/>
          </a:prstGeom>
        </p:spPr>
      </p:pic>
      <p:sp>
        <p:nvSpPr>
          <p:cNvPr id="57"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25</a:t>
            </a:fld>
            <a:endParaRPr lang="en-US" dirty="0"/>
          </a:p>
        </p:txBody>
      </p:sp>
      <p:pic>
        <p:nvPicPr>
          <p:cNvPr id="67" name="Picture 66" descr="hexagon.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613" y="4863085"/>
            <a:ext cx="1371123" cy="1371123"/>
          </a:xfrm>
          <a:prstGeom prst="rect">
            <a:avLst/>
          </a:prstGeom>
        </p:spPr>
      </p:pic>
      <p:pic>
        <p:nvPicPr>
          <p:cNvPr id="28" name="Picture 27"/>
          <p:cNvPicPr>
            <a:picLocks noChangeAspect="1"/>
          </p:cNvPicPr>
          <p:nvPr/>
        </p:nvPicPr>
        <p:blipFill>
          <a:blip r:embed="rId12"/>
          <a:stretch>
            <a:fillRect/>
          </a:stretch>
        </p:blipFill>
        <p:spPr>
          <a:xfrm>
            <a:off x="-1244375" y="3198479"/>
            <a:ext cx="1094232" cy="963168"/>
          </a:xfrm>
          <a:prstGeom prst="rect">
            <a:avLst/>
          </a:prstGeom>
        </p:spPr>
      </p:pic>
      <p:pic>
        <p:nvPicPr>
          <p:cNvPr id="68" name="Picture 67"/>
          <p:cNvPicPr>
            <a:picLocks noChangeAspect="1"/>
          </p:cNvPicPr>
          <p:nvPr/>
        </p:nvPicPr>
        <p:blipFill>
          <a:blip r:embed="rId13"/>
          <a:stretch>
            <a:fillRect/>
          </a:stretch>
        </p:blipFill>
        <p:spPr>
          <a:xfrm>
            <a:off x="864040" y="5278967"/>
            <a:ext cx="795528" cy="612648"/>
          </a:xfrm>
          <a:prstGeom prst="rect">
            <a:avLst/>
          </a:prstGeom>
        </p:spPr>
      </p:pic>
    </p:spTree>
    <p:extLst>
      <p:ext uri="{BB962C8B-B14F-4D97-AF65-F5344CB8AC3E}">
        <p14:creationId xmlns:p14="http://schemas.microsoft.com/office/powerpoint/2010/main" val="326691959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457174" y="1437683"/>
            <a:ext cx="8686826" cy="5495544"/>
          </a:xfrm>
          <a:prstGeom prst="rect">
            <a:avLst/>
          </a:prstGeom>
          <a:gradFill flip="none" rotWithShape="1">
            <a:gsLst>
              <a:gs pos="0">
                <a:srgbClr val="FFFFFF">
                  <a:alpha val="0"/>
                </a:srgbClr>
              </a:gs>
              <a:gs pos="39000">
                <a:srgbClr val="FFFFFF">
                  <a:alpha val="6700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6" name="Picture 15" descr="Untitled-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35" y="1445938"/>
            <a:ext cx="10021540" cy="1703662"/>
          </a:xfrm>
          <a:prstGeom prst="rect">
            <a:avLst/>
          </a:prstGeom>
        </p:spPr>
      </p:pic>
      <p:sp>
        <p:nvSpPr>
          <p:cNvPr id="4" name="Freeform 3"/>
          <p:cNvSpPr/>
          <p:nvPr/>
        </p:nvSpPr>
        <p:spPr>
          <a:xfrm flipH="1">
            <a:off x="-137984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HPP TRENDS</a:t>
            </a:r>
          </a:p>
        </p:txBody>
      </p:sp>
      <p:sp>
        <p:nvSpPr>
          <p:cNvPr id="32" name="Rectangle 31"/>
          <p:cNvSpPr/>
          <p:nvPr/>
        </p:nvSpPr>
        <p:spPr>
          <a:xfrm>
            <a:off x="819025" y="3074597"/>
            <a:ext cx="2470872" cy="326483"/>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p:nvPr/>
        </p:nvSpPr>
        <p:spPr>
          <a:xfrm>
            <a:off x="819025" y="3401080"/>
            <a:ext cx="2470872" cy="2607142"/>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Text Placeholder 3">
            <a:extLst>
              <a:ext uri="{FF2B5EF4-FFF2-40B4-BE49-F238E27FC236}">
                <a16:creationId xmlns:a16="http://schemas.microsoft.com/office/drawing/2014/main" id="{BEB1A65A-D13A-48B6-8264-F4319823A10B}"/>
              </a:ext>
            </a:extLst>
          </p:cNvPr>
          <p:cNvSpPr txBox="1">
            <a:spLocks/>
          </p:cNvSpPr>
          <p:nvPr/>
        </p:nvSpPr>
        <p:spPr>
          <a:xfrm>
            <a:off x="827491" y="3033432"/>
            <a:ext cx="2462405" cy="1826452"/>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000" b="0" cap="none" dirty="0">
                <a:latin typeface="Exo Regular"/>
                <a:cs typeface="Exo Regular"/>
              </a:rPr>
              <a:t>CONSUMERS</a:t>
            </a:r>
          </a:p>
          <a:p>
            <a:pPr marL="214313" indent="-214313" algn="l">
              <a:lnSpc>
                <a:spcPts val="1400"/>
              </a:lnSpc>
            </a:pPr>
            <a:r>
              <a:rPr lang="en-US" sz="1050" b="0" cap="none" dirty="0">
                <a:solidFill>
                  <a:schemeClr val="tx1"/>
                </a:solidFill>
                <a:latin typeface="Exo Light"/>
                <a:ea typeface="Open Sans" panose="020B0606030504020204" pitchFamily="34" charset="0"/>
                <a:cs typeface="Exo Light"/>
              </a:rPr>
              <a:t>Cleaner-label demands from concerned and better educated consumers</a:t>
            </a:r>
          </a:p>
          <a:p>
            <a:pPr marL="214313" indent="-214313" algn="l">
              <a:lnSpc>
                <a:spcPts val="1400"/>
              </a:lnSpc>
            </a:pPr>
            <a:r>
              <a:rPr lang="en-US" sz="1050" b="0" cap="none" dirty="0">
                <a:solidFill>
                  <a:schemeClr val="tx1"/>
                </a:solidFill>
                <a:latin typeface="Exo Light"/>
                <a:ea typeface="Open Sans" panose="020B0606030504020204" pitchFamily="34" charset="0"/>
                <a:cs typeface="Exo Light"/>
              </a:rPr>
              <a:t>Explosive interest in fresh, more convenient, and less processed </a:t>
            </a:r>
            <a:br>
              <a:rPr lang="en-US" sz="1050" b="0" cap="none" dirty="0">
                <a:solidFill>
                  <a:schemeClr val="tx1"/>
                </a:solidFill>
                <a:latin typeface="Exo Light"/>
                <a:ea typeface="Open Sans" panose="020B0606030504020204" pitchFamily="34" charset="0"/>
                <a:cs typeface="Exo Light"/>
              </a:rPr>
            </a:br>
            <a:r>
              <a:rPr lang="en-US" sz="1050" b="0" cap="none" dirty="0">
                <a:solidFill>
                  <a:schemeClr val="tx1"/>
                </a:solidFill>
                <a:latin typeface="Exo Light"/>
                <a:ea typeface="Open Sans" panose="020B0606030504020204" pitchFamily="34" charset="0"/>
                <a:cs typeface="Exo Light"/>
              </a:rPr>
              <a:t>foods / beverages</a:t>
            </a:r>
          </a:p>
          <a:p>
            <a:pPr marL="214313" indent="-214313" algn="l">
              <a:lnSpc>
                <a:spcPts val="1400"/>
              </a:lnSpc>
            </a:pPr>
            <a:r>
              <a:rPr lang="en-US" sz="1050" b="0" cap="none" dirty="0">
                <a:solidFill>
                  <a:schemeClr val="tx1"/>
                </a:solidFill>
                <a:latin typeface="Exo Light"/>
                <a:ea typeface="Open Sans" panose="020B0606030504020204" pitchFamily="34" charset="0"/>
                <a:cs typeface="Exo Light"/>
              </a:rPr>
              <a:t>Consumer willingness to spend more money on wholesome foods</a:t>
            </a:r>
          </a:p>
          <a:p>
            <a:pPr marL="214313" indent="-214313" algn="l">
              <a:lnSpc>
                <a:spcPts val="1400"/>
              </a:lnSpc>
            </a:pPr>
            <a:r>
              <a:rPr lang="en-US" sz="1050" b="0" cap="none" dirty="0">
                <a:solidFill>
                  <a:schemeClr val="tx1"/>
                </a:solidFill>
                <a:latin typeface="Exo Light"/>
                <a:ea typeface="Open Sans" panose="020B0606030504020204" pitchFamily="34" charset="0"/>
                <a:cs typeface="Exo Light"/>
              </a:rPr>
              <a:t>Consumers have more of an interest in production methods </a:t>
            </a:r>
            <a:br>
              <a:rPr lang="en-US" sz="1050" b="0" cap="none" dirty="0">
                <a:solidFill>
                  <a:schemeClr val="tx1"/>
                </a:solidFill>
                <a:latin typeface="Exo Light"/>
                <a:ea typeface="Open Sans" panose="020B0606030504020204" pitchFamily="34" charset="0"/>
                <a:cs typeface="Exo Light"/>
              </a:rPr>
            </a:br>
            <a:r>
              <a:rPr lang="en-US" sz="1050" b="0" cap="none" dirty="0">
                <a:solidFill>
                  <a:schemeClr val="tx1"/>
                </a:solidFill>
                <a:latin typeface="Exo Light"/>
                <a:ea typeface="Open Sans" panose="020B0606030504020204" pitchFamily="34" charset="0"/>
                <a:cs typeface="Exo Light"/>
              </a:rPr>
              <a:t>than ever before</a:t>
            </a:r>
          </a:p>
          <a:p>
            <a:pPr algn="l">
              <a:lnSpc>
                <a:spcPts val="1400"/>
              </a:lnSpc>
            </a:pPr>
            <a:endParaRPr lang="en-US" sz="1000" b="0" cap="none" dirty="0">
              <a:solidFill>
                <a:schemeClr val="tx1"/>
              </a:solidFill>
              <a:latin typeface="Exo Light"/>
              <a:cs typeface="Exo Light"/>
            </a:endParaRPr>
          </a:p>
        </p:txBody>
      </p:sp>
      <p:sp>
        <p:nvSpPr>
          <p:cNvPr id="57" name="Rectangle 56"/>
          <p:cNvSpPr/>
          <p:nvPr/>
        </p:nvSpPr>
        <p:spPr>
          <a:xfrm>
            <a:off x="3460624" y="3074597"/>
            <a:ext cx="2538605" cy="326483"/>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8" name="Rectangle 57"/>
          <p:cNvSpPr/>
          <p:nvPr/>
        </p:nvSpPr>
        <p:spPr>
          <a:xfrm>
            <a:off x="3460624" y="3401080"/>
            <a:ext cx="2538605" cy="2607142"/>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9" name="Text Placeholder 3">
            <a:extLst>
              <a:ext uri="{FF2B5EF4-FFF2-40B4-BE49-F238E27FC236}">
                <a16:creationId xmlns:a16="http://schemas.microsoft.com/office/drawing/2014/main" id="{BEB1A65A-D13A-48B6-8264-F4319823A10B}"/>
              </a:ext>
            </a:extLst>
          </p:cNvPr>
          <p:cNvSpPr txBox="1">
            <a:spLocks/>
          </p:cNvSpPr>
          <p:nvPr/>
        </p:nvSpPr>
        <p:spPr>
          <a:xfrm>
            <a:off x="3460624" y="3033432"/>
            <a:ext cx="2538605" cy="1826452"/>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000" b="0" cap="none" dirty="0">
                <a:latin typeface="Exo Regular"/>
                <a:cs typeface="Exo Regular"/>
              </a:rPr>
              <a:t>REGULATORY</a:t>
            </a:r>
          </a:p>
          <a:p>
            <a:pPr marL="214313" indent="-214313" algn="l">
              <a:lnSpc>
                <a:spcPts val="1400"/>
              </a:lnSpc>
            </a:pPr>
            <a:r>
              <a:rPr lang="en-US" sz="1000" b="0" cap="none" dirty="0">
                <a:solidFill>
                  <a:schemeClr val="tx1"/>
                </a:solidFill>
                <a:latin typeface="Exo Light"/>
                <a:ea typeface="Open Sans" panose="020B0606030504020204" pitchFamily="34" charset="0"/>
                <a:cs typeface="Exo Light"/>
              </a:rPr>
              <a:t>Dramatic increase in customer audits to ensure compliance with new FSMA regulations</a:t>
            </a:r>
          </a:p>
          <a:p>
            <a:pPr marL="214313" indent="-214313" algn="l">
              <a:lnSpc>
                <a:spcPts val="1400"/>
              </a:lnSpc>
            </a:pPr>
            <a:r>
              <a:rPr lang="en-US" sz="1000" b="0" cap="none" dirty="0">
                <a:solidFill>
                  <a:schemeClr val="tx1"/>
                </a:solidFill>
                <a:latin typeface="Exo Light"/>
                <a:ea typeface="Open Sans" panose="020B0606030504020204" pitchFamily="34" charset="0"/>
                <a:cs typeface="Exo Light"/>
              </a:rPr>
              <a:t>Increased focus from government after a large volume of product recalls in recent years</a:t>
            </a:r>
          </a:p>
          <a:p>
            <a:pPr marL="214313" indent="-214313" algn="l">
              <a:lnSpc>
                <a:spcPts val="1400"/>
              </a:lnSpc>
            </a:pPr>
            <a:r>
              <a:rPr lang="en-US" sz="1000" b="0" cap="none" dirty="0">
                <a:solidFill>
                  <a:schemeClr val="tx1"/>
                </a:solidFill>
                <a:latin typeface="Exo Light"/>
                <a:ea typeface="Open Sans" panose="020B0606030504020204" pitchFamily="34" charset="0"/>
                <a:cs typeface="Exo Light"/>
              </a:rPr>
              <a:t>The need for formalized training of food safety and quality management</a:t>
            </a:r>
          </a:p>
          <a:p>
            <a:pPr algn="l">
              <a:lnSpc>
                <a:spcPts val="1400"/>
              </a:lnSpc>
            </a:pPr>
            <a:endParaRPr lang="en-US" sz="1000" b="0" cap="none" dirty="0">
              <a:solidFill>
                <a:schemeClr val="tx1"/>
              </a:solidFill>
              <a:latin typeface="Exo Light"/>
              <a:cs typeface="Exo Light"/>
            </a:endParaRPr>
          </a:p>
        </p:txBody>
      </p:sp>
      <p:sp>
        <p:nvSpPr>
          <p:cNvPr id="60" name="Rectangle 59"/>
          <p:cNvSpPr/>
          <p:nvPr/>
        </p:nvSpPr>
        <p:spPr>
          <a:xfrm>
            <a:off x="6149513" y="3074597"/>
            <a:ext cx="2802467" cy="326483"/>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1" name="Rectangle 60"/>
          <p:cNvSpPr/>
          <p:nvPr/>
        </p:nvSpPr>
        <p:spPr>
          <a:xfrm>
            <a:off x="6155863" y="3401080"/>
            <a:ext cx="2802467" cy="2607142"/>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2" name="Text Placeholder 3">
            <a:extLst>
              <a:ext uri="{FF2B5EF4-FFF2-40B4-BE49-F238E27FC236}">
                <a16:creationId xmlns:a16="http://schemas.microsoft.com/office/drawing/2014/main" id="{BEB1A65A-D13A-48B6-8264-F4319823A10B}"/>
              </a:ext>
            </a:extLst>
          </p:cNvPr>
          <p:cNvSpPr txBox="1">
            <a:spLocks/>
          </p:cNvSpPr>
          <p:nvPr/>
        </p:nvSpPr>
        <p:spPr>
          <a:xfrm>
            <a:off x="6155863" y="3033432"/>
            <a:ext cx="2743199" cy="1826452"/>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000" b="0" cap="none" dirty="0">
                <a:latin typeface="Exo Regular"/>
                <a:cs typeface="Exo Regular"/>
              </a:rPr>
              <a:t>FOOD WASTE</a:t>
            </a:r>
          </a:p>
          <a:p>
            <a:pPr marL="128588" indent="-128588" algn="l">
              <a:lnSpc>
                <a:spcPts val="1400"/>
              </a:lnSpc>
            </a:pPr>
            <a:r>
              <a:rPr lang="en-US" sz="1000" b="0" cap="none" dirty="0">
                <a:solidFill>
                  <a:schemeClr val="tx1"/>
                </a:solidFill>
                <a:latin typeface="Exo Light"/>
                <a:ea typeface="Open Sans" panose="020B0606030504020204" pitchFamily="34" charset="0"/>
                <a:cs typeface="Exo Light"/>
              </a:rPr>
              <a:t>The irrigated water used to grow </a:t>
            </a:r>
            <a:br>
              <a:rPr lang="en-US" sz="1000" b="0" cap="none" dirty="0">
                <a:solidFill>
                  <a:schemeClr val="tx1"/>
                </a:solidFill>
                <a:latin typeface="Exo Light"/>
                <a:ea typeface="Open Sans" panose="020B0606030504020204" pitchFamily="34" charset="0"/>
                <a:cs typeface="Exo Light"/>
              </a:rPr>
            </a:br>
            <a:r>
              <a:rPr lang="en-US" sz="1000" b="0" cap="none" dirty="0">
                <a:solidFill>
                  <a:schemeClr val="tx1"/>
                </a:solidFill>
                <a:latin typeface="Exo Light"/>
                <a:ea typeface="Open Sans" panose="020B0606030504020204" pitchFamily="34" charset="0"/>
                <a:cs typeface="Exo Light"/>
              </a:rPr>
              <a:t>WASTED food is more than the water used by any country</a:t>
            </a:r>
          </a:p>
          <a:p>
            <a:pPr marL="128588" indent="-128588" algn="l">
              <a:lnSpc>
                <a:spcPts val="1400"/>
              </a:lnSpc>
            </a:pPr>
            <a:r>
              <a:rPr lang="en-US" sz="1000" b="0" cap="none" dirty="0">
                <a:solidFill>
                  <a:schemeClr val="tx1"/>
                </a:solidFill>
                <a:latin typeface="Exo Light"/>
                <a:ea typeface="Open Sans" panose="020B0606030504020204" pitchFamily="34" charset="0"/>
                <a:cs typeface="Exo Light"/>
              </a:rPr>
              <a:t>Vegetables, Fruit, Meat, Dairy, and Seafood account for &gt;50% food lost</a:t>
            </a:r>
          </a:p>
          <a:p>
            <a:pPr marL="128588" indent="-128588" algn="l">
              <a:lnSpc>
                <a:spcPts val="1400"/>
              </a:lnSpc>
            </a:pPr>
            <a:r>
              <a:rPr lang="en-US" sz="1000" b="0" cap="none" dirty="0">
                <a:solidFill>
                  <a:schemeClr val="tx1"/>
                </a:solidFill>
                <a:latin typeface="Exo Light"/>
                <a:ea typeface="Open Sans" panose="020B0606030504020204" pitchFamily="34" charset="0"/>
                <a:cs typeface="Exo Light"/>
              </a:rPr>
              <a:t>Greater awareness to reduced food </a:t>
            </a:r>
            <a:br>
              <a:rPr lang="en-US" sz="1000" b="0" cap="none" dirty="0">
                <a:solidFill>
                  <a:schemeClr val="tx1"/>
                </a:solidFill>
                <a:latin typeface="Exo Light"/>
                <a:ea typeface="Open Sans" panose="020B0606030504020204" pitchFamily="34" charset="0"/>
                <a:cs typeface="Exo Light"/>
              </a:rPr>
            </a:br>
            <a:r>
              <a:rPr lang="en-US" sz="1000" b="0" cap="none" dirty="0">
                <a:solidFill>
                  <a:schemeClr val="tx1"/>
                </a:solidFill>
                <a:latin typeface="Exo Light"/>
                <a:ea typeface="Open Sans" panose="020B0606030504020204" pitchFamily="34" charset="0"/>
                <a:cs typeface="Exo Light"/>
              </a:rPr>
              <a:t>waste with </a:t>
            </a:r>
            <a:r>
              <a:rPr lang="en-US" sz="1000" b="0" cap="none" dirty="0" err="1">
                <a:solidFill>
                  <a:schemeClr val="tx1"/>
                </a:solidFill>
                <a:latin typeface="Exo Light"/>
                <a:ea typeface="Open Sans" panose="020B0606030504020204" pitchFamily="34" charset="0"/>
                <a:cs typeface="Exo Light"/>
              </a:rPr>
              <a:t>HPP’d</a:t>
            </a:r>
            <a:r>
              <a:rPr lang="en-US" sz="1000" b="0" cap="none" dirty="0">
                <a:solidFill>
                  <a:schemeClr val="tx1"/>
                </a:solidFill>
                <a:latin typeface="Exo Light"/>
                <a:ea typeface="Open Sans" panose="020B0606030504020204" pitchFamily="34" charset="0"/>
                <a:cs typeface="Exo Light"/>
              </a:rPr>
              <a:t> products. Less food waste = reduced climate impact</a:t>
            </a:r>
          </a:p>
          <a:p>
            <a:pPr marL="128588" indent="-128588" algn="l">
              <a:lnSpc>
                <a:spcPts val="1400"/>
              </a:lnSpc>
            </a:pPr>
            <a:r>
              <a:rPr lang="en-US" sz="1000" b="0" cap="none" dirty="0">
                <a:solidFill>
                  <a:schemeClr val="tx1"/>
                </a:solidFill>
                <a:latin typeface="Exo Light"/>
                <a:ea typeface="Open Sans" panose="020B0606030504020204" pitchFamily="34" charset="0"/>
                <a:cs typeface="Exo Light"/>
              </a:rPr>
              <a:t>Less food waste = reduced climate impact</a:t>
            </a:r>
          </a:p>
          <a:p>
            <a:pPr algn="l">
              <a:lnSpc>
                <a:spcPts val="1400"/>
              </a:lnSpc>
            </a:pPr>
            <a:endParaRPr lang="en-US" sz="1000" b="0" cap="none" dirty="0">
              <a:solidFill>
                <a:schemeClr val="tx1"/>
              </a:solidFill>
              <a:latin typeface="Exo Light"/>
              <a:cs typeface="Exo Light"/>
            </a:endParaRPr>
          </a:p>
        </p:txBody>
      </p:sp>
      <p:sp>
        <p:nvSpPr>
          <p:cNvPr id="15"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26</a:t>
            </a:fld>
            <a:endParaRPr lang="en-US" dirty="0"/>
          </a:p>
        </p:txBody>
      </p:sp>
      <p:sp>
        <p:nvSpPr>
          <p:cNvPr id="2" name="Freeform 1"/>
          <p:cNvSpPr/>
          <p:nvPr/>
        </p:nvSpPr>
        <p:spPr>
          <a:xfrm>
            <a:off x="0" y="-2602313"/>
            <a:ext cx="3208867" cy="1447800"/>
          </a:xfrm>
          <a:custGeom>
            <a:avLst/>
            <a:gdLst>
              <a:gd name="connsiteX0" fmla="*/ 719667 w 3208867"/>
              <a:gd name="connsiteY0" fmla="*/ 1447800 h 1447800"/>
              <a:gd name="connsiteX1" fmla="*/ 3208867 w 3208867"/>
              <a:gd name="connsiteY1" fmla="*/ 1447800 h 1447800"/>
              <a:gd name="connsiteX2" fmla="*/ 2484967 w 3208867"/>
              <a:gd name="connsiteY2" fmla="*/ 0 h 1447800"/>
              <a:gd name="connsiteX3" fmla="*/ 0 w 3208867"/>
              <a:gd name="connsiteY3" fmla="*/ 4234 h 1447800"/>
              <a:gd name="connsiteX4" fmla="*/ 719667 w 3208867"/>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867" h="1447800">
                <a:moveTo>
                  <a:pt x="719667" y="1447800"/>
                </a:moveTo>
                <a:lnTo>
                  <a:pt x="3208867" y="1447800"/>
                </a:lnTo>
                <a:lnTo>
                  <a:pt x="2484967" y="0"/>
                </a:lnTo>
                <a:lnTo>
                  <a:pt x="0" y="4234"/>
                </a:lnTo>
                <a:lnTo>
                  <a:pt x="719667" y="1447800"/>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Freeform 16"/>
          <p:cNvSpPr/>
          <p:nvPr/>
        </p:nvSpPr>
        <p:spPr>
          <a:xfrm>
            <a:off x="2641600" y="-2602313"/>
            <a:ext cx="3268729" cy="1447800"/>
          </a:xfrm>
          <a:custGeom>
            <a:avLst/>
            <a:gdLst>
              <a:gd name="connsiteX0" fmla="*/ 719667 w 3208867"/>
              <a:gd name="connsiteY0" fmla="*/ 1447800 h 1447800"/>
              <a:gd name="connsiteX1" fmla="*/ 3208867 w 3208867"/>
              <a:gd name="connsiteY1" fmla="*/ 1447800 h 1447800"/>
              <a:gd name="connsiteX2" fmla="*/ 2484967 w 3208867"/>
              <a:gd name="connsiteY2" fmla="*/ 0 h 1447800"/>
              <a:gd name="connsiteX3" fmla="*/ 0 w 3208867"/>
              <a:gd name="connsiteY3" fmla="*/ 4234 h 1447800"/>
              <a:gd name="connsiteX4" fmla="*/ 719667 w 3208867"/>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867" h="1447800">
                <a:moveTo>
                  <a:pt x="719667" y="1447800"/>
                </a:moveTo>
                <a:lnTo>
                  <a:pt x="3208867" y="1447800"/>
                </a:lnTo>
                <a:lnTo>
                  <a:pt x="2484967" y="0"/>
                </a:lnTo>
                <a:lnTo>
                  <a:pt x="0" y="4234"/>
                </a:lnTo>
                <a:lnTo>
                  <a:pt x="719667" y="1447800"/>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Freeform 17"/>
          <p:cNvSpPr/>
          <p:nvPr/>
        </p:nvSpPr>
        <p:spPr>
          <a:xfrm>
            <a:off x="5249333" y="-2601115"/>
            <a:ext cx="3620097" cy="1443566"/>
          </a:xfrm>
          <a:custGeom>
            <a:avLst/>
            <a:gdLst>
              <a:gd name="connsiteX0" fmla="*/ 719667 w 3208867"/>
              <a:gd name="connsiteY0" fmla="*/ 1447800 h 1447800"/>
              <a:gd name="connsiteX1" fmla="*/ 3208867 w 3208867"/>
              <a:gd name="connsiteY1" fmla="*/ 1447800 h 1447800"/>
              <a:gd name="connsiteX2" fmla="*/ 2484967 w 3208867"/>
              <a:gd name="connsiteY2" fmla="*/ 0 h 1447800"/>
              <a:gd name="connsiteX3" fmla="*/ 0 w 3208867"/>
              <a:gd name="connsiteY3" fmla="*/ 4234 h 1447800"/>
              <a:gd name="connsiteX4" fmla="*/ 719667 w 3208867"/>
              <a:gd name="connsiteY4" fmla="*/ 1447800 h 1447800"/>
              <a:gd name="connsiteX0" fmla="*/ 719667 w 3208867"/>
              <a:gd name="connsiteY0" fmla="*/ 1456266 h 1456266"/>
              <a:gd name="connsiteX1" fmla="*/ 3208867 w 3208867"/>
              <a:gd name="connsiteY1" fmla="*/ 1456266 h 1456266"/>
              <a:gd name="connsiteX2" fmla="*/ 2567521 w 3208867"/>
              <a:gd name="connsiteY2" fmla="*/ 0 h 1456266"/>
              <a:gd name="connsiteX3" fmla="*/ 0 w 3208867"/>
              <a:gd name="connsiteY3" fmla="*/ 12700 h 1456266"/>
              <a:gd name="connsiteX4" fmla="*/ 719667 w 3208867"/>
              <a:gd name="connsiteY4" fmla="*/ 1456266 h 1456266"/>
              <a:gd name="connsiteX0" fmla="*/ 719667 w 3208867"/>
              <a:gd name="connsiteY0" fmla="*/ 1443566 h 1443566"/>
              <a:gd name="connsiteX1" fmla="*/ 3208867 w 3208867"/>
              <a:gd name="connsiteY1" fmla="*/ 1443566 h 1443566"/>
              <a:gd name="connsiteX2" fmla="*/ 2575025 w 3208867"/>
              <a:gd name="connsiteY2" fmla="*/ 0 h 1443566"/>
              <a:gd name="connsiteX3" fmla="*/ 0 w 3208867"/>
              <a:gd name="connsiteY3" fmla="*/ 0 h 1443566"/>
              <a:gd name="connsiteX4" fmla="*/ 719667 w 3208867"/>
              <a:gd name="connsiteY4" fmla="*/ 1443566 h 1443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867" h="1443566">
                <a:moveTo>
                  <a:pt x="719667" y="1443566"/>
                </a:moveTo>
                <a:lnTo>
                  <a:pt x="3208867" y="1443566"/>
                </a:lnTo>
                <a:lnTo>
                  <a:pt x="2575025" y="0"/>
                </a:lnTo>
                <a:lnTo>
                  <a:pt x="0" y="0"/>
                </a:lnTo>
                <a:lnTo>
                  <a:pt x="719667" y="1443566"/>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60605234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8"/>
          <p:cNvSpPr/>
          <p:nvPr/>
        </p:nvSpPr>
        <p:spPr>
          <a:xfrm>
            <a:off x="742360" y="3777273"/>
            <a:ext cx="6197643" cy="578202"/>
          </a:xfrm>
          <a:custGeom>
            <a:avLst/>
            <a:gdLst>
              <a:gd name="connsiteX0" fmla="*/ 0 w 3983628"/>
              <a:gd name="connsiteY0" fmla="*/ 0 h 358948"/>
              <a:gd name="connsiteX1" fmla="*/ 3983628 w 3983628"/>
              <a:gd name="connsiteY1" fmla="*/ 0 h 358948"/>
              <a:gd name="connsiteX2" fmla="*/ 3983628 w 3983628"/>
              <a:gd name="connsiteY2" fmla="*/ 358948 h 358948"/>
              <a:gd name="connsiteX3" fmla="*/ 0 w 3983628"/>
              <a:gd name="connsiteY3" fmla="*/ 358948 h 358948"/>
              <a:gd name="connsiteX4" fmla="*/ 0 w 3983628"/>
              <a:gd name="connsiteY4" fmla="*/ 0 h 358948"/>
              <a:gd name="connsiteX0" fmla="*/ 0 w 3983628"/>
              <a:gd name="connsiteY0" fmla="*/ 0 h 358948"/>
              <a:gd name="connsiteX1" fmla="*/ 3685178 w 3983628"/>
              <a:gd name="connsiteY1" fmla="*/ 0 h 358948"/>
              <a:gd name="connsiteX2" fmla="*/ 3983628 w 3983628"/>
              <a:gd name="connsiteY2" fmla="*/ 358948 h 358948"/>
              <a:gd name="connsiteX3" fmla="*/ 0 w 3983628"/>
              <a:gd name="connsiteY3" fmla="*/ 358948 h 358948"/>
              <a:gd name="connsiteX4" fmla="*/ 0 w 3983628"/>
              <a:gd name="connsiteY4" fmla="*/ 0 h 358948"/>
              <a:gd name="connsiteX0" fmla="*/ 0 w 3983628"/>
              <a:gd name="connsiteY0" fmla="*/ 6350 h 365298"/>
              <a:gd name="connsiteX1" fmla="*/ 3615328 w 3983628"/>
              <a:gd name="connsiteY1" fmla="*/ 0 h 365298"/>
              <a:gd name="connsiteX2" fmla="*/ 3983628 w 3983628"/>
              <a:gd name="connsiteY2" fmla="*/ 365298 h 365298"/>
              <a:gd name="connsiteX3" fmla="*/ 0 w 3983628"/>
              <a:gd name="connsiteY3" fmla="*/ 365298 h 365298"/>
              <a:gd name="connsiteX4" fmla="*/ 0 w 3983628"/>
              <a:gd name="connsiteY4" fmla="*/ 6350 h 365298"/>
              <a:gd name="connsiteX0" fmla="*/ 0 w 3983628"/>
              <a:gd name="connsiteY0" fmla="*/ 12700 h 371648"/>
              <a:gd name="connsiteX1" fmla="*/ 3570878 w 3983628"/>
              <a:gd name="connsiteY1" fmla="*/ 0 h 371648"/>
              <a:gd name="connsiteX2" fmla="*/ 3983628 w 3983628"/>
              <a:gd name="connsiteY2" fmla="*/ 371648 h 371648"/>
              <a:gd name="connsiteX3" fmla="*/ 0 w 3983628"/>
              <a:gd name="connsiteY3" fmla="*/ 371648 h 371648"/>
              <a:gd name="connsiteX4" fmla="*/ 0 w 3983628"/>
              <a:gd name="connsiteY4" fmla="*/ 12700 h 3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28" h="371648">
                <a:moveTo>
                  <a:pt x="0" y="12700"/>
                </a:moveTo>
                <a:lnTo>
                  <a:pt x="3570878" y="0"/>
                </a:lnTo>
                <a:lnTo>
                  <a:pt x="3983628" y="371648"/>
                </a:lnTo>
                <a:lnTo>
                  <a:pt x="0" y="371648"/>
                </a:lnTo>
                <a:lnTo>
                  <a:pt x="0" y="12700"/>
                </a:lnTo>
                <a:close/>
              </a:path>
            </a:pathLst>
          </a:cu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TextBox 35"/>
          <p:cNvSpPr txBox="1"/>
          <p:nvPr/>
        </p:nvSpPr>
        <p:spPr>
          <a:xfrm>
            <a:off x="810610" y="3815294"/>
            <a:ext cx="359727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a:spcBef>
                <a:spcPts val="0"/>
              </a:spcBef>
              <a:spcAft>
                <a:spcPts val="0"/>
              </a:spcAft>
            </a:pPr>
            <a:r>
              <a:rPr lang="en-US" sz="1400" dirty="0">
                <a:solidFill>
                  <a:srgbClr val="FFFFFF"/>
                </a:solidFill>
                <a:latin typeface="Exo Regular"/>
                <a:ea typeface="Open Sans" panose="020B0606030504020204" pitchFamily="34" charset="0"/>
                <a:cs typeface="Exo Regular"/>
              </a:rPr>
              <a:t>Leading HPP Foods Submarket </a:t>
            </a:r>
            <a:br>
              <a:rPr lang="en-US" sz="1400" dirty="0">
                <a:solidFill>
                  <a:srgbClr val="FFFFFF"/>
                </a:solidFill>
                <a:latin typeface="Exo Regular"/>
                <a:ea typeface="Open Sans" panose="020B0606030504020204" pitchFamily="34" charset="0"/>
                <a:cs typeface="Exo Regular"/>
              </a:rPr>
            </a:br>
            <a:r>
              <a:rPr lang="en-US" sz="1400" dirty="0">
                <a:solidFill>
                  <a:srgbClr val="FFFFFF"/>
                </a:solidFill>
                <a:latin typeface="Exo Regular"/>
                <a:ea typeface="Open Sans" panose="020B0606030504020204" pitchFamily="34" charset="0"/>
                <a:cs typeface="Exo Regular"/>
              </a:rPr>
              <a:t>Shares Forecast (2016)</a:t>
            </a:r>
            <a:endParaRPr kumimoji="0" lang="en-US" sz="1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 name="Freeform 3"/>
          <p:cNvSpPr/>
          <p:nvPr/>
        </p:nvSpPr>
        <p:spPr>
          <a:xfrm flipH="1">
            <a:off x="-92264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HPP on the rise</a:t>
            </a:r>
          </a:p>
        </p:txBody>
      </p:sp>
      <p:graphicFrame>
        <p:nvGraphicFramePr>
          <p:cNvPr id="2" name="Chart 1"/>
          <p:cNvGraphicFramePr/>
          <p:nvPr>
            <p:extLst>
              <p:ext uri="{D42A27DB-BD31-4B8C-83A1-F6EECF244321}">
                <p14:modId xmlns:p14="http://schemas.microsoft.com/office/powerpoint/2010/main" val="2540931669"/>
              </p:ext>
            </p:extLst>
          </p:nvPr>
        </p:nvGraphicFramePr>
        <p:xfrm>
          <a:off x="1056820" y="3661016"/>
          <a:ext cx="7407730" cy="299378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905945" y="4020733"/>
            <a:ext cx="591986" cy="252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FFFFFF"/>
                </a:solidFill>
                <a:effectLst/>
                <a:uFillTx/>
                <a:latin typeface="Exo Regular"/>
                <a:ea typeface="+mn-ea"/>
                <a:cs typeface="Exo Regular"/>
                <a:sym typeface="Helvetica Light"/>
              </a:rPr>
              <a:t>1%</a:t>
            </a:r>
          </a:p>
        </p:txBody>
      </p:sp>
      <p:sp>
        <p:nvSpPr>
          <p:cNvPr id="6" name="TextBox 5"/>
          <p:cNvSpPr txBox="1"/>
          <p:nvPr/>
        </p:nvSpPr>
        <p:spPr>
          <a:xfrm>
            <a:off x="4518786" y="4284038"/>
            <a:ext cx="591986" cy="252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FFFFFF"/>
                </a:solidFill>
                <a:effectLst/>
                <a:uFillTx/>
                <a:latin typeface="Exo Regular"/>
                <a:ea typeface="+mn-ea"/>
                <a:cs typeface="Exo Regular"/>
                <a:sym typeface="Helvetica Light"/>
              </a:rPr>
              <a:t>14%</a:t>
            </a:r>
          </a:p>
        </p:txBody>
      </p:sp>
      <p:sp>
        <p:nvSpPr>
          <p:cNvPr id="7" name="TextBox 6"/>
          <p:cNvSpPr txBox="1"/>
          <p:nvPr/>
        </p:nvSpPr>
        <p:spPr>
          <a:xfrm>
            <a:off x="4756542" y="5600668"/>
            <a:ext cx="591986" cy="252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FFFFFF"/>
                </a:solidFill>
                <a:effectLst/>
                <a:uFillTx/>
                <a:latin typeface="Exo Regular"/>
                <a:ea typeface="+mn-ea"/>
                <a:cs typeface="Exo Regular"/>
                <a:sym typeface="Helvetica Light"/>
              </a:rPr>
              <a:t>16%</a:t>
            </a:r>
          </a:p>
        </p:txBody>
      </p:sp>
      <p:sp>
        <p:nvSpPr>
          <p:cNvPr id="8" name="TextBox 7"/>
          <p:cNvSpPr txBox="1"/>
          <p:nvPr/>
        </p:nvSpPr>
        <p:spPr>
          <a:xfrm>
            <a:off x="3021043" y="5353467"/>
            <a:ext cx="591986" cy="252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FFFFFF"/>
                </a:solidFill>
                <a:effectLst/>
                <a:uFillTx/>
                <a:latin typeface="Exo Regular"/>
                <a:ea typeface="+mn-ea"/>
                <a:cs typeface="Exo Regular"/>
                <a:sym typeface="Helvetica Light"/>
              </a:rPr>
              <a:t>28%</a:t>
            </a:r>
          </a:p>
        </p:txBody>
      </p:sp>
      <p:sp>
        <p:nvSpPr>
          <p:cNvPr id="9" name="TextBox 8"/>
          <p:cNvSpPr txBox="1"/>
          <p:nvPr/>
        </p:nvSpPr>
        <p:spPr>
          <a:xfrm>
            <a:off x="3719465" y="4043476"/>
            <a:ext cx="427425"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FFFFFF"/>
                </a:solidFill>
                <a:effectLst/>
                <a:uFillTx/>
                <a:latin typeface="Exo Regular"/>
                <a:ea typeface="+mn-ea"/>
                <a:cs typeface="Exo Regular"/>
                <a:sym typeface="Helvetica Light"/>
              </a:rPr>
              <a:t>3%</a:t>
            </a:r>
          </a:p>
        </p:txBody>
      </p:sp>
      <p:sp>
        <p:nvSpPr>
          <p:cNvPr id="11" name="Freeform 10"/>
          <p:cNvSpPr/>
          <p:nvPr/>
        </p:nvSpPr>
        <p:spPr>
          <a:xfrm>
            <a:off x="752020" y="1682754"/>
            <a:ext cx="4641251" cy="982131"/>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 name="connsiteX0" fmla="*/ 1228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282 w 3283312"/>
              <a:gd name="connsiteY4" fmla="*/ 1032936 h 1032936"/>
              <a:gd name="connsiteX0" fmla="*/ 1228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282 w 3283312"/>
              <a:gd name="connsiteY4" fmla="*/ 1032936 h 1032936"/>
              <a:gd name="connsiteX0" fmla="*/ 1228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282 w 3283312"/>
              <a:gd name="connsiteY4" fmla="*/ 1032936 h 1032936"/>
              <a:gd name="connsiteX0" fmla="*/ 1228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282 w 3283312"/>
              <a:gd name="connsiteY4" fmla="*/ 1032936 h 1032936"/>
              <a:gd name="connsiteX0" fmla="*/ 0 w 3291590"/>
              <a:gd name="connsiteY0" fmla="*/ 1032936 h 1032936"/>
              <a:gd name="connsiteX1" fmla="*/ 3291590 w 3291590"/>
              <a:gd name="connsiteY1" fmla="*/ 1032332 h 1032936"/>
              <a:gd name="connsiteX2" fmla="*/ 2690456 w 3291590"/>
              <a:gd name="connsiteY2" fmla="*/ 7866 h 1032936"/>
              <a:gd name="connsiteX3" fmla="*/ 8278 w 3291590"/>
              <a:gd name="connsiteY3" fmla="*/ 0 h 1032936"/>
              <a:gd name="connsiteX4" fmla="*/ 0 w 3291590"/>
              <a:gd name="connsiteY4" fmla="*/ 1032936 h 1032936"/>
              <a:gd name="connsiteX0" fmla="*/ 0 w 3284736"/>
              <a:gd name="connsiteY0" fmla="*/ 1032936 h 1032936"/>
              <a:gd name="connsiteX1" fmla="*/ 3284736 w 3284736"/>
              <a:gd name="connsiteY1" fmla="*/ 1032332 h 1032936"/>
              <a:gd name="connsiteX2" fmla="*/ 2683602 w 3284736"/>
              <a:gd name="connsiteY2" fmla="*/ 7866 h 1032936"/>
              <a:gd name="connsiteX3" fmla="*/ 1424 w 3284736"/>
              <a:gd name="connsiteY3" fmla="*/ 0 h 1032936"/>
              <a:gd name="connsiteX4" fmla="*/ 0 w 3284736"/>
              <a:gd name="connsiteY4" fmla="*/ 1032936 h 1032936"/>
              <a:gd name="connsiteX0" fmla="*/ 0 w 3353271"/>
              <a:gd name="connsiteY0" fmla="*/ 1019136 h 1032331"/>
              <a:gd name="connsiteX1" fmla="*/ 3353271 w 3353271"/>
              <a:gd name="connsiteY1" fmla="*/ 1032332 h 1032331"/>
              <a:gd name="connsiteX2" fmla="*/ 2752137 w 3353271"/>
              <a:gd name="connsiteY2" fmla="*/ 7866 h 1032331"/>
              <a:gd name="connsiteX3" fmla="*/ 69959 w 3353271"/>
              <a:gd name="connsiteY3" fmla="*/ 0 h 1032331"/>
              <a:gd name="connsiteX4" fmla="*/ 0 w 3353271"/>
              <a:gd name="connsiteY4" fmla="*/ 1019136 h 1032331"/>
              <a:gd name="connsiteX0" fmla="*/ 0 w 3353271"/>
              <a:gd name="connsiteY0" fmla="*/ 1019136 h 1032333"/>
              <a:gd name="connsiteX1" fmla="*/ 3353271 w 3353271"/>
              <a:gd name="connsiteY1" fmla="*/ 1032332 h 1032333"/>
              <a:gd name="connsiteX2" fmla="*/ 2752137 w 3353271"/>
              <a:gd name="connsiteY2" fmla="*/ 7866 h 1032333"/>
              <a:gd name="connsiteX3" fmla="*/ 8278 w 3353271"/>
              <a:gd name="connsiteY3" fmla="*/ 0 h 1032333"/>
              <a:gd name="connsiteX4" fmla="*/ 0 w 3353271"/>
              <a:gd name="connsiteY4" fmla="*/ 1019136 h 1032333"/>
              <a:gd name="connsiteX0" fmla="*/ 5878 w 3359149"/>
              <a:gd name="connsiteY0" fmla="*/ 1019136 h 1032331"/>
              <a:gd name="connsiteX1" fmla="*/ 3359149 w 3359149"/>
              <a:gd name="connsiteY1" fmla="*/ 1032332 h 1032331"/>
              <a:gd name="connsiteX2" fmla="*/ 2758015 w 3359149"/>
              <a:gd name="connsiteY2" fmla="*/ 7866 h 1032331"/>
              <a:gd name="connsiteX3" fmla="*/ 449 w 3359149"/>
              <a:gd name="connsiteY3" fmla="*/ 0 h 1032331"/>
              <a:gd name="connsiteX4" fmla="*/ 5878 w 3359149"/>
              <a:gd name="connsiteY4" fmla="*/ 1019136 h 1032331"/>
              <a:gd name="connsiteX0" fmla="*/ 60340 w 3413611"/>
              <a:gd name="connsiteY0" fmla="*/ 1019136 h 1032333"/>
              <a:gd name="connsiteX1" fmla="*/ 3413611 w 3413611"/>
              <a:gd name="connsiteY1" fmla="*/ 1032332 h 1032333"/>
              <a:gd name="connsiteX2" fmla="*/ 2812477 w 3413611"/>
              <a:gd name="connsiteY2" fmla="*/ 7866 h 1032333"/>
              <a:gd name="connsiteX3" fmla="*/ 84 w 3413611"/>
              <a:gd name="connsiteY3" fmla="*/ 0 h 1032333"/>
              <a:gd name="connsiteX4" fmla="*/ 60340 w 3413611"/>
              <a:gd name="connsiteY4" fmla="*/ 1019136 h 1032333"/>
              <a:gd name="connsiteX0" fmla="*/ 5877 w 3413976"/>
              <a:gd name="connsiteY0" fmla="*/ 1019136 h 1032331"/>
              <a:gd name="connsiteX1" fmla="*/ 3413976 w 3413976"/>
              <a:gd name="connsiteY1" fmla="*/ 1032332 h 1032331"/>
              <a:gd name="connsiteX2" fmla="*/ 2812842 w 3413976"/>
              <a:gd name="connsiteY2" fmla="*/ 7866 h 1032331"/>
              <a:gd name="connsiteX3" fmla="*/ 449 w 3413976"/>
              <a:gd name="connsiteY3" fmla="*/ 0 h 1032331"/>
              <a:gd name="connsiteX4" fmla="*/ 5877 w 3413976"/>
              <a:gd name="connsiteY4" fmla="*/ 1019136 h 1032331"/>
              <a:gd name="connsiteX0" fmla="*/ 0 w 3421806"/>
              <a:gd name="connsiteY0" fmla="*/ 1046734 h 1046734"/>
              <a:gd name="connsiteX1" fmla="*/ 3421806 w 3421806"/>
              <a:gd name="connsiteY1" fmla="*/ 1032332 h 1046734"/>
              <a:gd name="connsiteX2" fmla="*/ 2820672 w 3421806"/>
              <a:gd name="connsiteY2" fmla="*/ 7866 h 1046734"/>
              <a:gd name="connsiteX3" fmla="*/ 8279 w 3421806"/>
              <a:gd name="connsiteY3" fmla="*/ 0 h 1046734"/>
              <a:gd name="connsiteX4" fmla="*/ 0 w 3421806"/>
              <a:gd name="connsiteY4" fmla="*/ 1046734 h 1046734"/>
              <a:gd name="connsiteX0" fmla="*/ 0 w 3414952"/>
              <a:gd name="connsiteY0" fmla="*/ 1032934 h 1032934"/>
              <a:gd name="connsiteX1" fmla="*/ 3414952 w 3414952"/>
              <a:gd name="connsiteY1" fmla="*/ 1032332 h 1032934"/>
              <a:gd name="connsiteX2" fmla="*/ 2813818 w 3414952"/>
              <a:gd name="connsiteY2" fmla="*/ 7866 h 1032934"/>
              <a:gd name="connsiteX3" fmla="*/ 1425 w 3414952"/>
              <a:gd name="connsiteY3" fmla="*/ 0 h 1032934"/>
              <a:gd name="connsiteX4" fmla="*/ 0 w 3414952"/>
              <a:gd name="connsiteY4" fmla="*/ 1032934 h 1032934"/>
              <a:gd name="connsiteX0" fmla="*/ 414302 w 3413541"/>
              <a:gd name="connsiteY0" fmla="*/ 1032934 h 1032934"/>
              <a:gd name="connsiteX1" fmla="*/ 3413541 w 3413541"/>
              <a:gd name="connsiteY1" fmla="*/ 1032332 h 1032934"/>
              <a:gd name="connsiteX2" fmla="*/ 2812407 w 3413541"/>
              <a:gd name="connsiteY2" fmla="*/ 7866 h 1032934"/>
              <a:gd name="connsiteX3" fmla="*/ 14 w 3413541"/>
              <a:gd name="connsiteY3" fmla="*/ 0 h 1032934"/>
              <a:gd name="connsiteX4" fmla="*/ 414302 w 3413541"/>
              <a:gd name="connsiteY4" fmla="*/ 1032934 h 1032934"/>
              <a:gd name="connsiteX0" fmla="*/ 0 w 2999239"/>
              <a:gd name="connsiteY0" fmla="*/ 1050743 h 1050743"/>
              <a:gd name="connsiteX1" fmla="*/ 2999239 w 2999239"/>
              <a:gd name="connsiteY1" fmla="*/ 1050141 h 1050743"/>
              <a:gd name="connsiteX2" fmla="*/ 2398105 w 2999239"/>
              <a:gd name="connsiteY2" fmla="*/ 25675 h 1050743"/>
              <a:gd name="connsiteX3" fmla="*/ 1426 w 2999239"/>
              <a:gd name="connsiteY3" fmla="*/ 0 h 1050743"/>
              <a:gd name="connsiteX4" fmla="*/ 0 w 2999239"/>
              <a:gd name="connsiteY4" fmla="*/ 1050743 h 1050743"/>
              <a:gd name="connsiteX0" fmla="*/ 0 w 2999239"/>
              <a:gd name="connsiteY0" fmla="*/ 1025068 h 1025068"/>
              <a:gd name="connsiteX1" fmla="*/ 2999239 w 2999239"/>
              <a:gd name="connsiteY1" fmla="*/ 1024466 h 1025068"/>
              <a:gd name="connsiteX2" fmla="*/ 2398105 w 2999239"/>
              <a:gd name="connsiteY2" fmla="*/ 0 h 1025068"/>
              <a:gd name="connsiteX3" fmla="*/ 5849 w 2999239"/>
              <a:gd name="connsiteY3" fmla="*/ 1039 h 1025068"/>
              <a:gd name="connsiteX4" fmla="*/ 0 w 2999239"/>
              <a:gd name="connsiteY4" fmla="*/ 1025068 h 1025068"/>
              <a:gd name="connsiteX0" fmla="*/ 0 w 2999239"/>
              <a:gd name="connsiteY0" fmla="*/ 1032934 h 1032934"/>
              <a:gd name="connsiteX1" fmla="*/ 2999239 w 2999239"/>
              <a:gd name="connsiteY1" fmla="*/ 1032332 h 1032934"/>
              <a:gd name="connsiteX2" fmla="*/ 2398105 w 2999239"/>
              <a:gd name="connsiteY2" fmla="*/ 7866 h 1032934"/>
              <a:gd name="connsiteX3" fmla="*/ 576350 w 2999239"/>
              <a:gd name="connsiteY3" fmla="*/ 0 h 1032934"/>
              <a:gd name="connsiteX4" fmla="*/ 0 w 2999239"/>
              <a:gd name="connsiteY4" fmla="*/ 1032934 h 1032934"/>
              <a:gd name="connsiteX0" fmla="*/ 0 w 2424316"/>
              <a:gd name="connsiteY0" fmla="*/ 1032934 h 1032934"/>
              <a:gd name="connsiteX1" fmla="*/ 2424316 w 2424316"/>
              <a:gd name="connsiteY1" fmla="*/ 1032332 h 1032934"/>
              <a:gd name="connsiteX2" fmla="*/ 1823182 w 2424316"/>
              <a:gd name="connsiteY2" fmla="*/ 7866 h 1032934"/>
              <a:gd name="connsiteX3" fmla="*/ 1427 w 2424316"/>
              <a:gd name="connsiteY3" fmla="*/ 0 h 1032934"/>
              <a:gd name="connsiteX4" fmla="*/ 0 w 2424316"/>
              <a:gd name="connsiteY4" fmla="*/ 1032934 h 1032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316" h="1032934">
                <a:moveTo>
                  <a:pt x="0" y="1032934"/>
                </a:moveTo>
                <a:lnTo>
                  <a:pt x="2424316" y="1032332"/>
                </a:lnTo>
                <a:lnTo>
                  <a:pt x="1823182" y="7866"/>
                </a:lnTo>
                <a:lnTo>
                  <a:pt x="1427" y="0"/>
                </a:lnTo>
                <a:cubicBezTo>
                  <a:pt x="-1332" y="344312"/>
                  <a:pt x="2759" y="688622"/>
                  <a:pt x="0" y="1032934"/>
                </a:cubicBezTo>
                <a:close/>
              </a:path>
            </a:pathLst>
          </a:custGeom>
          <a:gradFill flip="none" rotWithShape="1">
            <a:gsLst>
              <a:gs pos="0">
                <a:srgbClr val="E87425">
                  <a:alpha val="41000"/>
                </a:srgbClr>
              </a:gs>
              <a:gs pos="61000">
                <a:srgbClr val="E87425"/>
              </a:gs>
            </a:gsLst>
            <a:lin ang="0" scaled="1"/>
            <a:tileRect/>
          </a:gradFill>
          <a:ln>
            <a:noFill/>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reeform 11"/>
          <p:cNvSpPr/>
          <p:nvPr/>
        </p:nvSpPr>
        <p:spPr>
          <a:xfrm rot="10800000">
            <a:off x="4326396" y="1682754"/>
            <a:ext cx="3951683" cy="982132"/>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 name="connsiteX0" fmla="*/ 1228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282 w 3283312"/>
              <a:gd name="connsiteY4" fmla="*/ 1032936 h 1032936"/>
              <a:gd name="connsiteX0" fmla="*/ 1228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282 w 3283312"/>
              <a:gd name="connsiteY4" fmla="*/ 1032936 h 1032936"/>
              <a:gd name="connsiteX0" fmla="*/ 1228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282 w 3283312"/>
              <a:gd name="connsiteY4" fmla="*/ 1032936 h 1032936"/>
              <a:gd name="connsiteX0" fmla="*/ 1228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282 w 3283312"/>
              <a:gd name="connsiteY4" fmla="*/ 1032936 h 1032936"/>
              <a:gd name="connsiteX0" fmla="*/ 0 w 3291590"/>
              <a:gd name="connsiteY0" fmla="*/ 1032936 h 1032936"/>
              <a:gd name="connsiteX1" fmla="*/ 3291590 w 3291590"/>
              <a:gd name="connsiteY1" fmla="*/ 1032332 h 1032936"/>
              <a:gd name="connsiteX2" fmla="*/ 2690456 w 3291590"/>
              <a:gd name="connsiteY2" fmla="*/ 7866 h 1032936"/>
              <a:gd name="connsiteX3" fmla="*/ 8278 w 3291590"/>
              <a:gd name="connsiteY3" fmla="*/ 0 h 1032936"/>
              <a:gd name="connsiteX4" fmla="*/ 0 w 3291590"/>
              <a:gd name="connsiteY4" fmla="*/ 1032936 h 1032936"/>
              <a:gd name="connsiteX0" fmla="*/ 0 w 3284736"/>
              <a:gd name="connsiteY0" fmla="*/ 1032936 h 1032936"/>
              <a:gd name="connsiteX1" fmla="*/ 3284736 w 3284736"/>
              <a:gd name="connsiteY1" fmla="*/ 1032332 h 1032936"/>
              <a:gd name="connsiteX2" fmla="*/ 2683602 w 3284736"/>
              <a:gd name="connsiteY2" fmla="*/ 7866 h 1032936"/>
              <a:gd name="connsiteX3" fmla="*/ 1424 w 3284736"/>
              <a:gd name="connsiteY3" fmla="*/ 0 h 1032936"/>
              <a:gd name="connsiteX4" fmla="*/ 0 w 3284736"/>
              <a:gd name="connsiteY4" fmla="*/ 1032936 h 1032936"/>
              <a:gd name="connsiteX0" fmla="*/ 467373 w 3283325"/>
              <a:gd name="connsiteY0" fmla="*/ 1032936 h 1032936"/>
              <a:gd name="connsiteX1" fmla="*/ 3283325 w 3283325"/>
              <a:gd name="connsiteY1" fmla="*/ 1032332 h 1032936"/>
              <a:gd name="connsiteX2" fmla="*/ 2682191 w 3283325"/>
              <a:gd name="connsiteY2" fmla="*/ 7866 h 1032936"/>
              <a:gd name="connsiteX3" fmla="*/ 13 w 3283325"/>
              <a:gd name="connsiteY3" fmla="*/ 0 h 1032936"/>
              <a:gd name="connsiteX4" fmla="*/ 467373 w 3283325"/>
              <a:gd name="connsiteY4" fmla="*/ 1032936 h 1032936"/>
              <a:gd name="connsiteX0" fmla="*/ 25288 w 2841240"/>
              <a:gd name="connsiteY0" fmla="*/ 1025070 h 1025070"/>
              <a:gd name="connsiteX1" fmla="*/ 2841240 w 2841240"/>
              <a:gd name="connsiteY1" fmla="*/ 1024466 h 1025070"/>
              <a:gd name="connsiteX2" fmla="*/ 2240106 w 2841240"/>
              <a:gd name="connsiteY2" fmla="*/ 0 h 1025070"/>
              <a:gd name="connsiteX3" fmla="*/ 177 w 2841240"/>
              <a:gd name="connsiteY3" fmla="*/ 1039 h 1025070"/>
              <a:gd name="connsiteX4" fmla="*/ 25288 w 2841240"/>
              <a:gd name="connsiteY4" fmla="*/ 1025070 h 1025070"/>
              <a:gd name="connsiteX0" fmla="*/ 16509 w 2832461"/>
              <a:gd name="connsiteY0" fmla="*/ 1025070 h 1025070"/>
              <a:gd name="connsiteX1" fmla="*/ 2832461 w 2832461"/>
              <a:gd name="connsiteY1" fmla="*/ 1024466 h 1025070"/>
              <a:gd name="connsiteX2" fmla="*/ 2231327 w 2832461"/>
              <a:gd name="connsiteY2" fmla="*/ 0 h 1025070"/>
              <a:gd name="connsiteX3" fmla="*/ 243 w 2832461"/>
              <a:gd name="connsiteY3" fmla="*/ 1039 h 1025070"/>
              <a:gd name="connsiteX4" fmla="*/ 16509 w 2832461"/>
              <a:gd name="connsiteY4" fmla="*/ 1025070 h 1025070"/>
              <a:gd name="connsiteX0" fmla="*/ 16266 w 2832218"/>
              <a:gd name="connsiteY0" fmla="*/ 1025070 h 1025070"/>
              <a:gd name="connsiteX1" fmla="*/ 2832218 w 2832218"/>
              <a:gd name="connsiteY1" fmla="*/ 1024466 h 1025070"/>
              <a:gd name="connsiteX2" fmla="*/ 2231084 w 2832218"/>
              <a:gd name="connsiteY2" fmla="*/ 0 h 1025070"/>
              <a:gd name="connsiteX3" fmla="*/ 0 w 2832218"/>
              <a:gd name="connsiteY3" fmla="*/ 1039 h 1025070"/>
              <a:gd name="connsiteX4" fmla="*/ 16266 w 2832218"/>
              <a:gd name="connsiteY4" fmla="*/ 1025070 h 1025070"/>
              <a:gd name="connsiteX0" fmla="*/ 16266 w 2832218"/>
              <a:gd name="connsiteY0" fmla="*/ 1025070 h 1025070"/>
              <a:gd name="connsiteX1" fmla="*/ 2832218 w 2832218"/>
              <a:gd name="connsiteY1" fmla="*/ 1024466 h 1025070"/>
              <a:gd name="connsiteX2" fmla="*/ 2231084 w 2832218"/>
              <a:gd name="connsiteY2" fmla="*/ 0 h 1025070"/>
              <a:gd name="connsiteX3" fmla="*/ 0 w 2832218"/>
              <a:gd name="connsiteY3" fmla="*/ 1039 h 1025070"/>
              <a:gd name="connsiteX4" fmla="*/ 16266 w 2832218"/>
              <a:gd name="connsiteY4" fmla="*/ 1025070 h 1025070"/>
              <a:gd name="connsiteX0" fmla="*/ 16266 w 2832218"/>
              <a:gd name="connsiteY0" fmla="*/ 1025070 h 1025070"/>
              <a:gd name="connsiteX1" fmla="*/ 2832218 w 2832218"/>
              <a:gd name="connsiteY1" fmla="*/ 1024466 h 1025070"/>
              <a:gd name="connsiteX2" fmla="*/ 2231084 w 2832218"/>
              <a:gd name="connsiteY2" fmla="*/ 0 h 1025070"/>
              <a:gd name="connsiteX3" fmla="*/ 0 w 2832218"/>
              <a:gd name="connsiteY3" fmla="*/ 1039 h 1025070"/>
              <a:gd name="connsiteX4" fmla="*/ 16266 w 2832218"/>
              <a:gd name="connsiteY4" fmla="*/ 1025070 h 1025070"/>
              <a:gd name="connsiteX0" fmla="*/ 0 w 2815952"/>
              <a:gd name="connsiteY0" fmla="*/ 1025070 h 1025070"/>
              <a:gd name="connsiteX1" fmla="*/ 2815952 w 2815952"/>
              <a:gd name="connsiteY1" fmla="*/ 1024466 h 1025070"/>
              <a:gd name="connsiteX2" fmla="*/ 2214818 w 2815952"/>
              <a:gd name="connsiteY2" fmla="*/ 0 h 1025070"/>
              <a:gd name="connsiteX3" fmla="*/ 5847 w 2815952"/>
              <a:gd name="connsiteY3" fmla="*/ 9944 h 1025070"/>
              <a:gd name="connsiteX4" fmla="*/ 0 w 2815952"/>
              <a:gd name="connsiteY4" fmla="*/ 1025070 h 1025070"/>
              <a:gd name="connsiteX0" fmla="*/ 7420 w 2823372"/>
              <a:gd name="connsiteY0" fmla="*/ 1025070 h 1025070"/>
              <a:gd name="connsiteX1" fmla="*/ 2823372 w 2823372"/>
              <a:gd name="connsiteY1" fmla="*/ 1024466 h 1025070"/>
              <a:gd name="connsiteX2" fmla="*/ 2222238 w 2823372"/>
              <a:gd name="connsiteY2" fmla="*/ 0 h 1025070"/>
              <a:gd name="connsiteX3" fmla="*/ 0 w 2823372"/>
              <a:gd name="connsiteY3" fmla="*/ 9944 h 1025070"/>
              <a:gd name="connsiteX4" fmla="*/ 7420 w 2823372"/>
              <a:gd name="connsiteY4" fmla="*/ 1025070 h 1025070"/>
              <a:gd name="connsiteX0" fmla="*/ 759244 w 2823372"/>
              <a:gd name="connsiteY0" fmla="*/ 1025070 h 1025070"/>
              <a:gd name="connsiteX1" fmla="*/ 2823372 w 2823372"/>
              <a:gd name="connsiteY1" fmla="*/ 1024466 h 1025070"/>
              <a:gd name="connsiteX2" fmla="*/ 2222238 w 2823372"/>
              <a:gd name="connsiteY2" fmla="*/ 0 h 1025070"/>
              <a:gd name="connsiteX3" fmla="*/ 0 w 2823372"/>
              <a:gd name="connsiteY3" fmla="*/ 9944 h 1025070"/>
              <a:gd name="connsiteX4" fmla="*/ 759244 w 2823372"/>
              <a:gd name="connsiteY4" fmla="*/ 1025070 h 1025070"/>
              <a:gd name="connsiteX0" fmla="*/ 7420 w 2071548"/>
              <a:gd name="connsiteY0" fmla="*/ 1025070 h 1025070"/>
              <a:gd name="connsiteX1" fmla="*/ 2071548 w 2071548"/>
              <a:gd name="connsiteY1" fmla="*/ 1024466 h 1025070"/>
              <a:gd name="connsiteX2" fmla="*/ 1470414 w 2071548"/>
              <a:gd name="connsiteY2" fmla="*/ 0 h 1025070"/>
              <a:gd name="connsiteX3" fmla="*/ 0 w 2071548"/>
              <a:gd name="connsiteY3" fmla="*/ 9944 h 1025070"/>
              <a:gd name="connsiteX4" fmla="*/ 7420 w 2071548"/>
              <a:gd name="connsiteY4" fmla="*/ 1025070 h 1025070"/>
              <a:gd name="connsiteX0" fmla="*/ 7420 w 2071548"/>
              <a:gd name="connsiteY0" fmla="*/ 1032936 h 1032936"/>
              <a:gd name="connsiteX1" fmla="*/ 2071548 w 2071548"/>
              <a:gd name="connsiteY1" fmla="*/ 1032332 h 1032936"/>
              <a:gd name="connsiteX2" fmla="*/ 1470414 w 2071548"/>
              <a:gd name="connsiteY2" fmla="*/ 7866 h 1032936"/>
              <a:gd name="connsiteX3" fmla="*/ 0 w 2071548"/>
              <a:gd name="connsiteY3" fmla="*/ 0 h 1032936"/>
              <a:gd name="connsiteX4" fmla="*/ 7420 w 2071548"/>
              <a:gd name="connsiteY4" fmla="*/ 1032936 h 1032936"/>
              <a:gd name="connsiteX0" fmla="*/ 0 w 2064128"/>
              <a:gd name="connsiteY0" fmla="*/ 1032936 h 1032936"/>
              <a:gd name="connsiteX1" fmla="*/ 2064128 w 2064128"/>
              <a:gd name="connsiteY1" fmla="*/ 1032332 h 1032936"/>
              <a:gd name="connsiteX2" fmla="*/ 1462994 w 2064128"/>
              <a:gd name="connsiteY2" fmla="*/ 7866 h 1032936"/>
              <a:gd name="connsiteX3" fmla="*/ 1425 w 2064128"/>
              <a:gd name="connsiteY3" fmla="*/ 0 h 1032936"/>
              <a:gd name="connsiteX4" fmla="*/ 0 w 2064128"/>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128" h="1032936">
                <a:moveTo>
                  <a:pt x="0" y="1032936"/>
                </a:moveTo>
                <a:lnTo>
                  <a:pt x="2064128" y="1032332"/>
                </a:lnTo>
                <a:lnTo>
                  <a:pt x="1462994" y="7866"/>
                </a:lnTo>
                <a:lnTo>
                  <a:pt x="1425" y="0"/>
                </a:lnTo>
                <a:cubicBezTo>
                  <a:pt x="7511" y="255264"/>
                  <a:pt x="2759" y="688624"/>
                  <a:pt x="0" y="1032936"/>
                </a:cubicBezTo>
                <a:close/>
              </a:path>
            </a:pathLst>
          </a:custGeom>
          <a:gradFill flip="none" rotWithShape="1">
            <a:gsLst>
              <a:gs pos="0">
                <a:schemeClr val="accent2">
                  <a:alpha val="29000"/>
                </a:schemeClr>
              </a:gs>
              <a:gs pos="61000">
                <a:schemeClr val="accent2"/>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Title 1"/>
          <p:cNvSpPr txBox="1">
            <a:spLocks/>
          </p:cNvSpPr>
          <p:nvPr/>
        </p:nvSpPr>
        <p:spPr>
          <a:xfrm>
            <a:off x="910828" y="2270562"/>
            <a:ext cx="3361272" cy="525522"/>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pPr>
              <a:lnSpc>
                <a:spcPct val="120000"/>
              </a:lnSpc>
            </a:pPr>
            <a:r>
              <a:rPr lang="en-US" sz="1200" dirty="0">
                <a:ea typeface="Open Sans" panose="020B0606030504020204" pitchFamily="34" charset="0"/>
              </a:rPr>
              <a:t>respondents were familiar with HPP</a:t>
            </a:r>
          </a:p>
        </p:txBody>
      </p:sp>
      <p:sp>
        <p:nvSpPr>
          <p:cNvPr id="16" name="Title 1"/>
          <p:cNvSpPr txBox="1">
            <a:spLocks/>
          </p:cNvSpPr>
          <p:nvPr/>
        </p:nvSpPr>
        <p:spPr>
          <a:xfrm>
            <a:off x="5156382" y="2216252"/>
            <a:ext cx="3289118" cy="827254"/>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sz="900" dirty="0">
                <a:ea typeface="Open Sans" panose="020B0606030504020204" pitchFamily="34" charset="0"/>
              </a:rPr>
              <a:t>characterized their companies’ use of the     </a:t>
            </a:r>
          </a:p>
          <a:p>
            <a:r>
              <a:rPr lang="en-US" sz="900" dirty="0">
                <a:ea typeface="Open Sans" panose="020B0606030504020204" pitchFamily="34" charset="0"/>
              </a:rPr>
              <a:t>     technology as some growing or substantial</a:t>
            </a:r>
          </a:p>
        </p:txBody>
      </p:sp>
      <p:grpSp>
        <p:nvGrpSpPr>
          <p:cNvPr id="35" name="Group 34"/>
          <p:cNvGrpSpPr/>
          <p:nvPr/>
        </p:nvGrpSpPr>
        <p:grpSpPr>
          <a:xfrm>
            <a:off x="736648" y="2742777"/>
            <a:ext cx="5706465" cy="420463"/>
            <a:chOff x="872120" y="3049701"/>
            <a:chExt cx="6002692" cy="442289"/>
          </a:xfrm>
        </p:grpSpPr>
        <p:sp>
          <p:nvSpPr>
            <p:cNvPr id="17" name="TextBox 16"/>
            <p:cNvSpPr txBox="1"/>
            <p:nvPr/>
          </p:nvSpPr>
          <p:spPr>
            <a:xfrm>
              <a:off x="872120" y="3109897"/>
              <a:ext cx="349673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a:spcBef>
                  <a:spcPts val="0"/>
                </a:spcBef>
                <a:spcAft>
                  <a:spcPts val="0"/>
                </a:spcAft>
              </a:pPr>
              <a:r>
                <a:rPr lang="en-US" sz="1200" b="1" dirty="0">
                  <a:solidFill>
                    <a:srgbClr val="E87425"/>
                  </a:solidFill>
                  <a:latin typeface="Exo Light"/>
                  <a:ea typeface="Open Sans" panose="020B0606030504020204" pitchFamily="34" charset="0"/>
                  <a:cs typeface="Exo Light"/>
                </a:rPr>
                <a:t>The most recognized Benefits of HPP were:</a:t>
              </a:r>
              <a:endParaRPr kumimoji="0" lang="en-US" sz="1200" u="none" strike="noStrike" cap="none" spc="0" normalizeH="0" baseline="0" dirty="0">
                <a:ln>
                  <a:noFill/>
                </a:ln>
                <a:solidFill>
                  <a:srgbClr val="E87425"/>
                </a:solidFill>
                <a:effectLst/>
                <a:uFillTx/>
                <a:latin typeface="Exo Light"/>
                <a:ea typeface="+mn-ea"/>
                <a:cs typeface="Exo Light"/>
                <a:sym typeface="Helvetica Light"/>
              </a:endParaRPr>
            </a:p>
          </p:txBody>
        </p:sp>
        <p:grpSp>
          <p:nvGrpSpPr>
            <p:cNvPr id="27" name="Group 26"/>
            <p:cNvGrpSpPr/>
            <p:nvPr/>
          </p:nvGrpSpPr>
          <p:grpSpPr>
            <a:xfrm>
              <a:off x="4030645" y="3049701"/>
              <a:ext cx="1701193" cy="442289"/>
              <a:chOff x="2855346" y="2677789"/>
              <a:chExt cx="2118245" cy="550717"/>
            </a:xfrm>
          </p:grpSpPr>
          <p:pic>
            <p:nvPicPr>
              <p:cNvPr id="18" name="Picture 17" descr="Untitled-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5346" y="2677789"/>
                <a:ext cx="822376" cy="550717"/>
              </a:xfrm>
              <a:prstGeom prst="rect">
                <a:avLst/>
              </a:prstGeom>
            </p:spPr>
          </p:pic>
          <p:sp>
            <p:nvSpPr>
              <p:cNvPr id="20" name="TextBox 19"/>
              <p:cNvSpPr txBox="1"/>
              <p:nvPr/>
            </p:nvSpPr>
            <p:spPr>
              <a:xfrm>
                <a:off x="3635387" y="2684517"/>
                <a:ext cx="1338204" cy="510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a:spcBef>
                    <a:spcPts val="0"/>
                  </a:spcBef>
                  <a:spcAft>
                    <a:spcPts val="0"/>
                  </a:spcAft>
                </a:pPr>
                <a:r>
                  <a:rPr lang="en-US" sz="1000" b="1" dirty="0">
                    <a:solidFill>
                      <a:srgbClr val="E87425"/>
                    </a:solidFill>
                    <a:latin typeface="Exo Bold"/>
                    <a:ea typeface="Open Sans" panose="020B0606030504020204" pitchFamily="34" charset="0"/>
                    <a:cs typeface="Exo Bold"/>
                  </a:rPr>
                  <a:t>Pathogen </a:t>
                </a:r>
              </a:p>
              <a:p>
                <a:pPr defTabSz="584200" fontAlgn="auto">
                  <a:spcBef>
                    <a:spcPts val="0"/>
                  </a:spcBef>
                  <a:spcAft>
                    <a:spcPts val="0"/>
                  </a:spcAft>
                </a:pPr>
                <a:r>
                  <a:rPr lang="en-US" sz="1000" b="1" dirty="0">
                    <a:solidFill>
                      <a:srgbClr val="E87425"/>
                    </a:solidFill>
                    <a:latin typeface="Exo Bold"/>
                    <a:ea typeface="Open Sans" panose="020B0606030504020204" pitchFamily="34" charset="0"/>
                    <a:cs typeface="Exo Bold"/>
                  </a:rPr>
                  <a:t>Reduction</a:t>
                </a:r>
                <a:endParaRPr kumimoji="0" lang="en-US" sz="1000" b="0" i="0" u="none" strike="noStrike" cap="none" spc="0" normalizeH="0" baseline="0" dirty="0">
                  <a:ln>
                    <a:noFill/>
                  </a:ln>
                  <a:solidFill>
                    <a:srgbClr val="E87425"/>
                  </a:solidFill>
                  <a:effectLst/>
                  <a:uFillTx/>
                  <a:latin typeface="+mn-lt"/>
                  <a:ea typeface="+mn-ea"/>
                  <a:cs typeface="+mn-cs"/>
                  <a:sym typeface="Helvetica Light"/>
                </a:endParaRPr>
              </a:p>
            </p:txBody>
          </p:sp>
        </p:grpSp>
        <p:sp>
          <p:nvSpPr>
            <p:cNvPr id="21" name="TextBox 20"/>
            <p:cNvSpPr txBox="1"/>
            <p:nvPr/>
          </p:nvSpPr>
          <p:spPr>
            <a:xfrm>
              <a:off x="5956700" y="3093470"/>
              <a:ext cx="918112" cy="329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a:spcBef>
                  <a:spcPts val="0"/>
                </a:spcBef>
                <a:spcAft>
                  <a:spcPts val="0"/>
                </a:spcAft>
              </a:pPr>
              <a:r>
                <a:rPr lang="en-US" sz="1000" b="1" dirty="0">
                  <a:solidFill>
                    <a:srgbClr val="E87425"/>
                  </a:solidFill>
                  <a:latin typeface="Exo Bold"/>
                  <a:ea typeface="Open Sans" panose="020B0606030504020204" pitchFamily="34" charset="0"/>
                  <a:cs typeface="Exo Bold"/>
                </a:rPr>
                <a:t>Extended </a:t>
              </a:r>
            </a:p>
            <a:p>
              <a:pPr defTabSz="584200" fontAlgn="auto">
                <a:spcBef>
                  <a:spcPts val="0"/>
                </a:spcBef>
                <a:spcAft>
                  <a:spcPts val="0"/>
                </a:spcAft>
              </a:pPr>
              <a:r>
                <a:rPr lang="en-US" sz="1000" b="1" dirty="0">
                  <a:solidFill>
                    <a:srgbClr val="E87425"/>
                  </a:solidFill>
                  <a:latin typeface="Exo Bold"/>
                  <a:ea typeface="Open Sans" panose="020B0606030504020204" pitchFamily="34" charset="0"/>
                  <a:cs typeface="Exo Bold"/>
                </a:rPr>
                <a:t>Shelf Life</a:t>
              </a:r>
              <a:endParaRPr kumimoji="0" lang="en-US" sz="1000" b="0" i="0" u="none" strike="noStrike" cap="none" spc="0" normalizeH="0" baseline="0" dirty="0">
                <a:ln>
                  <a:noFill/>
                </a:ln>
                <a:solidFill>
                  <a:srgbClr val="E87425"/>
                </a:solidFill>
                <a:effectLst/>
                <a:uFillTx/>
                <a:latin typeface="+mn-lt"/>
                <a:ea typeface="+mn-ea"/>
                <a:cs typeface="+mn-cs"/>
                <a:sym typeface="Helvetica Light"/>
              </a:endParaRPr>
            </a:p>
          </p:txBody>
        </p:sp>
      </p:grpSp>
      <p:sp>
        <p:nvSpPr>
          <p:cNvPr id="33" name="Title 1"/>
          <p:cNvSpPr txBox="1">
            <a:spLocks/>
          </p:cNvSpPr>
          <p:nvPr/>
        </p:nvSpPr>
        <p:spPr>
          <a:xfrm>
            <a:off x="910770" y="1609106"/>
            <a:ext cx="3719044" cy="1959985"/>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sz="5000" dirty="0">
                <a:solidFill>
                  <a:srgbClr val="FFFFFF">
                    <a:alpha val="63000"/>
                  </a:srgbClr>
                </a:solidFill>
              </a:rPr>
              <a:t>59%</a:t>
            </a:r>
          </a:p>
        </p:txBody>
      </p:sp>
      <p:sp>
        <p:nvSpPr>
          <p:cNvPr id="37" name="Title 1"/>
          <p:cNvSpPr txBox="1">
            <a:spLocks/>
          </p:cNvSpPr>
          <p:nvPr/>
        </p:nvSpPr>
        <p:spPr>
          <a:xfrm>
            <a:off x="5009172" y="1593841"/>
            <a:ext cx="3719044" cy="1959985"/>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sz="4400" dirty="0">
                <a:solidFill>
                  <a:srgbClr val="FFFFFF">
                    <a:alpha val="63000"/>
                  </a:srgbClr>
                </a:solidFill>
              </a:rPr>
              <a:t>57%</a:t>
            </a:r>
          </a:p>
        </p:txBody>
      </p:sp>
      <p:pic>
        <p:nvPicPr>
          <p:cNvPr id="41" name="Picture 40" descr="icons.png"/>
          <p:cNvPicPr>
            <a:picLocks noChangeAspect="1"/>
          </p:cNvPicPr>
          <p:nvPr/>
        </p:nvPicPr>
        <p:blipFill rotWithShape="1">
          <a:blip r:embed="rId4" cstate="print">
            <a:extLst>
              <a:ext uri="{28A0092B-C50C-407E-A947-70E740481C1C}">
                <a14:useLocalDpi xmlns:a14="http://schemas.microsoft.com/office/drawing/2010/main" val="0"/>
              </a:ext>
            </a:extLst>
          </a:blip>
          <a:srcRect l="39552" r="40288"/>
          <a:stretch/>
        </p:blipFill>
        <p:spPr>
          <a:xfrm>
            <a:off x="5110772" y="2585429"/>
            <a:ext cx="542343" cy="663543"/>
          </a:xfrm>
          <a:prstGeom prst="rect">
            <a:avLst/>
          </a:prstGeom>
        </p:spPr>
      </p:pic>
      <p:sp>
        <p:nvSpPr>
          <p:cNvPr id="29" name="Rectangle 28"/>
          <p:cNvSpPr/>
          <p:nvPr/>
        </p:nvSpPr>
        <p:spPr>
          <a:xfrm>
            <a:off x="772914" y="1282348"/>
            <a:ext cx="3983628" cy="371648"/>
          </a:xfrm>
          <a:custGeom>
            <a:avLst/>
            <a:gdLst>
              <a:gd name="connsiteX0" fmla="*/ 0 w 3983628"/>
              <a:gd name="connsiteY0" fmla="*/ 0 h 358948"/>
              <a:gd name="connsiteX1" fmla="*/ 3983628 w 3983628"/>
              <a:gd name="connsiteY1" fmla="*/ 0 h 358948"/>
              <a:gd name="connsiteX2" fmla="*/ 3983628 w 3983628"/>
              <a:gd name="connsiteY2" fmla="*/ 358948 h 358948"/>
              <a:gd name="connsiteX3" fmla="*/ 0 w 3983628"/>
              <a:gd name="connsiteY3" fmla="*/ 358948 h 358948"/>
              <a:gd name="connsiteX4" fmla="*/ 0 w 3983628"/>
              <a:gd name="connsiteY4" fmla="*/ 0 h 358948"/>
              <a:gd name="connsiteX0" fmla="*/ 0 w 3983628"/>
              <a:gd name="connsiteY0" fmla="*/ 0 h 358948"/>
              <a:gd name="connsiteX1" fmla="*/ 3685178 w 3983628"/>
              <a:gd name="connsiteY1" fmla="*/ 0 h 358948"/>
              <a:gd name="connsiteX2" fmla="*/ 3983628 w 3983628"/>
              <a:gd name="connsiteY2" fmla="*/ 358948 h 358948"/>
              <a:gd name="connsiteX3" fmla="*/ 0 w 3983628"/>
              <a:gd name="connsiteY3" fmla="*/ 358948 h 358948"/>
              <a:gd name="connsiteX4" fmla="*/ 0 w 3983628"/>
              <a:gd name="connsiteY4" fmla="*/ 0 h 358948"/>
              <a:gd name="connsiteX0" fmla="*/ 0 w 3983628"/>
              <a:gd name="connsiteY0" fmla="*/ 6350 h 365298"/>
              <a:gd name="connsiteX1" fmla="*/ 3615328 w 3983628"/>
              <a:gd name="connsiteY1" fmla="*/ 0 h 365298"/>
              <a:gd name="connsiteX2" fmla="*/ 3983628 w 3983628"/>
              <a:gd name="connsiteY2" fmla="*/ 365298 h 365298"/>
              <a:gd name="connsiteX3" fmla="*/ 0 w 3983628"/>
              <a:gd name="connsiteY3" fmla="*/ 365298 h 365298"/>
              <a:gd name="connsiteX4" fmla="*/ 0 w 3983628"/>
              <a:gd name="connsiteY4" fmla="*/ 6350 h 365298"/>
              <a:gd name="connsiteX0" fmla="*/ 0 w 3983628"/>
              <a:gd name="connsiteY0" fmla="*/ 12700 h 371648"/>
              <a:gd name="connsiteX1" fmla="*/ 3570878 w 3983628"/>
              <a:gd name="connsiteY1" fmla="*/ 0 h 371648"/>
              <a:gd name="connsiteX2" fmla="*/ 3983628 w 3983628"/>
              <a:gd name="connsiteY2" fmla="*/ 371648 h 371648"/>
              <a:gd name="connsiteX3" fmla="*/ 0 w 3983628"/>
              <a:gd name="connsiteY3" fmla="*/ 371648 h 371648"/>
              <a:gd name="connsiteX4" fmla="*/ 0 w 3983628"/>
              <a:gd name="connsiteY4" fmla="*/ 12700 h 3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628" h="371648">
                <a:moveTo>
                  <a:pt x="0" y="12700"/>
                </a:moveTo>
                <a:lnTo>
                  <a:pt x="3570878" y="0"/>
                </a:lnTo>
                <a:lnTo>
                  <a:pt x="3983628" y="371648"/>
                </a:lnTo>
                <a:lnTo>
                  <a:pt x="0" y="371648"/>
                </a:lnTo>
                <a:lnTo>
                  <a:pt x="0" y="12700"/>
                </a:lnTo>
                <a:close/>
              </a:path>
            </a:pathLst>
          </a:cu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TextBox 33"/>
          <p:cNvSpPr txBox="1"/>
          <p:nvPr/>
        </p:nvSpPr>
        <p:spPr>
          <a:xfrm>
            <a:off x="810610" y="1320571"/>
            <a:ext cx="563886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fontAlgn="auto">
              <a:spcBef>
                <a:spcPts val="0"/>
              </a:spcBef>
              <a:spcAft>
                <a:spcPts val="0"/>
              </a:spcAft>
            </a:pPr>
            <a:r>
              <a:rPr lang="en-US" sz="1400" dirty="0">
                <a:solidFill>
                  <a:srgbClr val="FFFFFF"/>
                </a:solidFill>
                <a:latin typeface="Exo Regular"/>
                <a:ea typeface="Open Sans" panose="020B0606030504020204" pitchFamily="34" charset="0"/>
                <a:cs typeface="Exo Regular"/>
              </a:rPr>
              <a:t>In a survey of food and beverage producers:</a:t>
            </a:r>
            <a:endParaRPr kumimoji="0" lang="en-US" sz="1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0"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27</a:t>
            </a:fld>
            <a:endParaRPr lang="en-US" dirty="0"/>
          </a:p>
        </p:txBody>
      </p:sp>
    </p:spTree>
    <p:extLst>
      <p:ext uri="{BB962C8B-B14F-4D97-AF65-F5344CB8AC3E}">
        <p14:creationId xmlns:p14="http://schemas.microsoft.com/office/powerpoint/2010/main" val="285813738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F9A21C9-A70F-4668-B4C6-CDE68850F9D0}"/>
              </a:ext>
            </a:extLst>
          </p:cNvPr>
          <p:cNvSpPr txBox="1">
            <a:spLocks/>
          </p:cNvSpPr>
          <p:nvPr/>
        </p:nvSpPr>
        <p:spPr bwMode="auto">
          <a:xfrm>
            <a:off x="670516" y="1277101"/>
            <a:ext cx="7802969" cy="4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ctr" anchorCtr="0" compatLnSpc="1">
            <a:prstTxWarp prst="textNoShape">
              <a:avLst/>
            </a:prstTxWarp>
            <a:noAutofit/>
          </a:bodyPr>
          <a:lstStyle>
            <a:lvl1pPr marL="285750" indent="-285750" algn="l" defTabSz="409575" rtl="0" eaLnBrk="1" fontAlgn="base" hangingPunct="1">
              <a:spcBef>
                <a:spcPct val="0"/>
              </a:spcBef>
              <a:spcAft>
                <a:spcPct val="0"/>
              </a:spcAft>
              <a:buSzPct val="110000"/>
              <a:buFontTx/>
              <a:buBlip>
                <a:blip r:embed="rId2"/>
              </a:buBlip>
              <a:defRPr sz="1500">
                <a:solidFill>
                  <a:schemeClr val="tx1"/>
                </a:solidFill>
                <a:latin typeface="Open Sans Light" charset="0"/>
                <a:ea typeface="Open Sans Light" charset="0"/>
                <a:cs typeface="Open Sans Light" charset="0"/>
                <a:sym typeface="Helvetica Light"/>
              </a:defRPr>
            </a:lvl1pPr>
            <a:lvl2pPr marL="596900" indent="-285750" algn="l" defTabSz="409575" rtl="0" eaLnBrk="1" fontAlgn="base" hangingPunct="1">
              <a:spcBef>
                <a:spcPct val="0"/>
              </a:spcBef>
              <a:spcAft>
                <a:spcPct val="0"/>
              </a:spcAft>
              <a:buSzPct val="110000"/>
              <a:buFontTx/>
              <a:buBlip>
                <a:blip r:embed="rId2"/>
              </a:buBlip>
              <a:defRPr sz="1500">
                <a:solidFill>
                  <a:schemeClr val="tx1"/>
                </a:solidFill>
                <a:latin typeface="Open Sans Light" charset="0"/>
                <a:ea typeface="Open Sans Light" charset="0"/>
                <a:cs typeface="Open Sans Light" charset="0"/>
                <a:sym typeface="Helvetica Light"/>
              </a:defRPr>
            </a:lvl2pPr>
            <a:lvl3pPr marL="909638" indent="-285750" algn="l" defTabSz="409575" rtl="0" eaLnBrk="1" fontAlgn="base" hangingPunct="1">
              <a:spcBef>
                <a:spcPct val="0"/>
              </a:spcBef>
              <a:spcAft>
                <a:spcPct val="0"/>
              </a:spcAft>
              <a:buSzPct val="110000"/>
              <a:buFontTx/>
              <a:buBlip>
                <a:blip r:embed="rId2"/>
              </a:buBlip>
              <a:defRPr sz="1500">
                <a:solidFill>
                  <a:schemeClr val="tx1"/>
                </a:solidFill>
                <a:latin typeface="Open Sans Light" charset="0"/>
                <a:ea typeface="Open Sans Light" charset="0"/>
                <a:cs typeface="Open Sans Light" charset="0"/>
                <a:sym typeface="Helvetica Light"/>
              </a:defRPr>
            </a:lvl3pPr>
            <a:lvl4pPr marL="1222375" indent="-285750" algn="l" defTabSz="409575" rtl="0" eaLnBrk="1" fontAlgn="base" hangingPunct="1">
              <a:spcBef>
                <a:spcPct val="0"/>
              </a:spcBef>
              <a:spcAft>
                <a:spcPct val="0"/>
              </a:spcAft>
              <a:buSzPct val="110000"/>
              <a:buFontTx/>
              <a:buBlip>
                <a:blip r:embed="rId2"/>
              </a:buBlip>
              <a:defRPr sz="1500">
                <a:solidFill>
                  <a:schemeClr val="tx1"/>
                </a:solidFill>
                <a:latin typeface="Open Sans Light" charset="0"/>
                <a:ea typeface="Open Sans Light" charset="0"/>
                <a:cs typeface="Open Sans Light" charset="0"/>
                <a:sym typeface="Helvetica Light"/>
              </a:defRPr>
            </a:lvl4pPr>
            <a:lvl5pPr marL="1535113" indent="-285750" algn="l" defTabSz="409575" rtl="0" eaLnBrk="1" fontAlgn="base" hangingPunct="1">
              <a:spcBef>
                <a:spcPct val="0"/>
              </a:spcBef>
              <a:spcAft>
                <a:spcPct val="0"/>
              </a:spcAft>
              <a:buSzPct val="110000"/>
              <a:buFontTx/>
              <a:buBlip>
                <a:blip r:embed="rId2"/>
              </a:buBlip>
              <a:defRPr sz="1500">
                <a:solidFill>
                  <a:schemeClr val="tx1"/>
                </a:solidFill>
                <a:latin typeface="Open Sans Light" charset="0"/>
                <a:ea typeface="Open Sans Light" charset="0"/>
                <a:cs typeface="Open Sans Light" charset="0"/>
                <a:sym typeface="Helvetica Light"/>
              </a:defRPr>
            </a:lvl5pPr>
            <a:lvl6pPr marL="1874837"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6pPr>
            <a:lvl7pPr marL="2187309"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7pPr>
            <a:lvl8pPr marL="2499782"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8pPr>
            <a:lvl9pPr marL="2812256"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9pPr>
          </a:lstStyle>
          <a:p>
            <a:pPr marL="0" indent="0" algn="ctr">
              <a:spcAft>
                <a:spcPts val="1800"/>
              </a:spcAft>
              <a:buFontTx/>
              <a:buNone/>
              <a:defRPr/>
            </a:pPr>
            <a:r>
              <a:rPr lang="en-US" sz="1800" b="1" kern="0" dirty="0">
                <a:solidFill>
                  <a:srgbClr val="00538A"/>
                </a:solidFill>
                <a:latin typeface="Arial Narrow" panose="020B0606020202030204" pitchFamily="34" charset="0"/>
                <a:ea typeface="Calibri" panose="020F0502020204030204" pitchFamily="34" charset="0"/>
                <a:cs typeface="Arial" panose="020B0604020202020204" pitchFamily="34" charset="0"/>
              </a:rPr>
              <a:t>Global HPP &amp; Cold Storage Market Analysis</a:t>
            </a:r>
            <a:r>
              <a:rPr lang="en-US" sz="1800" kern="0" dirty="0">
                <a:solidFill>
                  <a:srgbClr val="00538A"/>
                </a:solidFill>
                <a:latin typeface="Arial Narrow" panose="020B0606020202030204" pitchFamily="34" charset="0"/>
                <a:ea typeface="Calibri" panose="020F0502020204030204" pitchFamily="34" charset="0"/>
                <a:cs typeface="Arial" panose="020B0604020202020204" pitchFamily="34" charset="0"/>
              </a:rPr>
              <a:t> </a:t>
            </a:r>
            <a:endParaRPr lang="en-US" altLang="en-US" sz="1800" b="1" kern="0" dirty="0">
              <a:solidFill>
                <a:srgbClr val="00538A"/>
              </a:solidFill>
              <a:latin typeface="Arial Narrow" panose="020B0606020202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740E71D-9884-4A38-B0E3-B97600B4FE68}"/>
              </a:ext>
            </a:extLst>
          </p:cNvPr>
          <p:cNvSpPr/>
          <p:nvPr/>
        </p:nvSpPr>
        <p:spPr>
          <a:xfrm>
            <a:off x="462444" y="1666620"/>
            <a:ext cx="8219113" cy="523220"/>
          </a:xfrm>
          <a:prstGeom prst="rect">
            <a:avLst/>
          </a:prstGeom>
        </p:spPr>
        <p:txBody>
          <a:bodyPr wrap="square">
            <a:spAutoFit/>
          </a:bodyPr>
          <a:lstStyle/>
          <a:p>
            <a:pPr algn="ctr">
              <a:spcAft>
                <a:spcPts val="0"/>
              </a:spcAft>
              <a:defRPr/>
            </a:pPr>
            <a:r>
              <a:rPr lang="en-US" sz="1400" kern="0" dirty="0">
                <a:solidFill>
                  <a:srgbClr val="656569">
                    <a:lumMod val="50000"/>
                  </a:srgbClr>
                </a:solidFill>
                <a:latin typeface="Arial" panose="020B0604020202020204"/>
                <a:ea typeface="Calibri" panose="020F0502020204030204" pitchFamily="34" charset="0"/>
                <a:cs typeface="Arial" panose="020B0604020202020204" pitchFamily="34" charset="0"/>
              </a:rPr>
              <a:t>The global HPP food market is projected to grow to </a:t>
            </a:r>
            <a:r>
              <a:rPr lang="en-US" sz="1400" b="1" kern="0" dirty="0">
                <a:solidFill>
                  <a:srgbClr val="0A7CBA"/>
                </a:solidFill>
                <a:latin typeface="Arial" panose="020B0604020202020204"/>
                <a:ea typeface="Calibri" panose="020F0502020204030204" pitchFamily="34" charset="0"/>
                <a:cs typeface="Arial" panose="020B0604020202020204" pitchFamily="34" charset="0"/>
              </a:rPr>
              <a:t>$51.1B </a:t>
            </a:r>
            <a:r>
              <a:rPr lang="en-US" sz="1400" kern="0" dirty="0">
                <a:solidFill>
                  <a:srgbClr val="656569">
                    <a:lumMod val="50000"/>
                  </a:srgbClr>
                </a:solidFill>
                <a:latin typeface="Arial" panose="020B0604020202020204"/>
                <a:ea typeface="Calibri" panose="020F0502020204030204" pitchFamily="34" charset="0"/>
                <a:cs typeface="Arial" panose="020B0604020202020204" pitchFamily="34" charset="0"/>
              </a:rPr>
              <a:t>by 2027 (</a:t>
            </a:r>
            <a:r>
              <a:rPr lang="en-US" sz="1400" b="1" kern="0" dirty="0">
                <a:solidFill>
                  <a:srgbClr val="0A7CBA"/>
                </a:solidFill>
                <a:latin typeface="Arial" panose="020B0604020202020204"/>
                <a:ea typeface="Calibri" panose="020F0502020204030204" pitchFamily="34" charset="0"/>
                <a:cs typeface="Arial" panose="020B0604020202020204" pitchFamily="34" charset="0"/>
              </a:rPr>
              <a:t>15.2% </a:t>
            </a:r>
            <a:r>
              <a:rPr lang="en-US" sz="1400" kern="0" dirty="0">
                <a:solidFill>
                  <a:srgbClr val="656569">
                    <a:lumMod val="50000"/>
                  </a:srgbClr>
                </a:solidFill>
                <a:latin typeface="Arial" panose="020B0604020202020204"/>
                <a:ea typeface="Calibri" panose="020F0502020204030204" pitchFamily="34" charset="0"/>
                <a:cs typeface="Arial" panose="020B0604020202020204" pitchFamily="34" charset="0"/>
              </a:rPr>
              <a:t>CAGR), </a:t>
            </a:r>
          </a:p>
          <a:p>
            <a:pPr algn="ctr">
              <a:spcAft>
                <a:spcPts val="0"/>
              </a:spcAft>
              <a:defRPr/>
            </a:pPr>
            <a:r>
              <a:rPr lang="en-US" sz="1400" kern="0" dirty="0">
                <a:solidFill>
                  <a:srgbClr val="656569">
                    <a:lumMod val="50000"/>
                  </a:srgbClr>
                </a:solidFill>
                <a:latin typeface="Arial" panose="020B0604020202020204"/>
                <a:ea typeface="Calibri" panose="020F0502020204030204" pitchFamily="34" charset="0"/>
                <a:cs typeface="Arial" panose="020B0604020202020204" pitchFamily="34" charset="0"/>
              </a:rPr>
              <a:t>and the global cold storage market is anticipated to reach </a:t>
            </a:r>
            <a:r>
              <a:rPr lang="en-US" sz="1400" b="1" kern="0" dirty="0">
                <a:solidFill>
                  <a:srgbClr val="0A7CBA"/>
                </a:solidFill>
                <a:latin typeface="Arial" panose="020B0604020202020204"/>
                <a:ea typeface="Calibri" panose="020F0502020204030204" pitchFamily="34" charset="0"/>
                <a:cs typeface="Arial" panose="020B0604020202020204" pitchFamily="34" charset="0"/>
              </a:rPr>
              <a:t>$213B </a:t>
            </a:r>
            <a:r>
              <a:rPr lang="en-US" sz="1400" kern="0" dirty="0">
                <a:solidFill>
                  <a:srgbClr val="656569">
                    <a:lumMod val="50000"/>
                  </a:srgbClr>
                </a:solidFill>
                <a:latin typeface="Arial" panose="020B0604020202020204"/>
                <a:ea typeface="Calibri" panose="020F0502020204030204" pitchFamily="34" charset="0"/>
                <a:cs typeface="Arial" panose="020B0604020202020204" pitchFamily="34" charset="0"/>
              </a:rPr>
              <a:t>by 2025 (</a:t>
            </a:r>
            <a:r>
              <a:rPr lang="en-US" sz="1400" b="1" kern="0" dirty="0">
                <a:solidFill>
                  <a:srgbClr val="0A7CBA"/>
                </a:solidFill>
                <a:latin typeface="Arial" panose="020B0604020202020204"/>
                <a:ea typeface="Calibri" panose="020F0502020204030204" pitchFamily="34" charset="0"/>
                <a:cs typeface="Arial" panose="020B0604020202020204" pitchFamily="34" charset="0"/>
              </a:rPr>
              <a:t>12.4%</a:t>
            </a:r>
            <a:r>
              <a:rPr lang="en-US" sz="1400" kern="0" dirty="0">
                <a:solidFill>
                  <a:srgbClr val="656569">
                    <a:lumMod val="50000"/>
                  </a:srgbClr>
                </a:solidFill>
                <a:latin typeface="Arial" panose="020B0604020202020204"/>
                <a:ea typeface="Calibri" panose="020F0502020204030204" pitchFamily="34" charset="0"/>
                <a:cs typeface="Arial" panose="020B0604020202020204" pitchFamily="34" charset="0"/>
              </a:rPr>
              <a:t> CAGR)</a:t>
            </a:r>
            <a:endParaRPr lang="en-US" altLang="en-US" sz="1600" kern="0" dirty="0">
              <a:solidFill>
                <a:srgbClr val="656569">
                  <a:lumMod val="50000"/>
                </a:srgbClr>
              </a:solidFill>
              <a:latin typeface="Arial" panose="020B0604020202020204"/>
              <a:ea typeface="Calibri" panose="020F0502020204030204" pitchFamily="34" charset="0"/>
              <a:cs typeface="Arial" panose="020B0604020202020204" pitchFamily="34" charset="0"/>
            </a:endParaRPr>
          </a:p>
        </p:txBody>
      </p:sp>
      <p:graphicFrame>
        <p:nvGraphicFramePr>
          <p:cNvPr id="6" name="Chart 1906">
            <a:extLst>
              <a:ext uri="{FF2B5EF4-FFF2-40B4-BE49-F238E27FC236}">
                <a16:creationId xmlns:a16="http://schemas.microsoft.com/office/drawing/2014/main" id="{55F64D98-8BE9-4EC6-9C17-17033C01D906}"/>
              </a:ext>
            </a:extLst>
          </p:cNvPr>
          <p:cNvGraphicFramePr/>
          <p:nvPr>
            <p:extLst/>
          </p:nvPr>
        </p:nvGraphicFramePr>
        <p:xfrm>
          <a:off x="557204" y="2548765"/>
          <a:ext cx="7983114" cy="3796155"/>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 Same Side Corner Rectangle 9">
            <a:extLst>
              <a:ext uri="{FF2B5EF4-FFF2-40B4-BE49-F238E27FC236}">
                <a16:creationId xmlns:a16="http://schemas.microsoft.com/office/drawing/2014/main" id="{175664F2-EAFE-482D-8ABA-EB48D14FCE29}"/>
              </a:ext>
            </a:extLst>
          </p:cNvPr>
          <p:cNvSpPr/>
          <p:nvPr/>
        </p:nvSpPr>
        <p:spPr>
          <a:xfrm>
            <a:off x="482547" y="2228831"/>
            <a:ext cx="8199010" cy="362872"/>
          </a:xfrm>
          <a:prstGeom prst="round2SameRect">
            <a:avLst>
              <a:gd name="adj1" fmla="val 27166"/>
              <a:gd name="adj2" fmla="val 0"/>
            </a:avLst>
          </a:prstGeom>
          <a:solidFill>
            <a:srgbClr val="00538A"/>
          </a:solidFill>
          <a:ln w="12700" cap="flat" cmpd="sng" algn="ctr">
            <a:solidFill>
              <a:srgbClr val="B2B2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8" name="Shape 1676">
            <a:extLst>
              <a:ext uri="{FF2B5EF4-FFF2-40B4-BE49-F238E27FC236}">
                <a16:creationId xmlns:a16="http://schemas.microsoft.com/office/drawing/2014/main" id="{B12211D7-B6D2-4629-A414-EB15A8FF5378}"/>
              </a:ext>
            </a:extLst>
          </p:cNvPr>
          <p:cNvSpPr/>
          <p:nvPr/>
        </p:nvSpPr>
        <p:spPr>
          <a:xfrm>
            <a:off x="2342740" y="2254013"/>
            <a:ext cx="4458520" cy="3077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8800">
                <a:latin typeface="Lato Bold"/>
                <a:ea typeface="Lato Bold"/>
                <a:cs typeface="Lato Bold"/>
                <a:sym typeface="Lato Bold"/>
              </a:defRPr>
            </a:lvl1pPr>
          </a:lstStyle>
          <a:p>
            <a:pPr defTabSz="914400" eaLnBrk="1" fontAlgn="auto" hangingPunct="1">
              <a:spcBef>
                <a:spcPts val="0"/>
              </a:spcBef>
              <a:spcAft>
                <a:spcPts val="0"/>
              </a:spcAft>
              <a:defRPr>
                <a:latin typeface="Lato Light"/>
                <a:ea typeface="Lato Light"/>
                <a:cs typeface="Lato Light"/>
                <a:sym typeface="Lato Light"/>
              </a:defRPr>
            </a:pPr>
            <a:r>
              <a:rPr lang="en-US" sz="1400" b="1" kern="0" dirty="0">
                <a:solidFill>
                  <a:srgbClr val="FFFFFF"/>
                </a:solidFill>
                <a:latin typeface="Arial Narrow" panose="020B0606020202030204" pitchFamily="34" charset="0"/>
                <a:ea typeface="Arial" charset="0"/>
                <a:cs typeface="Arial" charset="0"/>
                <a:sym typeface="Lato Light"/>
              </a:rPr>
              <a:t>Global HPP Food Market Forecast &amp; Drivers (2017-2027)</a:t>
            </a:r>
            <a:endParaRPr sz="1400" b="1" kern="0" baseline="30000" dirty="0">
              <a:solidFill>
                <a:srgbClr val="FFFFFF"/>
              </a:solidFill>
              <a:latin typeface="Arial Narrow" panose="020B0606020202030204" pitchFamily="34" charset="0"/>
              <a:ea typeface="Arial" charset="0"/>
              <a:cs typeface="Arial" charset="0"/>
              <a:sym typeface="Lato Light"/>
            </a:endParaRPr>
          </a:p>
        </p:txBody>
      </p:sp>
      <p:sp>
        <p:nvSpPr>
          <p:cNvPr id="9" name="Round Same Side Corner Rectangle 15">
            <a:extLst>
              <a:ext uri="{FF2B5EF4-FFF2-40B4-BE49-F238E27FC236}">
                <a16:creationId xmlns:a16="http://schemas.microsoft.com/office/drawing/2014/main" id="{B9134AD5-536B-4526-B8F2-0DBEA2172D3D}"/>
              </a:ext>
            </a:extLst>
          </p:cNvPr>
          <p:cNvSpPr/>
          <p:nvPr/>
        </p:nvSpPr>
        <p:spPr>
          <a:xfrm>
            <a:off x="482547" y="2228831"/>
            <a:ext cx="8199010" cy="4285422"/>
          </a:xfrm>
          <a:prstGeom prst="round2SameRect">
            <a:avLst>
              <a:gd name="adj1" fmla="val 2825"/>
              <a:gd name="adj2" fmla="val 0"/>
            </a:avLst>
          </a:prstGeom>
          <a:noFill/>
          <a:ln w="12700" cap="flat" cmpd="sng" algn="ctr">
            <a:solidFill>
              <a:srgbClr val="B2B2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 name="Shape 9">
            <a:extLst>
              <a:ext uri="{FF2B5EF4-FFF2-40B4-BE49-F238E27FC236}">
                <a16:creationId xmlns:a16="http://schemas.microsoft.com/office/drawing/2014/main" id="{B61CDD11-1133-4C68-BF06-69F6CF1CC199}"/>
              </a:ext>
            </a:extLst>
          </p:cNvPr>
          <p:cNvSpPr/>
          <p:nvPr/>
        </p:nvSpPr>
        <p:spPr>
          <a:xfrm rot="8923648" flipH="1">
            <a:off x="1640318" y="3429540"/>
            <a:ext cx="5558801" cy="1268454"/>
          </a:xfrm>
          <a:prstGeom prst="swooshArrow">
            <a:avLst>
              <a:gd name="adj1" fmla="val 17081"/>
              <a:gd name="adj2" fmla="val 31370"/>
            </a:avLst>
          </a:prstGeom>
          <a:solidFill>
            <a:srgbClr val="CDDB28"/>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2B2B2"/>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53854F64-2920-41C4-B5F1-429CF7E9745D}"/>
              </a:ext>
            </a:extLst>
          </p:cNvPr>
          <p:cNvSpPr/>
          <p:nvPr/>
        </p:nvSpPr>
        <p:spPr>
          <a:xfrm>
            <a:off x="1311869" y="4270843"/>
            <a:ext cx="1099562" cy="638635"/>
          </a:xfrm>
          <a:prstGeom prst="rect">
            <a:avLst/>
          </a:prstGeom>
        </p:spPr>
        <p:txBody>
          <a:bodyPr wrap="square" anchor="ctr">
            <a:noAutofit/>
          </a:bodyPr>
          <a:lstStyle/>
          <a:p>
            <a:pPr algn="ctr" defTabSz="914400" eaLnBrk="1" fontAlgn="auto" hangingPunct="1">
              <a:spcBef>
                <a:spcPts val="0"/>
              </a:spcBef>
              <a:spcAft>
                <a:spcPts val="300"/>
              </a:spcAft>
              <a:defRPr/>
            </a:pPr>
            <a:r>
              <a:rPr lang="en-US" sz="1000" kern="0" dirty="0">
                <a:solidFill>
                  <a:srgbClr val="4E4038"/>
                </a:solidFill>
                <a:latin typeface="Arial" panose="020B0604020202020204"/>
                <a:ea typeface="+mn-ea"/>
                <a:cs typeface="+mn-cs"/>
              </a:rPr>
              <a:t>Increasing concern over </a:t>
            </a:r>
            <a:r>
              <a:rPr lang="en-US" sz="1000" b="1" kern="0" dirty="0">
                <a:solidFill>
                  <a:srgbClr val="4E4038"/>
                </a:solidFill>
                <a:latin typeface="Arial" panose="020B0604020202020204"/>
                <a:ea typeface="+mn-ea"/>
                <a:cs typeface="+mn-cs"/>
              </a:rPr>
              <a:t>food safety</a:t>
            </a:r>
          </a:p>
        </p:txBody>
      </p:sp>
      <p:sp>
        <p:nvSpPr>
          <p:cNvPr id="12" name="Rectangle 11">
            <a:extLst>
              <a:ext uri="{FF2B5EF4-FFF2-40B4-BE49-F238E27FC236}">
                <a16:creationId xmlns:a16="http://schemas.microsoft.com/office/drawing/2014/main" id="{FCE6FC78-A1D9-4DDE-8A1D-C56A64429934}"/>
              </a:ext>
            </a:extLst>
          </p:cNvPr>
          <p:cNvSpPr/>
          <p:nvPr/>
        </p:nvSpPr>
        <p:spPr>
          <a:xfrm>
            <a:off x="2450161" y="3956133"/>
            <a:ext cx="887633" cy="580577"/>
          </a:xfrm>
          <a:prstGeom prst="rect">
            <a:avLst/>
          </a:prstGeom>
        </p:spPr>
        <p:txBody>
          <a:bodyPr wrap="square" anchor="ctr">
            <a:noAutofit/>
          </a:bodyPr>
          <a:lstStyle/>
          <a:p>
            <a:pPr algn="ctr" defTabSz="914400" eaLnBrk="1" fontAlgn="auto" hangingPunct="1">
              <a:spcBef>
                <a:spcPts val="0"/>
              </a:spcBef>
              <a:spcAft>
                <a:spcPts val="300"/>
              </a:spcAft>
              <a:defRPr/>
            </a:pPr>
            <a:r>
              <a:rPr lang="en-US" sz="1000" b="1" kern="0" dirty="0">
                <a:solidFill>
                  <a:srgbClr val="4E4038"/>
                </a:solidFill>
                <a:latin typeface="Arial" panose="020B0604020202020204"/>
                <a:ea typeface="+mn-ea"/>
                <a:cs typeface="+mn-cs"/>
              </a:rPr>
              <a:t>“Clean label” </a:t>
            </a:r>
            <a:r>
              <a:rPr lang="en-US" sz="1000" kern="0" dirty="0">
                <a:solidFill>
                  <a:srgbClr val="4E4038"/>
                </a:solidFill>
                <a:latin typeface="Arial" panose="020B0604020202020204"/>
                <a:ea typeface="+mn-ea"/>
                <a:cs typeface="+mn-cs"/>
              </a:rPr>
              <a:t>trend</a:t>
            </a:r>
            <a:endParaRPr lang="en-US" sz="1000" b="1" kern="0" dirty="0">
              <a:solidFill>
                <a:srgbClr val="4E4038"/>
              </a:solidFill>
              <a:latin typeface="Arial" panose="020B0604020202020204"/>
              <a:ea typeface="+mn-ea"/>
              <a:cs typeface="+mn-cs"/>
            </a:endParaRPr>
          </a:p>
        </p:txBody>
      </p:sp>
      <p:sp>
        <p:nvSpPr>
          <p:cNvPr id="13" name="Rectangle 12">
            <a:extLst>
              <a:ext uri="{FF2B5EF4-FFF2-40B4-BE49-F238E27FC236}">
                <a16:creationId xmlns:a16="http://schemas.microsoft.com/office/drawing/2014/main" id="{07AB42DE-E5DF-43D4-BF1F-D1B1DD411BAB}"/>
              </a:ext>
            </a:extLst>
          </p:cNvPr>
          <p:cNvSpPr/>
          <p:nvPr/>
        </p:nvSpPr>
        <p:spPr>
          <a:xfrm>
            <a:off x="3269735" y="3524774"/>
            <a:ext cx="1108392" cy="638635"/>
          </a:xfrm>
          <a:prstGeom prst="rect">
            <a:avLst/>
          </a:prstGeom>
        </p:spPr>
        <p:txBody>
          <a:bodyPr wrap="square" anchor="ctr">
            <a:noAutofit/>
          </a:bodyPr>
          <a:lstStyle/>
          <a:p>
            <a:pPr algn="ctr" defTabSz="914400" eaLnBrk="1" fontAlgn="auto" hangingPunct="1">
              <a:spcBef>
                <a:spcPts val="0"/>
              </a:spcBef>
              <a:spcAft>
                <a:spcPts val="300"/>
              </a:spcAft>
              <a:defRPr/>
            </a:pPr>
            <a:r>
              <a:rPr lang="en-US" sz="1000" kern="0" dirty="0">
                <a:solidFill>
                  <a:srgbClr val="4E4038"/>
                </a:solidFill>
                <a:latin typeface="Arial" panose="020B0604020202020204"/>
                <a:ea typeface="+mn-ea"/>
                <a:cs typeface="+mn-cs"/>
              </a:rPr>
              <a:t>Demand for longer </a:t>
            </a:r>
            <a:r>
              <a:rPr lang="en-US" sz="1000" b="1" kern="0" dirty="0">
                <a:solidFill>
                  <a:srgbClr val="4E4038"/>
                </a:solidFill>
                <a:latin typeface="Arial" panose="020B0604020202020204"/>
                <a:ea typeface="+mn-ea"/>
                <a:cs typeface="+mn-cs"/>
              </a:rPr>
              <a:t>shelf life</a:t>
            </a:r>
          </a:p>
        </p:txBody>
      </p:sp>
      <p:sp>
        <p:nvSpPr>
          <p:cNvPr id="14" name="Rectangle 13">
            <a:extLst>
              <a:ext uri="{FF2B5EF4-FFF2-40B4-BE49-F238E27FC236}">
                <a16:creationId xmlns:a16="http://schemas.microsoft.com/office/drawing/2014/main" id="{6FD1596B-9A8A-472A-9938-0721565A71F8}"/>
              </a:ext>
            </a:extLst>
          </p:cNvPr>
          <p:cNvSpPr/>
          <p:nvPr/>
        </p:nvSpPr>
        <p:spPr>
          <a:xfrm>
            <a:off x="4202616" y="3156871"/>
            <a:ext cx="1019694" cy="580577"/>
          </a:xfrm>
          <a:prstGeom prst="rect">
            <a:avLst/>
          </a:prstGeom>
        </p:spPr>
        <p:txBody>
          <a:bodyPr wrap="square" anchor="ctr">
            <a:noAutofit/>
          </a:bodyPr>
          <a:lstStyle/>
          <a:p>
            <a:pPr algn="ctr" defTabSz="914400" eaLnBrk="1" fontAlgn="auto" hangingPunct="1">
              <a:spcBef>
                <a:spcPts val="0"/>
              </a:spcBef>
              <a:spcAft>
                <a:spcPts val="300"/>
              </a:spcAft>
              <a:defRPr/>
            </a:pPr>
            <a:r>
              <a:rPr lang="en-US" sz="1000" b="1" kern="0" dirty="0">
                <a:solidFill>
                  <a:srgbClr val="4E4038"/>
                </a:solidFill>
                <a:latin typeface="Arial" panose="020B0604020202020204"/>
                <a:ea typeface="+mn-ea"/>
                <a:cs typeface="+mn-cs"/>
              </a:rPr>
              <a:t>Sustainability </a:t>
            </a:r>
            <a:r>
              <a:rPr lang="en-US" sz="1000" kern="0" dirty="0">
                <a:solidFill>
                  <a:srgbClr val="4E4038"/>
                </a:solidFill>
                <a:latin typeface="Arial" panose="020B0604020202020204"/>
                <a:ea typeface="+mn-ea"/>
                <a:cs typeface="+mn-cs"/>
              </a:rPr>
              <a:t>&amp; reduced waste</a:t>
            </a:r>
          </a:p>
        </p:txBody>
      </p:sp>
      <p:sp>
        <p:nvSpPr>
          <p:cNvPr id="15" name="Rectangle 14">
            <a:extLst>
              <a:ext uri="{FF2B5EF4-FFF2-40B4-BE49-F238E27FC236}">
                <a16:creationId xmlns:a16="http://schemas.microsoft.com/office/drawing/2014/main" id="{1B0531AB-CE09-4452-BA4D-5F0F40941FDB}"/>
              </a:ext>
            </a:extLst>
          </p:cNvPr>
          <p:cNvSpPr/>
          <p:nvPr/>
        </p:nvSpPr>
        <p:spPr>
          <a:xfrm>
            <a:off x="5038393" y="2686874"/>
            <a:ext cx="1357212" cy="580577"/>
          </a:xfrm>
          <a:prstGeom prst="rect">
            <a:avLst/>
          </a:prstGeom>
        </p:spPr>
        <p:txBody>
          <a:bodyPr wrap="square" anchor="ctr">
            <a:noAutofit/>
          </a:bodyPr>
          <a:lstStyle/>
          <a:p>
            <a:pPr algn="ctr" defTabSz="914400" eaLnBrk="1" fontAlgn="auto" hangingPunct="1">
              <a:spcBef>
                <a:spcPts val="0"/>
              </a:spcBef>
              <a:spcAft>
                <a:spcPts val="300"/>
              </a:spcAft>
              <a:defRPr/>
            </a:pPr>
            <a:r>
              <a:rPr lang="en-US" sz="1000" b="1" kern="0" dirty="0">
                <a:solidFill>
                  <a:srgbClr val="4E4038"/>
                </a:solidFill>
                <a:latin typeface="Arial" panose="020B0604020202020204"/>
                <a:ea typeface="+mn-ea"/>
                <a:cs typeface="+mn-cs"/>
              </a:rPr>
              <a:t>Consumer preferences </a:t>
            </a:r>
            <a:r>
              <a:rPr lang="en-US" sz="1000" kern="0" dirty="0">
                <a:solidFill>
                  <a:srgbClr val="4E4038"/>
                </a:solidFill>
                <a:latin typeface="Arial" panose="020B0604020202020204"/>
                <a:ea typeface="+mn-ea"/>
                <a:cs typeface="+mn-cs"/>
              </a:rPr>
              <a:t>expanding perimeter of store</a:t>
            </a:r>
          </a:p>
        </p:txBody>
      </p:sp>
      <p:sp>
        <p:nvSpPr>
          <p:cNvPr id="16" name="Rectangle 15">
            <a:extLst>
              <a:ext uri="{FF2B5EF4-FFF2-40B4-BE49-F238E27FC236}">
                <a16:creationId xmlns:a16="http://schemas.microsoft.com/office/drawing/2014/main" id="{E87A00DF-4F4D-4D95-957C-222D48542CBB}"/>
              </a:ext>
            </a:extLst>
          </p:cNvPr>
          <p:cNvSpPr/>
          <p:nvPr/>
        </p:nvSpPr>
        <p:spPr>
          <a:xfrm rot="16200000">
            <a:off x="24143" y="4165759"/>
            <a:ext cx="1342035" cy="261610"/>
          </a:xfrm>
          <a:prstGeom prst="rect">
            <a:avLst/>
          </a:prstGeom>
        </p:spPr>
        <p:txBody>
          <a:bodyPr wrap="none">
            <a:spAutoFit/>
          </a:bodyPr>
          <a:lstStyle/>
          <a:p>
            <a:pPr algn="ctr" defTabSz="914400" eaLnBrk="1" fontAlgn="auto" hangingPunct="1">
              <a:spcBef>
                <a:spcPts val="0"/>
              </a:spcBef>
              <a:spcAft>
                <a:spcPts val="0"/>
              </a:spcAft>
              <a:defRPr sz="1050" b="0" i="0" u="none" strike="noStrike" kern="1200" baseline="0">
                <a:solidFill>
                  <a:srgbClr val="000000"/>
                </a:solidFill>
                <a:latin typeface="+mn-lt"/>
                <a:ea typeface="+mn-ea"/>
                <a:cs typeface="+mn-cs"/>
              </a:defRPr>
            </a:pPr>
            <a:r>
              <a:rPr lang="en-US" sz="1100" b="1" dirty="0">
                <a:solidFill>
                  <a:srgbClr val="4E4038"/>
                </a:solidFill>
                <a:latin typeface="Arial" panose="020B0604020202020204" pitchFamily="34" charset="0"/>
                <a:ea typeface="+mn-ea"/>
                <a:cs typeface="Arial" panose="020B0604020202020204" pitchFamily="34" charset="0"/>
              </a:rPr>
              <a:t>Market Size ($bn)</a:t>
            </a:r>
          </a:p>
        </p:txBody>
      </p:sp>
      <p:sp>
        <p:nvSpPr>
          <p:cNvPr id="17" name="Freeform 3">
            <a:extLst>
              <a:ext uri="{FF2B5EF4-FFF2-40B4-BE49-F238E27FC236}">
                <a16:creationId xmlns:a16="http://schemas.microsoft.com/office/drawing/2014/main" id="{35B4B64B-5EA3-4203-865C-505BFA0B60F2}"/>
              </a:ext>
            </a:extLst>
          </p:cNvPr>
          <p:cNvSpPr/>
          <p:nvPr/>
        </p:nvSpPr>
        <p:spPr>
          <a:xfrm flipH="1">
            <a:off x="-92264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Title 1">
            <a:extLst>
              <a:ext uri="{FF2B5EF4-FFF2-40B4-BE49-F238E27FC236}">
                <a16:creationId xmlns:a16="http://schemas.microsoft.com/office/drawing/2014/main" id="{B6E106C9-C56D-4677-9745-DC2B66BB5419}"/>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Market trends</a:t>
            </a:r>
          </a:p>
        </p:txBody>
      </p:sp>
      <p:sp>
        <p:nvSpPr>
          <p:cNvPr id="19" name="Slide Number Placeholder 6">
            <a:extLst>
              <a:ext uri="{FF2B5EF4-FFF2-40B4-BE49-F238E27FC236}">
                <a16:creationId xmlns:a16="http://schemas.microsoft.com/office/drawing/2014/main" id="{114745AA-5B7A-458F-BEE5-F1511F5DD784}"/>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28</a:t>
            </a:fld>
            <a:endParaRPr lang="en-US" dirty="0"/>
          </a:p>
        </p:txBody>
      </p:sp>
    </p:spTree>
    <p:extLst>
      <p:ext uri="{BB962C8B-B14F-4D97-AF65-F5344CB8AC3E}">
        <p14:creationId xmlns:p14="http://schemas.microsoft.com/office/powerpoint/2010/main" val="236647756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1DE3C964-B92F-4008-9046-279932EECEFF}"/>
              </a:ext>
            </a:extLst>
          </p:cNvPr>
          <p:cNvSpPr/>
          <p:nvPr/>
        </p:nvSpPr>
        <p:spPr>
          <a:xfrm flipH="1">
            <a:off x="-137984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F1918AEA-5A8D-4DF0-92B5-0CF07CEAA63F}"/>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HPP TRENDS</a:t>
            </a:r>
          </a:p>
        </p:txBody>
      </p:sp>
      <p:cxnSp>
        <p:nvCxnSpPr>
          <p:cNvPr id="5" name="Straight Connector 4">
            <a:extLst>
              <a:ext uri="{FF2B5EF4-FFF2-40B4-BE49-F238E27FC236}">
                <a16:creationId xmlns:a16="http://schemas.microsoft.com/office/drawing/2014/main" id="{F8011736-662A-48A0-B613-07DCAB305725}"/>
              </a:ext>
            </a:extLst>
          </p:cNvPr>
          <p:cNvCxnSpPr/>
          <p:nvPr/>
        </p:nvCxnSpPr>
        <p:spPr>
          <a:xfrm>
            <a:off x="667942" y="3714849"/>
            <a:ext cx="780811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6D9B51-A3FA-413C-9DEC-466142567320}"/>
              </a:ext>
            </a:extLst>
          </p:cNvPr>
          <p:cNvCxnSpPr/>
          <p:nvPr/>
        </p:nvCxnSpPr>
        <p:spPr>
          <a:xfrm>
            <a:off x="4569619" y="1444362"/>
            <a:ext cx="4763" cy="468770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card&#10;&#10;Description generated with high confidence">
            <a:extLst>
              <a:ext uri="{FF2B5EF4-FFF2-40B4-BE49-F238E27FC236}">
                <a16:creationId xmlns:a16="http://schemas.microsoft.com/office/drawing/2014/main" id="{BDE7CE03-0DCF-4479-B21E-65089D9F12CA}"/>
              </a:ext>
            </a:extLst>
          </p:cNvPr>
          <p:cNvPicPr>
            <a:picLocks noChangeAspect="1"/>
          </p:cNvPicPr>
          <p:nvPr/>
        </p:nvPicPr>
        <p:blipFill>
          <a:blip r:embed="rId2"/>
          <a:stretch>
            <a:fillRect/>
          </a:stretch>
        </p:blipFill>
        <p:spPr>
          <a:xfrm>
            <a:off x="3805640" y="3052334"/>
            <a:ext cx="1532721" cy="1369641"/>
          </a:xfrm>
          <a:prstGeom prst="rect">
            <a:avLst/>
          </a:prstGeom>
        </p:spPr>
      </p:pic>
      <p:sp>
        <p:nvSpPr>
          <p:cNvPr id="8" name="Rectangle 7">
            <a:extLst>
              <a:ext uri="{FF2B5EF4-FFF2-40B4-BE49-F238E27FC236}">
                <a16:creationId xmlns:a16="http://schemas.microsoft.com/office/drawing/2014/main" id="{F1BD20C1-7DFC-46E3-B986-1190DDD52B23}"/>
              </a:ext>
            </a:extLst>
          </p:cNvPr>
          <p:cNvSpPr/>
          <p:nvPr/>
        </p:nvSpPr>
        <p:spPr>
          <a:xfrm>
            <a:off x="5714670" y="1295283"/>
            <a:ext cx="1765233" cy="338554"/>
          </a:xfrm>
          <a:prstGeom prst="rect">
            <a:avLst/>
          </a:prstGeom>
        </p:spPr>
        <p:txBody>
          <a:bodyPr wrap="square" anchor="ctr">
            <a:spAutoFit/>
          </a:bodyPr>
          <a:lstStyle/>
          <a:p>
            <a:pPr lvl="0" algn="ctr"/>
            <a:r>
              <a:rPr lang="en-US" sz="1600" b="1" dirty="0">
                <a:solidFill>
                  <a:schemeClr val="accent1"/>
                </a:solidFill>
                <a:latin typeface="Arial Narrow" panose="020B0606020202030204" pitchFamily="34" charset="0"/>
                <a:ea typeface="+mn-ea"/>
                <a:cs typeface="+mn-cs"/>
              </a:rPr>
              <a:t>Food Safety</a:t>
            </a:r>
          </a:p>
        </p:txBody>
      </p:sp>
      <p:sp>
        <p:nvSpPr>
          <p:cNvPr id="9" name="Rectangle 8">
            <a:extLst>
              <a:ext uri="{FF2B5EF4-FFF2-40B4-BE49-F238E27FC236}">
                <a16:creationId xmlns:a16="http://schemas.microsoft.com/office/drawing/2014/main" id="{0F12414F-0F3D-4D07-A7E2-9D9DADDD6179}"/>
              </a:ext>
            </a:extLst>
          </p:cNvPr>
          <p:cNvSpPr/>
          <p:nvPr/>
        </p:nvSpPr>
        <p:spPr>
          <a:xfrm>
            <a:off x="1329692" y="1295283"/>
            <a:ext cx="1787669" cy="338554"/>
          </a:xfrm>
          <a:prstGeom prst="rect">
            <a:avLst/>
          </a:prstGeom>
        </p:spPr>
        <p:txBody>
          <a:bodyPr wrap="none" anchor="ctr">
            <a:spAutoFit/>
          </a:bodyPr>
          <a:lstStyle/>
          <a:p>
            <a:pPr lvl="0" algn="ctr"/>
            <a:r>
              <a:rPr lang="en-US" sz="1600" b="1" dirty="0">
                <a:solidFill>
                  <a:schemeClr val="accent1"/>
                </a:solidFill>
                <a:latin typeface="Arial Narrow" panose="020B0606020202030204" pitchFamily="34" charset="0"/>
                <a:ea typeface="+mn-ea"/>
                <a:cs typeface="+mn-cs"/>
              </a:rPr>
              <a:t>Shelf Life Extension</a:t>
            </a:r>
          </a:p>
        </p:txBody>
      </p:sp>
      <p:sp>
        <p:nvSpPr>
          <p:cNvPr id="10" name="Rectangle 9">
            <a:extLst>
              <a:ext uri="{FF2B5EF4-FFF2-40B4-BE49-F238E27FC236}">
                <a16:creationId xmlns:a16="http://schemas.microsoft.com/office/drawing/2014/main" id="{19651850-DD6F-43D1-A04D-FE19D705D26C}"/>
              </a:ext>
            </a:extLst>
          </p:cNvPr>
          <p:cNvSpPr/>
          <p:nvPr/>
        </p:nvSpPr>
        <p:spPr>
          <a:xfrm>
            <a:off x="1053107" y="3743971"/>
            <a:ext cx="2340839" cy="338554"/>
          </a:xfrm>
          <a:prstGeom prst="rect">
            <a:avLst/>
          </a:prstGeom>
        </p:spPr>
        <p:txBody>
          <a:bodyPr wrap="square" anchor="ctr">
            <a:spAutoFit/>
          </a:bodyPr>
          <a:lstStyle/>
          <a:p>
            <a:pPr lvl="0" algn="ctr"/>
            <a:r>
              <a:rPr lang="en-US" sz="1600" b="1" dirty="0">
                <a:solidFill>
                  <a:schemeClr val="accent1"/>
                </a:solidFill>
                <a:latin typeface="Arial Narrow" panose="020B0606020202030204" pitchFamily="34" charset="0"/>
                <a:ea typeface="+mn-ea"/>
                <a:cs typeface="+mn-cs"/>
              </a:rPr>
              <a:t>Clean Label Trend</a:t>
            </a:r>
          </a:p>
        </p:txBody>
      </p:sp>
      <p:sp>
        <p:nvSpPr>
          <p:cNvPr id="11" name="Rectangle 10">
            <a:extLst>
              <a:ext uri="{FF2B5EF4-FFF2-40B4-BE49-F238E27FC236}">
                <a16:creationId xmlns:a16="http://schemas.microsoft.com/office/drawing/2014/main" id="{14D126FF-36A8-4AEE-83BA-D776960BD033}"/>
              </a:ext>
            </a:extLst>
          </p:cNvPr>
          <p:cNvSpPr/>
          <p:nvPr/>
        </p:nvSpPr>
        <p:spPr>
          <a:xfrm>
            <a:off x="5038571" y="3743971"/>
            <a:ext cx="3777312" cy="338554"/>
          </a:xfrm>
          <a:prstGeom prst="rect">
            <a:avLst/>
          </a:prstGeom>
        </p:spPr>
        <p:txBody>
          <a:bodyPr anchor="ctr">
            <a:spAutoFit/>
          </a:bodyPr>
          <a:lstStyle/>
          <a:p>
            <a:pPr lvl="0" algn="ctr"/>
            <a:r>
              <a:rPr lang="en-US" sz="1600" b="1" dirty="0">
                <a:solidFill>
                  <a:schemeClr val="accent1"/>
                </a:solidFill>
                <a:latin typeface="Arial Narrow" panose="020B0606020202030204" pitchFamily="34" charset="0"/>
                <a:ea typeface="+mn-ea"/>
                <a:cs typeface="+mn-cs"/>
              </a:rPr>
              <a:t>Sustainability / Reducing Food Waste</a:t>
            </a:r>
          </a:p>
        </p:txBody>
      </p:sp>
      <p:pic>
        <p:nvPicPr>
          <p:cNvPr id="12" name="Picture 11">
            <a:extLst>
              <a:ext uri="{FF2B5EF4-FFF2-40B4-BE49-F238E27FC236}">
                <a16:creationId xmlns:a16="http://schemas.microsoft.com/office/drawing/2014/main" id="{D216D588-CF14-4D97-A331-7E0083367A7B}"/>
              </a:ext>
            </a:extLst>
          </p:cNvPr>
          <p:cNvPicPr>
            <a:picLocks noChangeAspect="1"/>
          </p:cNvPicPr>
          <p:nvPr/>
        </p:nvPicPr>
        <p:blipFill rotWithShape="1">
          <a:blip r:embed="rId3"/>
          <a:srcRect r="1453"/>
          <a:stretch/>
        </p:blipFill>
        <p:spPr>
          <a:xfrm>
            <a:off x="4942546" y="1833762"/>
            <a:ext cx="2699961" cy="911857"/>
          </a:xfrm>
          <a:prstGeom prst="rect">
            <a:avLst/>
          </a:prstGeom>
          <a:ln>
            <a:solidFill>
              <a:schemeClr val="bg1"/>
            </a:solidFill>
          </a:ln>
        </p:spPr>
      </p:pic>
      <p:grpSp>
        <p:nvGrpSpPr>
          <p:cNvPr id="13" name="Group 13">
            <a:extLst>
              <a:ext uri="{FF2B5EF4-FFF2-40B4-BE49-F238E27FC236}">
                <a16:creationId xmlns:a16="http://schemas.microsoft.com/office/drawing/2014/main" id="{E78F8079-9F1E-4ED1-AECF-DFEF74580BC8}"/>
              </a:ext>
            </a:extLst>
          </p:cNvPr>
          <p:cNvGrpSpPr/>
          <p:nvPr/>
        </p:nvGrpSpPr>
        <p:grpSpPr>
          <a:xfrm>
            <a:off x="6655393" y="2145842"/>
            <a:ext cx="1932261" cy="908373"/>
            <a:chOff x="236947" y="4603537"/>
            <a:chExt cx="4165721" cy="1873463"/>
          </a:xfrm>
        </p:grpSpPr>
        <p:pic>
          <p:nvPicPr>
            <p:cNvPr id="14" name="Picture 12">
              <a:extLst>
                <a:ext uri="{FF2B5EF4-FFF2-40B4-BE49-F238E27FC236}">
                  <a16:creationId xmlns:a16="http://schemas.microsoft.com/office/drawing/2014/main" id="{DBF667BA-9246-4B11-A360-E789995F27C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b="15860"/>
            <a:stretch/>
          </p:blipFill>
          <p:spPr>
            <a:xfrm>
              <a:off x="236947" y="5638145"/>
              <a:ext cx="4165721" cy="838855"/>
            </a:xfrm>
            <a:prstGeom prst="rect">
              <a:avLst/>
            </a:prstGeom>
            <a:ln w="12700" cap="sq">
              <a:solidFill>
                <a:schemeClr val="bg1"/>
              </a:solidFill>
              <a:prstDash val="solid"/>
              <a:miter lim="800000"/>
            </a:ln>
            <a:effectLst/>
          </p:spPr>
        </p:pic>
        <p:pic>
          <p:nvPicPr>
            <p:cNvPr id="15" name="Picture 13">
              <a:extLst>
                <a:ext uri="{FF2B5EF4-FFF2-40B4-BE49-F238E27FC236}">
                  <a16:creationId xmlns:a16="http://schemas.microsoft.com/office/drawing/2014/main" id="{3B9D4C28-7908-476F-8629-512D86F20C2F}"/>
                </a:ext>
              </a:extLst>
            </p:cNvPr>
            <p:cNvPicPr>
              <a:picLocks noChangeAspect="1"/>
            </p:cNvPicPr>
            <p:nvPr/>
          </p:nvPicPr>
          <p:blipFill>
            <a:blip r:embed="rId6"/>
            <a:stretch>
              <a:fillRect/>
            </a:stretch>
          </p:blipFill>
          <p:spPr>
            <a:xfrm>
              <a:off x="236947" y="4603537"/>
              <a:ext cx="4165720" cy="1016688"/>
            </a:xfrm>
            <a:prstGeom prst="rect">
              <a:avLst/>
            </a:prstGeom>
            <a:ln w="19050" cap="sq">
              <a:solidFill>
                <a:schemeClr val="accent2"/>
              </a:solidFill>
              <a:prstDash val="solid"/>
              <a:miter lim="800000"/>
            </a:ln>
            <a:effectLst/>
          </p:spPr>
        </p:pic>
      </p:grpSp>
      <p:sp>
        <p:nvSpPr>
          <p:cNvPr id="16" name="Rectangle 15">
            <a:extLst>
              <a:ext uri="{FF2B5EF4-FFF2-40B4-BE49-F238E27FC236}">
                <a16:creationId xmlns:a16="http://schemas.microsoft.com/office/drawing/2014/main" id="{8CE1E3DA-B641-483C-8FE1-9A144CF2DC8B}"/>
              </a:ext>
            </a:extLst>
          </p:cNvPr>
          <p:cNvSpPr/>
          <p:nvPr/>
        </p:nvSpPr>
        <p:spPr>
          <a:xfrm>
            <a:off x="1428206" y="1916867"/>
            <a:ext cx="2841439" cy="1685077"/>
          </a:xfrm>
          <a:prstGeom prst="rect">
            <a:avLst/>
          </a:prstGeom>
        </p:spPr>
        <p:txBody>
          <a:bodyPr wrap="square" anchor="ctr">
            <a:spAutoFit/>
          </a:bodyPr>
          <a:lstStyle/>
          <a:p>
            <a:pPr lvl="0">
              <a:spcAft>
                <a:spcPts val="1800"/>
              </a:spcAft>
            </a:pPr>
            <a:r>
              <a:rPr lang="en-US" sz="1050" dirty="0">
                <a:solidFill>
                  <a:schemeClr val="accent5"/>
                </a:solidFill>
                <a:latin typeface="+mn-lt"/>
                <a:ea typeface="Calibri" panose="020F0502020204030204" pitchFamily="34" charset="0"/>
              </a:rPr>
              <a:t>Of producers say the biggest reason they use HPP is for shelf-life extension</a:t>
            </a:r>
          </a:p>
          <a:p>
            <a:pPr>
              <a:spcAft>
                <a:spcPts val="1800"/>
              </a:spcAft>
            </a:pPr>
            <a:r>
              <a:rPr lang="en-US" sz="1050" dirty="0">
                <a:solidFill>
                  <a:schemeClr val="accent5"/>
                </a:solidFill>
                <a:latin typeface="+mn-lt"/>
                <a:ea typeface="Calibri" panose="020F0502020204030204" pitchFamily="34" charset="0"/>
              </a:rPr>
              <a:t>of retailers say they are more likely to purchase a product with a longer shelf life</a:t>
            </a:r>
          </a:p>
          <a:p>
            <a:pPr>
              <a:spcAft>
                <a:spcPts val="1800"/>
              </a:spcAft>
            </a:pPr>
            <a:r>
              <a:rPr lang="en-US" sz="1050" dirty="0">
                <a:solidFill>
                  <a:schemeClr val="accent5"/>
                </a:solidFill>
                <a:latin typeface="+mn-lt"/>
                <a:ea typeface="Calibri" panose="020F0502020204030204" pitchFamily="34" charset="0"/>
              </a:rPr>
              <a:t>of food producers say they could expand distribution range if their products had a longer shelf life</a:t>
            </a:r>
            <a:endParaRPr lang="en-US" altLang="en-US" sz="1050" dirty="0">
              <a:solidFill>
                <a:schemeClr val="accent5"/>
              </a:solidFill>
              <a:latin typeface="+mn-lt"/>
              <a:ea typeface="Calibri" panose="020F0502020204030204" pitchFamily="34" charset="0"/>
            </a:endParaRPr>
          </a:p>
        </p:txBody>
      </p:sp>
      <p:sp>
        <p:nvSpPr>
          <p:cNvPr id="17" name="Rectangle 16">
            <a:extLst>
              <a:ext uri="{FF2B5EF4-FFF2-40B4-BE49-F238E27FC236}">
                <a16:creationId xmlns:a16="http://schemas.microsoft.com/office/drawing/2014/main" id="{86E4377F-D31D-4C09-AD00-827DF25E6C34}"/>
              </a:ext>
            </a:extLst>
          </p:cNvPr>
          <p:cNvSpPr/>
          <p:nvPr/>
        </p:nvSpPr>
        <p:spPr>
          <a:xfrm>
            <a:off x="616278" y="1926445"/>
            <a:ext cx="780983" cy="400110"/>
          </a:xfrm>
          <a:prstGeom prst="rect">
            <a:avLst/>
          </a:prstGeom>
        </p:spPr>
        <p:txBody>
          <a:bodyPr wrap="none" rIns="91440">
            <a:spAutoFit/>
          </a:bodyPr>
          <a:lstStyle/>
          <a:p>
            <a:pPr algn="r"/>
            <a:r>
              <a:rPr lang="en-US" sz="2000" b="1" kern="0" dirty="0">
                <a:solidFill>
                  <a:schemeClr val="accent2"/>
                </a:solidFill>
                <a:latin typeface="Arial Narrow" panose="020B0606020202030204" pitchFamily="34" charset="0"/>
                <a:ea typeface="Calibri" panose="020F0502020204030204" pitchFamily="34" charset="0"/>
                <a:cs typeface="Arial" panose="020B0604020202020204" pitchFamily="34" charset="0"/>
              </a:rPr>
              <a:t>73.4%</a:t>
            </a:r>
            <a:endParaRPr lang="en-US" sz="2000" dirty="0">
              <a:solidFill>
                <a:schemeClr val="accent2"/>
              </a:solidFill>
              <a:latin typeface="Arial Narrow" panose="020B0606020202030204" pitchFamily="34" charset="0"/>
            </a:endParaRPr>
          </a:p>
        </p:txBody>
      </p:sp>
      <p:sp>
        <p:nvSpPr>
          <p:cNvPr id="18" name="Rectangle 17">
            <a:extLst>
              <a:ext uri="{FF2B5EF4-FFF2-40B4-BE49-F238E27FC236}">
                <a16:creationId xmlns:a16="http://schemas.microsoft.com/office/drawing/2014/main" id="{C36764EE-34CC-495C-BE5E-FA900D68C3CA}"/>
              </a:ext>
            </a:extLst>
          </p:cNvPr>
          <p:cNvSpPr/>
          <p:nvPr/>
        </p:nvSpPr>
        <p:spPr>
          <a:xfrm>
            <a:off x="616278" y="2487043"/>
            <a:ext cx="780983" cy="400110"/>
          </a:xfrm>
          <a:prstGeom prst="rect">
            <a:avLst/>
          </a:prstGeom>
        </p:spPr>
        <p:txBody>
          <a:bodyPr wrap="none" rIns="91440">
            <a:spAutoFit/>
          </a:bodyPr>
          <a:lstStyle/>
          <a:p>
            <a:pPr algn="r"/>
            <a:r>
              <a:rPr lang="en-US" sz="2000" b="1" kern="0" dirty="0">
                <a:solidFill>
                  <a:schemeClr val="accent2"/>
                </a:solidFill>
                <a:latin typeface="Arial Narrow" panose="020B0606020202030204" pitchFamily="34" charset="0"/>
                <a:ea typeface="Calibri" panose="020F0502020204030204" pitchFamily="34" charset="0"/>
                <a:cs typeface="Arial" panose="020B0604020202020204" pitchFamily="34" charset="0"/>
              </a:rPr>
              <a:t>96.2%</a:t>
            </a:r>
            <a:endParaRPr lang="en-US" sz="2000" dirty="0">
              <a:solidFill>
                <a:schemeClr val="accent2"/>
              </a:solidFill>
              <a:latin typeface="Arial Narrow" panose="020B0606020202030204" pitchFamily="34" charset="0"/>
            </a:endParaRPr>
          </a:p>
        </p:txBody>
      </p:sp>
      <p:sp>
        <p:nvSpPr>
          <p:cNvPr id="19" name="Rectangle 18">
            <a:extLst>
              <a:ext uri="{FF2B5EF4-FFF2-40B4-BE49-F238E27FC236}">
                <a16:creationId xmlns:a16="http://schemas.microsoft.com/office/drawing/2014/main" id="{0EF5BBB6-2E53-44D0-8E65-83DB9F6CC472}"/>
              </a:ext>
            </a:extLst>
          </p:cNvPr>
          <p:cNvSpPr/>
          <p:nvPr/>
        </p:nvSpPr>
        <p:spPr>
          <a:xfrm>
            <a:off x="616278" y="3039339"/>
            <a:ext cx="780983" cy="400110"/>
          </a:xfrm>
          <a:prstGeom prst="rect">
            <a:avLst/>
          </a:prstGeom>
        </p:spPr>
        <p:txBody>
          <a:bodyPr wrap="none" rIns="91440">
            <a:spAutoFit/>
          </a:bodyPr>
          <a:lstStyle/>
          <a:p>
            <a:pPr algn="r"/>
            <a:r>
              <a:rPr lang="en-US" sz="2000" b="1" kern="0" dirty="0">
                <a:solidFill>
                  <a:schemeClr val="accent2"/>
                </a:solidFill>
                <a:latin typeface="Arial Narrow" panose="020B0606020202030204" pitchFamily="34" charset="0"/>
                <a:ea typeface="Calibri" panose="020F0502020204030204" pitchFamily="34" charset="0"/>
                <a:cs typeface="Arial" panose="020B0604020202020204" pitchFamily="34" charset="0"/>
              </a:rPr>
              <a:t>94.4%</a:t>
            </a:r>
            <a:endParaRPr lang="en-US" sz="2000" dirty="0">
              <a:solidFill>
                <a:schemeClr val="accent2"/>
              </a:solidFill>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9B76CB6B-3E25-47C5-B037-DC5B61A3A554}"/>
              </a:ext>
            </a:extLst>
          </p:cNvPr>
          <p:cNvCxnSpPr>
            <a:cxnSpLocks/>
          </p:cNvCxnSpPr>
          <p:nvPr/>
        </p:nvCxnSpPr>
        <p:spPr>
          <a:xfrm>
            <a:off x="1393681" y="1946120"/>
            <a:ext cx="0" cy="1644655"/>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nvGrpSpPr>
          <p:cNvPr id="21" name="Group 14">
            <a:extLst>
              <a:ext uri="{FF2B5EF4-FFF2-40B4-BE49-F238E27FC236}">
                <a16:creationId xmlns:a16="http://schemas.microsoft.com/office/drawing/2014/main" id="{18A23F3C-CBE3-4513-BFD4-F270D0B28F7B}"/>
              </a:ext>
            </a:extLst>
          </p:cNvPr>
          <p:cNvGrpSpPr/>
          <p:nvPr/>
        </p:nvGrpSpPr>
        <p:grpSpPr>
          <a:xfrm>
            <a:off x="5297902" y="2938263"/>
            <a:ext cx="3476989" cy="684339"/>
            <a:chOff x="849078" y="1166910"/>
            <a:chExt cx="7835450" cy="1590353"/>
          </a:xfrm>
        </p:grpSpPr>
        <p:pic>
          <p:nvPicPr>
            <p:cNvPr id="22" name="Picture 6">
              <a:extLst>
                <a:ext uri="{FF2B5EF4-FFF2-40B4-BE49-F238E27FC236}">
                  <a16:creationId xmlns:a16="http://schemas.microsoft.com/office/drawing/2014/main" id="{6BADC554-E15C-4C37-A90E-A2342A24D649}"/>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849078" y="1507133"/>
              <a:ext cx="7835450" cy="1250130"/>
            </a:xfrm>
            <a:prstGeom prst="rect">
              <a:avLst/>
            </a:prstGeom>
            <a:ln w="12700" cap="sq">
              <a:solidFill>
                <a:schemeClr val="bg1"/>
              </a:solidFill>
              <a:prstDash val="solid"/>
              <a:miter lim="800000"/>
            </a:ln>
            <a:effectLst/>
          </p:spPr>
        </p:pic>
        <p:pic>
          <p:nvPicPr>
            <p:cNvPr id="23" name="Picture 7">
              <a:extLst>
                <a:ext uri="{FF2B5EF4-FFF2-40B4-BE49-F238E27FC236}">
                  <a16:creationId xmlns:a16="http://schemas.microsoft.com/office/drawing/2014/main" id="{3431EA1A-12BD-4A76-8C2A-08B24E1CC06C}"/>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Lst>
            </a:blip>
            <a:srcRect t="-1" b="30227"/>
            <a:stretch/>
          </p:blipFill>
          <p:spPr>
            <a:xfrm>
              <a:off x="849078" y="1166910"/>
              <a:ext cx="2855732" cy="319132"/>
            </a:xfrm>
            <a:prstGeom prst="rect">
              <a:avLst/>
            </a:prstGeom>
            <a:ln w="19050" cap="sq">
              <a:solidFill>
                <a:schemeClr val="accent2"/>
              </a:solidFill>
              <a:prstDash val="solid"/>
              <a:miter lim="800000"/>
            </a:ln>
            <a:effectLst/>
          </p:spPr>
        </p:pic>
      </p:grpSp>
      <p:sp>
        <p:nvSpPr>
          <p:cNvPr id="24" name="Rectangle 23">
            <a:extLst>
              <a:ext uri="{FF2B5EF4-FFF2-40B4-BE49-F238E27FC236}">
                <a16:creationId xmlns:a16="http://schemas.microsoft.com/office/drawing/2014/main" id="{764EB6F5-C2E2-4361-A6B5-EC06B93A2AB9}"/>
              </a:ext>
            </a:extLst>
          </p:cNvPr>
          <p:cNvSpPr/>
          <p:nvPr/>
        </p:nvSpPr>
        <p:spPr>
          <a:xfrm>
            <a:off x="5764275" y="4389059"/>
            <a:ext cx="2841439" cy="1523494"/>
          </a:xfrm>
          <a:prstGeom prst="rect">
            <a:avLst/>
          </a:prstGeom>
        </p:spPr>
        <p:txBody>
          <a:bodyPr wrap="square" anchor="ctr">
            <a:spAutoFit/>
          </a:bodyPr>
          <a:lstStyle/>
          <a:p>
            <a:pPr lvl="0">
              <a:spcAft>
                <a:spcPts val="1800"/>
              </a:spcAft>
            </a:pPr>
            <a:r>
              <a:rPr lang="en-US" sz="1050" dirty="0">
                <a:solidFill>
                  <a:schemeClr val="accent5"/>
                </a:solidFill>
                <a:latin typeface="+mn-lt"/>
                <a:ea typeface="Calibri" panose="020F0502020204030204" pitchFamily="34" charset="0"/>
              </a:rPr>
              <a:t>Of food that is produced in America goes to waste (133 billion lbs. annually)</a:t>
            </a:r>
          </a:p>
          <a:p>
            <a:pPr>
              <a:spcAft>
                <a:spcPts val="1800"/>
              </a:spcAft>
            </a:pPr>
            <a:r>
              <a:rPr lang="en-US" sz="1050" dirty="0">
                <a:solidFill>
                  <a:schemeClr val="accent5"/>
                </a:solidFill>
                <a:latin typeface="+mn-lt"/>
                <a:ea typeface="Calibri" panose="020F0502020204030204" pitchFamily="34" charset="0"/>
              </a:rPr>
              <a:t>Tons of food produced for global consumption is lost or wasted</a:t>
            </a:r>
          </a:p>
          <a:p>
            <a:pPr>
              <a:spcAft>
                <a:spcPts val="1800"/>
              </a:spcAft>
            </a:pPr>
            <a:r>
              <a:rPr lang="en-US" sz="1050" dirty="0">
                <a:solidFill>
                  <a:schemeClr val="accent5"/>
                </a:solidFill>
                <a:latin typeface="+mn-lt"/>
                <a:ea typeface="Calibri" panose="020F0502020204030204" pitchFamily="34" charset="0"/>
              </a:rPr>
              <a:t>In annual lost retail sales in the U.S. is directly due to food waste</a:t>
            </a:r>
            <a:endParaRPr lang="en-US" altLang="en-US" sz="1050" dirty="0">
              <a:solidFill>
                <a:schemeClr val="accent5"/>
              </a:solidFill>
              <a:latin typeface="+mn-lt"/>
              <a:ea typeface="Calibri" panose="020F0502020204030204" pitchFamily="34" charset="0"/>
            </a:endParaRPr>
          </a:p>
        </p:txBody>
      </p:sp>
      <p:sp>
        <p:nvSpPr>
          <p:cNvPr id="25" name="Rectangle 24">
            <a:extLst>
              <a:ext uri="{FF2B5EF4-FFF2-40B4-BE49-F238E27FC236}">
                <a16:creationId xmlns:a16="http://schemas.microsoft.com/office/drawing/2014/main" id="{AF902102-A50F-4592-AD2E-B57C67A813E0}"/>
              </a:ext>
            </a:extLst>
          </p:cNvPr>
          <p:cNvSpPr/>
          <p:nvPr/>
        </p:nvSpPr>
        <p:spPr>
          <a:xfrm>
            <a:off x="5135700" y="4404105"/>
            <a:ext cx="606256" cy="400110"/>
          </a:xfrm>
          <a:prstGeom prst="rect">
            <a:avLst/>
          </a:prstGeom>
        </p:spPr>
        <p:txBody>
          <a:bodyPr wrap="none" rIns="91440">
            <a:spAutoFit/>
          </a:bodyPr>
          <a:lstStyle/>
          <a:p>
            <a:pPr algn="r"/>
            <a:r>
              <a:rPr lang="en-US" sz="2000" b="1" kern="0" dirty="0">
                <a:solidFill>
                  <a:schemeClr val="accent2"/>
                </a:solidFill>
                <a:latin typeface="Arial Narrow" panose="020B0606020202030204" pitchFamily="34" charset="0"/>
                <a:ea typeface="Calibri" panose="020F0502020204030204" pitchFamily="34" charset="0"/>
                <a:cs typeface="Arial" panose="020B0604020202020204" pitchFamily="34" charset="0"/>
              </a:rPr>
              <a:t>31%</a:t>
            </a:r>
            <a:endParaRPr lang="en-US" sz="2000" dirty="0">
              <a:solidFill>
                <a:schemeClr val="accent2"/>
              </a:solidFill>
              <a:latin typeface="Arial Narrow" panose="020B0606020202030204" pitchFamily="34" charset="0"/>
            </a:endParaRPr>
          </a:p>
        </p:txBody>
      </p:sp>
      <p:cxnSp>
        <p:nvCxnSpPr>
          <p:cNvPr id="26" name="Straight Connector 25">
            <a:extLst>
              <a:ext uri="{FF2B5EF4-FFF2-40B4-BE49-F238E27FC236}">
                <a16:creationId xmlns:a16="http://schemas.microsoft.com/office/drawing/2014/main" id="{4C3C66B3-32D7-4821-97CD-BD991E6FBC96}"/>
              </a:ext>
            </a:extLst>
          </p:cNvPr>
          <p:cNvCxnSpPr>
            <a:cxnSpLocks/>
          </p:cNvCxnSpPr>
          <p:nvPr/>
        </p:nvCxnSpPr>
        <p:spPr>
          <a:xfrm>
            <a:off x="5747002" y="4363398"/>
            <a:ext cx="0" cy="1644655"/>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7" name="Rectangle 26">
            <a:extLst>
              <a:ext uri="{FF2B5EF4-FFF2-40B4-BE49-F238E27FC236}">
                <a16:creationId xmlns:a16="http://schemas.microsoft.com/office/drawing/2014/main" id="{19C6CE73-D926-46F4-A721-B66C2FABAF3E}"/>
              </a:ext>
            </a:extLst>
          </p:cNvPr>
          <p:cNvSpPr/>
          <p:nvPr/>
        </p:nvSpPr>
        <p:spPr>
          <a:xfrm>
            <a:off x="5113259" y="4961697"/>
            <a:ext cx="628697" cy="400110"/>
          </a:xfrm>
          <a:prstGeom prst="rect">
            <a:avLst/>
          </a:prstGeom>
        </p:spPr>
        <p:txBody>
          <a:bodyPr wrap="none" rIns="91440">
            <a:spAutoFit/>
          </a:bodyPr>
          <a:lstStyle/>
          <a:p>
            <a:pPr algn="r"/>
            <a:r>
              <a:rPr lang="en-US" sz="2000" b="1" kern="0" dirty="0">
                <a:solidFill>
                  <a:schemeClr val="accent2"/>
                </a:solidFill>
                <a:latin typeface="Arial Narrow" panose="020B0606020202030204" pitchFamily="34" charset="0"/>
                <a:ea typeface="Calibri" panose="020F0502020204030204" pitchFamily="34" charset="0"/>
                <a:cs typeface="Arial" panose="020B0604020202020204" pitchFamily="34" charset="0"/>
              </a:rPr>
              <a:t>1.2B</a:t>
            </a:r>
            <a:endParaRPr lang="en-US" sz="2000" dirty="0">
              <a:solidFill>
                <a:schemeClr val="accent2"/>
              </a:solidFill>
              <a:latin typeface="Arial Narrow" panose="020B0606020202030204" pitchFamily="34" charset="0"/>
            </a:endParaRPr>
          </a:p>
        </p:txBody>
      </p:sp>
      <p:sp>
        <p:nvSpPr>
          <p:cNvPr id="28" name="Rectangle 27">
            <a:extLst>
              <a:ext uri="{FF2B5EF4-FFF2-40B4-BE49-F238E27FC236}">
                <a16:creationId xmlns:a16="http://schemas.microsoft.com/office/drawing/2014/main" id="{17418F9A-A5F5-4EF9-8BDA-C1E1D5733BA6}"/>
              </a:ext>
            </a:extLst>
          </p:cNvPr>
          <p:cNvSpPr/>
          <p:nvPr/>
        </p:nvSpPr>
        <p:spPr>
          <a:xfrm>
            <a:off x="4813497" y="5512258"/>
            <a:ext cx="928459" cy="400110"/>
          </a:xfrm>
          <a:prstGeom prst="rect">
            <a:avLst/>
          </a:prstGeom>
        </p:spPr>
        <p:txBody>
          <a:bodyPr wrap="none" rIns="91440">
            <a:spAutoFit/>
          </a:bodyPr>
          <a:lstStyle/>
          <a:p>
            <a:pPr algn="r"/>
            <a:r>
              <a:rPr lang="en-US" sz="2000" b="1" kern="0" dirty="0">
                <a:solidFill>
                  <a:schemeClr val="accent2"/>
                </a:solidFill>
                <a:latin typeface="Arial Narrow" panose="020B0606020202030204" pitchFamily="34" charset="0"/>
                <a:ea typeface="Calibri" panose="020F0502020204030204" pitchFamily="34" charset="0"/>
                <a:cs typeface="Arial" panose="020B0604020202020204" pitchFamily="34" charset="0"/>
              </a:rPr>
              <a:t>~$160B</a:t>
            </a:r>
            <a:endParaRPr lang="en-US" sz="2000" dirty="0">
              <a:solidFill>
                <a:schemeClr val="accent2"/>
              </a:solidFill>
              <a:latin typeface="Arial Narrow" panose="020B0606020202030204" pitchFamily="34" charset="0"/>
            </a:endParaRPr>
          </a:p>
        </p:txBody>
      </p:sp>
      <p:sp>
        <p:nvSpPr>
          <p:cNvPr id="29" name="Rectangle 28">
            <a:extLst>
              <a:ext uri="{FF2B5EF4-FFF2-40B4-BE49-F238E27FC236}">
                <a16:creationId xmlns:a16="http://schemas.microsoft.com/office/drawing/2014/main" id="{F879F293-44F8-4AB0-9901-BFAF809B1AC9}"/>
              </a:ext>
            </a:extLst>
          </p:cNvPr>
          <p:cNvSpPr/>
          <p:nvPr/>
        </p:nvSpPr>
        <p:spPr>
          <a:xfrm>
            <a:off x="804100" y="1541230"/>
            <a:ext cx="2838853" cy="276999"/>
          </a:xfrm>
          <a:prstGeom prst="rect">
            <a:avLst/>
          </a:prstGeom>
        </p:spPr>
        <p:txBody>
          <a:bodyPr>
            <a:spAutoFit/>
          </a:bodyPr>
          <a:lstStyle/>
          <a:p>
            <a:pPr lvl="0" algn="ctr">
              <a:spcAft>
                <a:spcPts val="1800"/>
              </a:spcAft>
            </a:pPr>
            <a:r>
              <a:rPr lang="en-US" sz="1200" i="1" dirty="0">
                <a:solidFill>
                  <a:schemeClr val="accent5"/>
                </a:solidFill>
                <a:latin typeface="Arial Narrow" panose="020B0606020202030204" pitchFamily="34" charset="0"/>
                <a:ea typeface="Calibri" panose="020F0502020204030204" pitchFamily="34" charset="0"/>
              </a:rPr>
              <a:t>Allows for broader distribution for HPP adopters</a:t>
            </a:r>
          </a:p>
        </p:txBody>
      </p:sp>
      <p:sp>
        <p:nvSpPr>
          <p:cNvPr id="30" name="Rectangle 29">
            <a:extLst>
              <a:ext uri="{FF2B5EF4-FFF2-40B4-BE49-F238E27FC236}">
                <a16:creationId xmlns:a16="http://schemas.microsoft.com/office/drawing/2014/main" id="{EFEBFA82-C103-4D37-9F12-22C7F2A1CF48}"/>
              </a:ext>
            </a:extLst>
          </p:cNvPr>
          <p:cNvSpPr/>
          <p:nvPr/>
        </p:nvSpPr>
        <p:spPr>
          <a:xfrm>
            <a:off x="4670056" y="1541230"/>
            <a:ext cx="3854461" cy="276999"/>
          </a:xfrm>
          <a:prstGeom prst="rect">
            <a:avLst/>
          </a:prstGeom>
        </p:spPr>
        <p:txBody>
          <a:bodyPr>
            <a:spAutoFit/>
          </a:bodyPr>
          <a:lstStyle/>
          <a:p>
            <a:pPr lvl="0" algn="ctr">
              <a:spcAft>
                <a:spcPts val="1800"/>
              </a:spcAft>
            </a:pPr>
            <a:r>
              <a:rPr lang="en-US" sz="1200" i="1" dirty="0">
                <a:solidFill>
                  <a:schemeClr val="accent5"/>
                </a:solidFill>
                <a:latin typeface="Arial Narrow" panose="020B0606020202030204" pitchFamily="34" charset="0"/>
                <a:ea typeface="Calibri" panose="020F0502020204030204" pitchFamily="34" charset="0"/>
              </a:rPr>
              <a:t>HPP reduces harmful bacteria like listeria, salmonella and e. coli</a:t>
            </a:r>
          </a:p>
        </p:txBody>
      </p:sp>
      <p:sp>
        <p:nvSpPr>
          <p:cNvPr id="31" name="Rectangle 30">
            <a:extLst>
              <a:ext uri="{FF2B5EF4-FFF2-40B4-BE49-F238E27FC236}">
                <a16:creationId xmlns:a16="http://schemas.microsoft.com/office/drawing/2014/main" id="{CD4B137F-7A5E-4F22-9E94-3B9850145840}"/>
              </a:ext>
            </a:extLst>
          </p:cNvPr>
          <p:cNvSpPr/>
          <p:nvPr/>
        </p:nvSpPr>
        <p:spPr>
          <a:xfrm>
            <a:off x="804100" y="3975023"/>
            <a:ext cx="2838853" cy="276999"/>
          </a:xfrm>
          <a:prstGeom prst="rect">
            <a:avLst/>
          </a:prstGeom>
        </p:spPr>
        <p:txBody>
          <a:bodyPr>
            <a:spAutoFit/>
          </a:bodyPr>
          <a:lstStyle/>
          <a:p>
            <a:pPr lvl="0" algn="ctr">
              <a:spcAft>
                <a:spcPts val="1800"/>
              </a:spcAft>
            </a:pPr>
            <a:r>
              <a:rPr lang="en-US" sz="1200" i="1" dirty="0">
                <a:solidFill>
                  <a:schemeClr val="accent5"/>
                </a:solidFill>
                <a:latin typeface="Arial Narrow" panose="020B0606020202030204" pitchFamily="34" charset="0"/>
                <a:ea typeface="Calibri" panose="020F0502020204030204" pitchFamily="34" charset="0"/>
              </a:rPr>
              <a:t>HPP eliminates need for artificial preservatives</a:t>
            </a:r>
          </a:p>
        </p:txBody>
      </p:sp>
      <p:sp>
        <p:nvSpPr>
          <p:cNvPr id="32" name="Rectangle 31">
            <a:extLst>
              <a:ext uri="{FF2B5EF4-FFF2-40B4-BE49-F238E27FC236}">
                <a16:creationId xmlns:a16="http://schemas.microsoft.com/office/drawing/2014/main" id="{A80B151A-8BED-422C-8340-D420127DC8E3}"/>
              </a:ext>
            </a:extLst>
          </p:cNvPr>
          <p:cNvSpPr/>
          <p:nvPr/>
        </p:nvSpPr>
        <p:spPr>
          <a:xfrm>
            <a:off x="5209721" y="4008074"/>
            <a:ext cx="3435012" cy="274320"/>
          </a:xfrm>
          <a:prstGeom prst="rect">
            <a:avLst/>
          </a:prstGeom>
        </p:spPr>
        <p:txBody>
          <a:bodyPr>
            <a:spAutoFit/>
          </a:bodyPr>
          <a:lstStyle/>
          <a:p>
            <a:pPr lvl="0" algn="ctr">
              <a:spcAft>
                <a:spcPts val="1800"/>
              </a:spcAft>
            </a:pPr>
            <a:r>
              <a:rPr lang="en-US" sz="1200" i="1" dirty="0">
                <a:solidFill>
                  <a:schemeClr val="accent5"/>
                </a:solidFill>
                <a:latin typeface="Arial Narrow" panose="020B0606020202030204" pitchFamily="34" charset="0"/>
                <a:ea typeface="Calibri" panose="020F0502020204030204" pitchFamily="34" charset="0"/>
              </a:rPr>
              <a:t>HPP extends shelf life 2-10x, reducing waste</a:t>
            </a:r>
          </a:p>
        </p:txBody>
      </p:sp>
      <p:grpSp>
        <p:nvGrpSpPr>
          <p:cNvPr id="33" name="Group 32">
            <a:extLst>
              <a:ext uri="{FF2B5EF4-FFF2-40B4-BE49-F238E27FC236}">
                <a16:creationId xmlns:a16="http://schemas.microsoft.com/office/drawing/2014/main" id="{9848BE40-15C3-4C5D-AEFC-1C990BFAB563}"/>
              </a:ext>
            </a:extLst>
          </p:cNvPr>
          <p:cNvGrpSpPr/>
          <p:nvPr/>
        </p:nvGrpSpPr>
        <p:grpSpPr>
          <a:xfrm>
            <a:off x="476673" y="6224270"/>
            <a:ext cx="8190655" cy="374116"/>
            <a:chOff x="476673" y="6202236"/>
            <a:chExt cx="8190655" cy="374116"/>
          </a:xfrm>
        </p:grpSpPr>
        <p:sp>
          <p:nvSpPr>
            <p:cNvPr id="34" name="Rectangle 33">
              <a:extLst>
                <a:ext uri="{FF2B5EF4-FFF2-40B4-BE49-F238E27FC236}">
                  <a16:creationId xmlns:a16="http://schemas.microsoft.com/office/drawing/2014/main" id="{30235EAD-C523-4CBA-979C-37EF01027AD6}"/>
                </a:ext>
              </a:extLst>
            </p:cNvPr>
            <p:cNvSpPr/>
            <p:nvPr/>
          </p:nvSpPr>
          <p:spPr>
            <a:xfrm>
              <a:off x="476673" y="6202236"/>
              <a:ext cx="8190655" cy="374116"/>
            </a:xfrm>
            <a:prstGeom prst="rect">
              <a:avLst/>
            </a:prstGeom>
            <a:solidFill>
              <a:schemeClr val="accent2">
                <a:lumMod val="20000"/>
                <a:lumOff val="80000"/>
              </a:schemeClr>
            </a:solidFill>
          </p:spPr>
          <p:txBody>
            <a:bodyPr wrap="square" rtlCol="0" anchor="ctr">
              <a:noAutofit/>
            </a:bodyPr>
            <a:lstStyle/>
            <a:p>
              <a:pPr algn="l"/>
              <a:endParaRPr lang="en-US" sz="1200" b="1" dirty="0">
                <a:solidFill>
                  <a:srgbClr val="FF0000"/>
                </a:solidFill>
                <a:cs typeface="Arial" panose="020B0604020202020204" pitchFamily="34" charset="0"/>
              </a:endParaRPr>
            </a:p>
          </p:txBody>
        </p:sp>
        <p:sp>
          <p:nvSpPr>
            <p:cNvPr id="35" name="Rectangle 34">
              <a:extLst>
                <a:ext uri="{FF2B5EF4-FFF2-40B4-BE49-F238E27FC236}">
                  <a16:creationId xmlns:a16="http://schemas.microsoft.com/office/drawing/2014/main" id="{8E35B7E1-31D4-4624-924F-F25D74801A0E}"/>
                </a:ext>
              </a:extLst>
            </p:cNvPr>
            <p:cNvSpPr/>
            <p:nvPr/>
          </p:nvSpPr>
          <p:spPr>
            <a:xfrm>
              <a:off x="504078" y="6225482"/>
              <a:ext cx="8162712" cy="327720"/>
            </a:xfrm>
            <a:prstGeom prst="rect">
              <a:avLst/>
            </a:prstGeom>
          </p:spPr>
          <p:txBody>
            <a:bodyPr wrap="square" anchor="ctr">
              <a:noAutofit/>
            </a:bodyPr>
            <a:lstStyle/>
            <a:p>
              <a:pPr lvl="0" algn="ctr" defTabSz="914400" eaLnBrk="1" fontAlgn="auto" hangingPunct="1">
                <a:spcBef>
                  <a:spcPts val="0"/>
                </a:spcBef>
                <a:spcAft>
                  <a:spcPts val="300"/>
                </a:spcAft>
                <a:defRPr/>
              </a:pPr>
              <a:r>
                <a:rPr lang="en-US" sz="1050" b="1" kern="0" dirty="0">
                  <a:solidFill>
                    <a:schemeClr val="accent5"/>
                  </a:solidFill>
                  <a:latin typeface="+mn-lt"/>
                  <a:ea typeface="+mn-ea"/>
                  <a:cs typeface="+mn-cs"/>
                </a:rPr>
                <a:t>Consumers are moving away from center store aisles to purchasing fresh &amp; refrigerated foods from the </a:t>
              </a:r>
              <a:r>
                <a:rPr lang="en-US" sz="1050" b="1" u="sng" kern="0" dirty="0">
                  <a:solidFill>
                    <a:schemeClr val="accent5"/>
                  </a:solidFill>
                  <a:latin typeface="+mn-lt"/>
                  <a:ea typeface="+mn-ea"/>
                  <a:cs typeface="+mn-cs"/>
                </a:rPr>
                <a:t>perimeter of the store</a:t>
              </a:r>
              <a:endParaRPr lang="en-US" sz="1050" u="sng" kern="0" dirty="0">
                <a:solidFill>
                  <a:schemeClr val="accent5"/>
                </a:solidFill>
                <a:latin typeface="+mn-lt"/>
                <a:ea typeface="+mn-ea"/>
                <a:cs typeface="+mn-cs"/>
              </a:endParaRPr>
            </a:p>
          </p:txBody>
        </p:sp>
      </p:grpSp>
      <p:pic>
        <p:nvPicPr>
          <p:cNvPr id="36" name="Picture 35">
            <a:extLst>
              <a:ext uri="{FF2B5EF4-FFF2-40B4-BE49-F238E27FC236}">
                <a16:creationId xmlns:a16="http://schemas.microsoft.com/office/drawing/2014/main" id="{CFCA87C2-48ED-4E7D-B5EC-A84D599373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9663" y="4325124"/>
            <a:ext cx="2034900" cy="1791037"/>
          </a:xfrm>
          <a:prstGeom prst="rect">
            <a:avLst/>
          </a:prstGeom>
          <a:ln>
            <a:solidFill>
              <a:schemeClr val="accent3"/>
            </a:solidFill>
          </a:ln>
        </p:spPr>
      </p:pic>
      <p:pic>
        <p:nvPicPr>
          <p:cNvPr id="37" name="Picture 36">
            <a:extLst>
              <a:ext uri="{FF2B5EF4-FFF2-40B4-BE49-F238E27FC236}">
                <a16:creationId xmlns:a16="http://schemas.microsoft.com/office/drawing/2014/main" id="{059A46D5-709F-489B-B9EC-BFD386E241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9413" y="4599792"/>
            <a:ext cx="1256803" cy="1256803"/>
          </a:xfrm>
          <a:prstGeom prst="rect">
            <a:avLst/>
          </a:prstGeom>
        </p:spPr>
      </p:pic>
      <p:sp>
        <p:nvSpPr>
          <p:cNvPr id="38" name="Slide Number Placeholder 6">
            <a:extLst>
              <a:ext uri="{FF2B5EF4-FFF2-40B4-BE49-F238E27FC236}">
                <a16:creationId xmlns:a16="http://schemas.microsoft.com/office/drawing/2014/main" id="{42F539CE-8D38-4F30-BABA-A34B7F5A82B6}"/>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29</a:t>
            </a:fld>
            <a:endParaRPr lang="en-US" dirty="0"/>
          </a:p>
        </p:txBody>
      </p:sp>
    </p:spTree>
    <p:extLst>
      <p:ext uri="{BB962C8B-B14F-4D97-AF65-F5344CB8AC3E}">
        <p14:creationId xmlns:p14="http://schemas.microsoft.com/office/powerpoint/2010/main" val="115243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6356" y="1407069"/>
            <a:ext cx="7133711" cy="1172976"/>
          </a:xfrm>
        </p:spPr>
        <p:txBody>
          <a:bodyPr/>
          <a:lstStyle/>
          <a:p>
            <a:r>
              <a:rPr lang="en-US" b="1" dirty="0"/>
              <a:t>Header</a:t>
            </a:r>
          </a:p>
          <a:p>
            <a:r>
              <a:rPr lang="en-US" sz="1000" dirty="0"/>
              <a:t>Body copy</a:t>
            </a:r>
          </a:p>
          <a:p>
            <a:endParaRPr lang="en-US" sz="1000" dirty="0"/>
          </a:p>
          <a:p>
            <a:endParaRPr lang="en-US" sz="1000" dirty="0"/>
          </a:p>
          <a:p>
            <a:endParaRPr lang="en-US" sz="1000" dirty="0"/>
          </a:p>
          <a:p>
            <a:endParaRPr lang="en-US" sz="1000" dirty="0"/>
          </a:p>
          <a:p>
            <a:endParaRPr lang="en-US" sz="1000" dirty="0"/>
          </a:p>
        </p:txBody>
      </p:sp>
      <p:sp>
        <p:nvSpPr>
          <p:cNvPr id="3" name="Freeform 2"/>
          <p:cNvSpPr/>
          <p:nvPr/>
        </p:nvSpPr>
        <p:spPr>
          <a:xfrm flipH="1">
            <a:off x="-179494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AGENDA</a:t>
            </a:r>
          </a:p>
        </p:txBody>
      </p:sp>
      <p:sp>
        <p:nvSpPr>
          <p:cNvPr id="10"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3</a:t>
            </a:fld>
            <a:endParaRPr lang="en-US" dirty="0"/>
          </a:p>
        </p:txBody>
      </p:sp>
      <p:sp>
        <p:nvSpPr>
          <p:cNvPr id="9" name="Text Placeholder 2">
            <a:extLst>
              <a:ext uri="{FF2B5EF4-FFF2-40B4-BE49-F238E27FC236}">
                <a16:creationId xmlns:a16="http://schemas.microsoft.com/office/drawing/2014/main" id="{C9F808F9-EFFF-4962-9C70-66ABE178F180}"/>
              </a:ext>
            </a:extLst>
          </p:cNvPr>
          <p:cNvSpPr txBox="1">
            <a:spLocks/>
          </p:cNvSpPr>
          <p:nvPr/>
        </p:nvSpPr>
        <p:spPr bwMode="auto">
          <a:xfrm>
            <a:off x="291662" y="2223142"/>
            <a:ext cx="5795926" cy="4254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normAutofit/>
          </a:bodyPr>
          <a:lstStyle>
            <a:lvl1pPr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1pPr>
            <a:lvl2pPr marL="311150"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2pPr>
            <a:lvl3pPr marL="623888"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3pPr>
            <a:lvl4pPr marL="936625"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4pPr>
            <a:lvl5pPr marL="1249363"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5pPr>
            <a:lvl6pPr marL="1874837"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6pPr>
            <a:lvl7pPr marL="2187309"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7pPr>
            <a:lvl8pPr marL="2499782"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8pPr>
            <a:lvl9pPr marL="2812256"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9pPr>
          </a:lstStyle>
          <a:p>
            <a:pPr lvl="1" indent="0"/>
            <a:r>
              <a:rPr lang="en-US" altLang="en-US" sz="2000" kern="0" dirty="0">
                <a:solidFill>
                  <a:schemeClr val="accent2"/>
                </a:solidFill>
              </a:rPr>
              <a:t>•</a:t>
            </a:r>
            <a:r>
              <a:rPr lang="en-US" altLang="en-US" sz="2000" kern="0" dirty="0"/>
              <a:t> XXXX</a:t>
            </a:r>
          </a:p>
          <a:p>
            <a:pPr lvl="1" indent="0"/>
            <a:endParaRPr lang="en-US" altLang="en-US" sz="2000" kern="0" dirty="0"/>
          </a:p>
          <a:p>
            <a:pPr lvl="1" indent="0"/>
            <a:r>
              <a:rPr lang="en-US" altLang="en-US" sz="2000" kern="0" dirty="0">
                <a:solidFill>
                  <a:schemeClr val="accent2"/>
                </a:solidFill>
              </a:rPr>
              <a:t>• </a:t>
            </a:r>
            <a:r>
              <a:rPr lang="en-US" altLang="en-US" sz="2000" kern="0" dirty="0"/>
              <a:t>XXXX</a:t>
            </a:r>
          </a:p>
          <a:p>
            <a:pPr lvl="1" indent="0"/>
            <a:endParaRPr lang="en-US" altLang="en-US" sz="2000" kern="0" dirty="0"/>
          </a:p>
          <a:p>
            <a:pPr lvl="1" indent="0"/>
            <a:r>
              <a:rPr lang="en-US" altLang="en-US" sz="2000" kern="0" dirty="0">
                <a:solidFill>
                  <a:schemeClr val="accent2"/>
                </a:solidFill>
              </a:rPr>
              <a:t>• </a:t>
            </a:r>
            <a:r>
              <a:rPr lang="en-US" altLang="en-US" sz="2000" kern="0" dirty="0"/>
              <a:t>XXXX</a:t>
            </a:r>
          </a:p>
          <a:p>
            <a:pPr lvl="1" indent="0"/>
            <a:endParaRPr lang="en-US" altLang="en-US" sz="2000" kern="0" dirty="0"/>
          </a:p>
          <a:p>
            <a:pPr lvl="1" indent="0"/>
            <a:r>
              <a:rPr lang="en-US" altLang="en-US" sz="2000" kern="0" dirty="0">
                <a:solidFill>
                  <a:schemeClr val="accent2"/>
                </a:solidFill>
              </a:rPr>
              <a:t>• </a:t>
            </a:r>
            <a:r>
              <a:rPr lang="en-US" altLang="en-US" sz="2000" kern="0" dirty="0"/>
              <a:t>XXXX</a:t>
            </a:r>
          </a:p>
          <a:p>
            <a:pPr lvl="1" indent="0"/>
            <a:endParaRPr lang="en-US" altLang="en-US" sz="2000" kern="0" dirty="0"/>
          </a:p>
          <a:p>
            <a:pPr lvl="1" indent="0"/>
            <a:r>
              <a:rPr lang="en-US" altLang="en-US" sz="2000" kern="0" dirty="0">
                <a:solidFill>
                  <a:schemeClr val="accent2"/>
                </a:solidFill>
              </a:rPr>
              <a:t>• </a:t>
            </a:r>
            <a:r>
              <a:rPr lang="en-US" altLang="en-US" sz="2000" kern="0" dirty="0"/>
              <a:t>XXXX</a:t>
            </a:r>
          </a:p>
          <a:p>
            <a:pPr lvl="1" indent="0"/>
            <a:endParaRPr lang="en-US" altLang="en-US" sz="2000" kern="0" dirty="0"/>
          </a:p>
          <a:p>
            <a:pPr lvl="1" indent="0"/>
            <a:r>
              <a:rPr lang="en-US" altLang="en-US" sz="2000" kern="0" dirty="0">
                <a:solidFill>
                  <a:schemeClr val="accent2"/>
                </a:solidFill>
              </a:rPr>
              <a:t>• </a:t>
            </a:r>
            <a:r>
              <a:rPr lang="en-US" altLang="en-US" sz="2000" kern="0" dirty="0"/>
              <a:t>XXXX</a:t>
            </a:r>
          </a:p>
          <a:p>
            <a:pPr lvl="1" indent="0"/>
            <a:endParaRPr lang="en-US" altLang="en-US" sz="2000" kern="0" dirty="0"/>
          </a:p>
          <a:p>
            <a:pPr lvl="1" indent="0"/>
            <a:endParaRPr lang="en-US" altLang="en-US" sz="2000" kern="0" dirty="0"/>
          </a:p>
          <a:p>
            <a:pPr lvl="1" indent="0"/>
            <a:endParaRPr lang="en-US" altLang="en-US" sz="2000" kern="0" dirty="0"/>
          </a:p>
          <a:p>
            <a:pPr lvl="1" indent="0"/>
            <a:endParaRPr lang="en-US" altLang="en-US" sz="2000" kern="0" dirty="0"/>
          </a:p>
        </p:txBody>
      </p:sp>
    </p:spTree>
    <p:extLst>
      <p:ext uri="{BB962C8B-B14F-4D97-AF65-F5344CB8AC3E}">
        <p14:creationId xmlns:p14="http://schemas.microsoft.com/office/powerpoint/2010/main" val="280713454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1A88D36E-EB4E-4188-A7A8-CFE6F272E946}"/>
              </a:ext>
            </a:extLst>
          </p:cNvPr>
          <p:cNvSpPr/>
          <p:nvPr/>
        </p:nvSpPr>
        <p:spPr>
          <a:xfrm flipH="1">
            <a:off x="-922641" y="380015"/>
            <a:ext cx="413811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6E27C39D-83DC-441C-8E75-AF964842C5FF}"/>
              </a:ext>
            </a:extLst>
          </p:cNvPr>
          <p:cNvSpPr txBox="1">
            <a:spLocks/>
          </p:cNvSpPr>
          <p:nvPr/>
        </p:nvSpPr>
        <p:spPr>
          <a:xfrm>
            <a:off x="115832" y="485538"/>
            <a:ext cx="3983628"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HPP industry trends</a:t>
            </a:r>
          </a:p>
        </p:txBody>
      </p:sp>
      <p:sp>
        <p:nvSpPr>
          <p:cNvPr id="5" name="Rectangle 4">
            <a:extLst>
              <a:ext uri="{FF2B5EF4-FFF2-40B4-BE49-F238E27FC236}">
                <a16:creationId xmlns:a16="http://schemas.microsoft.com/office/drawing/2014/main" id="{2F4C489A-6D79-4135-A57F-8CF059F956BD}"/>
              </a:ext>
            </a:extLst>
          </p:cNvPr>
          <p:cNvSpPr/>
          <p:nvPr/>
        </p:nvSpPr>
        <p:spPr>
          <a:xfrm>
            <a:off x="526856" y="1792909"/>
            <a:ext cx="2290051" cy="646331"/>
          </a:xfrm>
          <a:prstGeom prst="rect">
            <a:avLst/>
          </a:prstGeom>
        </p:spPr>
        <p:txBody>
          <a:bodyPr wrap="square">
            <a:spAutoFit/>
          </a:bodyPr>
          <a:lstStyle/>
          <a:p>
            <a:pPr marL="0" marR="0" lvl="0" indent="0" algn="r" defTabSz="409575" rtl="0" eaLnBrk="0" fontAlgn="base" latinLnBrk="0" hangingPunct="0">
              <a:lnSpc>
                <a:spcPct val="100000"/>
              </a:lnSpc>
              <a:spcBef>
                <a:spcPct val="0"/>
              </a:spcBef>
              <a:spcAft>
                <a:spcPts val="0"/>
              </a:spcAft>
              <a:buClrTx/>
              <a:buSzTx/>
              <a:buFontTx/>
              <a:buNone/>
              <a:tabLst/>
              <a:defRPr/>
            </a:pPr>
            <a:r>
              <a:rPr lang="en-US" sz="1800" b="1">
                <a:solidFill>
                  <a:schemeClr val="accent5"/>
                </a:solidFill>
                <a:latin typeface="Calibri" panose="020F0502020204030204"/>
                <a:ea typeface="Calibri" panose="020F0502020204030204" pitchFamily="34" charset="0"/>
              </a:rPr>
              <a:t>More HPP-Informed / Engaged Demographic</a:t>
            </a:r>
            <a:endPar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sym typeface="Helvetica Light"/>
            </a:endParaRPr>
          </a:p>
        </p:txBody>
      </p:sp>
      <p:sp>
        <p:nvSpPr>
          <p:cNvPr id="6" name="Rectangle 5">
            <a:extLst>
              <a:ext uri="{FF2B5EF4-FFF2-40B4-BE49-F238E27FC236}">
                <a16:creationId xmlns:a16="http://schemas.microsoft.com/office/drawing/2014/main" id="{44C19100-9BC8-4EE5-B17E-E048E816C89D}"/>
              </a:ext>
            </a:extLst>
          </p:cNvPr>
          <p:cNvSpPr/>
          <p:nvPr/>
        </p:nvSpPr>
        <p:spPr>
          <a:xfrm>
            <a:off x="3496818" y="1669798"/>
            <a:ext cx="4846320" cy="830997"/>
          </a:xfrm>
          <a:prstGeom prst="rect">
            <a:avLst/>
          </a:prstGeom>
        </p:spPr>
        <p:txBody>
          <a:bodyPr anchor="ctr">
            <a:spAutoFit/>
          </a:bodyPr>
          <a:lstStyle/>
          <a:p>
            <a:pPr marL="0" marR="0" lvl="0" indent="0" algn="l" defTabSz="409575" rtl="0" eaLnBrk="0" fontAlgn="base" latinLnBrk="0" hangingPunct="0">
              <a:lnSpc>
                <a:spcPct val="100000"/>
              </a:lnSpc>
              <a:spcBef>
                <a:spcPct val="0"/>
              </a:spcBef>
              <a:spcAft>
                <a:spcPts val="1800"/>
              </a:spcAft>
              <a:buClrTx/>
              <a:buSzTx/>
              <a:buFontTx/>
              <a:buNone/>
              <a:tabLst/>
              <a:defRPr/>
            </a:pPr>
            <a:r>
              <a:rPr lang="en-US" sz="1600">
                <a:solidFill>
                  <a:schemeClr val="accent5"/>
                </a:solidFill>
                <a:latin typeface="Calibri" panose="020F0502020204030204"/>
                <a:ea typeface="Calibri" panose="020F0502020204030204" pitchFamily="34" charset="0"/>
              </a:rPr>
              <a:t>The percentage of respondents familiar with, and whose companies use HPP, grew from </a:t>
            </a:r>
            <a:r>
              <a:rPr lang="en-US" sz="1600" b="1" kern="0">
                <a:solidFill>
                  <a:schemeClr val="accent2"/>
                </a:solidFill>
                <a:latin typeface="Calibri" panose="020F0502020204030204"/>
                <a:ea typeface="Calibri" panose="020F0502020204030204" pitchFamily="34" charset="0"/>
                <a:cs typeface="Arial" panose="020B0604020202020204" pitchFamily="34" charset="0"/>
              </a:rPr>
              <a:t>l</a:t>
            </a:r>
            <a:r>
              <a:rPr lang="en-US" altLang="en-US" sz="1600" b="1" kern="0">
                <a:solidFill>
                  <a:schemeClr val="accent2"/>
                </a:solidFill>
                <a:latin typeface="Calibri" panose="020F0502020204030204"/>
                <a:cs typeface="Arial" panose="020B0604020202020204" pitchFamily="34" charset="0"/>
              </a:rPr>
              <a:t>ess than 60% </a:t>
            </a:r>
            <a:r>
              <a:rPr lang="en-US" altLang="en-US" sz="1600">
                <a:solidFill>
                  <a:schemeClr val="accent5"/>
                </a:solidFill>
                <a:latin typeface="Calibri" panose="020F0502020204030204"/>
                <a:ea typeface="Calibri" panose="020F0502020204030204" pitchFamily="34" charset="0"/>
              </a:rPr>
              <a:t>in 2016 </a:t>
            </a:r>
            <a:r>
              <a:rPr lang="en-US" sz="1600">
                <a:solidFill>
                  <a:schemeClr val="accent5"/>
                </a:solidFill>
                <a:latin typeface="Calibri" panose="020F0502020204030204"/>
                <a:ea typeface="Calibri" panose="020F0502020204030204" pitchFamily="34" charset="0"/>
              </a:rPr>
              <a:t>to the </a:t>
            </a:r>
            <a:r>
              <a:rPr lang="en-US" altLang="en-US" sz="1600" b="1" kern="0">
                <a:solidFill>
                  <a:schemeClr val="accent2"/>
                </a:solidFill>
                <a:latin typeface="Calibri" panose="020F0502020204030204"/>
                <a:cs typeface="Arial" panose="020B0604020202020204" pitchFamily="34" charset="0"/>
              </a:rPr>
              <a:t>80% </a:t>
            </a:r>
            <a:r>
              <a:rPr lang="en-US" altLang="en-US" sz="1600">
                <a:solidFill>
                  <a:schemeClr val="accent5"/>
                </a:solidFill>
                <a:latin typeface="Calibri" panose="020F0502020204030204"/>
                <a:ea typeface="Calibri" panose="020F0502020204030204" pitchFamily="34" charset="0"/>
              </a:rPr>
              <a:t>range in 2017</a:t>
            </a:r>
            <a:endParaRPr kumimoji="0" lang="en-US" altLang="en-US" sz="16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sym typeface="Helvetica Light"/>
            </a:endParaRPr>
          </a:p>
        </p:txBody>
      </p:sp>
      <p:sp>
        <p:nvSpPr>
          <p:cNvPr id="7" name="Rectangle 6">
            <a:extLst>
              <a:ext uri="{FF2B5EF4-FFF2-40B4-BE49-F238E27FC236}">
                <a16:creationId xmlns:a16="http://schemas.microsoft.com/office/drawing/2014/main" id="{02FF233A-D14C-499D-A3DF-27206C8C832C}"/>
              </a:ext>
            </a:extLst>
          </p:cNvPr>
          <p:cNvSpPr/>
          <p:nvPr/>
        </p:nvSpPr>
        <p:spPr>
          <a:xfrm>
            <a:off x="3496818" y="2786625"/>
            <a:ext cx="4846320" cy="1077218"/>
          </a:xfrm>
          <a:prstGeom prst="rect">
            <a:avLst/>
          </a:prstGeom>
        </p:spPr>
        <p:txBody>
          <a:bodyPr anchor="ctr">
            <a:spAutoFit/>
          </a:bodyPr>
          <a:lstStyle/>
          <a:p>
            <a:pPr marL="0" marR="0" lvl="0" indent="0" algn="l" defTabSz="409575" rtl="0" eaLnBrk="0" fontAlgn="base" latinLnBrk="0" hangingPunct="0">
              <a:lnSpc>
                <a:spcPct val="100000"/>
              </a:lnSpc>
              <a:spcBef>
                <a:spcPct val="0"/>
              </a:spcBef>
              <a:spcAft>
                <a:spcPts val="1800"/>
              </a:spcAft>
              <a:buClrTx/>
              <a:buSzTx/>
              <a:buFontTx/>
              <a:buNone/>
              <a:tabLst/>
              <a:defRPr/>
            </a:pPr>
            <a:r>
              <a:rPr lang="en-US" sz="1600" dirty="0">
                <a:solidFill>
                  <a:schemeClr val="accent5"/>
                </a:solidFill>
                <a:latin typeface="Calibri" panose="020F0502020204030204"/>
                <a:ea typeface="Calibri" panose="020F0502020204030204" pitchFamily="34" charset="0"/>
              </a:rPr>
              <a:t>HPP was </a:t>
            </a:r>
            <a:r>
              <a:rPr lang="en-US" sz="1600" b="1" dirty="0">
                <a:solidFill>
                  <a:schemeClr val="accent2"/>
                </a:solidFill>
                <a:latin typeface="Calibri" panose="020F0502020204030204"/>
                <a:ea typeface="Calibri" panose="020F0502020204030204" pitchFamily="34" charset="0"/>
              </a:rPr>
              <a:t>favored by food service, manufacturers and retailers </a:t>
            </a:r>
            <a:r>
              <a:rPr lang="en-US" sz="1600" dirty="0">
                <a:solidFill>
                  <a:schemeClr val="accent5"/>
                </a:solidFill>
                <a:latin typeface="Calibri" panose="020F0502020204030204"/>
                <a:ea typeface="Calibri" panose="020F0502020204030204" pitchFamily="34" charset="0"/>
              </a:rPr>
              <a:t>among other food processing methods on measures concerning food quality, food safety and food waste</a:t>
            </a:r>
            <a:endParaRPr kumimoji="0" lang="en-US" sz="16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sym typeface="Helvetica Light"/>
            </a:endParaRPr>
          </a:p>
        </p:txBody>
      </p:sp>
      <p:sp>
        <p:nvSpPr>
          <p:cNvPr id="8" name="Rectangle 7">
            <a:extLst>
              <a:ext uri="{FF2B5EF4-FFF2-40B4-BE49-F238E27FC236}">
                <a16:creationId xmlns:a16="http://schemas.microsoft.com/office/drawing/2014/main" id="{C4AE5882-5CD5-4EDB-A1AB-E03F9FFCBE0F}"/>
              </a:ext>
            </a:extLst>
          </p:cNvPr>
          <p:cNvSpPr/>
          <p:nvPr/>
        </p:nvSpPr>
        <p:spPr>
          <a:xfrm>
            <a:off x="3496818" y="3915617"/>
            <a:ext cx="4846320" cy="1323439"/>
          </a:xfrm>
          <a:prstGeom prst="rect">
            <a:avLst/>
          </a:prstGeom>
        </p:spPr>
        <p:txBody>
          <a:bodyPr anchor="ctr">
            <a:spAutoFit/>
          </a:bodyPr>
          <a:lstStyle/>
          <a:p>
            <a:pPr marL="0" marR="0" lvl="0" indent="0" algn="l" defTabSz="409575" rtl="0" eaLnBrk="0" fontAlgn="base" latinLnBrk="0" hangingPunct="0">
              <a:lnSpc>
                <a:spcPct val="100000"/>
              </a:lnSpc>
              <a:spcBef>
                <a:spcPct val="0"/>
              </a:spcBef>
              <a:spcAft>
                <a:spcPts val="0"/>
              </a:spcAft>
              <a:buClrTx/>
              <a:buSzTx/>
              <a:buFontTx/>
              <a:buNone/>
              <a:tabLst/>
              <a:defRPr/>
            </a:pPr>
            <a:r>
              <a:rPr lang="en-US" sz="1600">
                <a:solidFill>
                  <a:schemeClr val="accent5"/>
                </a:solidFill>
                <a:latin typeface="Calibri" panose="020F0502020204030204"/>
                <a:ea typeface="Calibri" panose="020F0502020204030204" pitchFamily="34" charset="0"/>
              </a:rPr>
              <a:t>How did respondents characterize their </a:t>
            </a:r>
            <a:r>
              <a:rPr lang="en-US" sz="1600" b="1">
                <a:solidFill>
                  <a:schemeClr val="accent2"/>
                </a:solidFill>
                <a:latin typeface="Calibri" panose="020F0502020204030204"/>
                <a:ea typeface="Calibri" panose="020F0502020204030204" pitchFamily="34" charset="0"/>
              </a:rPr>
              <a:t>use of HPP?</a:t>
            </a:r>
            <a:endParaRPr kumimoji="0" lang="en-US" sz="1600" b="1" i="0" u="none" strike="noStrike" kern="1200" cap="none" spc="0" normalizeH="0" baseline="0" noProof="0">
              <a:ln>
                <a:noFill/>
              </a:ln>
              <a:solidFill>
                <a:srgbClr val="0A7CBA"/>
              </a:solidFill>
              <a:effectLst/>
              <a:uLnTx/>
              <a:uFillTx/>
              <a:latin typeface="Calibri" panose="020F0502020204030204"/>
              <a:ea typeface="Calibri" panose="020F0502020204030204" pitchFamily="34" charset="0"/>
              <a:sym typeface="Helvetica Light"/>
            </a:endParaRPr>
          </a:p>
          <a:p>
            <a:pPr marL="0" marR="0" lvl="0" indent="0" algn="l" defTabSz="409575" rtl="0" eaLnBrk="0" fontAlgn="base" latinLnBrk="0" hangingPunct="0">
              <a:lnSpc>
                <a:spcPct val="100000"/>
              </a:lnSpc>
              <a:spcBef>
                <a:spcPct val="0"/>
              </a:spcBef>
              <a:spcAft>
                <a:spcPts val="0"/>
              </a:spcAft>
              <a:buClrTx/>
              <a:buSzTx/>
              <a:buFontTx/>
              <a:buNone/>
              <a:tabLst/>
              <a:defRPr/>
            </a:pPr>
            <a:r>
              <a:rPr lang="en-US" sz="1600" b="1">
                <a:solidFill>
                  <a:schemeClr val="accent2"/>
                </a:solidFill>
                <a:latin typeface="Calibri" panose="020F0502020204030204"/>
                <a:ea typeface="Calibri" panose="020F0502020204030204" pitchFamily="34" charset="0"/>
              </a:rPr>
              <a:t>None</a:t>
            </a:r>
            <a:r>
              <a:rPr lang="en-US" sz="1600">
                <a:solidFill>
                  <a:schemeClr val="accent5"/>
                </a:solidFill>
                <a:latin typeface="Calibri" panose="020F0502020204030204"/>
                <a:ea typeface="Calibri" panose="020F0502020204030204" pitchFamily="34" charset="0"/>
              </a:rPr>
              <a:t>: &lt; </a:t>
            </a:r>
            <a:r>
              <a:rPr lang="en-US" altLang="en-US" sz="1600">
                <a:solidFill>
                  <a:schemeClr val="accent5"/>
                </a:solidFill>
                <a:latin typeface="Calibri" panose="020F0502020204030204"/>
                <a:ea typeface="Calibri" panose="020F0502020204030204" pitchFamily="34" charset="0"/>
              </a:rPr>
              <a:t>20% </a:t>
            </a:r>
            <a:endParaRPr kumimoji="0" lang="en-US" altLang="en-US" sz="16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sym typeface="Helvetica Light"/>
            </a:endParaRPr>
          </a:p>
          <a:p>
            <a:pPr marL="0" marR="0" lvl="0" indent="0" algn="l" defTabSz="409575" rtl="0" eaLnBrk="0" fontAlgn="base" latinLnBrk="0" hangingPunct="0">
              <a:lnSpc>
                <a:spcPct val="100000"/>
              </a:lnSpc>
              <a:spcBef>
                <a:spcPct val="0"/>
              </a:spcBef>
              <a:spcAft>
                <a:spcPts val="0"/>
              </a:spcAft>
              <a:buClrTx/>
              <a:buSzTx/>
              <a:buFontTx/>
              <a:buNone/>
              <a:tabLst/>
              <a:defRPr/>
            </a:pPr>
            <a:r>
              <a:rPr lang="en-US" sz="1600" b="1">
                <a:solidFill>
                  <a:schemeClr val="accent2"/>
                </a:solidFill>
                <a:latin typeface="Calibri" panose="020F0502020204030204"/>
                <a:ea typeface="Calibri" panose="020F0502020204030204" pitchFamily="34" charset="0"/>
              </a:rPr>
              <a:t>Some</a:t>
            </a:r>
            <a:r>
              <a:rPr lang="en-US" sz="1600">
                <a:solidFill>
                  <a:schemeClr val="accent5"/>
                </a:solidFill>
                <a:latin typeface="Calibri" panose="020F0502020204030204"/>
                <a:ea typeface="Calibri" panose="020F0502020204030204" pitchFamily="34" charset="0"/>
              </a:rPr>
              <a:t>: </a:t>
            </a:r>
            <a:r>
              <a:rPr lang="en-US" altLang="en-US" sz="1600">
                <a:solidFill>
                  <a:schemeClr val="accent5"/>
                </a:solidFill>
                <a:latin typeface="Calibri" panose="020F0502020204030204"/>
                <a:ea typeface="Calibri" panose="020F0502020204030204" pitchFamily="34" charset="0"/>
              </a:rPr>
              <a:t>23.5%</a:t>
            </a:r>
            <a:endParaRPr kumimoji="0" lang="en-US" sz="16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sym typeface="Helvetica Light"/>
            </a:endParaRPr>
          </a:p>
          <a:p>
            <a:pPr marL="0" marR="0" lvl="0" indent="0" algn="l" defTabSz="409575" rtl="0" eaLnBrk="0" fontAlgn="base" latinLnBrk="0" hangingPunct="0">
              <a:lnSpc>
                <a:spcPct val="100000"/>
              </a:lnSpc>
              <a:spcBef>
                <a:spcPct val="0"/>
              </a:spcBef>
              <a:spcAft>
                <a:spcPts val="0"/>
              </a:spcAft>
              <a:buClrTx/>
              <a:buSzTx/>
              <a:buFontTx/>
              <a:buNone/>
              <a:tabLst/>
              <a:defRPr/>
            </a:pPr>
            <a:r>
              <a:rPr lang="en-US" sz="1600" b="1">
                <a:solidFill>
                  <a:schemeClr val="accent2"/>
                </a:solidFill>
                <a:latin typeface="Calibri" panose="020F0502020204030204"/>
                <a:ea typeface="Calibri" panose="020F0502020204030204" pitchFamily="34" charset="0"/>
              </a:rPr>
              <a:t>Substantial</a:t>
            </a:r>
            <a:r>
              <a:rPr lang="en-US" sz="1600">
                <a:solidFill>
                  <a:schemeClr val="accent5"/>
                </a:solidFill>
                <a:latin typeface="Calibri" panose="020F0502020204030204"/>
                <a:ea typeface="Calibri" panose="020F0502020204030204" pitchFamily="34" charset="0"/>
              </a:rPr>
              <a:t> </a:t>
            </a:r>
            <a:r>
              <a:rPr lang="en-US" altLang="en-US" sz="1600">
                <a:solidFill>
                  <a:schemeClr val="accent5"/>
                </a:solidFill>
                <a:latin typeface="Calibri" panose="020F0502020204030204"/>
                <a:ea typeface="Calibri" panose="020F0502020204030204" pitchFamily="34" charset="0"/>
              </a:rPr>
              <a:t>32.3%</a:t>
            </a:r>
            <a:endParaRPr kumimoji="0" lang="en-US" sz="16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sym typeface="Helvetica Light"/>
            </a:endParaRPr>
          </a:p>
          <a:p>
            <a:pPr marL="0" marR="0" lvl="0" indent="0" algn="l" defTabSz="409575" rtl="0" eaLnBrk="0" fontAlgn="base" latinLnBrk="0" hangingPunct="0">
              <a:lnSpc>
                <a:spcPct val="100000"/>
              </a:lnSpc>
              <a:spcBef>
                <a:spcPct val="0"/>
              </a:spcBef>
              <a:spcAft>
                <a:spcPts val="0"/>
              </a:spcAft>
              <a:buClrTx/>
              <a:buSzTx/>
              <a:buFontTx/>
              <a:buNone/>
              <a:tabLst/>
              <a:defRPr/>
            </a:pPr>
            <a:r>
              <a:rPr lang="en-US" sz="1600" b="1">
                <a:solidFill>
                  <a:schemeClr val="accent2"/>
                </a:solidFill>
                <a:latin typeface="Calibri" panose="020F0502020204030204"/>
                <a:ea typeface="Calibri" panose="020F0502020204030204" pitchFamily="34" charset="0"/>
              </a:rPr>
              <a:t>Growing: </a:t>
            </a:r>
            <a:r>
              <a:rPr lang="en-US" altLang="en-US" sz="1600" b="1">
                <a:solidFill>
                  <a:schemeClr val="accent2"/>
                </a:solidFill>
                <a:latin typeface="Calibri" panose="020F0502020204030204"/>
                <a:ea typeface="Calibri" panose="020F0502020204030204" pitchFamily="34" charset="0"/>
              </a:rPr>
              <a:t>25.4%</a:t>
            </a:r>
            <a:endParaRPr kumimoji="0" lang="en-US" sz="1600" b="1" i="0" u="none" strike="noStrike" kern="1200" cap="none" spc="0" normalizeH="0" baseline="0" noProof="0">
              <a:ln>
                <a:noFill/>
              </a:ln>
              <a:solidFill>
                <a:srgbClr val="0A7CBA"/>
              </a:solidFill>
              <a:effectLst/>
              <a:uLnTx/>
              <a:uFillTx/>
              <a:latin typeface="Calibri" panose="020F0502020204030204"/>
              <a:ea typeface="Calibri" panose="020F0502020204030204" pitchFamily="34" charset="0"/>
              <a:sym typeface="Helvetica Light"/>
            </a:endParaRPr>
          </a:p>
        </p:txBody>
      </p:sp>
      <p:cxnSp>
        <p:nvCxnSpPr>
          <p:cNvPr id="9" name="Straight Connector 8">
            <a:extLst>
              <a:ext uri="{FF2B5EF4-FFF2-40B4-BE49-F238E27FC236}">
                <a16:creationId xmlns:a16="http://schemas.microsoft.com/office/drawing/2014/main" id="{0B152819-D5CD-451C-AEF3-46C069EC9F1A}"/>
              </a:ext>
            </a:extLst>
          </p:cNvPr>
          <p:cNvCxnSpPr>
            <a:cxnSpLocks/>
          </p:cNvCxnSpPr>
          <p:nvPr/>
        </p:nvCxnSpPr>
        <p:spPr>
          <a:xfrm>
            <a:off x="3140271" y="1453773"/>
            <a:ext cx="0" cy="399530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grpSp>
        <p:nvGrpSpPr>
          <p:cNvPr id="10" name="Group 9">
            <a:extLst>
              <a:ext uri="{FF2B5EF4-FFF2-40B4-BE49-F238E27FC236}">
                <a16:creationId xmlns:a16="http://schemas.microsoft.com/office/drawing/2014/main" id="{75D3F37B-119A-4996-92FA-4F03E9663C1E}"/>
              </a:ext>
            </a:extLst>
          </p:cNvPr>
          <p:cNvGrpSpPr/>
          <p:nvPr/>
        </p:nvGrpSpPr>
        <p:grpSpPr>
          <a:xfrm>
            <a:off x="2815260" y="1790685"/>
            <a:ext cx="650023" cy="580862"/>
            <a:chOff x="2855854" y="1531618"/>
            <a:chExt cx="865181" cy="773127"/>
          </a:xfrm>
        </p:grpSpPr>
        <p:sp>
          <p:nvSpPr>
            <p:cNvPr id="11" name="Rectangle 10">
              <a:extLst>
                <a:ext uri="{FF2B5EF4-FFF2-40B4-BE49-F238E27FC236}">
                  <a16:creationId xmlns:a16="http://schemas.microsoft.com/office/drawing/2014/main" id="{DE26FB45-3943-405B-92CF-7A754938A83B}"/>
                </a:ext>
              </a:extLst>
            </p:cNvPr>
            <p:cNvSpPr/>
            <p:nvPr/>
          </p:nvSpPr>
          <p:spPr>
            <a:xfrm>
              <a:off x="3094547" y="1704894"/>
              <a:ext cx="387795" cy="426575"/>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pic>
          <p:nvPicPr>
            <p:cNvPr id="12" name="Picture 11" descr="A close up of a card&#10;&#10;Description generated with high confidence">
              <a:extLst>
                <a:ext uri="{FF2B5EF4-FFF2-40B4-BE49-F238E27FC236}">
                  <a16:creationId xmlns:a16="http://schemas.microsoft.com/office/drawing/2014/main" id="{96F8C260-465D-455D-81CE-06A00025EB15}"/>
                </a:ext>
              </a:extLst>
            </p:cNvPr>
            <p:cNvPicPr>
              <a:picLocks noChangeAspect="1"/>
            </p:cNvPicPr>
            <p:nvPr/>
          </p:nvPicPr>
          <p:blipFill>
            <a:blip r:embed="rId2"/>
            <a:stretch>
              <a:fillRect/>
            </a:stretch>
          </p:blipFill>
          <p:spPr>
            <a:xfrm>
              <a:off x="2855854" y="1531618"/>
              <a:ext cx="865181" cy="773127"/>
            </a:xfrm>
            <a:prstGeom prst="rect">
              <a:avLst/>
            </a:prstGeom>
          </p:spPr>
        </p:pic>
      </p:grpSp>
      <p:grpSp>
        <p:nvGrpSpPr>
          <p:cNvPr id="13" name="Group 12">
            <a:extLst>
              <a:ext uri="{FF2B5EF4-FFF2-40B4-BE49-F238E27FC236}">
                <a16:creationId xmlns:a16="http://schemas.microsoft.com/office/drawing/2014/main" id="{A1235950-0C5B-4109-9212-70090FB2AE55}"/>
              </a:ext>
            </a:extLst>
          </p:cNvPr>
          <p:cNvGrpSpPr/>
          <p:nvPr/>
        </p:nvGrpSpPr>
        <p:grpSpPr>
          <a:xfrm>
            <a:off x="2815260" y="3034803"/>
            <a:ext cx="650023" cy="580862"/>
            <a:chOff x="2855854" y="1531618"/>
            <a:chExt cx="865181" cy="773127"/>
          </a:xfrm>
        </p:grpSpPr>
        <p:sp>
          <p:nvSpPr>
            <p:cNvPr id="14" name="Rectangle 13">
              <a:extLst>
                <a:ext uri="{FF2B5EF4-FFF2-40B4-BE49-F238E27FC236}">
                  <a16:creationId xmlns:a16="http://schemas.microsoft.com/office/drawing/2014/main" id="{9C8A47F5-224D-46C1-885D-DAEF6A2133F1}"/>
                </a:ext>
              </a:extLst>
            </p:cNvPr>
            <p:cNvSpPr/>
            <p:nvPr/>
          </p:nvSpPr>
          <p:spPr>
            <a:xfrm>
              <a:off x="3094547" y="1704894"/>
              <a:ext cx="387795" cy="426575"/>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pic>
          <p:nvPicPr>
            <p:cNvPr id="15" name="Picture 14" descr="A close up of a card&#10;&#10;Description generated with high confidence">
              <a:extLst>
                <a:ext uri="{FF2B5EF4-FFF2-40B4-BE49-F238E27FC236}">
                  <a16:creationId xmlns:a16="http://schemas.microsoft.com/office/drawing/2014/main" id="{9C95EB55-20B6-4D3A-A363-EEC9B1479161}"/>
                </a:ext>
              </a:extLst>
            </p:cNvPr>
            <p:cNvPicPr>
              <a:picLocks noChangeAspect="1"/>
            </p:cNvPicPr>
            <p:nvPr/>
          </p:nvPicPr>
          <p:blipFill>
            <a:blip r:embed="rId2"/>
            <a:stretch>
              <a:fillRect/>
            </a:stretch>
          </p:blipFill>
          <p:spPr>
            <a:xfrm>
              <a:off x="2855854" y="1531618"/>
              <a:ext cx="865181" cy="773127"/>
            </a:xfrm>
            <a:prstGeom prst="rect">
              <a:avLst/>
            </a:prstGeom>
          </p:spPr>
        </p:pic>
      </p:grpSp>
      <p:grpSp>
        <p:nvGrpSpPr>
          <p:cNvPr id="16" name="Group 15">
            <a:extLst>
              <a:ext uri="{FF2B5EF4-FFF2-40B4-BE49-F238E27FC236}">
                <a16:creationId xmlns:a16="http://schemas.microsoft.com/office/drawing/2014/main" id="{E061D2C0-75BD-42A2-B580-5A30C67936F9}"/>
              </a:ext>
            </a:extLst>
          </p:cNvPr>
          <p:cNvGrpSpPr/>
          <p:nvPr/>
        </p:nvGrpSpPr>
        <p:grpSpPr>
          <a:xfrm>
            <a:off x="2815260" y="4278921"/>
            <a:ext cx="650023" cy="580862"/>
            <a:chOff x="2855854" y="1531618"/>
            <a:chExt cx="865181" cy="773127"/>
          </a:xfrm>
        </p:grpSpPr>
        <p:sp>
          <p:nvSpPr>
            <p:cNvPr id="17" name="Rectangle 16">
              <a:extLst>
                <a:ext uri="{FF2B5EF4-FFF2-40B4-BE49-F238E27FC236}">
                  <a16:creationId xmlns:a16="http://schemas.microsoft.com/office/drawing/2014/main" id="{8FCDB7E7-FEC8-4D70-9231-C2FA166D85DB}"/>
                </a:ext>
              </a:extLst>
            </p:cNvPr>
            <p:cNvSpPr/>
            <p:nvPr/>
          </p:nvSpPr>
          <p:spPr>
            <a:xfrm>
              <a:off x="3094547" y="1704894"/>
              <a:ext cx="387795" cy="426575"/>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pic>
          <p:nvPicPr>
            <p:cNvPr id="18" name="Picture 17" descr="A close up of a card&#10;&#10;Description generated with high confidence">
              <a:extLst>
                <a:ext uri="{FF2B5EF4-FFF2-40B4-BE49-F238E27FC236}">
                  <a16:creationId xmlns:a16="http://schemas.microsoft.com/office/drawing/2014/main" id="{CFE7BF41-2CED-4520-BFC1-DED908FEFEA3}"/>
                </a:ext>
              </a:extLst>
            </p:cNvPr>
            <p:cNvPicPr>
              <a:picLocks noChangeAspect="1"/>
            </p:cNvPicPr>
            <p:nvPr/>
          </p:nvPicPr>
          <p:blipFill>
            <a:blip r:embed="rId2"/>
            <a:stretch>
              <a:fillRect/>
            </a:stretch>
          </p:blipFill>
          <p:spPr>
            <a:xfrm>
              <a:off x="2855854" y="1531618"/>
              <a:ext cx="865181" cy="773127"/>
            </a:xfrm>
            <a:prstGeom prst="rect">
              <a:avLst/>
            </a:prstGeom>
          </p:spPr>
        </p:pic>
      </p:grpSp>
      <p:sp>
        <p:nvSpPr>
          <p:cNvPr id="19" name="Rectangle 18">
            <a:extLst>
              <a:ext uri="{FF2B5EF4-FFF2-40B4-BE49-F238E27FC236}">
                <a16:creationId xmlns:a16="http://schemas.microsoft.com/office/drawing/2014/main" id="{A3C7E0DA-5297-490B-B80C-4E7530D1B40E}"/>
              </a:ext>
            </a:extLst>
          </p:cNvPr>
          <p:cNvSpPr/>
          <p:nvPr/>
        </p:nvSpPr>
        <p:spPr>
          <a:xfrm>
            <a:off x="1293733" y="3155956"/>
            <a:ext cx="1523174" cy="369332"/>
          </a:xfrm>
          <a:prstGeom prst="rect">
            <a:avLst/>
          </a:prstGeom>
        </p:spPr>
        <p:txBody>
          <a:bodyPr wrap="none">
            <a:spAutoFit/>
          </a:bodyPr>
          <a:lstStyle/>
          <a:p>
            <a:pPr marL="0" marR="0" lvl="0" indent="0" algn="r" defTabSz="409575" rtl="0" eaLnBrk="0" fontAlgn="base" latinLnBrk="0" hangingPunct="0">
              <a:lnSpc>
                <a:spcPct val="100000"/>
              </a:lnSpc>
              <a:spcBef>
                <a:spcPct val="0"/>
              </a:spcBef>
              <a:spcAft>
                <a:spcPts val="0"/>
              </a:spcAft>
              <a:buClrTx/>
              <a:buSzTx/>
              <a:buFontTx/>
              <a:buNone/>
              <a:tabLst/>
              <a:defRPr/>
            </a:pPr>
            <a:r>
              <a:rPr lang="en-US" sz="1800" b="1">
                <a:solidFill>
                  <a:schemeClr val="accent5"/>
                </a:solidFill>
                <a:latin typeface="Calibri" panose="020F0502020204030204"/>
                <a:ea typeface="Calibri" panose="020F0502020204030204" pitchFamily="34" charset="0"/>
              </a:rPr>
              <a:t>HPP Wins Out</a:t>
            </a:r>
            <a:endPar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sym typeface="Helvetica Light"/>
            </a:endParaRPr>
          </a:p>
        </p:txBody>
      </p:sp>
      <p:grpSp>
        <p:nvGrpSpPr>
          <p:cNvPr id="20" name="Group 15">
            <a:extLst>
              <a:ext uri="{FF2B5EF4-FFF2-40B4-BE49-F238E27FC236}">
                <a16:creationId xmlns:a16="http://schemas.microsoft.com/office/drawing/2014/main" id="{0B4F30FA-60CC-4946-979D-5D0818D6F33F}"/>
              </a:ext>
            </a:extLst>
          </p:cNvPr>
          <p:cNvGrpSpPr/>
          <p:nvPr/>
        </p:nvGrpSpPr>
        <p:grpSpPr>
          <a:xfrm>
            <a:off x="50847" y="4308398"/>
            <a:ext cx="2766060" cy="575976"/>
            <a:chOff x="81327" y="4194322"/>
            <a:chExt cx="2766060" cy="575976"/>
          </a:xfrm>
        </p:grpSpPr>
        <p:sp>
          <p:nvSpPr>
            <p:cNvPr id="21" name="Rectangle 31">
              <a:extLst>
                <a:ext uri="{FF2B5EF4-FFF2-40B4-BE49-F238E27FC236}">
                  <a16:creationId xmlns:a16="http://schemas.microsoft.com/office/drawing/2014/main" id="{47604D39-98AF-4F81-8E42-8A443EAA098D}"/>
                </a:ext>
              </a:extLst>
            </p:cNvPr>
            <p:cNvSpPr/>
            <p:nvPr/>
          </p:nvSpPr>
          <p:spPr>
            <a:xfrm>
              <a:off x="774447" y="4194322"/>
              <a:ext cx="2072940" cy="369332"/>
            </a:xfrm>
            <a:prstGeom prst="rect">
              <a:avLst/>
            </a:prstGeom>
          </p:spPr>
          <p:txBody>
            <a:bodyPr wrap="none">
              <a:spAutoFit/>
            </a:bodyPr>
            <a:lstStyle/>
            <a:p>
              <a:pPr marL="0" marR="0" lvl="0" indent="0" algn="r" defTabSz="409575" rtl="0" eaLnBrk="0" fontAlgn="base" latinLnBrk="0" hangingPunct="0">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chemeClr val="accent5"/>
                  </a:solidFill>
                  <a:effectLst/>
                  <a:uLnTx/>
                  <a:uFillTx/>
                  <a:latin typeface="Calibri" panose="020F0502020204030204"/>
                  <a:ea typeface="Calibri" panose="020F0502020204030204" pitchFamily="34" charset="0"/>
                  <a:sym typeface="Helvetica Light"/>
                </a:rPr>
                <a:t>Growing use of HPP</a:t>
              </a:r>
              <a:endParaRPr kumimoji="0" lang="en-US" sz="1800" b="0" i="0" u="none" strike="noStrike" kern="1200" cap="none" spc="0" normalizeH="0" baseline="0" noProof="0">
                <a:ln>
                  <a:noFill/>
                </a:ln>
                <a:solidFill>
                  <a:schemeClr val="accent5"/>
                </a:solidFill>
                <a:effectLst/>
                <a:uLnTx/>
                <a:uFillTx/>
                <a:latin typeface="Calibri" panose="020F0502020204030204"/>
                <a:ea typeface="Calibri" panose="020F0502020204030204" pitchFamily="34" charset="0"/>
                <a:sym typeface="Helvetica Light"/>
              </a:endParaRPr>
            </a:p>
          </p:txBody>
        </p:sp>
        <p:sp>
          <p:nvSpPr>
            <p:cNvPr id="22" name="Rectangle 32">
              <a:extLst>
                <a:ext uri="{FF2B5EF4-FFF2-40B4-BE49-F238E27FC236}">
                  <a16:creationId xmlns:a16="http://schemas.microsoft.com/office/drawing/2014/main" id="{0DCEB083-45C8-4419-9E61-BBA836EC9314}"/>
                </a:ext>
              </a:extLst>
            </p:cNvPr>
            <p:cNvSpPr/>
            <p:nvPr/>
          </p:nvSpPr>
          <p:spPr>
            <a:xfrm>
              <a:off x="81327" y="4462521"/>
              <a:ext cx="2766060" cy="307777"/>
            </a:xfrm>
            <a:prstGeom prst="rect">
              <a:avLst/>
            </a:prstGeom>
          </p:spPr>
          <p:txBody>
            <a:bodyPr>
              <a:spAutoFit/>
            </a:bodyPr>
            <a:lstStyle/>
            <a:p>
              <a:pPr marL="0" marR="0" lvl="0" indent="0" algn="r" defTabSz="409575" rtl="0" eaLnBrk="0" fontAlgn="base" latinLnBrk="0" hangingPunct="0">
                <a:lnSpc>
                  <a:spcPct val="100000"/>
                </a:lnSpc>
                <a:spcBef>
                  <a:spcPct val="0"/>
                </a:spcBef>
                <a:spcAft>
                  <a:spcPts val="1800"/>
                </a:spcAft>
                <a:buClrTx/>
                <a:buSzTx/>
                <a:buFontTx/>
                <a:buNone/>
                <a:tabLst/>
                <a:defRPr/>
              </a:pPr>
              <a:r>
                <a:rPr kumimoji="0" lang="en-US" altLang="en-US" sz="1400" b="0" i="1" u="none" strike="noStrike" kern="0" cap="none" spc="0" normalizeH="0" baseline="0" noProof="0">
                  <a:ln>
                    <a:noFill/>
                  </a:ln>
                  <a:solidFill>
                    <a:schemeClr val="accent5"/>
                  </a:solidFill>
                  <a:effectLst/>
                  <a:uLnTx/>
                  <a:uFillTx/>
                  <a:latin typeface="Calibri" panose="020F0502020204030204"/>
                  <a:cs typeface="Arial" panose="020B0604020202020204" pitchFamily="34" charset="0"/>
                  <a:sym typeface="Helvetica Light"/>
                </a:rPr>
                <a:t>How does this compare to 2016?</a:t>
              </a:r>
            </a:p>
          </p:txBody>
        </p:sp>
      </p:grpSp>
      <p:sp>
        <p:nvSpPr>
          <p:cNvPr id="23" name="Slide Number Placeholder 6">
            <a:extLst>
              <a:ext uri="{FF2B5EF4-FFF2-40B4-BE49-F238E27FC236}">
                <a16:creationId xmlns:a16="http://schemas.microsoft.com/office/drawing/2014/main" id="{155C19FB-C431-4110-AC49-28618DF50025}"/>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30</a:t>
            </a:fld>
            <a:endParaRPr lang="en-US" dirty="0"/>
          </a:p>
        </p:txBody>
      </p:sp>
    </p:spTree>
    <p:extLst>
      <p:ext uri="{BB962C8B-B14F-4D97-AF65-F5344CB8AC3E}">
        <p14:creationId xmlns:p14="http://schemas.microsoft.com/office/powerpoint/2010/main" val="42603919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6B82E22-7E64-42B8-B814-1D3210C8CAFC}"/>
              </a:ext>
            </a:extLst>
          </p:cNvPr>
          <p:cNvSpPr/>
          <p:nvPr/>
        </p:nvSpPr>
        <p:spPr>
          <a:xfrm flipH="1">
            <a:off x="-922643" y="380015"/>
            <a:ext cx="28362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CEC9E299-7987-4838-85B7-F4CADEE03FAF}"/>
              </a:ext>
            </a:extLst>
          </p:cNvPr>
          <p:cNvSpPr txBox="1">
            <a:spLocks/>
          </p:cNvSpPr>
          <p:nvPr/>
        </p:nvSpPr>
        <p:spPr>
          <a:xfrm>
            <a:off x="575035" y="485538"/>
            <a:ext cx="1536570"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Trends</a:t>
            </a:r>
          </a:p>
        </p:txBody>
      </p:sp>
      <p:pic>
        <p:nvPicPr>
          <p:cNvPr id="5" name="Picture 20">
            <a:extLst>
              <a:ext uri="{FF2B5EF4-FFF2-40B4-BE49-F238E27FC236}">
                <a16:creationId xmlns:a16="http://schemas.microsoft.com/office/drawing/2014/main" id="{1472E6D2-DBB4-4D6C-8C05-E3FD378B4FF2}"/>
              </a:ext>
            </a:extLst>
          </p:cNvPr>
          <p:cNvPicPr>
            <a:picLocks noChangeAspect="1"/>
          </p:cNvPicPr>
          <p:nvPr/>
        </p:nvPicPr>
        <p:blipFill>
          <a:blip r:embed="rId2"/>
          <a:stretch>
            <a:fillRect/>
          </a:stretch>
        </p:blipFill>
        <p:spPr>
          <a:xfrm>
            <a:off x="6139526" y="5389037"/>
            <a:ext cx="1810139" cy="477367"/>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2">
            <a:extLst>
              <a:ext uri="{FF2B5EF4-FFF2-40B4-BE49-F238E27FC236}">
                <a16:creationId xmlns:a16="http://schemas.microsoft.com/office/drawing/2014/main" id="{BBAB48A6-9FEF-4113-BC25-F696DA45B4C0}"/>
              </a:ext>
            </a:extLst>
          </p:cNvPr>
          <p:cNvPicPr>
            <a:picLocks noChangeAspect="1"/>
          </p:cNvPicPr>
          <p:nvPr/>
        </p:nvPicPr>
        <p:blipFill>
          <a:blip r:embed="rId3"/>
          <a:stretch>
            <a:fillRect/>
          </a:stretch>
        </p:blipFill>
        <p:spPr>
          <a:xfrm>
            <a:off x="6533903" y="5889362"/>
            <a:ext cx="2537927" cy="43961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a:extLst>
              <a:ext uri="{FF2B5EF4-FFF2-40B4-BE49-F238E27FC236}">
                <a16:creationId xmlns:a16="http://schemas.microsoft.com/office/drawing/2014/main" id="{B7044A2A-6BC9-43CC-BA46-FC5247525390}"/>
              </a:ext>
            </a:extLst>
          </p:cNvPr>
          <p:cNvGrpSpPr/>
          <p:nvPr/>
        </p:nvGrpSpPr>
        <p:grpSpPr>
          <a:xfrm>
            <a:off x="480759" y="3915001"/>
            <a:ext cx="3253774" cy="736259"/>
            <a:chOff x="469751" y="3921540"/>
            <a:chExt cx="3253774" cy="736259"/>
          </a:xfrm>
        </p:grpSpPr>
        <p:pic>
          <p:nvPicPr>
            <p:cNvPr id="8" name="Picture 40">
              <a:extLst>
                <a:ext uri="{FF2B5EF4-FFF2-40B4-BE49-F238E27FC236}">
                  <a16:creationId xmlns:a16="http://schemas.microsoft.com/office/drawing/2014/main" id="{CAF71DCF-D8AA-44EB-9E74-21DB53F8E8BE}"/>
                </a:ext>
              </a:extLst>
            </p:cNvPr>
            <p:cNvPicPr>
              <a:picLocks noChangeAspect="1"/>
            </p:cNvPicPr>
            <p:nvPr/>
          </p:nvPicPr>
          <p:blipFill>
            <a:blip r:embed="rId4"/>
            <a:stretch>
              <a:fillRect/>
            </a:stretch>
          </p:blipFill>
          <p:spPr>
            <a:xfrm>
              <a:off x="469751" y="3921540"/>
              <a:ext cx="2542853" cy="485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42">
              <a:extLst>
                <a:ext uri="{FF2B5EF4-FFF2-40B4-BE49-F238E27FC236}">
                  <a16:creationId xmlns:a16="http://schemas.microsoft.com/office/drawing/2014/main" id="{1F5FF4BC-5D98-490C-A69C-B1A50AA07404}"/>
                </a:ext>
              </a:extLst>
            </p:cNvPr>
            <p:cNvPicPr>
              <a:picLocks noChangeAspect="1"/>
            </p:cNvPicPr>
            <p:nvPr/>
          </p:nvPicPr>
          <p:blipFill>
            <a:blip r:embed="rId5"/>
            <a:stretch>
              <a:fillRect/>
            </a:stretch>
          </p:blipFill>
          <p:spPr>
            <a:xfrm>
              <a:off x="469751" y="4465860"/>
              <a:ext cx="3253774" cy="191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10" name="Picture 9">
            <a:extLst>
              <a:ext uri="{FF2B5EF4-FFF2-40B4-BE49-F238E27FC236}">
                <a16:creationId xmlns:a16="http://schemas.microsoft.com/office/drawing/2014/main" id="{70E94AE0-AC79-44CE-AF72-7BDE67D584D7}"/>
              </a:ext>
            </a:extLst>
          </p:cNvPr>
          <p:cNvPicPr>
            <a:picLocks noChangeAspect="1"/>
          </p:cNvPicPr>
          <p:nvPr/>
        </p:nvPicPr>
        <p:blipFill rotWithShape="1">
          <a:blip r:embed="rId6"/>
          <a:srcRect r="1453"/>
          <a:stretch/>
        </p:blipFill>
        <p:spPr>
          <a:xfrm>
            <a:off x="414265" y="2091147"/>
            <a:ext cx="5196678" cy="1755074"/>
          </a:xfrm>
          <a:prstGeom prst="rect">
            <a:avLst/>
          </a:prstGeom>
          <a:ln>
            <a:solidFill>
              <a:schemeClr val="bg1"/>
            </a:solidFill>
          </a:ln>
        </p:spPr>
      </p:pic>
      <p:pic>
        <p:nvPicPr>
          <p:cNvPr id="11" name="Picture 10">
            <a:extLst>
              <a:ext uri="{FF2B5EF4-FFF2-40B4-BE49-F238E27FC236}">
                <a16:creationId xmlns:a16="http://schemas.microsoft.com/office/drawing/2014/main" id="{EE99220F-2E73-459E-9B81-FB217B9DE6F7}"/>
              </a:ext>
            </a:extLst>
          </p:cNvPr>
          <p:cNvPicPr>
            <a:picLocks noChangeAspect="1"/>
          </p:cNvPicPr>
          <p:nvPr/>
        </p:nvPicPr>
        <p:blipFill>
          <a:blip r:embed="rId7"/>
          <a:stretch>
            <a:fillRect/>
          </a:stretch>
        </p:blipFill>
        <p:spPr>
          <a:xfrm>
            <a:off x="417250" y="1228716"/>
            <a:ext cx="2753195" cy="838574"/>
          </a:xfrm>
          <a:prstGeom prst="rect">
            <a:avLst/>
          </a:prstGeom>
          <a:ln w="15875">
            <a:solidFill>
              <a:srgbClr val="007DBA"/>
            </a:solidFill>
          </a:ln>
        </p:spPr>
      </p:pic>
      <p:pic>
        <p:nvPicPr>
          <p:cNvPr id="12" name="Picture 11">
            <a:extLst>
              <a:ext uri="{FF2B5EF4-FFF2-40B4-BE49-F238E27FC236}">
                <a16:creationId xmlns:a16="http://schemas.microsoft.com/office/drawing/2014/main" id="{5D11EB91-2424-41EF-ABDB-B59AAB56BD67}"/>
              </a:ext>
            </a:extLst>
          </p:cNvPr>
          <p:cNvPicPr>
            <a:picLocks noChangeAspect="1"/>
          </p:cNvPicPr>
          <p:nvPr/>
        </p:nvPicPr>
        <p:blipFill>
          <a:blip r:embed="rId8"/>
          <a:stretch>
            <a:fillRect/>
          </a:stretch>
        </p:blipFill>
        <p:spPr>
          <a:xfrm>
            <a:off x="3750283" y="3788084"/>
            <a:ext cx="5321547" cy="1566624"/>
          </a:xfrm>
          <a:prstGeom prst="rect">
            <a:avLst/>
          </a:prstGeom>
          <a:ln>
            <a:solidFill>
              <a:schemeClr val="bg1"/>
            </a:solidFill>
          </a:ln>
        </p:spPr>
      </p:pic>
      <p:grpSp>
        <p:nvGrpSpPr>
          <p:cNvPr id="13" name="Group 14">
            <a:extLst>
              <a:ext uri="{FF2B5EF4-FFF2-40B4-BE49-F238E27FC236}">
                <a16:creationId xmlns:a16="http://schemas.microsoft.com/office/drawing/2014/main" id="{BDAE88CD-9259-429E-8680-D06F07902011}"/>
              </a:ext>
            </a:extLst>
          </p:cNvPr>
          <p:cNvGrpSpPr/>
          <p:nvPr/>
        </p:nvGrpSpPr>
        <p:grpSpPr>
          <a:xfrm>
            <a:off x="208493" y="5113768"/>
            <a:ext cx="5866791" cy="1173405"/>
            <a:chOff x="849078" y="1166910"/>
            <a:chExt cx="7835450" cy="1590353"/>
          </a:xfrm>
        </p:grpSpPr>
        <p:pic>
          <p:nvPicPr>
            <p:cNvPr id="14" name="Picture 6">
              <a:extLst>
                <a:ext uri="{FF2B5EF4-FFF2-40B4-BE49-F238E27FC236}">
                  <a16:creationId xmlns:a16="http://schemas.microsoft.com/office/drawing/2014/main" id="{A8927D07-55B8-4021-A9CD-C4BA57600B08}"/>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849078" y="1507133"/>
              <a:ext cx="7835450" cy="1250130"/>
            </a:xfrm>
            <a:prstGeom prst="rect">
              <a:avLst/>
            </a:prstGeom>
            <a:ln w="12700" cap="sq">
              <a:solidFill>
                <a:schemeClr val="bg1"/>
              </a:solidFill>
              <a:prstDash val="solid"/>
              <a:miter lim="800000"/>
            </a:ln>
            <a:effectLst/>
          </p:spPr>
        </p:pic>
        <p:pic>
          <p:nvPicPr>
            <p:cNvPr id="15" name="Picture 7">
              <a:extLst>
                <a:ext uri="{FF2B5EF4-FFF2-40B4-BE49-F238E27FC236}">
                  <a16:creationId xmlns:a16="http://schemas.microsoft.com/office/drawing/2014/main" id="{7681005E-53B3-4B1B-9E35-ADB80A3684A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Lst>
            </a:blip>
            <a:srcRect t="-1" b="30227"/>
            <a:stretch/>
          </p:blipFill>
          <p:spPr>
            <a:xfrm>
              <a:off x="849078" y="1166910"/>
              <a:ext cx="2855732" cy="319132"/>
            </a:xfrm>
            <a:prstGeom prst="rect">
              <a:avLst/>
            </a:prstGeom>
            <a:ln w="19050" cap="sq">
              <a:solidFill>
                <a:schemeClr val="accent2"/>
              </a:solidFill>
              <a:prstDash val="solid"/>
              <a:miter lim="800000"/>
            </a:ln>
            <a:effectLst/>
          </p:spPr>
        </p:pic>
      </p:grpSp>
      <p:grpSp>
        <p:nvGrpSpPr>
          <p:cNvPr id="16" name="Group 13">
            <a:extLst>
              <a:ext uri="{FF2B5EF4-FFF2-40B4-BE49-F238E27FC236}">
                <a16:creationId xmlns:a16="http://schemas.microsoft.com/office/drawing/2014/main" id="{B832D5EA-8951-4BBB-99D7-04506EBC6C4B}"/>
              </a:ext>
            </a:extLst>
          </p:cNvPr>
          <p:cNvGrpSpPr/>
          <p:nvPr/>
        </p:nvGrpSpPr>
        <p:grpSpPr>
          <a:xfrm>
            <a:off x="5610943" y="2404247"/>
            <a:ext cx="3261819" cy="1372753"/>
            <a:chOff x="236947" y="4603537"/>
            <a:chExt cx="4165721" cy="1873463"/>
          </a:xfrm>
        </p:grpSpPr>
        <p:pic>
          <p:nvPicPr>
            <p:cNvPr id="17" name="Picture 12">
              <a:extLst>
                <a:ext uri="{FF2B5EF4-FFF2-40B4-BE49-F238E27FC236}">
                  <a16:creationId xmlns:a16="http://schemas.microsoft.com/office/drawing/2014/main" id="{F4481D78-793D-430D-9904-27DB5DED386D}"/>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Lst>
            </a:blip>
            <a:srcRect b="15860"/>
            <a:stretch/>
          </p:blipFill>
          <p:spPr>
            <a:xfrm>
              <a:off x="236947" y="5638145"/>
              <a:ext cx="4165721" cy="838855"/>
            </a:xfrm>
            <a:prstGeom prst="rect">
              <a:avLst/>
            </a:prstGeom>
            <a:ln w="12700" cap="sq">
              <a:solidFill>
                <a:schemeClr val="bg1"/>
              </a:solidFill>
              <a:prstDash val="solid"/>
              <a:miter lim="800000"/>
            </a:ln>
            <a:effectLst/>
          </p:spPr>
        </p:pic>
        <p:pic>
          <p:nvPicPr>
            <p:cNvPr id="18" name="Picture 13">
              <a:extLst>
                <a:ext uri="{FF2B5EF4-FFF2-40B4-BE49-F238E27FC236}">
                  <a16:creationId xmlns:a16="http://schemas.microsoft.com/office/drawing/2014/main" id="{CC511666-8514-4DB9-A7EE-CF23B76BEF1B}"/>
                </a:ext>
              </a:extLst>
            </p:cNvPr>
            <p:cNvPicPr>
              <a:picLocks noChangeAspect="1"/>
            </p:cNvPicPr>
            <p:nvPr/>
          </p:nvPicPr>
          <p:blipFill>
            <a:blip r:embed="rId15"/>
            <a:stretch>
              <a:fillRect/>
            </a:stretch>
          </p:blipFill>
          <p:spPr>
            <a:xfrm>
              <a:off x="236947" y="4603537"/>
              <a:ext cx="4165720" cy="1016688"/>
            </a:xfrm>
            <a:prstGeom prst="rect">
              <a:avLst/>
            </a:prstGeom>
            <a:ln w="19050" cap="sq">
              <a:solidFill>
                <a:schemeClr val="accent2"/>
              </a:solidFill>
              <a:prstDash val="solid"/>
              <a:miter lim="800000"/>
            </a:ln>
            <a:effectLst/>
          </p:spPr>
        </p:pic>
      </p:grpSp>
      <p:grpSp>
        <p:nvGrpSpPr>
          <p:cNvPr id="19" name="Group 11">
            <a:extLst>
              <a:ext uri="{FF2B5EF4-FFF2-40B4-BE49-F238E27FC236}">
                <a16:creationId xmlns:a16="http://schemas.microsoft.com/office/drawing/2014/main" id="{62E91CC6-1C52-46B8-A6CE-2586618B471C}"/>
              </a:ext>
            </a:extLst>
          </p:cNvPr>
          <p:cNvGrpSpPr/>
          <p:nvPr/>
        </p:nvGrpSpPr>
        <p:grpSpPr>
          <a:xfrm>
            <a:off x="4448825" y="1296632"/>
            <a:ext cx="4285399" cy="1062432"/>
            <a:chOff x="1542377" y="2880865"/>
            <a:chExt cx="5880366" cy="1420896"/>
          </a:xfrm>
        </p:grpSpPr>
        <p:pic>
          <p:nvPicPr>
            <p:cNvPr id="20" name="Picture 18">
              <a:extLst>
                <a:ext uri="{FF2B5EF4-FFF2-40B4-BE49-F238E27FC236}">
                  <a16:creationId xmlns:a16="http://schemas.microsoft.com/office/drawing/2014/main" id="{DD822267-C992-438B-B482-293025F5274F}"/>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0"/>
                      </a14:imgEffect>
                    </a14:imgLayer>
                  </a14:imgProps>
                </a:ext>
              </a:extLst>
            </a:blip>
            <a:srcRect b="31930"/>
            <a:stretch/>
          </p:blipFill>
          <p:spPr>
            <a:xfrm>
              <a:off x="2110863" y="2880865"/>
              <a:ext cx="5311880" cy="1420895"/>
            </a:xfrm>
            <a:prstGeom prst="rect">
              <a:avLst/>
            </a:prstGeom>
            <a:ln w="12700" cap="sq">
              <a:solidFill>
                <a:schemeClr val="bg1"/>
              </a:solidFill>
              <a:prstDash val="solid"/>
              <a:miter lim="800000"/>
            </a:ln>
            <a:effectLst/>
          </p:spPr>
        </p:pic>
        <p:pic>
          <p:nvPicPr>
            <p:cNvPr id="21" name="Picture 19">
              <a:extLst>
                <a:ext uri="{FF2B5EF4-FFF2-40B4-BE49-F238E27FC236}">
                  <a16:creationId xmlns:a16="http://schemas.microsoft.com/office/drawing/2014/main" id="{C5975203-5925-435A-A89F-003BE2913E70}"/>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Effect>
                        <a14:colorTemperature colorTemp="7200"/>
                      </a14:imgEffect>
                    </a14:imgLayer>
                  </a14:imgProps>
                </a:ext>
              </a:extLst>
            </a:blip>
            <a:stretch>
              <a:fillRect/>
            </a:stretch>
          </p:blipFill>
          <p:spPr>
            <a:xfrm rot="16200000">
              <a:off x="1116172" y="3307070"/>
              <a:ext cx="1420896" cy="568486"/>
            </a:xfrm>
            <a:prstGeom prst="rect">
              <a:avLst/>
            </a:prstGeom>
            <a:ln w="19050" cap="sq">
              <a:solidFill>
                <a:schemeClr val="accent2"/>
              </a:solidFill>
              <a:prstDash val="solid"/>
              <a:miter lim="800000"/>
            </a:ln>
            <a:effectLst/>
          </p:spPr>
        </p:pic>
      </p:grpSp>
      <p:sp>
        <p:nvSpPr>
          <p:cNvPr id="22" name="Slide Number Placeholder 6">
            <a:extLst>
              <a:ext uri="{FF2B5EF4-FFF2-40B4-BE49-F238E27FC236}">
                <a16:creationId xmlns:a16="http://schemas.microsoft.com/office/drawing/2014/main" id="{46A5CE0E-3465-4633-B3C8-244E64ABF4AA}"/>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31</a:t>
            </a:fld>
            <a:endParaRPr lang="en-US" dirty="0"/>
          </a:p>
        </p:txBody>
      </p:sp>
    </p:spTree>
    <p:extLst>
      <p:ext uri="{BB962C8B-B14F-4D97-AF65-F5344CB8AC3E}">
        <p14:creationId xmlns:p14="http://schemas.microsoft.com/office/powerpoint/2010/main" val="5721560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07A27E3-AD74-4BD5-AB31-2EDA53EFBF3F}"/>
              </a:ext>
            </a:extLst>
          </p:cNvPr>
          <p:cNvSpPr/>
          <p:nvPr/>
        </p:nvSpPr>
        <p:spPr>
          <a:xfrm flipH="1">
            <a:off x="-922642" y="380015"/>
            <a:ext cx="3983627"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9DE3E33F-8437-4A3E-B6AB-E4187640FDBC}"/>
              </a:ext>
            </a:extLst>
          </p:cNvPr>
          <p:cNvSpPr txBox="1">
            <a:spLocks/>
          </p:cNvSpPr>
          <p:nvPr/>
        </p:nvSpPr>
        <p:spPr>
          <a:xfrm>
            <a:off x="115832" y="485538"/>
            <a:ext cx="3983628"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Hpp adoption</a:t>
            </a:r>
          </a:p>
        </p:txBody>
      </p:sp>
      <p:pic>
        <p:nvPicPr>
          <p:cNvPr id="5" name="Picture 4" descr="Image result for new whole foods logo png">
            <a:extLst>
              <a:ext uri="{FF2B5EF4-FFF2-40B4-BE49-F238E27FC236}">
                <a16:creationId xmlns:a16="http://schemas.microsoft.com/office/drawing/2014/main" id="{3105AB59-D5F6-4AD9-9982-AFEF6333A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411" y="3692906"/>
            <a:ext cx="799617" cy="799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evolution fresh logo png">
            <a:extLst>
              <a:ext uri="{FF2B5EF4-FFF2-40B4-BE49-F238E27FC236}">
                <a16:creationId xmlns:a16="http://schemas.microsoft.com/office/drawing/2014/main" id="{3F795BEF-48DA-424D-92EA-65FE61ADB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11" y="3645320"/>
            <a:ext cx="1309988" cy="8733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daily greens logo png">
            <a:extLst>
              <a:ext uri="{FF2B5EF4-FFF2-40B4-BE49-F238E27FC236}">
                <a16:creationId xmlns:a16="http://schemas.microsoft.com/office/drawing/2014/main" id="{E0AA66DD-9D29-47C6-96FD-57487FB3D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552" y="5565672"/>
            <a:ext cx="661590" cy="7364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suja logo png">
            <a:extLst>
              <a:ext uri="{FF2B5EF4-FFF2-40B4-BE49-F238E27FC236}">
                <a16:creationId xmlns:a16="http://schemas.microsoft.com/office/drawing/2014/main" id="{66A99CFA-55DF-4157-97AF-9C3AEAB98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560" y="4624770"/>
            <a:ext cx="834673" cy="781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Image result for trader joe's logo png">
            <a:extLst>
              <a:ext uri="{FF2B5EF4-FFF2-40B4-BE49-F238E27FC236}">
                <a16:creationId xmlns:a16="http://schemas.microsoft.com/office/drawing/2014/main" id="{7434702B-8A55-4F69-AD75-49EA5486A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310" y="2772730"/>
            <a:ext cx="735463" cy="7676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wholly guacamole logo png">
            <a:extLst>
              <a:ext uri="{FF2B5EF4-FFF2-40B4-BE49-F238E27FC236}">
                <a16:creationId xmlns:a16="http://schemas.microsoft.com/office/drawing/2014/main" id="{6FA18A84-4647-4DEA-A251-C327E131B7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9339" y="3842266"/>
            <a:ext cx="1190148" cy="4794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3F1A6F4-6F94-4C23-9161-62C358538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1218" y="5343011"/>
            <a:ext cx="995391" cy="1045108"/>
          </a:xfrm>
          <a:prstGeom prst="rect">
            <a:avLst/>
          </a:prstGeom>
        </p:spPr>
      </p:pic>
      <p:pic>
        <p:nvPicPr>
          <p:cNvPr id="12" name="Picture 16" descr="Image result for sam's club logo png">
            <a:extLst>
              <a:ext uri="{FF2B5EF4-FFF2-40B4-BE49-F238E27FC236}">
                <a16:creationId xmlns:a16="http://schemas.microsoft.com/office/drawing/2014/main" id="{F61FE306-66AC-430F-BABC-2C3CB7111B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6563" y="4642350"/>
            <a:ext cx="799617" cy="7996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Image result for hormel natural choice logo png">
            <a:extLst>
              <a:ext uri="{FF2B5EF4-FFF2-40B4-BE49-F238E27FC236}">
                <a16:creationId xmlns:a16="http://schemas.microsoft.com/office/drawing/2014/main" id="{21885464-18AF-480D-80A7-649B486119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204" y="2802976"/>
            <a:ext cx="1006874" cy="7071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4308BA-F3F2-465E-A963-9A4A2E0E4D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732" y="4764611"/>
            <a:ext cx="972792" cy="555096"/>
          </a:xfrm>
          <a:prstGeom prst="rect">
            <a:avLst/>
          </a:prstGeom>
        </p:spPr>
      </p:pic>
      <p:pic>
        <p:nvPicPr>
          <p:cNvPr id="15" name="Picture 14">
            <a:extLst>
              <a:ext uri="{FF2B5EF4-FFF2-40B4-BE49-F238E27FC236}">
                <a16:creationId xmlns:a16="http://schemas.microsoft.com/office/drawing/2014/main" id="{8407AC6D-40B3-444B-8E68-E43301C926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70064" y="2886580"/>
            <a:ext cx="1388699" cy="497153"/>
          </a:xfrm>
          <a:prstGeom prst="rect">
            <a:avLst/>
          </a:prstGeom>
        </p:spPr>
      </p:pic>
      <p:pic>
        <p:nvPicPr>
          <p:cNvPr id="16" name="Picture 2" descr="Image result for bolthouse logo png">
            <a:extLst>
              <a:ext uri="{FF2B5EF4-FFF2-40B4-BE49-F238E27FC236}">
                <a16:creationId xmlns:a16="http://schemas.microsoft.com/office/drawing/2014/main" id="{B3C14CBF-F395-419A-97B1-564A03DAF5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52934" y="5638057"/>
            <a:ext cx="1006874" cy="5780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64E389-B6D4-47BA-B306-6C9FFD9319ED}"/>
              </a:ext>
            </a:extLst>
          </p:cNvPr>
          <p:cNvSpPr txBox="1"/>
          <p:nvPr/>
        </p:nvSpPr>
        <p:spPr>
          <a:xfrm>
            <a:off x="1552913" y="1216377"/>
            <a:ext cx="625703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b="1" dirty="0">
                <a:solidFill>
                  <a:srgbClr val="0D66A8"/>
                </a:solidFill>
                <a:latin typeface="+mn-lt"/>
                <a:ea typeface="+mn-ea"/>
                <a:cs typeface="+mn-cs"/>
              </a:rPr>
              <a:t>HPP t</a:t>
            </a:r>
            <a:r>
              <a:rPr kumimoji="0" lang="en-US" sz="2800" b="1" i="0" u="none" strike="noStrike" cap="none" spc="0" normalizeH="0" baseline="0" dirty="0">
                <a:ln>
                  <a:noFill/>
                </a:ln>
                <a:solidFill>
                  <a:srgbClr val="0D66A8"/>
                </a:solidFill>
                <a:effectLst/>
                <a:uFillTx/>
                <a:latin typeface="+mn-lt"/>
                <a:ea typeface="+mn-ea"/>
                <a:cs typeface="+mn-cs"/>
                <a:sym typeface="Helvetica Light"/>
              </a:rPr>
              <a:t>rends and results have lead to widespread adoption</a:t>
            </a:r>
          </a:p>
        </p:txBody>
      </p:sp>
      <p:sp>
        <p:nvSpPr>
          <p:cNvPr id="18" name="Rectangle 325644">
            <a:extLst>
              <a:ext uri="{FF2B5EF4-FFF2-40B4-BE49-F238E27FC236}">
                <a16:creationId xmlns:a16="http://schemas.microsoft.com/office/drawing/2014/main" id="{39D0068E-5461-4C2B-A01A-B2092D0AEAD5}"/>
              </a:ext>
            </a:extLst>
          </p:cNvPr>
          <p:cNvSpPr/>
          <p:nvPr/>
        </p:nvSpPr>
        <p:spPr>
          <a:xfrm>
            <a:off x="5433179" y="2796134"/>
            <a:ext cx="2963106" cy="2705549"/>
          </a:xfrm>
          <a:prstGeom prst="rect">
            <a:avLst/>
          </a:prstGeom>
        </p:spPr>
        <p:txBody>
          <a:bodyPr wrap="square" anchor="ctr">
            <a:spAutoFit/>
          </a:bodyPr>
          <a:lstStyle/>
          <a:p>
            <a:pPr marL="274320" lvl="1" indent="-274320" eaLnBrk="1" hangingPunct="1">
              <a:lnSpc>
                <a:spcPct val="107000"/>
              </a:lnSpc>
              <a:spcAft>
                <a:spcPts val="600"/>
              </a:spcAft>
              <a:buSzPct val="110000"/>
              <a:buBlip>
                <a:blip r:embed="rId14"/>
              </a:buBlip>
              <a:defRPr/>
            </a:pPr>
            <a:r>
              <a:rPr lang="en-US" sz="1400" kern="0" dirty="0">
                <a:solidFill>
                  <a:srgbClr val="53585F"/>
                </a:solidFill>
                <a:latin typeface="Calibri" panose="020F0502020204030204"/>
                <a:ea typeface="Calibri" panose="020F0502020204030204" pitchFamily="34" charset="0"/>
                <a:cs typeface="Arial" panose="020B0604020202020204" pitchFamily="34" charset="0"/>
              </a:rPr>
              <a:t>Meet the growing consumer demands for:</a:t>
            </a:r>
          </a:p>
          <a:p>
            <a:pPr marL="731520" lvl="2" indent="-274320" eaLnBrk="1" hangingPunct="1">
              <a:lnSpc>
                <a:spcPct val="107000"/>
              </a:lnSpc>
              <a:spcAft>
                <a:spcPts val="600"/>
              </a:spcAft>
              <a:buSzPct val="110000"/>
              <a:buBlip>
                <a:blip r:embed="rId14"/>
              </a:buBlip>
              <a:defRPr/>
            </a:pPr>
            <a:r>
              <a:rPr lang="en-US" sz="1400" kern="0" dirty="0">
                <a:solidFill>
                  <a:srgbClr val="53585F"/>
                </a:solidFill>
                <a:latin typeface="Calibri" panose="020F0502020204030204"/>
                <a:ea typeface="Calibri" panose="020F0502020204030204" pitchFamily="34" charset="0"/>
                <a:cs typeface="Arial" panose="020B0604020202020204" pitchFamily="34" charset="0"/>
              </a:rPr>
              <a:t>Safer food &amp; beverages</a:t>
            </a:r>
          </a:p>
          <a:p>
            <a:pPr marL="731520" lvl="2" indent="-274320" eaLnBrk="1" hangingPunct="1">
              <a:lnSpc>
                <a:spcPct val="107000"/>
              </a:lnSpc>
              <a:spcAft>
                <a:spcPts val="600"/>
              </a:spcAft>
              <a:buSzPct val="110000"/>
              <a:buBlip>
                <a:blip r:embed="rId14"/>
              </a:buBlip>
              <a:defRPr/>
            </a:pPr>
            <a:r>
              <a:rPr lang="en-US" sz="1400" kern="0" dirty="0">
                <a:solidFill>
                  <a:srgbClr val="53585F"/>
                </a:solidFill>
                <a:latin typeface="Calibri" panose="020F0502020204030204"/>
                <a:ea typeface="Calibri" panose="020F0502020204030204" pitchFamily="34" charset="0"/>
                <a:cs typeface="Arial" panose="020B0604020202020204" pitchFamily="34" charset="0"/>
              </a:rPr>
              <a:t>Cleaner labels</a:t>
            </a:r>
          </a:p>
          <a:p>
            <a:pPr marL="731520" lvl="2" indent="-274320" eaLnBrk="1" hangingPunct="1">
              <a:lnSpc>
                <a:spcPct val="107000"/>
              </a:lnSpc>
              <a:spcAft>
                <a:spcPts val="600"/>
              </a:spcAft>
              <a:buSzPct val="110000"/>
              <a:buBlip>
                <a:blip r:embed="rId14"/>
              </a:buBlip>
              <a:defRPr/>
            </a:pPr>
            <a:r>
              <a:rPr lang="en-US" sz="1400" kern="0" dirty="0">
                <a:solidFill>
                  <a:srgbClr val="53585F"/>
                </a:solidFill>
                <a:latin typeface="Calibri" panose="020F0502020204030204"/>
                <a:ea typeface="Calibri" panose="020F0502020204030204" pitchFamily="34" charset="0"/>
                <a:cs typeface="Arial" panose="020B0604020202020204" pitchFamily="34" charset="0"/>
              </a:rPr>
              <a:t>Corporate responsibility</a:t>
            </a:r>
          </a:p>
          <a:p>
            <a:pPr marL="274320" lvl="1" indent="-274320" eaLnBrk="1" hangingPunct="1">
              <a:lnSpc>
                <a:spcPct val="107000"/>
              </a:lnSpc>
              <a:spcAft>
                <a:spcPts val="600"/>
              </a:spcAft>
              <a:buSzPct val="110000"/>
              <a:buBlip>
                <a:blip r:embed="rId14"/>
              </a:buBlip>
              <a:defRPr/>
            </a:pPr>
            <a:r>
              <a:rPr lang="en-US" sz="1400" kern="0" dirty="0">
                <a:solidFill>
                  <a:srgbClr val="53585F"/>
                </a:solidFill>
                <a:latin typeface="Calibri" panose="020F0502020204030204"/>
                <a:ea typeface="Calibri" panose="020F0502020204030204" pitchFamily="34" charset="0"/>
                <a:cs typeface="Arial" panose="020B0604020202020204" pitchFamily="34" charset="0"/>
              </a:rPr>
              <a:t>Shelf-life extension</a:t>
            </a:r>
          </a:p>
          <a:p>
            <a:pPr marL="274320" lvl="1" indent="-274320" eaLnBrk="1" hangingPunct="1">
              <a:lnSpc>
                <a:spcPct val="107000"/>
              </a:lnSpc>
              <a:spcAft>
                <a:spcPts val="600"/>
              </a:spcAft>
              <a:buSzPct val="110000"/>
              <a:buBlip>
                <a:blip r:embed="rId14"/>
              </a:buBlip>
              <a:defRPr/>
            </a:pPr>
            <a:r>
              <a:rPr lang="en-US" sz="1400" kern="0" dirty="0">
                <a:solidFill>
                  <a:srgbClr val="53585F"/>
                </a:solidFill>
                <a:latin typeface="Calibri" panose="020F0502020204030204"/>
                <a:ea typeface="Calibri" panose="020F0502020204030204" pitchFamily="34" charset="0"/>
                <a:cs typeface="Arial" panose="020B0604020202020204" pitchFamily="34" charset="0"/>
              </a:rPr>
              <a:t>Brand equity protection</a:t>
            </a:r>
          </a:p>
          <a:p>
            <a:pPr marL="274320" lvl="1" indent="-274320" eaLnBrk="1" hangingPunct="1">
              <a:lnSpc>
                <a:spcPct val="107000"/>
              </a:lnSpc>
              <a:spcAft>
                <a:spcPts val="600"/>
              </a:spcAft>
              <a:buSzPct val="110000"/>
              <a:buBlip>
                <a:blip r:embed="rId14"/>
              </a:buBlip>
              <a:defRPr/>
            </a:pPr>
            <a:r>
              <a:rPr lang="en-US" sz="1400" kern="0" dirty="0">
                <a:solidFill>
                  <a:srgbClr val="53585F"/>
                </a:solidFill>
                <a:latin typeface="Calibri" panose="020F0502020204030204"/>
                <a:ea typeface="Calibri" panose="020F0502020204030204" pitchFamily="34" charset="0"/>
                <a:cs typeface="Arial" panose="020B0604020202020204" pitchFamily="34" charset="0"/>
              </a:rPr>
              <a:t>Product innovation</a:t>
            </a:r>
          </a:p>
          <a:p>
            <a:pPr marL="274320" lvl="1" indent="-274320" eaLnBrk="1" hangingPunct="1">
              <a:lnSpc>
                <a:spcPct val="107000"/>
              </a:lnSpc>
              <a:spcAft>
                <a:spcPts val="600"/>
              </a:spcAft>
              <a:buSzPct val="110000"/>
              <a:buBlip>
                <a:blip r:embed="rId14"/>
              </a:buBlip>
              <a:defRPr/>
            </a:pPr>
            <a:r>
              <a:rPr lang="en-US" sz="1400" kern="0" dirty="0">
                <a:solidFill>
                  <a:srgbClr val="53585F"/>
                </a:solidFill>
                <a:latin typeface="Calibri" panose="020F0502020204030204"/>
                <a:ea typeface="Calibri" panose="020F0502020204030204" pitchFamily="34" charset="0"/>
                <a:cs typeface="Arial" panose="020B0604020202020204" pitchFamily="34" charset="0"/>
              </a:rPr>
              <a:t>Food waste reduction</a:t>
            </a:r>
          </a:p>
        </p:txBody>
      </p:sp>
      <p:sp>
        <p:nvSpPr>
          <p:cNvPr id="19" name="Rounded Rectangle 17">
            <a:extLst>
              <a:ext uri="{FF2B5EF4-FFF2-40B4-BE49-F238E27FC236}">
                <a16:creationId xmlns:a16="http://schemas.microsoft.com/office/drawing/2014/main" id="{24BD810C-A588-405F-A8EF-8E5192479E07}"/>
              </a:ext>
            </a:extLst>
          </p:cNvPr>
          <p:cNvSpPr/>
          <p:nvPr/>
        </p:nvSpPr>
        <p:spPr>
          <a:xfrm>
            <a:off x="601734" y="2500604"/>
            <a:ext cx="7977283" cy="3888197"/>
          </a:xfrm>
          <a:prstGeom prst="roundRect">
            <a:avLst>
              <a:gd name="adj" fmla="val 2086"/>
            </a:avLst>
          </a:prstGeom>
          <a:no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20" name="Rectangle 325648">
            <a:extLst>
              <a:ext uri="{FF2B5EF4-FFF2-40B4-BE49-F238E27FC236}">
                <a16:creationId xmlns:a16="http://schemas.microsoft.com/office/drawing/2014/main" id="{AD6948B2-026B-4D33-9D63-6244AF8EFED1}"/>
              </a:ext>
            </a:extLst>
          </p:cNvPr>
          <p:cNvSpPr/>
          <p:nvPr/>
        </p:nvSpPr>
        <p:spPr>
          <a:xfrm>
            <a:off x="1933890" y="2378569"/>
            <a:ext cx="2005113" cy="274801"/>
          </a:xfrm>
          <a:prstGeom prst="rect">
            <a:avLst/>
          </a:prstGeom>
          <a:solidFill>
            <a:srgbClr val="FFFFFF"/>
          </a:solidFill>
          <a:ln w="1587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0" marR="0" lvl="0" indent="0" algn="ctr" defTabSz="409575" rtl="0" eaLnBrk="0" fontAlgn="base" latinLnBrk="0" hangingPunct="0">
              <a:spcBef>
                <a:spcPct val="0"/>
              </a:spcBef>
              <a:spcAft>
                <a:spcPct val="0"/>
              </a:spcAft>
              <a:buClrTx/>
              <a:buSzTx/>
              <a:buFontTx/>
              <a:buNone/>
              <a:tabLst/>
              <a:defRPr/>
            </a:pPr>
            <a:r>
              <a:rPr kumimoji="0" lang="en-US" sz="1800" b="1" i="0" strike="noStrike" kern="1200" cap="none" spc="0" normalizeH="0" baseline="0" noProof="0" dirty="0">
                <a:ln>
                  <a:noFill/>
                </a:ln>
                <a:solidFill>
                  <a:schemeClr val="accent1"/>
                </a:solidFill>
                <a:effectLst/>
                <a:uLnTx/>
                <a:uFillTx/>
                <a:latin typeface="Arial Narrow" panose="020B0606020202030204" pitchFamily="34" charset="0"/>
                <a:sym typeface="Helvetica Light"/>
              </a:rPr>
              <a:t>Potential</a:t>
            </a:r>
            <a:r>
              <a:rPr kumimoji="0" lang="en-US" sz="1800" b="1" i="0" strike="noStrike" kern="1200" cap="none" spc="0" normalizeH="0" noProof="0" dirty="0">
                <a:ln>
                  <a:noFill/>
                </a:ln>
                <a:solidFill>
                  <a:schemeClr val="accent1"/>
                </a:solidFill>
                <a:effectLst/>
                <a:uLnTx/>
                <a:uFillTx/>
                <a:latin typeface="Arial Narrow" panose="020B0606020202030204" pitchFamily="34" charset="0"/>
                <a:sym typeface="Helvetica Light"/>
              </a:rPr>
              <a:t> </a:t>
            </a:r>
            <a:r>
              <a:rPr kumimoji="0" lang="en-US" sz="1800" b="1" i="0" strike="noStrike" kern="1200" cap="none" spc="0" normalizeH="0" baseline="0" noProof="0" dirty="0">
                <a:ln>
                  <a:noFill/>
                </a:ln>
                <a:solidFill>
                  <a:schemeClr val="accent1"/>
                </a:solidFill>
                <a:effectLst/>
                <a:uLnTx/>
                <a:uFillTx/>
                <a:latin typeface="Arial Narrow" panose="020B0606020202030204" pitchFamily="34" charset="0"/>
                <a:sym typeface="Helvetica Light"/>
              </a:rPr>
              <a:t>Prospects</a:t>
            </a:r>
          </a:p>
        </p:txBody>
      </p:sp>
      <p:sp>
        <p:nvSpPr>
          <p:cNvPr id="21" name="Rectangle 325649">
            <a:extLst>
              <a:ext uri="{FF2B5EF4-FFF2-40B4-BE49-F238E27FC236}">
                <a16:creationId xmlns:a16="http://schemas.microsoft.com/office/drawing/2014/main" id="{77ED4B27-DF55-4D3B-895E-BCFA2CE951F4}"/>
              </a:ext>
            </a:extLst>
          </p:cNvPr>
          <p:cNvSpPr/>
          <p:nvPr/>
        </p:nvSpPr>
        <p:spPr>
          <a:xfrm>
            <a:off x="6316825" y="2312343"/>
            <a:ext cx="1375439" cy="369332"/>
          </a:xfrm>
          <a:prstGeom prst="rect">
            <a:avLst/>
          </a:prstGeom>
          <a:solidFill>
            <a:srgbClr val="FFFFFF"/>
          </a:solidFill>
        </p:spPr>
        <p:txBody>
          <a:bodyPr anchor="ctr">
            <a:spAutoFit/>
          </a:bodyPr>
          <a:lstStyle/>
          <a:p>
            <a:pPr lvl="0" algn="ctr">
              <a:defRPr/>
            </a:pPr>
            <a:r>
              <a:rPr lang="en-US" sz="1800" b="1">
                <a:solidFill>
                  <a:srgbClr val="00538A"/>
                </a:solidFill>
                <a:latin typeface="Arial Narrow" panose="020B0606020202030204" pitchFamily="34" charset="0"/>
                <a:ea typeface="+mn-ea"/>
                <a:cs typeface="+mn-cs"/>
              </a:rPr>
              <a:t>Why / Impact</a:t>
            </a:r>
          </a:p>
        </p:txBody>
      </p:sp>
      <p:cxnSp>
        <p:nvCxnSpPr>
          <p:cNvPr id="22" name="Straight Connector 325650">
            <a:extLst>
              <a:ext uri="{FF2B5EF4-FFF2-40B4-BE49-F238E27FC236}">
                <a16:creationId xmlns:a16="http://schemas.microsoft.com/office/drawing/2014/main" id="{9C1B56AF-7EA5-492C-A53F-2B1E6CC82FB3}"/>
              </a:ext>
            </a:extLst>
          </p:cNvPr>
          <p:cNvCxnSpPr>
            <a:cxnSpLocks/>
          </p:cNvCxnSpPr>
          <p:nvPr/>
        </p:nvCxnSpPr>
        <p:spPr>
          <a:xfrm>
            <a:off x="5247582" y="2802976"/>
            <a:ext cx="0" cy="3308578"/>
          </a:xfrm>
          <a:prstGeom prst="line">
            <a:avLst/>
          </a:prstGeom>
          <a:noFill/>
          <a:ln w="12700" cap="flat" cmpd="sng" algn="ctr">
            <a:solidFill>
              <a:schemeClr val="bg1"/>
            </a:solidFill>
            <a:prstDash val="dash"/>
            <a:miter lim="800000"/>
          </a:ln>
          <a:effectLst/>
        </p:spPr>
      </p:cxnSp>
      <p:sp>
        <p:nvSpPr>
          <p:cNvPr id="23" name="Slide Number Placeholder 6">
            <a:extLst>
              <a:ext uri="{FF2B5EF4-FFF2-40B4-BE49-F238E27FC236}">
                <a16:creationId xmlns:a16="http://schemas.microsoft.com/office/drawing/2014/main" id="{F2EB6A36-E964-4924-83BA-C82CC96CC64C}"/>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32</a:t>
            </a:fld>
            <a:endParaRPr lang="en-US" dirty="0"/>
          </a:p>
        </p:txBody>
      </p:sp>
    </p:spTree>
    <p:extLst>
      <p:ext uri="{BB962C8B-B14F-4D97-AF65-F5344CB8AC3E}">
        <p14:creationId xmlns:p14="http://schemas.microsoft.com/office/powerpoint/2010/main" val="95746562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270708"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HPP Value CREATION</a:t>
            </a:r>
          </a:p>
        </p:txBody>
      </p:sp>
      <p:sp>
        <p:nvSpPr>
          <p:cNvPr id="45"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33</a:t>
            </a:fld>
            <a:endParaRPr lang="en-US" dirty="0"/>
          </a:p>
        </p:txBody>
      </p:sp>
      <p:sp>
        <p:nvSpPr>
          <p:cNvPr id="46" name="Freeform 45"/>
          <p:cNvSpPr/>
          <p:nvPr/>
        </p:nvSpPr>
        <p:spPr>
          <a:xfrm>
            <a:off x="1243721" y="1602313"/>
            <a:ext cx="2484319" cy="80652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TextBox 46"/>
          <p:cNvSpPr txBox="1"/>
          <p:nvPr/>
        </p:nvSpPr>
        <p:spPr>
          <a:xfrm>
            <a:off x="1719744" y="1745936"/>
            <a:ext cx="2099451" cy="53347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1" dirty="0">
                <a:solidFill>
                  <a:schemeClr val="tx1"/>
                </a:solidFill>
                <a:latin typeface="Exo Light"/>
                <a:ea typeface="Open Sans" panose="020B0606030504020204" pitchFamily="34" charset="0"/>
                <a:cs typeface="Exo Light"/>
              </a:rPr>
              <a:t>SAFER AND </a:t>
            </a:r>
          </a:p>
          <a:p>
            <a:r>
              <a:rPr lang="en-US" sz="1400" b="1" dirty="0">
                <a:solidFill>
                  <a:schemeClr val="tx1"/>
                </a:solidFill>
                <a:latin typeface="Exo Light"/>
                <a:ea typeface="Open Sans" panose="020B0606030504020204" pitchFamily="34" charset="0"/>
                <a:cs typeface="Exo Light"/>
              </a:rPr>
              <a:t>HEALTHIER FOODS</a:t>
            </a:r>
            <a:endParaRPr lang="en-US" sz="1400" dirty="0">
              <a:solidFill>
                <a:schemeClr val="tx1"/>
              </a:solidFill>
              <a:latin typeface="Exo Light"/>
              <a:cs typeface="Exo Light"/>
            </a:endParaRPr>
          </a:p>
        </p:txBody>
      </p:sp>
      <p:sp>
        <p:nvSpPr>
          <p:cNvPr id="48" name="Freeform 47"/>
          <p:cNvSpPr/>
          <p:nvPr/>
        </p:nvSpPr>
        <p:spPr>
          <a:xfrm>
            <a:off x="1243721" y="2813048"/>
            <a:ext cx="2484319" cy="80652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TextBox 48"/>
          <p:cNvSpPr txBox="1"/>
          <p:nvPr/>
        </p:nvSpPr>
        <p:spPr>
          <a:xfrm>
            <a:off x="1719744" y="2956671"/>
            <a:ext cx="2099451" cy="53347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1" dirty="0">
                <a:solidFill>
                  <a:schemeClr val="tx1"/>
                </a:solidFill>
                <a:latin typeface="Exo Light"/>
                <a:ea typeface="Open Sans" panose="020B0606030504020204" pitchFamily="34" charset="0"/>
                <a:cs typeface="Exo Light"/>
              </a:rPr>
              <a:t>BRAND </a:t>
            </a:r>
          </a:p>
          <a:p>
            <a:r>
              <a:rPr lang="en-US" sz="1400" b="1" dirty="0">
                <a:solidFill>
                  <a:schemeClr val="tx1"/>
                </a:solidFill>
                <a:latin typeface="Exo Light"/>
                <a:ea typeface="Open Sans" panose="020B0606030504020204" pitchFamily="34" charset="0"/>
                <a:cs typeface="Exo Light"/>
              </a:rPr>
              <a:t>PROTECTION</a:t>
            </a:r>
            <a:endParaRPr lang="en-US" sz="1400" dirty="0">
              <a:solidFill>
                <a:schemeClr val="tx1"/>
              </a:solidFill>
              <a:latin typeface="Exo Light"/>
              <a:cs typeface="Exo Light"/>
            </a:endParaRPr>
          </a:p>
        </p:txBody>
      </p:sp>
      <p:sp>
        <p:nvSpPr>
          <p:cNvPr id="50" name="Freeform 49"/>
          <p:cNvSpPr/>
          <p:nvPr/>
        </p:nvSpPr>
        <p:spPr>
          <a:xfrm>
            <a:off x="1243721" y="4057651"/>
            <a:ext cx="2484319" cy="80652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1" name="TextBox 50"/>
          <p:cNvSpPr txBox="1"/>
          <p:nvPr/>
        </p:nvSpPr>
        <p:spPr>
          <a:xfrm>
            <a:off x="1719744" y="4201274"/>
            <a:ext cx="2099451" cy="53347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1" dirty="0">
                <a:solidFill>
                  <a:schemeClr val="tx1"/>
                </a:solidFill>
                <a:latin typeface="Exo Light"/>
                <a:ea typeface="Open Sans" panose="020B0606030504020204" pitchFamily="34" charset="0"/>
                <a:cs typeface="Exo Light"/>
              </a:rPr>
              <a:t>COMPETITIVE</a:t>
            </a:r>
          </a:p>
          <a:p>
            <a:r>
              <a:rPr lang="en-US" sz="1400" b="1" dirty="0">
                <a:solidFill>
                  <a:schemeClr val="tx1"/>
                </a:solidFill>
                <a:latin typeface="Exo Light"/>
                <a:ea typeface="Open Sans" panose="020B0606030504020204" pitchFamily="34" charset="0"/>
                <a:cs typeface="Exo Light"/>
              </a:rPr>
              <a:t>DIFFERENTIATION</a:t>
            </a:r>
            <a:endParaRPr lang="en-US" sz="1400" dirty="0">
              <a:solidFill>
                <a:schemeClr val="tx1"/>
              </a:solidFill>
              <a:latin typeface="Exo Light"/>
              <a:cs typeface="Exo Light"/>
            </a:endParaRPr>
          </a:p>
        </p:txBody>
      </p:sp>
      <p:sp>
        <p:nvSpPr>
          <p:cNvPr id="52" name="Freeform 51"/>
          <p:cNvSpPr/>
          <p:nvPr/>
        </p:nvSpPr>
        <p:spPr>
          <a:xfrm>
            <a:off x="1243721" y="5327654"/>
            <a:ext cx="2484319" cy="80652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3" name="TextBox 52"/>
          <p:cNvSpPr txBox="1"/>
          <p:nvPr/>
        </p:nvSpPr>
        <p:spPr>
          <a:xfrm>
            <a:off x="1719744" y="5471277"/>
            <a:ext cx="2099451" cy="53347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1" dirty="0">
                <a:solidFill>
                  <a:schemeClr val="tx1"/>
                </a:solidFill>
                <a:latin typeface="Exo Light"/>
                <a:ea typeface="Open Sans" panose="020B0606030504020204" pitchFamily="34" charset="0"/>
                <a:cs typeface="Exo Light"/>
              </a:rPr>
              <a:t>IMPROVED</a:t>
            </a:r>
          </a:p>
          <a:p>
            <a:r>
              <a:rPr lang="en-US" sz="1400" b="1" dirty="0">
                <a:solidFill>
                  <a:schemeClr val="tx1"/>
                </a:solidFill>
                <a:latin typeface="Exo Light"/>
                <a:ea typeface="Open Sans" panose="020B0606030504020204" pitchFamily="34" charset="0"/>
                <a:cs typeface="Exo Light"/>
              </a:rPr>
              <a:t>INNOVATION</a:t>
            </a:r>
            <a:endParaRPr lang="en-US" sz="1400" dirty="0">
              <a:solidFill>
                <a:schemeClr val="tx1"/>
              </a:solidFill>
              <a:latin typeface="Exo Light"/>
              <a:cs typeface="Exo Light"/>
            </a:endParaRPr>
          </a:p>
        </p:txBody>
      </p:sp>
      <p:sp>
        <p:nvSpPr>
          <p:cNvPr id="54" name="Freeform 53"/>
          <p:cNvSpPr/>
          <p:nvPr/>
        </p:nvSpPr>
        <p:spPr>
          <a:xfrm>
            <a:off x="4927600" y="1593846"/>
            <a:ext cx="2911003" cy="80652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5" name="TextBox 54"/>
          <p:cNvSpPr txBox="1"/>
          <p:nvPr/>
        </p:nvSpPr>
        <p:spPr>
          <a:xfrm>
            <a:off x="5409682" y="1737785"/>
            <a:ext cx="2505124" cy="53347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1" dirty="0">
                <a:solidFill>
                  <a:schemeClr val="tx1"/>
                </a:solidFill>
                <a:latin typeface="Exo Light"/>
                <a:ea typeface="Open Sans" panose="020B0606030504020204" pitchFamily="34" charset="0"/>
                <a:cs typeface="Exo Light"/>
              </a:rPr>
              <a:t>ALIGNMENT WITH </a:t>
            </a:r>
          </a:p>
          <a:p>
            <a:r>
              <a:rPr lang="en-US" sz="1400" b="1" dirty="0">
                <a:solidFill>
                  <a:schemeClr val="tx1"/>
                </a:solidFill>
                <a:latin typeface="Exo Light"/>
                <a:ea typeface="Open Sans" panose="020B0606030504020204" pitchFamily="34" charset="0"/>
                <a:cs typeface="Exo Light"/>
              </a:rPr>
              <a:t>CONSUMER INTERESTS</a:t>
            </a:r>
            <a:endParaRPr lang="en-US" sz="1400" dirty="0">
              <a:solidFill>
                <a:schemeClr val="tx1"/>
              </a:solidFill>
              <a:latin typeface="Exo Light"/>
              <a:cs typeface="Exo Light"/>
            </a:endParaRPr>
          </a:p>
        </p:txBody>
      </p:sp>
      <p:sp>
        <p:nvSpPr>
          <p:cNvPr id="56" name="Freeform 55"/>
          <p:cNvSpPr/>
          <p:nvPr/>
        </p:nvSpPr>
        <p:spPr>
          <a:xfrm>
            <a:off x="4927600" y="2813048"/>
            <a:ext cx="2911003" cy="80652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7" name="TextBox 56"/>
          <p:cNvSpPr txBox="1"/>
          <p:nvPr/>
        </p:nvSpPr>
        <p:spPr>
          <a:xfrm>
            <a:off x="5452017" y="2956987"/>
            <a:ext cx="2099451" cy="53347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1" dirty="0">
                <a:solidFill>
                  <a:schemeClr val="tx1"/>
                </a:solidFill>
                <a:latin typeface="Exo Light"/>
                <a:ea typeface="Open Sans" panose="020B0606030504020204" pitchFamily="34" charset="0"/>
                <a:cs typeface="Exo Light"/>
              </a:rPr>
              <a:t>SAFER AND HEALTHIER FOOD AND BEVERAGES</a:t>
            </a:r>
            <a:endParaRPr lang="en-US" sz="1400" dirty="0">
              <a:solidFill>
                <a:schemeClr val="tx1"/>
              </a:solidFill>
              <a:latin typeface="Exo Light"/>
              <a:cs typeface="Exo Light"/>
            </a:endParaRPr>
          </a:p>
        </p:txBody>
      </p:sp>
      <p:sp>
        <p:nvSpPr>
          <p:cNvPr id="58" name="Freeform 57"/>
          <p:cNvSpPr/>
          <p:nvPr/>
        </p:nvSpPr>
        <p:spPr>
          <a:xfrm>
            <a:off x="4927600" y="4057651"/>
            <a:ext cx="2911003" cy="80652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9" name="TextBox 58"/>
          <p:cNvSpPr txBox="1"/>
          <p:nvPr/>
        </p:nvSpPr>
        <p:spPr>
          <a:xfrm>
            <a:off x="5452017" y="4093869"/>
            <a:ext cx="2099451" cy="748923"/>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1" dirty="0">
                <a:solidFill>
                  <a:schemeClr val="tx1"/>
                </a:solidFill>
                <a:latin typeface="Exo Light"/>
                <a:ea typeface="Open Sans" panose="020B0606030504020204" pitchFamily="34" charset="0"/>
                <a:cs typeface="Exo Light"/>
              </a:rPr>
              <a:t>IMPROVED SUSTAINABLITY/REDUCED FOOD WASTE</a:t>
            </a:r>
            <a:endParaRPr lang="en-US" sz="1400" dirty="0">
              <a:solidFill>
                <a:schemeClr val="tx1"/>
              </a:solidFill>
              <a:latin typeface="Exo Light"/>
              <a:cs typeface="Exo Light"/>
            </a:endParaRPr>
          </a:p>
        </p:txBody>
      </p:sp>
      <p:sp>
        <p:nvSpPr>
          <p:cNvPr id="60" name="Freeform 59"/>
          <p:cNvSpPr/>
          <p:nvPr/>
        </p:nvSpPr>
        <p:spPr>
          <a:xfrm>
            <a:off x="4927600" y="5327654"/>
            <a:ext cx="2911003" cy="806524"/>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73000"/>
                </a:schemeClr>
              </a:gs>
              <a:gs pos="61000">
                <a:schemeClr val="tx1">
                  <a:lumMod val="20000"/>
                  <a:lumOff val="80000"/>
                  <a:alpha val="31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1" name="TextBox 60"/>
          <p:cNvSpPr txBox="1"/>
          <p:nvPr/>
        </p:nvSpPr>
        <p:spPr>
          <a:xfrm>
            <a:off x="5452017" y="5471593"/>
            <a:ext cx="2099451" cy="533479"/>
          </a:xfrm>
          <a:custGeom>
            <a:avLst/>
            <a:gdLst>
              <a:gd name="connsiteX0" fmla="*/ 0 w 2150303"/>
              <a:gd name="connsiteY0" fmla="*/ 0 h 948978"/>
              <a:gd name="connsiteX1" fmla="*/ 2150303 w 2150303"/>
              <a:gd name="connsiteY1" fmla="*/ 0 h 948978"/>
              <a:gd name="connsiteX2" fmla="*/ 2150303 w 2150303"/>
              <a:gd name="connsiteY2" fmla="*/ 948978 h 948978"/>
              <a:gd name="connsiteX3" fmla="*/ 0 w 2150303"/>
              <a:gd name="connsiteY3" fmla="*/ 948978 h 948978"/>
              <a:gd name="connsiteX4" fmla="*/ 0 w 2150303"/>
              <a:gd name="connsiteY4" fmla="*/ 0 h 948978"/>
              <a:gd name="connsiteX0" fmla="*/ 0 w 2692170"/>
              <a:gd name="connsiteY0" fmla="*/ 0 h 948978"/>
              <a:gd name="connsiteX1" fmla="*/ 2150303 w 2692170"/>
              <a:gd name="connsiteY1" fmla="*/ 0 h 948978"/>
              <a:gd name="connsiteX2" fmla="*/ 2692170 w 2692170"/>
              <a:gd name="connsiteY2" fmla="*/ 948978 h 948978"/>
              <a:gd name="connsiteX3" fmla="*/ 0 w 2692170"/>
              <a:gd name="connsiteY3" fmla="*/ 948978 h 948978"/>
              <a:gd name="connsiteX4" fmla="*/ 0 w 2692170"/>
              <a:gd name="connsiteY4" fmla="*/ 0 h 948978"/>
              <a:gd name="connsiteX0" fmla="*/ 0 w 2692170"/>
              <a:gd name="connsiteY0" fmla="*/ 8467 h 957445"/>
              <a:gd name="connsiteX1" fmla="*/ 1964037 w 2692170"/>
              <a:gd name="connsiteY1" fmla="*/ 0 h 957445"/>
              <a:gd name="connsiteX2" fmla="*/ 2692170 w 2692170"/>
              <a:gd name="connsiteY2" fmla="*/ 957445 h 957445"/>
              <a:gd name="connsiteX3" fmla="*/ 0 w 2692170"/>
              <a:gd name="connsiteY3" fmla="*/ 957445 h 957445"/>
              <a:gd name="connsiteX4" fmla="*/ 0 w 26921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0 h 965911"/>
              <a:gd name="connsiteX1" fmla="*/ 1964037 w 2590570"/>
              <a:gd name="connsiteY1" fmla="*/ 8466 h 965911"/>
              <a:gd name="connsiteX2" fmla="*/ 2590570 w 2590570"/>
              <a:gd name="connsiteY2" fmla="*/ 965911 h 965911"/>
              <a:gd name="connsiteX3" fmla="*/ 0 w 2590570"/>
              <a:gd name="connsiteY3" fmla="*/ 965911 h 965911"/>
              <a:gd name="connsiteX4" fmla="*/ 0 w 2590570"/>
              <a:gd name="connsiteY4" fmla="*/ 0 h 965911"/>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590570"/>
              <a:gd name="connsiteY0" fmla="*/ 8467 h 957445"/>
              <a:gd name="connsiteX1" fmla="*/ 1964037 w 2590570"/>
              <a:gd name="connsiteY1" fmla="*/ 0 h 957445"/>
              <a:gd name="connsiteX2" fmla="*/ 2590570 w 2590570"/>
              <a:gd name="connsiteY2" fmla="*/ 957445 h 957445"/>
              <a:gd name="connsiteX3" fmla="*/ 0 w 2590570"/>
              <a:gd name="connsiteY3" fmla="*/ 957445 h 957445"/>
              <a:gd name="connsiteX4" fmla="*/ 0 w 2590570"/>
              <a:gd name="connsiteY4" fmla="*/ 8467 h 957445"/>
              <a:gd name="connsiteX0" fmla="*/ 0 w 2455103"/>
              <a:gd name="connsiteY0" fmla="*/ 8467 h 957445"/>
              <a:gd name="connsiteX1" fmla="*/ 1964037 w 2455103"/>
              <a:gd name="connsiteY1" fmla="*/ 0 h 957445"/>
              <a:gd name="connsiteX2" fmla="*/ 2455103 w 2455103"/>
              <a:gd name="connsiteY2" fmla="*/ 947048 h 957445"/>
              <a:gd name="connsiteX3" fmla="*/ 0 w 2455103"/>
              <a:gd name="connsiteY3" fmla="*/ 957445 h 957445"/>
              <a:gd name="connsiteX4" fmla="*/ 0 w 2455103"/>
              <a:gd name="connsiteY4" fmla="*/ 8467 h 957445"/>
              <a:gd name="connsiteX0" fmla="*/ 0 w 2378903"/>
              <a:gd name="connsiteY0" fmla="*/ 8467 h 957445"/>
              <a:gd name="connsiteX1" fmla="*/ 1964037 w 2378903"/>
              <a:gd name="connsiteY1" fmla="*/ 0 h 957445"/>
              <a:gd name="connsiteX2" fmla="*/ 2378903 w 2378903"/>
              <a:gd name="connsiteY2" fmla="*/ 947048 h 957445"/>
              <a:gd name="connsiteX3" fmla="*/ 0 w 2378903"/>
              <a:gd name="connsiteY3" fmla="*/ 957445 h 957445"/>
              <a:gd name="connsiteX4" fmla="*/ 0 w 2378903"/>
              <a:gd name="connsiteY4" fmla="*/ 8467 h 957445"/>
              <a:gd name="connsiteX0" fmla="*/ 0 w 2421236"/>
              <a:gd name="connsiteY0" fmla="*/ 8467 h 988634"/>
              <a:gd name="connsiteX1" fmla="*/ 1964037 w 2421236"/>
              <a:gd name="connsiteY1" fmla="*/ 0 h 988634"/>
              <a:gd name="connsiteX2" fmla="*/ 2421236 w 2421236"/>
              <a:gd name="connsiteY2" fmla="*/ 988634 h 988634"/>
              <a:gd name="connsiteX3" fmla="*/ 0 w 2421236"/>
              <a:gd name="connsiteY3" fmla="*/ 957445 h 988634"/>
              <a:gd name="connsiteX4" fmla="*/ 0 w 2421236"/>
              <a:gd name="connsiteY4" fmla="*/ 8467 h 98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236" h="988634">
                <a:moveTo>
                  <a:pt x="0" y="8467"/>
                </a:moveTo>
                <a:lnTo>
                  <a:pt x="1964037" y="0"/>
                </a:lnTo>
                <a:lnTo>
                  <a:pt x="2421236" y="988634"/>
                </a:lnTo>
                <a:lnTo>
                  <a:pt x="0" y="957445"/>
                </a:lnTo>
                <a:lnTo>
                  <a:pt x="0" y="8467"/>
                </a:lnTo>
                <a:close/>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b="1" dirty="0">
                <a:solidFill>
                  <a:schemeClr val="tx1"/>
                </a:solidFill>
                <a:latin typeface="Exo Light"/>
                <a:ea typeface="Open Sans" panose="020B0606030504020204" pitchFamily="34" charset="0"/>
                <a:cs typeface="Exo Light"/>
              </a:rPr>
              <a:t>CHEMICAL FREE PRODUCTS</a:t>
            </a:r>
            <a:endParaRPr lang="en-US" sz="1400" dirty="0">
              <a:solidFill>
                <a:schemeClr val="tx1"/>
              </a:solidFill>
              <a:latin typeface="Exo Light"/>
              <a:cs typeface="Exo Light"/>
            </a:endParaRPr>
          </a:p>
        </p:txBody>
      </p:sp>
      <p:pic>
        <p:nvPicPr>
          <p:cNvPr id="63" name="Picture 62" descr="Untitled-1.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82516" y="3922498"/>
            <a:ext cx="1064184" cy="1077700"/>
          </a:xfrm>
          <a:prstGeom prst="rect">
            <a:avLst/>
          </a:prstGeom>
        </p:spPr>
      </p:pic>
      <p:pic>
        <p:nvPicPr>
          <p:cNvPr id="64" name="Picture 63" descr="Asset 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43" y="2813048"/>
            <a:ext cx="911921" cy="806524"/>
          </a:xfrm>
          <a:prstGeom prst="rect">
            <a:avLst/>
          </a:prstGeom>
        </p:spPr>
      </p:pic>
      <p:pic>
        <p:nvPicPr>
          <p:cNvPr id="65" name="Picture 64" descr="Asset 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43" y="5327654"/>
            <a:ext cx="911921" cy="806524"/>
          </a:xfrm>
          <a:prstGeom prst="rect">
            <a:avLst/>
          </a:prstGeom>
        </p:spPr>
      </p:pic>
      <p:pic>
        <p:nvPicPr>
          <p:cNvPr id="67" name="Picture 66" descr="Asset 4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943" y="1602313"/>
            <a:ext cx="916504" cy="806524"/>
          </a:xfrm>
          <a:prstGeom prst="rect">
            <a:avLst/>
          </a:prstGeom>
        </p:spPr>
      </p:pic>
      <p:pic>
        <p:nvPicPr>
          <p:cNvPr id="70" name="Picture 69" descr="Asset 5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25" y="4057651"/>
            <a:ext cx="911922" cy="806524"/>
          </a:xfrm>
          <a:prstGeom prst="rect">
            <a:avLst/>
          </a:prstGeom>
        </p:spPr>
      </p:pic>
      <p:pic>
        <p:nvPicPr>
          <p:cNvPr id="73" name="Picture 72" descr="Asset 5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8282" y="5327654"/>
            <a:ext cx="916505" cy="806524"/>
          </a:xfrm>
          <a:prstGeom prst="rect">
            <a:avLst/>
          </a:prstGeom>
        </p:spPr>
      </p:pic>
      <p:pic>
        <p:nvPicPr>
          <p:cNvPr id="76" name="Picture 75" descr="Asset 5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8282" y="2816244"/>
            <a:ext cx="916505" cy="806524"/>
          </a:xfrm>
          <a:prstGeom prst="rect">
            <a:avLst/>
          </a:prstGeom>
        </p:spPr>
      </p:pic>
      <p:pic>
        <p:nvPicPr>
          <p:cNvPr id="30" name="Picture 29" descr="hexagon.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8210" y="1507196"/>
            <a:ext cx="998490" cy="998490"/>
          </a:xfrm>
          <a:prstGeom prst="rect">
            <a:avLst/>
          </a:prstGeom>
        </p:spPr>
      </p:pic>
      <p:pic>
        <p:nvPicPr>
          <p:cNvPr id="33" name="Picture 32" descr="hexagon.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5045" y="3423253"/>
            <a:ext cx="998490" cy="998490"/>
          </a:xfrm>
          <a:prstGeom prst="rect">
            <a:avLst/>
          </a:prstGeom>
        </p:spPr>
      </p:pic>
      <p:pic>
        <p:nvPicPr>
          <p:cNvPr id="34" name="Picture 33" descr="perso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44465" y="1672218"/>
            <a:ext cx="620202" cy="620202"/>
          </a:xfrm>
          <a:prstGeom prst="rect">
            <a:avLst/>
          </a:prstGeom>
        </p:spPr>
      </p:pic>
    </p:spTree>
    <p:extLst>
      <p:ext uri="{BB962C8B-B14F-4D97-AF65-F5344CB8AC3E}">
        <p14:creationId xmlns:p14="http://schemas.microsoft.com/office/powerpoint/2010/main" val="294837535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3">
            <a:extLst>
              <a:ext uri="{FF2B5EF4-FFF2-40B4-BE49-F238E27FC236}">
                <a16:creationId xmlns:a16="http://schemas.microsoft.com/office/drawing/2014/main" id="{0919DE06-AE89-485B-94FF-A17731EA7CDE}"/>
              </a:ext>
            </a:extLst>
          </p:cNvPr>
          <p:cNvSpPr/>
          <p:nvPr/>
        </p:nvSpPr>
        <p:spPr>
          <a:xfrm flipH="1">
            <a:off x="-922642" y="380015"/>
            <a:ext cx="3505067"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46" name="Title 1">
            <a:extLst>
              <a:ext uri="{FF2B5EF4-FFF2-40B4-BE49-F238E27FC236}">
                <a16:creationId xmlns:a16="http://schemas.microsoft.com/office/drawing/2014/main" id="{A6CD88DD-8578-4D2B-866C-71180479E83F}"/>
              </a:ext>
            </a:extLst>
          </p:cNvPr>
          <p:cNvSpPr txBox="1">
            <a:spLocks/>
          </p:cNvSpPr>
          <p:nvPr/>
        </p:nvSpPr>
        <p:spPr>
          <a:xfrm>
            <a:off x="115832" y="485538"/>
            <a:ext cx="3983628"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pPr marL="0" marR="0" lvl="0" indent="0" algn="l" defTabSz="409575" rtl="0" eaLnBrk="1" fontAlgn="base" latinLnBrk="0" hangingPunct="1">
              <a:lnSpc>
                <a:spcPct val="100000"/>
              </a:lnSpc>
              <a:spcBef>
                <a:spcPct val="0"/>
              </a:spcBef>
              <a:spcAft>
                <a:spcPct val="0"/>
              </a:spcAft>
              <a:buClrTx/>
              <a:buSzTx/>
              <a:buFontTx/>
              <a:buNone/>
              <a:tabLst/>
              <a:defRPr/>
            </a:pPr>
            <a:r>
              <a:rPr kumimoji="0" lang="en-US" sz="2100" b="0" i="0" u="none" strike="noStrike" kern="1200" cap="all" spc="0" normalizeH="0" baseline="0" noProof="0" dirty="0">
                <a:ln>
                  <a:noFill/>
                </a:ln>
                <a:solidFill>
                  <a:srgbClr val="FFFFFF"/>
                </a:solidFill>
                <a:effectLst/>
                <a:uLnTx/>
                <a:uFillTx/>
                <a:latin typeface="Exo Regular"/>
                <a:ea typeface="+mn-ea"/>
                <a:sym typeface="Helvetica Light"/>
              </a:rPr>
              <a:t>BENEFITS OF HPP</a:t>
            </a:r>
          </a:p>
        </p:txBody>
      </p:sp>
      <p:grpSp>
        <p:nvGrpSpPr>
          <p:cNvPr id="4" name="Group 3">
            <a:extLst>
              <a:ext uri="{FF2B5EF4-FFF2-40B4-BE49-F238E27FC236}">
                <a16:creationId xmlns:a16="http://schemas.microsoft.com/office/drawing/2014/main" id="{168C58A3-D8F9-456B-8E0A-33FA192E01E8}"/>
              </a:ext>
            </a:extLst>
          </p:cNvPr>
          <p:cNvGrpSpPr>
            <a:grpSpLocks noChangeAspect="1"/>
          </p:cNvGrpSpPr>
          <p:nvPr/>
        </p:nvGrpSpPr>
        <p:grpSpPr>
          <a:xfrm>
            <a:off x="1400852" y="1043652"/>
            <a:ext cx="6268069" cy="5542344"/>
            <a:chOff x="1400852" y="1043652"/>
            <a:chExt cx="6268069" cy="5542344"/>
          </a:xfrm>
        </p:grpSpPr>
        <p:pic>
          <p:nvPicPr>
            <p:cNvPr id="5" name="Picture 4" descr="A close up of a logo&#10;&#10;Description generated with very high confidence">
              <a:extLst>
                <a:ext uri="{FF2B5EF4-FFF2-40B4-BE49-F238E27FC236}">
                  <a16:creationId xmlns:a16="http://schemas.microsoft.com/office/drawing/2014/main" id="{A71B9219-5E28-428C-AA12-D8E639D87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852" y="1043652"/>
              <a:ext cx="6268069" cy="5542344"/>
            </a:xfrm>
            <a:prstGeom prst="rect">
              <a:avLst/>
            </a:prstGeom>
          </p:spPr>
        </p:pic>
        <p:sp>
          <p:nvSpPr>
            <p:cNvPr id="6" name="TextBox 5">
              <a:extLst>
                <a:ext uri="{FF2B5EF4-FFF2-40B4-BE49-F238E27FC236}">
                  <a16:creationId xmlns:a16="http://schemas.microsoft.com/office/drawing/2014/main" id="{52E38B1C-0920-4265-888A-8F6353BF92C3}"/>
                </a:ext>
              </a:extLst>
            </p:cNvPr>
            <p:cNvSpPr txBox="1"/>
            <p:nvPr/>
          </p:nvSpPr>
          <p:spPr>
            <a:xfrm>
              <a:off x="3042326" y="1492416"/>
              <a:ext cx="1599669" cy="841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sym typeface="Helvetica Light"/>
                </a:rPr>
                <a:t>Enables </a:t>
              </a:r>
            </a:p>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sym typeface="Helvetica Light"/>
                </a:rPr>
                <a:t>Food Safety</a:t>
              </a:r>
            </a:p>
          </p:txBody>
        </p:sp>
        <p:sp>
          <p:nvSpPr>
            <p:cNvPr id="7" name="TextBox 6">
              <a:extLst>
                <a:ext uri="{FF2B5EF4-FFF2-40B4-BE49-F238E27FC236}">
                  <a16:creationId xmlns:a16="http://schemas.microsoft.com/office/drawing/2014/main" id="{49C635E6-0F70-46AF-A501-11E67CA83A3A}"/>
                </a:ext>
              </a:extLst>
            </p:cNvPr>
            <p:cNvSpPr txBox="1"/>
            <p:nvPr/>
          </p:nvSpPr>
          <p:spPr>
            <a:xfrm rot="17976211">
              <a:off x="1953518" y="3096082"/>
              <a:ext cx="126419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Extends </a:t>
              </a:r>
            </a:p>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Shelf Life</a:t>
              </a:r>
            </a:p>
          </p:txBody>
        </p:sp>
        <p:sp>
          <p:nvSpPr>
            <p:cNvPr id="8" name="TextBox 7">
              <a:extLst>
                <a:ext uri="{FF2B5EF4-FFF2-40B4-BE49-F238E27FC236}">
                  <a16:creationId xmlns:a16="http://schemas.microsoft.com/office/drawing/2014/main" id="{7C59C0A2-7143-40C5-B732-2C738D29DCA9}"/>
                </a:ext>
              </a:extLst>
            </p:cNvPr>
            <p:cNvSpPr txBox="1"/>
            <p:nvPr/>
          </p:nvSpPr>
          <p:spPr>
            <a:xfrm rot="3625449">
              <a:off x="4900251" y="1809939"/>
              <a:ext cx="194925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Delivers </a:t>
              </a:r>
            </a:p>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Cleaner Labels</a:t>
              </a:r>
            </a:p>
          </p:txBody>
        </p:sp>
        <p:sp>
          <p:nvSpPr>
            <p:cNvPr id="9" name="TextBox 8">
              <a:extLst>
                <a:ext uri="{FF2B5EF4-FFF2-40B4-BE49-F238E27FC236}">
                  <a16:creationId xmlns:a16="http://schemas.microsoft.com/office/drawing/2014/main" id="{05EBBF92-1BAA-4237-A263-F94BAD5875EF}"/>
                </a:ext>
              </a:extLst>
            </p:cNvPr>
            <p:cNvSpPr txBox="1"/>
            <p:nvPr/>
          </p:nvSpPr>
          <p:spPr>
            <a:xfrm rot="17957934">
              <a:off x="5637249" y="3635720"/>
              <a:ext cx="182736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Promotes </a:t>
              </a:r>
            </a:p>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Sustainability</a:t>
              </a:r>
            </a:p>
          </p:txBody>
        </p:sp>
        <p:sp>
          <p:nvSpPr>
            <p:cNvPr id="10" name="TextBox 9">
              <a:extLst>
                <a:ext uri="{FF2B5EF4-FFF2-40B4-BE49-F238E27FC236}">
                  <a16:creationId xmlns:a16="http://schemas.microsoft.com/office/drawing/2014/main" id="{ED05E787-CBD4-46D3-A375-495698E933ED}"/>
                </a:ext>
              </a:extLst>
            </p:cNvPr>
            <p:cNvSpPr txBox="1"/>
            <p:nvPr/>
          </p:nvSpPr>
          <p:spPr>
            <a:xfrm>
              <a:off x="4332362" y="5267176"/>
              <a:ext cx="2027606" cy="841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Provides Brand</a:t>
              </a:r>
            </a:p>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Protection</a:t>
              </a:r>
            </a:p>
          </p:txBody>
        </p:sp>
        <p:sp>
          <p:nvSpPr>
            <p:cNvPr id="11" name="TextBox 10">
              <a:extLst>
                <a:ext uri="{FF2B5EF4-FFF2-40B4-BE49-F238E27FC236}">
                  <a16:creationId xmlns:a16="http://schemas.microsoft.com/office/drawing/2014/main" id="{86C4C395-CC80-4517-AD2F-7D415B689C1C}"/>
                </a:ext>
              </a:extLst>
            </p:cNvPr>
            <p:cNvSpPr txBox="1"/>
            <p:nvPr/>
          </p:nvSpPr>
          <p:spPr>
            <a:xfrm rot="3580434">
              <a:off x="2244817" y="4973479"/>
              <a:ext cx="21608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Enables Quality </a:t>
              </a:r>
            </a:p>
            <a:p>
              <a:pPr marL="0" marR="0" lvl="0" indent="0" algn="ctr" defTabSz="584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sym typeface="Helvetica Light"/>
                </a:rPr>
                <a:t>Products</a:t>
              </a:r>
            </a:p>
          </p:txBody>
        </p:sp>
        <p:sp>
          <p:nvSpPr>
            <p:cNvPr id="12" name="Title 3">
              <a:extLst>
                <a:ext uri="{FF2B5EF4-FFF2-40B4-BE49-F238E27FC236}">
                  <a16:creationId xmlns:a16="http://schemas.microsoft.com/office/drawing/2014/main" id="{FE953D32-F2DB-4343-B85C-4B802BB12109}"/>
                </a:ext>
              </a:extLst>
            </p:cNvPr>
            <p:cNvSpPr txBox="1">
              <a:spLocks/>
            </p:cNvSpPr>
            <p:nvPr/>
          </p:nvSpPr>
          <p:spPr>
            <a:xfrm>
              <a:off x="3177539" y="3416598"/>
              <a:ext cx="2837467" cy="637057"/>
            </a:xfrm>
            <a:prstGeom prst="rect">
              <a:avLst/>
            </a:prstGeom>
          </p:spPr>
          <p:txBody>
            <a:bodyPr/>
            <a:lstStyle>
              <a:lvl1pPr algn="l" defTabSz="409575" rtl="0" eaLnBrk="1" fontAlgn="base" hangingPunct="1">
                <a:spcBef>
                  <a:spcPct val="0"/>
                </a:spcBef>
                <a:spcAft>
                  <a:spcPct val="0"/>
                </a:spcAft>
                <a:defRPr sz="2100" b="0" i="0" cap="all" baseline="0">
                  <a:solidFill>
                    <a:schemeClr val="tx1"/>
                  </a:solidFill>
                  <a:latin typeface="Exo Bold"/>
                  <a:ea typeface="+mn-ea"/>
                  <a:cs typeface="Exo Bold"/>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pPr marL="0" marR="0" lvl="0" indent="0" algn="ctr" defTabSz="409575"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67404"/>
                  </a:solidFill>
                  <a:effectLst>
                    <a:outerShdw blurRad="38100" dist="38100" dir="2700000" algn="tl">
                      <a:srgbClr val="000000">
                        <a:alpha val="43137"/>
                      </a:srgbClr>
                    </a:outerShdw>
                  </a:effectLst>
                  <a:uLnTx/>
                  <a:uFillTx/>
                  <a:latin typeface="Calibri"/>
                  <a:ea typeface="+mn-ea"/>
                  <a:sym typeface="Helvetica Light"/>
                </a:rPr>
                <a:t>WHY HPP?</a:t>
              </a:r>
            </a:p>
          </p:txBody>
        </p:sp>
      </p:grpSp>
      <p:sp>
        <p:nvSpPr>
          <p:cNvPr id="13" name="Slide Number Placeholder 6">
            <a:extLst>
              <a:ext uri="{FF2B5EF4-FFF2-40B4-BE49-F238E27FC236}">
                <a16:creationId xmlns:a16="http://schemas.microsoft.com/office/drawing/2014/main" id="{58C5CC02-B5F9-4C71-B302-759E675F5A30}"/>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marL="0" marR="0" lvl="0" indent="0" algn="r" defTabSz="409575" rtl="0" eaLnBrk="0" fontAlgn="base" latinLnBrk="0" hangingPunct="0">
              <a:lnSpc>
                <a:spcPct val="100000"/>
              </a:lnSpc>
              <a:spcBef>
                <a:spcPct val="0"/>
              </a:spcBef>
              <a:spcAft>
                <a:spcPct val="0"/>
              </a:spcAft>
              <a:buClrTx/>
              <a:buSzTx/>
              <a:buFontTx/>
              <a:buNone/>
              <a:tabLst/>
              <a:defRPr/>
            </a:pPr>
            <a:fld id="{7FE5CB88-4B3E-7C42-BF22-3E9B334618A4}" type="slidenum">
              <a:rPr kumimoji="0" lang="en-US" sz="800" b="0" i="0" u="none" strike="noStrike" kern="1200" cap="none" spc="0" normalizeH="0" baseline="0" noProof="0" smtClean="0">
                <a:ln>
                  <a:noFill/>
                </a:ln>
                <a:solidFill>
                  <a:srgbClr val="656569">
                    <a:tint val="75000"/>
                  </a:srgbClr>
                </a:solidFill>
                <a:effectLst/>
                <a:uLnTx/>
                <a:uFillTx/>
                <a:latin typeface="Exo DemiBold"/>
                <a:sym typeface="Helvetica Light"/>
              </a:rPr>
              <a:pPr marL="0" marR="0" lvl="0" indent="0" algn="r" defTabSz="409575" rtl="0" eaLnBrk="0" fontAlgn="base" latinLnBrk="0" hangingPunct="0">
                <a:lnSpc>
                  <a:spcPct val="100000"/>
                </a:lnSpc>
                <a:spcBef>
                  <a:spcPct val="0"/>
                </a:spcBef>
                <a:spcAft>
                  <a:spcPct val="0"/>
                </a:spcAft>
                <a:buClrTx/>
                <a:buSzTx/>
                <a:buFontTx/>
                <a:buNone/>
                <a:tabLst/>
                <a:defRPr/>
              </a:pPr>
              <a:t>34</a:t>
            </a:fld>
            <a:endParaRPr kumimoji="0" lang="en-US" sz="800" b="0" i="0" u="none" strike="noStrike" kern="1200" cap="none" spc="0" normalizeH="0" baseline="0" noProof="0" dirty="0">
              <a:ln>
                <a:noFill/>
              </a:ln>
              <a:solidFill>
                <a:srgbClr val="656569">
                  <a:tint val="75000"/>
                </a:srgbClr>
              </a:solidFill>
              <a:effectLst/>
              <a:uLnTx/>
              <a:uFillTx/>
              <a:latin typeface="Exo DemiBold"/>
              <a:sym typeface="Helvetica Light"/>
            </a:endParaRPr>
          </a:p>
        </p:txBody>
      </p:sp>
    </p:spTree>
    <p:extLst>
      <p:ext uri="{BB962C8B-B14F-4D97-AF65-F5344CB8AC3E}">
        <p14:creationId xmlns:p14="http://schemas.microsoft.com/office/powerpoint/2010/main" val="36452203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marL="0" marR="0" lvl="0" indent="0" algn="r" defTabSz="409575" rtl="0" eaLnBrk="0" fontAlgn="base" latinLnBrk="0" hangingPunct="0">
              <a:lnSpc>
                <a:spcPct val="100000"/>
              </a:lnSpc>
              <a:spcBef>
                <a:spcPct val="0"/>
              </a:spcBef>
              <a:spcAft>
                <a:spcPct val="0"/>
              </a:spcAft>
              <a:buClrTx/>
              <a:buSzTx/>
              <a:buFontTx/>
              <a:buNone/>
              <a:tabLst/>
              <a:defRPr/>
            </a:pPr>
            <a:fld id="{7FE5CB88-4B3E-7C42-BF22-3E9B334618A4}" type="slidenum">
              <a:rPr kumimoji="0" lang="en-US" sz="800" b="0" i="0" u="none" strike="noStrike" kern="1200" cap="none" spc="0" normalizeH="0" baseline="0" noProof="0" smtClean="0">
                <a:ln>
                  <a:noFill/>
                </a:ln>
                <a:solidFill>
                  <a:srgbClr val="656569">
                    <a:tint val="75000"/>
                  </a:srgbClr>
                </a:solidFill>
                <a:effectLst/>
                <a:uLnTx/>
                <a:uFillTx/>
                <a:latin typeface="Exo DemiBold"/>
                <a:sym typeface="Helvetica Light"/>
              </a:rPr>
              <a:pPr marL="0" marR="0" lvl="0" indent="0" algn="r" defTabSz="409575" rtl="0" eaLnBrk="0" fontAlgn="base" latinLnBrk="0" hangingPunct="0">
                <a:lnSpc>
                  <a:spcPct val="100000"/>
                </a:lnSpc>
                <a:spcBef>
                  <a:spcPct val="0"/>
                </a:spcBef>
                <a:spcAft>
                  <a:spcPct val="0"/>
                </a:spcAft>
                <a:buClrTx/>
                <a:buSzTx/>
                <a:buFontTx/>
                <a:buNone/>
                <a:tabLst/>
                <a:defRPr/>
              </a:pPr>
              <a:t>35</a:t>
            </a:fld>
            <a:endParaRPr kumimoji="0" lang="en-US" sz="800" b="0" i="0" u="none" strike="noStrike" kern="1200" cap="none" spc="0" normalizeH="0" baseline="0" noProof="0" dirty="0">
              <a:ln>
                <a:noFill/>
              </a:ln>
              <a:solidFill>
                <a:srgbClr val="656569">
                  <a:tint val="75000"/>
                </a:srgbClr>
              </a:solidFill>
              <a:effectLst/>
              <a:uLnTx/>
              <a:uFillTx/>
              <a:latin typeface="Exo DemiBold"/>
              <a:sym typeface="Helvetica Light"/>
            </a:endParaRPr>
          </a:p>
        </p:txBody>
      </p:sp>
      <p:sp>
        <p:nvSpPr>
          <p:cNvPr id="2" name="Freeform 1"/>
          <p:cNvSpPr/>
          <p:nvPr/>
        </p:nvSpPr>
        <p:spPr>
          <a:xfrm>
            <a:off x="0" y="-2602313"/>
            <a:ext cx="3208867" cy="1447800"/>
          </a:xfrm>
          <a:custGeom>
            <a:avLst/>
            <a:gdLst>
              <a:gd name="connsiteX0" fmla="*/ 719667 w 3208867"/>
              <a:gd name="connsiteY0" fmla="*/ 1447800 h 1447800"/>
              <a:gd name="connsiteX1" fmla="*/ 3208867 w 3208867"/>
              <a:gd name="connsiteY1" fmla="*/ 1447800 h 1447800"/>
              <a:gd name="connsiteX2" fmla="*/ 2484967 w 3208867"/>
              <a:gd name="connsiteY2" fmla="*/ 0 h 1447800"/>
              <a:gd name="connsiteX3" fmla="*/ 0 w 3208867"/>
              <a:gd name="connsiteY3" fmla="*/ 4234 h 1447800"/>
              <a:gd name="connsiteX4" fmla="*/ 719667 w 3208867"/>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867" h="1447800">
                <a:moveTo>
                  <a:pt x="719667" y="1447800"/>
                </a:moveTo>
                <a:lnTo>
                  <a:pt x="3208867" y="1447800"/>
                </a:lnTo>
                <a:lnTo>
                  <a:pt x="2484967" y="0"/>
                </a:lnTo>
                <a:lnTo>
                  <a:pt x="0" y="4234"/>
                </a:lnTo>
                <a:lnTo>
                  <a:pt x="719667" y="1447800"/>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17" name="Freeform 16"/>
          <p:cNvSpPr/>
          <p:nvPr/>
        </p:nvSpPr>
        <p:spPr>
          <a:xfrm>
            <a:off x="2641600" y="-2602313"/>
            <a:ext cx="3268729" cy="1447800"/>
          </a:xfrm>
          <a:custGeom>
            <a:avLst/>
            <a:gdLst>
              <a:gd name="connsiteX0" fmla="*/ 719667 w 3208867"/>
              <a:gd name="connsiteY0" fmla="*/ 1447800 h 1447800"/>
              <a:gd name="connsiteX1" fmla="*/ 3208867 w 3208867"/>
              <a:gd name="connsiteY1" fmla="*/ 1447800 h 1447800"/>
              <a:gd name="connsiteX2" fmla="*/ 2484967 w 3208867"/>
              <a:gd name="connsiteY2" fmla="*/ 0 h 1447800"/>
              <a:gd name="connsiteX3" fmla="*/ 0 w 3208867"/>
              <a:gd name="connsiteY3" fmla="*/ 4234 h 1447800"/>
              <a:gd name="connsiteX4" fmla="*/ 719667 w 3208867"/>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867" h="1447800">
                <a:moveTo>
                  <a:pt x="719667" y="1447800"/>
                </a:moveTo>
                <a:lnTo>
                  <a:pt x="3208867" y="1447800"/>
                </a:lnTo>
                <a:lnTo>
                  <a:pt x="2484967" y="0"/>
                </a:lnTo>
                <a:lnTo>
                  <a:pt x="0" y="4234"/>
                </a:lnTo>
                <a:lnTo>
                  <a:pt x="719667" y="1447800"/>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18" name="Freeform 17"/>
          <p:cNvSpPr/>
          <p:nvPr/>
        </p:nvSpPr>
        <p:spPr>
          <a:xfrm>
            <a:off x="5249333" y="-2601115"/>
            <a:ext cx="3620097" cy="1443566"/>
          </a:xfrm>
          <a:custGeom>
            <a:avLst/>
            <a:gdLst>
              <a:gd name="connsiteX0" fmla="*/ 719667 w 3208867"/>
              <a:gd name="connsiteY0" fmla="*/ 1447800 h 1447800"/>
              <a:gd name="connsiteX1" fmla="*/ 3208867 w 3208867"/>
              <a:gd name="connsiteY1" fmla="*/ 1447800 h 1447800"/>
              <a:gd name="connsiteX2" fmla="*/ 2484967 w 3208867"/>
              <a:gd name="connsiteY2" fmla="*/ 0 h 1447800"/>
              <a:gd name="connsiteX3" fmla="*/ 0 w 3208867"/>
              <a:gd name="connsiteY3" fmla="*/ 4234 h 1447800"/>
              <a:gd name="connsiteX4" fmla="*/ 719667 w 3208867"/>
              <a:gd name="connsiteY4" fmla="*/ 1447800 h 1447800"/>
              <a:gd name="connsiteX0" fmla="*/ 719667 w 3208867"/>
              <a:gd name="connsiteY0" fmla="*/ 1456266 h 1456266"/>
              <a:gd name="connsiteX1" fmla="*/ 3208867 w 3208867"/>
              <a:gd name="connsiteY1" fmla="*/ 1456266 h 1456266"/>
              <a:gd name="connsiteX2" fmla="*/ 2567521 w 3208867"/>
              <a:gd name="connsiteY2" fmla="*/ 0 h 1456266"/>
              <a:gd name="connsiteX3" fmla="*/ 0 w 3208867"/>
              <a:gd name="connsiteY3" fmla="*/ 12700 h 1456266"/>
              <a:gd name="connsiteX4" fmla="*/ 719667 w 3208867"/>
              <a:gd name="connsiteY4" fmla="*/ 1456266 h 1456266"/>
              <a:gd name="connsiteX0" fmla="*/ 719667 w 3208867"/>
              <a:gd name="connsiteY0" fmla="*/ 1443566 h 1443566"/>
              <a:gd name="connsiteX1" fmla="*/ 3208867 w 3208867"/>
              <a:gd name="connsiteY1" fmla="*/ 1443566 h 1443566"/>
              <a:gd name="connsiteX2" fmla="*/ 2575025 w 3208867"/>
              <a:gd name="connsiteY2" fmla="*/ 0 h 1443566"/>
              <a:gd name="connsiteX3" fmla="*/ 0 w 3208867"/>
              <a:gd name="connsiteY3" fmla="*/ 0 h 1443566"/>
              <a:gd name="connsiteX4" fmla="*/ 719667 w 3208867"/>
              <a:gd name="connsiteY4" fmla="*/ 1443566 h 1443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867" h="1443566">
                <a:moveTo>
                  <a:pt x="719667" y="1443566"/>
                </a:moveTo>
                <a:lnTo>
                  <a:pt x="3208867" y="1443566"/>
                </a:lnTo>
                <a:lnTo>
                  <a:pt x="2575025" y="0"/>
                </a:lnTo>
                <a:lnTo>
                  <a:pt x="0" y="0"/>
                </a:lnTo>
                <a:lnTo>
                  <a:pt x="719667" y="1443566"/>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19" name="Freeform 3">
            <a:extLst>
              <a:ext uri="{FF2B5EF4-FFF2-40B4-BE49-F238E27FC236}">
                <a16:creationId xmlns:a16="http://schemas.microsoft.com/office/drawing/2014/main" id="{D28C253F-93AD-49BB-AA6A-F42442AEE6FA}"/>
              </a:ext>
            </a:extLst>
          </p:cNvPr>
          <p:cNvSpPr/>
          <p:nvPr/>
        </p:nvSpPr>
        <p:spPr>
          <a:xfrm flipH="1">
            <a:off x="-922641" y="380015"/>
            <a:ext cx="432831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20" name="Title 1">
            <a:extLst>
              <a:ext uri="{FF2B5EF4-FFF2-40B4-BE49-F238E27FC236}">
                <a16:creationId xmlns:a16="http://schemas.microsoft.com/office/drawing/2014/main" id="{48C9AD0F-6BE9-4249-B246-443C0F3B78BD}"/>
              </a:ext>
            </a:extLst>
          </p:cNvPr>
          <p:cNvSpPr txBox="1">
            <a:spLocks/>
          </p:cNvSpPr>
          <p:nvPr/>
        </p:nvSpPr>
        <p:spPr>
          <a:xfrm>
            <a:off x="443060" y="485538"/>
            <a:ext cx="2449174"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pPr marL="0" marR="0" lvl="0" indent="0" algn="l" defTabSz="409575" rtl="0" eaLnBrk="1" fontAlgn="base" latinLnBrk="0" hangingPunct="1">
              <a:lnSpc>
                <a:spcPct val="100000"/>
              </a:lnSpc>
              <a:spcBef>
                <a:spcPct val="0"/>
              </a:spcBef>
              <a:spcAft>
                <a:spcPct val="0"/>
              </a:spcAft>
              <a:buClrTx/>
              <a:buSzTx/>
              <a:buFontTx/>
              <a:buNone/>
              <a:tabLst/>
              <a:defRPr/>
            </a:pPr>
            <a:r>
              <a:rPr kumimoji="0" lang="en-US" sz="2100" b="0" i="0" u="none" strike="noStrike" kern="1200" cap="all" spc="0" normalizeH="0" baseline="0" noProof="0" dirty="0">
                <a:ln>
                  <a:noFill/>
                </a:ln>
                <a:solidFill>
                  <a:srgbClr val="FFFFFF"/>
                </a:solidFill>
                <a:effectLst/>
                <a:uLnTx/>
                <a:uFillTx/>
                <a:latin typeface="Exo Regular"/>
                <a:ea typeface="+mn-ea"/>
                <a:sym typeface="Helvetica Light"/>
              </a:rPr>
              <a:t>HPP benefits</a:t>
            </a:r>
          </a:p>
        </p:txBody>
      </p:sp>
      <p:sp>
        <p:nvSpPr>
          <p:cNvPr id="57" name="Round Same Side Corner Rectangle 27">
            <a:extLst>
              <a:ext uri="{FF2B5EF4-FFF2-40B4-BE49-F238E27FC236}">
                <a16:creationId xmlns:a16="http://schemas.microsoft.com/office/drawing/2014/main" id="{FDE48B81-3904-48D2-9728-ACC7B2FBB68C}"/>
              </a:ext>
            </a:extLst>
          </p:cNvPr>
          <p:cNvSpPr/>
          <p:nvPr/>
        </p:nvSpPr>
        <p:spPr>
          <a:xfrm>
            <a:off x="200526" y="4432442"/>
            <a:ext cx="8769273" cy="1949872"/>
          </a:xfrm>
          <a:prstGeom prst="round2SameRect">
            <a:avLst>
              <a:gd name="adj1" fmla="val 6507"/>
              <a:gd name="adj2" fmla="val 0"/>
            </a:avLst>
          </a:prstGeom>
          <a:noFill/>
          <a:ln w="12700" cap="flat">
            <a:solidFill>
              <a:srgbClr val="CEDC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58" name="Rectangle 57">
            <a:extLst>
              <a:ext uri="{FF2B5EF4-FFF2-40B4-BE49-F238E27FC236}">
                <a16:creationId xmlns:a16="http://schemas.microsoft.com/office/drawing/2014/main" id="{983A2DEB-0810-45FA-B5BB-F293D28E0878}"/>
              </a:ext>
            </a:extLst>
          </p:cNvPr>
          <p:cNvSpPr/>
          <p:nvPr/>
        </p:nvSpPr>
        <p:spPr>
          <a:xfrm>
            <a:off x="6157846" y="1845562"/>
            <a:ext cx="2727791" cy="2551661"/>
          </a:xfrm>
          <a:prstGeom prst="rect">
            <a:avLst/>
          </a:prstGeom>
        </p:spPr>
        <p:txBody>
          <a:bodyPr wrap="square">
            <a:spAutoFit/>
          </a:bodyPr>
          <a:lstStyle/>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Eliminate preservatives from store brands</a:t>
            </a:r>
          </a:p>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Appeal to growing consumer demands/expectations</a:t>
            </a:r>
          </a:p>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‘Free From’ = shorter ingredient deck</a:t>
            </a:r>
          </a:p>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Reduced sodium</a:t>
            </a:r>
          </a:p>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HPP is a natural process</a:t>
            </a:r>
          </a:p>
          <a:p>
            <a:pPr marL="0" marR="0" lvl="1" indent="0" algn="l" defTabSz="409575" rtl="0" eaLnBrk="1" fontAlgn="base" latinLnBrk="0" hangingPunct="1">
              <a:lnSpc>
                <a:spcPct val="107000"/>
              </a:lnSpc>
              <a:spcBef>
                <a:spcPct val="0"/>
              </a:spcBef>
              <a:spcAft>
                <a:spcPts val="600"/>
              </a:spcAft>
              <a:buClrTx/>
              <a:buSzPct val="110000"/>
              <a:buFontTx/>
              <a:buNone/>
              <a:tabLst/>
              <a:defRPr/>
            </a:pPr>
            <a:endParaRPr kumimoji="0" lang="en-US" sz="140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endParaRPr>
          </a:p>
        </p:txBody>
      </p:sp>
      <p:sp>
        <p:nvSpPr>
          <p:cNvPr id="59" name="Round Same Side Corner Rectangle 33">
            <a:extLst>
              <a:ext uri="{FF2B5EF4-FFF2-40B4-BE49-F238E27FC236}">
                <a16:creationId xmlns:a16="http://schemas.microsoft.com/office/drawing/2014/main" id="{9CEF1E9B-BCBB-4C07-82E5-DD839C7AB340}"/>
              </a:ext>
            </a:extLst>
          </p:cNvPr>
          <p:cNvSpPr/>
          <p:nvPr/>
        </p:nvSpPr>
        <p:spPr>
          <a:xfrm>
            <a:off x="200525" y="4259472"/>
            <a:ext cx="8769276" cy="371708"/>
          </a:xfrm>
          <a:prstGeom prst="round2SameRect">
            <a:avLst>
              <a:gd name="adj1" fmla="val 29569"/>
              <a:gd name="adj2" fmla="val 0"/>
            </a:avLst>
          </a:prstGeom>
          <a:solidFill>
            <a:schemeClr val="accent3"/>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60" name="Rectangle 59">
            <a:extLst>
              <a:ext uri="{FF2B5EF4-FFF2-40B4-BE49-F238E27FC236}">
                <a16:creationId xmlns:a16="http://schemas.microsoft.com/office/drawing/2014/main" id="{0909DD5E-0BD8-45CF-8DF6-54546DF1D743}"/>
              </a:ext>
            </a:extLst>
          </p:cNvPr>
          <p:cNvSpPr/>
          <p:nvPr/>
        </p:nvSpPr>
        <p:spPr>
          <a:xfrm>
            <a:off x="3031593" y="4129704"/>
            <a:ext cx="3080815" cy="619272"/>
          </a:xfrm>
          <a:prstGeom prst="rect">
            <a:avLst/>
          </a:prstGeom>
        </p:spPr>
        <p:txBody>
          <a:bodyPr wrap="square" anchor="ctr">
            <a:spAutoFit/>
          </a:bodyPr>
          <a:lstStyle/>
          <a:p>
            <a:pPr marL="0" marR="0" lvl="1" indent="0" algn="ctr" defTabSz="409575" rtl="0" eaLnBrk="1" fontAlgn="base" latinLnBrk="0" hangingPunct="1">
              <a:lnSpc>
                <a:spcPct val="107000"/>
              </a:lnSpc>
              <a:spcBef>
                <a:spcPct val="0"/>
              </a:spcBef>
              <a:spcAft>
                <a:spcPts val="600"/>
              </a:spcAft>
              <a:buClrTx/>
              <a:buSzPct val="110000"/>
              <a:buFontTx/>
              <a:buNone/>
              <a:tabLst/>
              <a:defRPr/>
            </a:pPr>
            <a:r>
              <a:rPr kumimoji="0" lang="en-US" sz="1600" b="1" i="0" u="none" strike="noStrike" kern="0" cap="none" spc="0" normalizeH="0" baseline="0" noProof="0">
                <a:ln>
                  <a:noFill/>
                </a:ln>
                <a:solidFill>
                  <a:srgbClr val="4E4038"/>
                </a:solidFill>
                <a:effectLst/>
                <a:uLnTx/>
                <a:uFillTx/>
                <a:latin typeface="Calibri"/>
                <a:ea typeface="Calibri" panose="020F0502020204030204" pitchFamily="34" charset="0"/>
                <a:cs typeface="Arial" panose="020B0604020202020204" pitchFamily="34" charset="0"/>
                <a:sym typeface="Helvetica Light"/>
              </a:rPr>
              <a:t>Ensures Food Safety &amp; Quality</a:t>
            </a:r>
            <a:endParaRPr kumimoji="0" lang="en-US" sz="1600" b="1" i="0" u="none" strike="noStrike" kern="0" cap="none" spc="0" normalizeH="0" baseline="0" noProof="0">
              <a:ln>
                <a:noFill/>
              </a:ln>
              <a:solidFill>
                <a:srgbClr val="656569"/>
              </a:solidFill>
              <a:effectLst/>
              <a:uLnTx/>
              <a:uFillTx/>
              <a:latin typeface="Calibri"/>
              <a:ea typeface="Calibri" panose="020F0502020204030204" pitchFamily="34" charset="0"/>
              <a:cs typeface="Arial" panose="020B0604020202020204" pitchFamily="34" charset="0"/>
              <a:sym typeface="Helvetica Light"/>
            </a:endParaRPr>
          </a:p>
        </p:txBody>
      </p:sp>
      <p:sp>
        <p:nvSpPr>
          <p:cNvPr id="61" name="Rectangle 60">
            <a:extLst>
              <a:ext uri="{FF2B5EF4-FFF2-40B4-BE49-F238E27FC236}">
                <a16:creationId xmlns:a16="http://schemas.microsoft.com/office/drawing/2014/main" id="{6FA83288-5ECD-41A4-B163-6E051B46167D}"/>
              </a:ext>
            </a:extLst>
          </p:cNvPr>
          <p:cNvSpPr/>
          <p:nvPr/>
        </p:nvSpPr>
        <p:spPr>
          <a:xfrm>
            <a:off x="3139730" y="4656056"/>
            <a:ext cx="3038805" cy="1784143"/>
          </a:xfrm>
          <a:prstGeom prst="rect">
            <a:avLst/>
          </a:prstGeom>
        </p:spPr>
        <p:txBody>
          <a:bodyPr wrap="square" anchor="t">
            <a:spAutoFit/>
          </a:bodyPr>
          <a:lstStyle/>
          <a:p>
            <a:pPr marL="274320" marR="0" lvl="1" indent="-274320" algn="l" defTabSz="409575" rtl="0" eaLnBrk="1" fontAlgn="base" latinLnBrk="0" hangingPunct="1">
              <a:lnSpc>
                <a:spcPct val="100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Inactivates Pathogenic Vegetative Bacteria:</a:t>
            </a:r>
          </a:p>
          <a:p>
            <a:pPr marL="457200" marR="0" lvl="1" indent="-171450" algn="l" defTabSz="409575" rtl="0" eaLnBrk="0" fontAlgn="base" latinLnBrk="0" hangingPunct="0">
              <a:lnSpc>
                <a:spcPct val="100000"/>
              </a:lnSpc>
              <a:spcBef>
                <a:spcPct val="0"/>
              </a:spcBef>
              <a:spcAft>
                <a:spcPts val="0"/>
              </a:spcAft>
              <a:buClrTx/>
              <a:buSzTx/>
              <a:buFont typeface="Open Sans Light" panose="020B0306030504020204" pitchFamily="34" charset="0"/>
              <a:buChar char="−"/>
              <a:tabLst/>
              <a:defRPr/>
            </a:pPr>
            <a:r>
              <a:rPr kumimoji="0" lang="en-US" sz="1200" b="0" i="0" u="none" strike="noStrike" kern="1200" cap="none" spc="-50" normalizeH="0" baseline="0" noProof="0">
                <a:ln>
                  <a:noFill/>
                </a:ln>
                <a:solidFill>
                  <a:srgbClr val="C00000"/>
                </a:solidFill>
                <a:effectLst/>
                <a:uLnTx/>
                <a:uFillTx/>
                <a:latin typeface="Calibri"/>
                <a:sym typeface="Helvetica Light"/>
              </a:rPr>
              <a:t>Salmonella</a:t>
            </a:r>
          </a:p>
          <a:p>
            <a:pPr marL="457200" marR="0" lvl="1" indent="-171450" algn="l" defTabSz="409575" rtl="0" eaLnBrk="0" fontAlgn="base" latinLnBrk="0" hangingPunct="0">
              <a:lnSpc>
                <a:spcPct val="100000"/>
              </a:lnSpc>
              <a:spcBef>
                <a:spcPct val="0"/>
              </a:spcBef>
              <a:spcAft>
                <a:spcPts val="0"/>
              </a:spcAft>
              <a:buClrTx/>
              <a:buSzTx/>
              <a:buFont typeface="Open Sans Light" panose="020B0306030504020204" pitchFamily="34" charset="0"/>
              <a:buChar char="−"/>
              <a:tabLst/>
              <a:defRPr/>
            </a:pPr>
            <a:r>
              <a:rPr kumimoji="0" lang="en-US" sz="1200" b="0" i="0" u="none" strike="noStrike" kern="1200" cap="none" spc="-50" normalizeH="0" baseline="0" noProof="0">
                <a:ln>
                  <a:noFill/>
                </a:ln>
                <a:solidFill>
                  <a:srgbClr val="C00000"/>
                </a:solidFill>
                <a:effectLst/>
                <a:uLnTx/>
                <a:uFillTx/>
                <a:latin typeface="Calibri"/>
                <a:sym typeface="Helvetica Light"/>
              </a:rPr>
              <a:t>E. coli 0157:H7</a:t>
            </a:r>
          </a:p>
          <a:p>
            <a:pPr marL="457200" marR="0" lvl="1" indent="-171450" algn="l" defTabSz="409575" rtl="0" eaLnBrk="0" fontAlgn="base" latinLnBrk="0" hangingPunct="0">
              <a:lnSpc>
                <a:spcPct val="100000"/>
              </a:lnSpc>
              <a:spcBef>
                <a:spcPct val="0"/>
              </a:spcBef>
              <a:spcAft>
                <a:spcPts val="0"/>
              </a:spcAft>
              <a:buClrTx/>
              <a:buSzTx/>
              <a:buFont typeface="Open Sans Light" panose="020B0306030504020204" pitchFamily="34" charset="0"/>
              <a:buChar char="−"/>
              <a:tabLst/>
              <a:defRPr/>
            </a:pPr>
            <a:r>
              <a:rPr kumimoji="0" lang="en-US" sz="1200" b="0" i="0" u="none" strike="noStrike" kern="1200" cap="none" spc="-50" normalizeH="0" baseline="0" noProof="0">
                <a:ln>
                  <a:noFill/>
                </a:ln>
                <a:solidFill>
                  <a:srgbClr val="C00000"/>
                </a:solidFill>
                <a:effectLst/>
                <a:uLnTx/>
                <a:uFillTx/>
                <a:latin typeface="Calibri"/>
                <a:sym typeface="Helvetica Light"/>
              </a:rPr>
              <a:t>Listeria Monocytogenes (Lm)</a:t>
            </a:r>
          </a:p>
          <a:p>
            <a:pPr marL="457200" marR="0" lvl="1" indent="-171450" algn="l" defTabSz="409575" rtl="0" eaLnBrk="0" fontAlgn="base" latinLnBrk="0" hangingPunct="0">
              <a:lnSpc>
                <a:spcPct val="100000"/>
              </a:lnSpc>
              <a:spcBef>
                <a:spcPct val="0"/>
              </a:spcBef>
              <a:spcAft>
                <a:spcPts val="0"/>
              </a:spcAft>
              <a:buClrTx/>
              <a:buSzTx/>
              <a:buFont typeface="Open Sans Light" panose="020B0306030504020204" pitchFamily="34" charset="0"/>
              <a:buChar char="−"/>
              <a:tabLst/>
              <a:defRPr/>
            </a:pPr>
            <a:r>
              <a:rPr kumimoji="0" lang="en-US" sz="1200" b="0" i="0" u="none" strike="noStrike" kern="1200" cap="none" spc="-50" normalizeH="0" baseline="0" noProof="0">
                <a:ln>
                  <a:noFill/>
                </a:ln>
                <a:solidFill>
                  <a:srgbClr val="C00000"/>
                </a:solidFill>
                <a:effectLst/>
                <a:uLnTx/>
                <a:uFillTx/>
                <a:latin typeface="Calibri"/>
                <a:sym typeface="Helvetica Light"/>
              </a:rPr>
              <a:t>Campylobacter</a:t>
            </a:r>
          </a:p>
          <a:p>
            <a:pPr marL="457200" marR="0" lvl="1" indent="-171450" algn="l" defTabSz="409575" rtl="0" eaLnBrk="0" fontAlgn="base" latinLnBrk="0" hangingPunct="0">
              <a:lnSpc>
                <a:spcPct val="100000"/>
              </a:lnSpc>
              <a:spcBef>
                <a:spcPct val="0"/>
              </a:spcBef>
              <a:spcAft>
                <a:spcPts val="0"/>
              </a:spcAft>
              <a:buClrTx/>
              <a:buSzTx/>
              <a:buFont typeface="Open Sans Light" panose="020B0306030504020204" pitchFamily="34" charset="0"/>
              <a:buChar char="−"/>
              <a:tabLst/>
              <a:defRPr/>
            </a:pPr>
            <a:r>
              <a:rPr kumimoji="0" lang="en-US" sz="1200" b="0" i="0" u="none" strike="noStrike" kern="1200" cap="none" spc="-50" normalizeH="0" baseline="0" noProof="0">
                <a:ln>
                  <a:noFill/>
                </a:ln>
                <a:solidFill>
                  <a:srgbClr val="C00000"/>
                </a:solidFill>
                <a:effectLst/>
                <a:uLnTx/>
                <a:uFillTx/>
                <a:latin typeface="Calibri"/>
                <a:sym typeface="Helvetica Light"/>
              </a:rPr>
              <a:t>Vibrio &amp; Viruses In Shellfish</a:t>
            </a:r>
          </a:p>
          <a:p>
            <a:pPr marL="0" marR="0" lvl="1" indent="0" algn="l" defTabSz="409575" rtl="0" eaLnBrk="1" fontAlgn="base" latinLnBrk="0" hangingPunct="1">
              <a:lnSpc>
                <a:spcPct val="107000"/>
              </a:lnSpc>
              <a:spcBef>
                <a:spcPct val="0"/>
              </a:spcBef>
              <a:spcAft>
                <a:spcPts val="600"/>
              </a:spcAft>
              <a:buClrTx/>
              <a:buSzPct val="110000"/>
              <a:buFontTx/>
              <a:buNone/>
              <a:tabLst/>
              <a:defRPr/>
            </a:pPr>
            <a:endParaRPr kumimoji="0" lang="en-US" sz="140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endParaRPr>
          </a:p>
        </p:txBody>
      </p:sp>
      <p:sp>
        <p:nvSpPr>
          <p:cNvPr id="62" name="Rectangle 61">
            <a:extLst>
              <a:ext uri="{FF2B5EF4-FFF2-40B4-BE49-F238E27FC236}">
                <a16:creationId xmlns:a16="http://schemas.microsoft.com/office/drawing/2014/main" id="{E9EC11D1-35D2-4BD8-87D2-B39DF1F57C9A}"/>
              </a:ext>
            </a:extLst>
          </p:cNvPr>
          <p:cNvSpPr/>
          <p:nvPr/>
        </p:nvSpPr>
        <p:spPr>
          <a:xfrm>
            <a:off x="6157846" y="4656056"/>
            <a:ext cx="2314662" cy="584455"/>
          </a:xfrm>
          <a:prstGeom prst="rect">
            <a:avLst/>
          </a:prstGeom>
        </p:spPr>
        <p:txBody>
          <a:bodyPr wrap="square">
            <a:spAutoFit/>
          </a:bodyPr>
          <a:lstStyle/>
          <a:p>
            <a:pPr marL="274320" marR="0" lvl="1" indent="-274320" algn="l" defTabSz="409575" rtl="0" eaLnBrk="1" fontAlgn="base" latinLnBrk="0" hangingPunct="1">
              <a:lnSpc>
                <a:spcPct val="100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Kills Spoilage Organisms</a:t>
            </a:r>
          </a:p>
          <a:p>
            <a:pPr marL="457200" marR="0" lvl="1" indent="-296863" algn="l" defTabSz="409575" rtl="0" eaLnBrk="0" fontAlgn="base" latinLnBrk="0" hangingPunct="0">
              <a:lnSpc>
                <a:spcPct val="100000"/>
              </a:lnSpc>
              <a:spcBef>
                <a:spcPct val="0"/>
              </a:spcBef>
              <a:spcAft>
                <a:spcPts val="600"/>
              </a:spcAft>
              <a:buClrTx/>
              <a:buSzTx/>
              <a:buFont typeface="Open Sans Light" panose="020B0306030504020204" pitchFamily="34" charset="0"/>
              <a:buChar char="−"/>
              <a:tabLst/>
              <a:defRPr/>
            </a:pPr>
            <a:r>
              <a:rPr kumimoji="0" lang="en-US" sz="1200" b="0" i="0" u="none" strike="noStrike" kern="1200" cap="none" spc="0" normalizeH="0" baseline="0" noProof="0">
                <a:ln>
                  <a:noFill/>
                </a:ln>
                <a:solidFill>
                  <a:srgbClr val="C00000"/>
                </a:solidFill>
                <a:effectLst/>
                <a:uLnTx/>
                <a:uFillTx/>
                <a:latin typeface="Calibri"/>
                <a:sym typeface="Helvetica Light"/>
              </a:rPr>
              <a:t>Fungi: Yeasts &amp; Mold</a:t>
            </a:r>
          </a:p>
        </p:txBody>
      </p:sp>
      <p:sp>
        <p:nvSpPr>
          <p:cNvPr id="63" name="Rectangle 62">
            <a:extLst>
              <a:ext uri="{FF2B5EF4-FFF2-40B4-BE49-F238E27FC236}">
                <a16:creationId xmlns:a16="http://schemas.microsoft.com/office/drawing/2014/main" id="{1D0B1D60-A046-4482-BEE4-A07B85D14B4D}"/>
              </a:ext>
            </a:extLst>
          </p:cNvPr>
          <p:cNvSpPr/>
          <p:nvPr/>
        </p:nvSpPr>
        <p:spPr>
          <a:xfrm>
            <a:off x="6137074" y="5238629"/>
            <a:ext cx="2874187" cy="969496"/>
          </a:xfrm>
          <a:prstGeom prst="rect">
            <a:avLst/>
          </a:prstGeom>
        </p:spPr>
        <p:txBody>
          <a:bodyPr wrap="square">
            <a:spAutoFit/>
          </a:bodyPr>
          <a:lstStyle/>
          <a:p>
            <a:pPr marL="274320" marR="0" lvl="1" indent="-274320" algn="l" defTabSz="409575" rtl="0" eaLnBrk="1" fontAlgn="base" latinLnBrk="0" hangingPunct="1">
              <a:lnSpc>
                <a:spcPct val="100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Inactivates Harmful Bacteria &amp; Food Spoilage Microorganisms:</a:t>
            </a:r>
          </a:p>
          <a:p>
            <a:pPr marL="457200" marR="0" lvl="1" indent="-171450" algn="l" defTabSz="409575" rtl="0" eaLnBrk="0" fontAlgn="base" latinLnBrk="0" hangingPunct="0">
              <a:lnSpc>
                <a:spcPct val="100000"/>
              </a:lnSpc>
              <a:spcBef>
                <a:spcPct val="0"/>
              </a:spcBef>
              <a:spcAft>
                <a:spcPts val="0"/>
              </a:spcAft>
              <a:buClrTx/>
              <a:buSzTx/>
              <a:buFont typeface="Open Sans Light" panose="020B0306030504020204" pitchFamily="34" charset="0"/>
              <a:buChar char="−"/>
              <a:tabLst/>
              <a:defRPr/>
            </a:pPr>
            <a:r>
              <a:rPr kumimoji="0" lang="en-US" sz="1200" b="0" i="0" u="none" strike="noStrike" kern="1200" cap="none" spc="-50" normalizeH="0" baseline="0" noProof="0">
                <a:ln>
                  <a:noFill/>
                </a:ln>
                <a:solidFill>
                  <a:srgbClr val="C00000"/>
                </a:solidFill>
                <a:effectLst/>
                <a:uLnTx/>
                <a:uFillTx/>
                <a:latin typeface="Calibri"/>
                <a:sym typeface="Helvetica Light"/>
              </a:rPr>
              <a:t>Disrupting Their </a:t>
            </a:r>
            <a:r>
              <a:rPr kumimoji="0" lang="en-US" sz="1200" b="0" i="0" u="none" strike="noStrike" kern="1200" cap="none" spc="0" normalizeH="0" baseline="0" noProof="0">
                <a:ln>
                  <a:noFill/>
                </a:ln>
                <a:solidFill>
                  <a:srgbClr val="C00000"/>
                </a:solidFill>
                <a:effectLst/>
                <a:uLnTx/>
                <a:uFillTx/>
                <a:latin typeface="Calibri"/>
                <a:sym typeface="Helvetica Light"/>
              </a:rPr>
              <a:t>Microbial Biochemistry</a:t>
            </a:r>
          </a:p>
        </p:txBody>
      </p:sp>
      <p:grpSp>
        <p:nvGrpSpPr>
          <p:cNvPr id="64" name="Group 63">
            <a:extLst>
              <a:ext uri="{FF2B5EF4-FFF2-40B4-BE49-F238E27FC236}">
                <a16:creationId xmlns:a16="http://schemas.microsoft.com/office/drawing/2014/main" id="{725474A7-43D0-418A-AAA8-7B829368971E}"/>
              </a:ext>
            </a:extLst>
          </p:cNvPr>
          <p:cNvGrpSpPr/>
          <p:nvPr/>
        </p:nvGrpSpPr>
        <p:grpSpPr>
          <a:xfrm>
            <a:off x="208333" y="1381800"/>
            <a:ext cx="2852928" cy="2782684"/>
            <a:chOff x="167436" y="1381800"/>
            <a:chExt cx="2852928" cy="2782684"/>
          </a:xfrm>
        </p:grpSpPr>
        <p:sp>
          <p:nvSpPr>
            <p:cNvPr id="65" name="Round Same Side Corner Rectangle 22">
              <a:extLst>
                <a:ext uri="{FF2B5EF4-FFF2-40B4-BE49-F238E27FC236}">
                  <a16:creationId xmlns:a16="http://schemas.microsoft.com/office/drawing/2014/main" id="{8188279C-0156-4EF9-8BAF-DF12C2C10FB7}"/>
                </a:ext>
              </a:extLst>
            </p:cNvPr>
            <p:cNvSpPr/>
            <p:nvPr/>
          </p:nvSpPr>
          <p:spPr>
            <a:xfrm>
              <a:off x="167436" y="1383865"/>
              <a:ext cx="2852928" cy="2750736"/>
            </a:xfrm>
            <a:prstGeom prst="round2SameRect">
              <a:avLst>
                <a:gd name="adj1" fmla="val 6507"/>
                <a:gd name="adj2" fmla="val 0"/>
              </a:avLst>
            </a:prstGeom>
            <a:noFill/>
            <a:ln w="12700" cap="flat">
              <a:solidFill>
                <a:srgbClr val="CEDC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66" name="Rectangle 65">
              <a:extLst>
                <a:ext uri="{FF2B5EF4-FFF2-40B4-BE49-F238E27FC236}">
                  <a16:creationId xmlns:a16="http://schemas.microsoft.com/office/drawing/2014/main" id="{12EE499C-555F-4BB3-87A5-C408FFE828DF}"/>
                </a:ext>
              </a:extLst>
            </p:cNvPr>
            <p:cNvSpPr/>
            <p:nvPr/>
          </p:nvSpPr>
          <p:spPr>
            <a:xfrm>
              <a:off x="200524" y="1766712"/>
              <a:ext cx="2806449" cy="2397772"/>
            </a:xfrm>
            <a:prstGeom prst="rect">
              <a:avLst/>
            </a:prstGeom>
          </p:spPr>
          <p:txBody>
            <a:bodyPr wrap="square">
              <a:spAutoFit/>
            </a:bodyPr>
            <a:lstStyle/>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Reduce store brand product shrink by 50%</a:t>
              </a:r>
            </a:p>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Positively impact inventory management in retail locations </a:t>
              </a:r>
            </a:p>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Increased supply chain efficiencies and cost avoidance</a:t>
              </a:r>
            </a:p>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Supports corporate sustainability &amp; food waste  initiatives</a:t>
              </a:r>
            </a:p>
          </p:txBody>
        </p:sp>
        <p:sp>
          <p:nvSpPr>
            <p:cNvPr id="67" name="Round Same Side Corner Rectangle 33">
              <a:extLst>
                <a:ext uri="{FF2B5EF4-FFF2-40B4-BE49-F238E27FC236}">
                  <a16:creationId xmlns:a16="http://schemas.microsoft.com/office/drawing/2014/main" id="{3873C1AA-20FA-40FC-8215-44FDF56B3D28}"/>
                </a:ext>
              </a:extLst>
            </p:cNvPr>
            <p:cNvSpPr/>
            <p:nvPr/>
          </p:nvSpPr>
          <p:spPr>
            <a:xfrm>
              <a:off x="167436" y="1381800"/>
              <a:ext cx="2852928" cy="371708"/>
            </a:xfrm>
            <a:prstGeom prst="round2SameRect">
              <a:avLst>
                <a:gd name="adj1" fmla="val 29569"/>
                <a:gd name="adj2" fmla="val 0"/>
              </a:avLst>
            </a:prstGeom>
            <a:solidFill>
              <a:schemeClr val="accent3"/>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68" name="Rectangle 67">
              <a:extLst>
                <a:ext uri="{FF2B5EF4-FFF2-40B4-BE49-F238E27FC236}">
                  <a16:creationId xmlns:a16="http://schemas.microsoft.com/office/drawing/2014/main" id="{8717043B-EBD0-4667-A13D-A0A683A15434}"/>
                </a:ext>
              </a:extLst>
            </p:cNvPr>
            <p:cNvSpPr/>
            <p:nvPr/>
          </p:nvSpPr>
          <p:spPr>
            <a:xfrm>
              <a:off x="313411" y="1411472"/>
              <a:ext cx="2537926" cy="355803"/>
            </a:xfrm>
            <a:prstGeom prst="rect">
              <a:avLst/>
            </a:prstGeom>
          </p:spPr>
          <p:txBody>
            <a:bodyPr wrap="square" anchor="ctr">
              <a:spAutoFit/>
            </a:bodyPr>
            <a:lstStyle/>
            <a:p>
              <a:pPr marL="0" marR="0" lvl="1" indent="0" algn="ctr" defTabSz="409575" rtl="0" eaLnBrk="1" fontAlgn="base" latinLnBrk="0" hangingPunct="1">
                <a:lnSpc>
                  <a:spcPct val="107000"/>
                </a:lnSpc>
                <a:spcBef>
                  <a:spcPct val="0"/>
                </a:spcBef>
                <a:spcAft>
                  <a:spcPts val="600"/>
                </a:spcAft>
                <a:buClrTx/>
                <a:buSzPct val="110000"/>
                <a:buFontTx/>
                <a:buNone/>
                <a:tabLst/>
                <a:defRPr/>
              </a:pPr>
              <a:r>
                <a:rPr kumimoji="0" lang="en-US" sz="1600" b="1" i="0" u="none" strike="noStrike" kern="0" cap="none" spc="0" normalizeH="0" baseline="0" noProof="0">
                  <a:ln>
                    <a:noFill/>
                  </a:ln>
                  <a:solidFill>
                    <a:srgbClr val="4E4038"/>
                  </a:solidFill>
                  <a:effectLst/>
                  <a:uLnTx/>
                  <a:uFillTx/>
                  <a:latin typeface="Calibri"/>
                  <a:ea typeface="Calibri" panose="020F0502020204030204" pitchFamily="34" charset="0"/>
                  <a:cs typeface="Arial" panose="020B0604020202020204" pitchFamily="34" charset="0"/>
                  <a:sym typeface="Helvetica Light"/>
                </a:rPr>
                <a:t>Supports Shrink Control</a:t>
              </a:r>
              <a:endParaRPr kumimoji="0" lang="en-US" sz="1600" b="1" i="0" u="none" strike="noStrike" kern="0" cap="none" spc="0" normalizeH="0" baseline="0" noProof="0">
                <a:ln>
                  <a:noFill/>
                </a:ln>
                <a:solidFill>
                  <a:srgbClr val="656569"/>
                </a:solidFill>
                <a:effectLst/>
                <a:uLnTx/>
                <a:uFillTx/>
                <a:latin typeface="Calibri"/>
                <a:ea typeface="Calibri" panose="020F0502020204030204" pitchFamily="34" charset="0"/>
                <a:cs typeface="Arial" panose="020B0604020202020204" pitchFamily="34" charset="0"/>
                <a:sym typeface="Helvetica Light"/>
              </a:endParaRPr>
            </a:p>
          </p:txBody>
        </p:sp>
      </p:grpSp>
      <p:grpSp>
        <p:nvGrpSpPr>
          <p:cNvPr id="69" name="Group 68">
            <a:extLst>
              <a:ext uri="{FF2B5EF4-FFF2-40B4-BE49-F238E27FC236}">
                <a16:creationId xmlns:a16="http://schemas.microsoft.com/office/drawing/2014/main" id="{0CAAD216-36D2-4ACD-88BC-5D631C841EF2}"/>
              </a:ext>
            </a:extLst>
          </p:cNvPr>
          <p:cNvGrpSpPr/>
          <p:nvPr/>
        </p:nvGrpSpPr>
        <p:grpSpPr>
          <a:xfrm>
            <a:off x="6082739" y="1395004"/>
            <a:ext cx="2852928" cy="2759635"/>
            <a:chOff x="6041842" y="1395004"/>
            <a:chExt cx="2852928" cy="2759635"/>
          </a:xfrm>
        </p:grpSpPr>
        <p:sp>
          <p:nvSpPr>
            <p:cNvPr id="70" name="Round Same Side Corner Rectangle 27">
              <a:extLst>
                <a:ext uri="{FF2B5EF4-FFF2-40B4-BE49-F238E27FC236}">
                  <a16:creationId xmlns:a16="http://schemas.microsoft.com/office/drawing/2014/main" id="{7FD6A367-B0E8-492F-997B-ABEBA7DCE885}"/>
                </a:ext>
              </a:extLst>
            </p:cNvPr>
            <p:cNvSpPr/>
            <p:nvPr/>
          </p:nvSpPr>
          <p:spPr>
            <a:xfrm>
              <a:off x="6041842" y="1403903"/>
              <a:ext cx="2852928" cy="2750736"/>
            </a:xfrm>
            <a:prstGeom prst="round2SameRect">
              <a:avLst>
                <a:gd name="adj1" fmla="val 6507"/>
                <a:gd name="adj2" fmla="val 0"/>
              </a:avLst>
            </a:prstGeom>
            <a:noFill/>
            <a:ln w="12700" cap="flat">
              <a:solidFill>
                <a:srgbClr val="CEDC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71" name="Round Same Side Corner Rectangle 33">
              <a:extLst>
                <a:ext uri="{FF2B5EF4-FFF2-40B4-BE49-F238E27FC236}">
                  <a16:creationId xmlns:a16="http://schemas.microsoft.com/office/drawing/2014/main" id="{E04E73F5-5FAF-4D96-8848-15459E90C983}"/>
                </a:ext>
              </a:extLst>
            </p:cNvPr>
            <p:cNvSpPr/>
            <p:nvPr/>
          </p:nvSpPr>
          <p:spPr>
            <a:xfrm>
              <a:off x="6041842" y="1395004"/>
              <a:ext cx="2852928" cy="371708"/>
            </a:xfrm>
            <a:prstGeom prst="round2SameRect">
              <a:avLst>
                <a:gd name="adj1" fmla="val 29569"/>
                <a:gd name="adj2" fmla="val 0"/>
              </a:avLst>
            </a:prstGeom>
            <a:solidFill>
              <a:schemeClr val="accent3"/>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72" name="Rectangle 71">
              <a:extLst>
                <a:ext uri="{FF2B5EF4-FFF2-40B4-BE49-F238E27FC236}">
                  <a16:creationId xmlns:a16="http://schemas.microsoft.com/office/drawing/2014/main" id="{48D813F7-69FA-409F-B99C-9111C3073174}"/>
                </a:ext>
              </a:extLst>
            </p:cNvPr>
            <p:cNvSpPr/>
            <p:nvPr/>
          </p:nvSpPr>
          <p:spPr>
            <a:xfrm>
              <a:off x="6279801" y="1403572"/>
              <a:ext cx="2314662" cy="355803"/>
            </a:xfrm>
            <a:prstGeom prst="rect">
              <a:avLst/>
            </a:prstGeom>
          </p:spPr>
          <p:txBody>
            <a:bodyPr wrap="square" anchor="ctr">
              <a:spAutoFit/>
            </a:bodyPr>
            <a:lstStyle/>
            <a:p>
              <a:pPr marL="0" marR="0" lvl="1" indent="0" algn="ctr" defTabSz="409575" rtl="0" eaLnBrk="1" fontAlgn="base" latinLnBrk="0" hangingPunct="1">
                <a:lnSpc>
                  <a:spcPct val="107000"/>
                </a:lnSpc>
                <a:spcBef>
                  <a:spcPct val="0"/>
                </a:spcBef>
                <a:spcAft>
                  <a:spcPts val="600"/>
                </a:spcAft>
                <a:buClrTx/>
                <a:buSzPct val="110000"/>
                <a:buFontTx/>
                <a:buNone/>
                <a:tabLst/>
                <a:defRPr/>
              </a:pPr>
              <a:r>
                <a:rPr kumimoji="0" lang="en-US" sz="1600" b="1" i="0" u="none" strike="noStrike" kern="0" cap="none" spc="0" normalizeH="0" baseline="0" noProof="0">
                  <a:ln>
                    <a:noFill/>
                  </a:ln>
                  <a:solidFill>
                    <a:srgbClr val="4E4038"/>
                  </a:solidFill>
                  <a:effectLst/>
                  <a:uLnTx/>
                  <a:uFillTx/>
                  <a:latin typeface="Calibri"/>
                  <a:ea typeface="Calibri" panose="020F0502020204030204" pitchFamily="34" charset="0"/>
                  <a:cs typeface="Arial" panose="020B0604020202020204" pitchFamily="34" charset="0"/>
                  <a:sym typeface="Helvetica Light"/>
                </a:rPr>
                <a:t>Delivers Cleaner Labels</a:t>
              </a:r>
              <a:endParaRPr kumimoji="0" lang="en-US" sz="1600" b="1" i="0" u="none" strike="noStrike" kern="0" cap="none" spc="0" normalizeH="0" baseline="0" noProof="0">
                <a:ln>
                  <a:noFill/>
                </a:ln>
                <a:solidFill>
                  <a:srgbClr val="656569"/>
                </a:solidFill>
                <a:effectLst/>
                <a:uLnTx/>
                <a:uFillTx/>
                <a:latin typeface="Calibri"/>
                <a:ea typeface="Calibri" panose="020F0502020204030204" pitchFamily="34" charset="0"/>
                <a:cs typeface="Arial" panose="020B0604020202020204" pitchFamily="34" charset="0"/>
                <a:sym typeface="Helvetica Light"/>
              </a:endParaRPr>
            </a:p>
          </p:txBody>
        </p:sp>
      </p:grpSp>
      <p:grpSp>
        <p:nvGrpSpPr>
          <p:cNvPr id="73" name="Group 72">
            <a:extLst>
              <a:ext uri="{FF2B5EF4-FFF2-40B4-BE49-F238E27FC236}">
                <a16:creationId xmlns:a16="http://schemas.microsoft.com/office/drawing/2014/main" id="{1C7020AF-3C39-46C5-9B6E-901E46522C3B}"/>
              </a:ext>
            </a:extLst>
          </p:cNvPr>
          <p:cNvGrpSpPr/>
          <p:nvPr/>
        </p:nvGrpSpPr>
        <p:grpSpPr>
          <a:xfrm>
            <a:off x="3141576" y="1379805"/>
            <a:ext cx="2958307" cy="2754796"/>
            <a:chOff x="3100679" y="1379805"/>
            <a:chExt cx="2958307" cy="2754796"/>
          </a:xfrm>
        </p:grpSpPr>
        <p:sp>
          <p:nvSpPr>
            <p:cNvPr id="74" name="Round Same Side Corner Rectangle 28">
              <a:extLst>
                <a:ext uri="{FF2B5EF4-FFF2-40B4-BE49-F238E27FC236}">
                  <a16:creationId xmlns:a16="http://schemas.microsoft.com/office/drawing/2014/main" id="{06BEC37F-1EE1-4A1F-A348-6FF8513E4568}"/>
                </a:ext>
              </a:extLst>
            </p:cNvPr>
            <p:cNvSpPr/>
            <p:nvPr/>
          </p:nvSpPr>
          <p:spPr>
            <a:xfrm>
              <a:off x="3100679" y="1383865"/>
              <a:ext cx="2854167" cy="2750736"/>
            </a:xfrm>
            <a:prstGeom prst="round2SameRect">
              <a:avLst>
                <a:gd name="adj1" fmla="val 6507"/>
                <a:gd name="adj2" fmla="val 0"/>
              </a:avLst>
            </a:prstGeom>
            <a:noFill/>
            <a:ln w="12700" cap="flat">
              <a:solidFill>
                <a:srgbClr val="CEDC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75" name="Rectangle 74">
              <a:extLst>
                <a:ext uri="{FF2B5EF4-FFF2-40B4-BE49-F238E27FC236}">
                  <a16:creationId xmlns:a16="http://schemas.microsoft.com/office/drawing/2014/main" id="{7A598FFC-CC82-467A-BCAD-B3EE803B2B1E}"/>
                </a:ext>
              </a:extLst>
            </p:cNvPr>
            <p:cNvSpPr/>
            <p:nvPr/>
          </p:nvSpPr>
          <p:spPr>
            <a:xfrm>
              <a:off x="3107980" y="1787050"/>
              <a:ext cx="2951006" cy="2302040"/>
            </a:xfrm>
            <a:prstGeom prst="rect">
              <a:avLst/>
            </a:prstGeom>
          </p:spPr>
          <p:txBody>
            <a:bodyPr wrap="square">
              <a:spAutoFit/>
            </a:bodyPr>
            <a:lstStyle/>
            <a:p>
              <a:pPr marL="274320" marR="0" lvl="1" indent="-274320" algn="l" defTabSz="409575" rtl="0" eaLnBrk="1" fontAlgn="base" latinLnBrk="0" hangingPunct="1">
                <a:lnSpc>
                  <a:spcPct val="107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HPP extends shelf-life 2X - 10X</a:t>
              </a:r>
            </a:p>
            <a:p>
              <a:pPr marL="0" marR="0" lvl="1" indent="0" algn="l" defTabSz="409575" rtl="0" eaLnBrk="1" fontAlgn="base" latinLnBrk="0" hangingPunct="1">
                <a:lnSpc>
                  <a:spcPct val="107000"/>
                </a:lnSpc>
                <a:spcBef>
                  <a:spcPct val="0"/>
                </a:spcBef>
                <a:spcAft>
                  <a:spcPts val="0"/>
                </a:spcAft>
                <a:buClrTx/>
                <a:buSzPct val="110000"/>
                <a:buFontTx/>
                <a:buNone/>
                <a:tabLst/>
                <a:defRPr/>
              </a:pPr>
              <a:endParaRPr kumimoji="0" lang="en-US" sz="140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endParaRPr>
            </a:p>
            <a:p>
              <a:pPr marL="0" marR="0" lvl="1" indent="0" algn="l" defTabSz="409575" rtl="0" eaLnBrk="1" fontAlgn="base" latinLnBrk="0" hangingPunct="1">
                <a:lnSpc>
                  <a:spcPct val="107000"/>
                </a:lnSpc>
                <a:spcBef>
                  <a:spcPct val="0"/>
                </a:spcBef>
                <a:spcAft>
                  <a:spcPts val="600"/>
                </a:spcAft>
                <a:buClrTx/>
                <a:buSzPct val="110000"/>
                <a:buFontTx/>
                <a:buNone/>
                <a:tabLst/>
                <a:defRPr/>
              </a:pPr>
              <a:r>
                <a:rPr kumimoji="0" lang="en-US" sz="1050" b="1" i="0" u="sng"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Category</a:t>
              </a:r>
              <a:r>
                <a:rPr kumimoji="0" lang="en-US" sz="1050" b="1"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      </a:t>
              </a:r>
              <a:r>
                <a:rPr kumimoji="0" lang="en-US" sz="1050" b="1" i="0" u="sng"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Non-HPP Shelf-Life </a:t>
              </a:r>
              <a:r>
                <a:rPr kumimoji="0" lang="en-US" sz="1050" b="1"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      </a:t>
              </a:r>
              <a:r>
                <a:rPr kumimoji="0" lang="en-US" sz="1050" b="1" i="0" u="sng"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HPP Shelf-Life</a:t>
              </a:r>
            </a:p>
            <a:p>
              <a:pPr marL="0" marR="0" lvl="1" indent="0" algn="l" defTabSz="409575" rtl="0" eaLnBrk="1" fontAlgn="base" latinLnBrk="0" hangingPunct="1">
                <a:lnSpc>
                  <a:spcPct val="107000"/>
                </a:lnSpc>
                <a:spcBef>
                  <a:spcPct val="0"/>
                </a:spcBef>
                <a:spcAft>
                  <a:spcPts val="600"/>
                </a:spcAft>
                <a:buClrTx/>
                <a:buSzPct val="110000"/>
                <a:buFontTx/>
                <a:buNone/>
                <a:tabLst/>
                <a:defRPr/>
              </a:pPr>
              <a:r>
                <a:rPr kumimoji="0" lang="en-US" sz="105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RTE Meat	     50 Days	           100+ Days</a:t>
              </a:r>
            </a:p>
            <a:p>
              <a:pPr marL="0" marR="0" lvl="1" indent="0" algn="l" defTabSz="409575" rtl="0" eaLnBrk="1" fontAlgn="base" latinLnBrk="0" hangingPunct="1">
                <a:lnSpc>
                  <a:spcPct val="107000"/>
                </a:lnSpc>
                <a:spcBef>
                  <a:spcPct val="0"/>
                </a:spcBef>
                <a:spcAft>
                  <a:spcPts val="600"/>
                </a:spcAft>
                <a:buClrTx/>
                <a:buSzPct val="110000"/>
                <a:buFontTx/>
                <a:buNone/>
                <a:tabLst/>
                <a:defRPr/>
              </a:pPr>
              <a:r>
                <a:rPr kumimoji="0" lang="en-US" sz="105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Fresh Protein	    18-21 Days	           36-50 Days</a:t>
              </a:r>
            </a:p>
            <a:p>
              <a:pPr marL="0" marR="0" lvl="1" indent="0" algn="l" defTabSz="409575" rtl="0" eaLnBrk="1" fontAlgn="base" latinLnBrk="0" hangingPunct="1">
                <a:lnSpc>
                  <a:spcPct val="107000"/>
                </a:lnSpc>
                <a:spcBef>
                  <a:spcPct val="0"/>
                </a:spcBef>
                <a:spcAft>
                  <a:spcPts val="600"/>
                </a:spcAft>
                <a:buClrTx/>
                <a:buSzPct val="110000"/>
                <a:buFontTx/>
                <a:buNone/>
                <a:tabLst/>
                <a:defRPr/>
              </a:pPr>
              <a:r>
                <a:rPr kumimoji="0" lang="en-US" sz="105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Wet Salads	    20-30 Days	           50-60 Days</a:t>
              </a:r>
            </a:p>
            <a:p>
              <a:pPr marL="0" marR="0" lvl="1" indent="0" algn="l" defTabSz="409575" rtl="0" eaLnBrk="1" fontAlgn="base" latinLnBrk="0" hangingPunct="1">
                <a:lnSpc>
                  <a:spcPct val="107000"/>
                </a:lnSpc>
                <a:spcBef>
                  <a:spcPct val="0"/>
                </a:spcBef>
                <a:spcAft>
                  <a:spcPts val="600"/>
                </a:spcAft>
                <a:buClrTx/>
                <a:buSzPct val="110000"/>
                <a:buFontTx/>
                <a:buNone/>
                <a:tabLst/>
                <a:defRPr/>
              </a:pPr>
              <a:r>
                <a:rPr kumimoji="0" lang="en-US" sz="105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Fresh Juice             3-6 Days	           30-60 Days</a:t>
              </a:r>
            </a:p>
            <a:p>
              <a:pPr marL="0" marR="0" lvl="1" indent="0" algn="l" defTabSz="409575" rtl="0" eaLnBrk="1" fontAlgn="base" latinLnBrk="0" hangingPunct="1">
                <a:lnSpc>
                  <a:spcPct val="107000"/>
                </a:lnSpc>
                <a:spcBef>
                  <a:spcPct val="0"/>
                </a:spcBef>
                <a:spcAft>
                  <a:spcPts val="600"/>
                </a:spcAft>
                <a:buClrTx/>
                <a:buSzPct val="110000"/>
                <a:buFontTx/>
                <a:buNone/>
                <a:tabLst/>
                <a:defRPr/>
              </a:pPr>
              <a:r>
                <a:rPr kumimoji="0" lang="en-US" sz="105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Dips		     Varies	           2X to 5X</a:t>
              </a:r>
            </a:p>
            <a:p>
              <a:pPr marL="0" marR="0" lvl="1" indent="0" algn="l" defTabSz="409575" rtl="0" eaLnBrk="1" fontAlgn="base" latinLnBrk="0" hangingPunct="1">
                <a:lnSpc>
                  <a:spcPct val="107000"/>
                </a:lnSpc>
                <a:spcBef>
                  <a:spcPct val="0"/>
                </a:spcBef>
                <a:spcAft>
                  <a:spcPts val="600"/>
                </a:spcAft>
                <a:buClrTx/>
                <a:buSzPct val="110000"/>
                <a:buFontTx/>
                <a:buNone/>
                <a:tabLst/>
                <a:defRPr/>
              </a:pPr>
              <a:r>
                <a:rPr kumimoji="0" lang="en-US" sz="1050" b="0" i="0" u="none" strike="noStrike" kern="0" cap="none" spc="0" normalizeH="0" baseline="0" noProof="0">
                  <a:ln>
                    <a:noFill/>
                  </a:ln>
                  <a:solidFill>
                    <a:srgbClr val="656569">
                      <a:lumMod val="50000"/>
                    </a:srgbClr>
                  </a:solidFill>
                  <a:effectLst/>
                  <a:uLnTx/>
                  <a:uFillTx/>
                  <a:latin typeface="Calibri"/>
                  <a:ea typeface="Calibri" panose="020F0502020204030204" pitchFamily="34" charset="0"/>
                  <a:cs typeface="Arial" panose="020B0604020202020204" pitchFamily="34" charset="0"/>
                  <a:sym typeface="Helvetica Light"/>
                </a:rPr>
                <a:t>Salsa		     Varies                      up to 10X</a:t>
              </a:r>
            </a:p>
          </p:txBody>
        </p:sp>
        <p:sp>
          <p:nvSpPr>
            <p:cNvPr id="76" name="Round Same Side Corner Rectangle 33">
              <a:extLst>
                <a:ext uri="{FF2B5EF4-FFF2-40B4-BE49-F238E27FC236}">
                  <a16:creationId xmlns:a16="http://schemas.microsoft.com/office/drawing/2014/main" id="{D8EC3B24-4DDE-4F8E-A0A2-B2EEBF40BC5E}"/>
                </a:ext>
              </a:extLst>
            </p:cNvPr>
            <p:cNvSpPr/>
            <p:nvPr/>
          </p:nvSpPr>
          <p:spPr>
            <a:xfrm>
              <a:off x="3100679" y="1379805"/>
              <a:ext cx="2854167" cy="371708"/>
            </a:xfrm>
            <a:prstGeom prst="round2SameRect">
              <a:avLst>
                <a:gd name="adj1" fmla="val 29569"/>
                <a:gd name="adj2" fmla="val 0"/>
              </a:avLst>
            </a:prstGeom>
            <a:solidFill>
              <a:schemeClr val="accent3"/>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77" name="Rectangle 76">
              <a:extLst>
                <a:ext uri="{FF2B5EF4-FFF2-40B4-BE49-F238E27FC236}">
                  <a16:creationId xmlns:a16="http://schemas.microsoft.com/office/drawing/2014/main" id="{DA2FACC4-CDAF-4FC7-B59B-44C4B70A1AC8}"/>
                </a:ext>
              </a:extLst>
            </p:cNvPr>
            <p:cNvSpPr/>
            <p:nvPr/>
          </p:nvSpPr>
          <p:spPr>
            <a:xfrm>
              <a:off x="3103261" y="1411472"/>
              <a:ext cx="2937479" cy="355803"/>
            </a:xfrm>
            <a:prstGeom prst="rect">
              <a:avLst/>
            </a:prstGeom>
          </p:spPr>
          <p:txBody>
            <a:bodyPr wrap="square" anchor="ctr">
              <a:spAutoFit/>
            </a:bodyPr>
            <a:lstStyle/>
            <a:p>
              <a:pPr marL="0" marR="0" lvl="1" indent="0" algn="ctr" defTabSz="409575" rtl="0" eaLnBrk="1" fontAlgn="base" latinLnBrk="0" hangingPunct="1">
                <a:lnSpc>
                  <a:spcPct val="107000"/>
                </a:lnSpc>
                <a:spcBef>
                  <a:spcPct val="0"/>
                </a:spcBef>
                <a:spcAft>
                  <a:spcPts val="600"/>
                </a:spcAft>
                <a:buClrTx/>
                <a:buSzPct val="110000"/>
                <a:buFontTx/>
                <a:buNone/>
                <a:tabLst/>
                <a:defRPr/>
              </a:pPr>
              <a:r>
                <a:rPr kumimoji="0" lang="en-US" sz="1600" b="1" i="0" u="none" strike="noStrike" kern="0" cap="none" spc="0" normalizeH="0" baseline="0" noProof="0">
                  <a:ln>
                    <a:noFill/>
                  </a:ln>
                  <a:solidFill>
                    <a:srgbClr val="4E4038"/>
                  </a:solidFill>
                  <a:effectLst/>
                  <a:uLnTx/>
                  <a:uFillTx/>
                  <a:latin typeface="Calibri"/>
                  <a:ea typeface="Calibri" panose="020F0502020204030204" pitchFamily="34" charset="0"/>
                  <a:cs typeface="Arial" panose="020B0604020202020204" pitchFamily="34" charset="0"/>
                  <a:sym typeface="Helvetica Light"/>
                </a:rPr>
                <a:t>Extends Shelf Life</a:t>
              </a:r>
              <a:endParaRPr kumimoji="0" lang="en-US" sz="1600" b="1" i="0" u="none" strike="noStrike" kern="0" cap="none" spc="0" normalizeH="0" baseline="0" noProof="0">
                <a:ln>
                  <a:noFill/>
                </a:ln>
                <a:solidFill>
                  <a:srgbClr val="656569"/>
                </a:solidFill>
                <a:effectLst/>
                <a:uLnTx/>
                <a:uFillTx/>
                <a:latin typeface="Calibri"/>
                <a:ea typeface="Calibri" panose="020F0502020204030204" pitchFamily="34" charset="0"/>
                <a:cs typeface="Arial" panose="020B0604020202020204" pitchFamily="34" charset="0"/>
                <a:sym typeface="Helvetica Light"/>
              </a:endParaRPr>
            </a:p>
          </p:txBody>
        </p:sp>
      </p:grpSp>
      <p:sp>
        <p:nvSpPr>
          <p:cNvPr id="78" name="Rectangle 77">
            <a:extLst>
              <a:ext uri="{FF2B5EF4-FFF2-40B4-BE49-F238E27FC236}">
                <a16:creationId xmlns:a16="http://schemas.microsoft.com/office/drawing/2014/main" id="{3F5E4A00-834E-48CA-8E3A-764BA006DF12}"/>
              </a:ext>
            </a:extLst>
          </p:cNvPr>
          <p:cNvSpPr/>
          <p:nvPr/>
        </p:nvSpPr>
        <p:spPr>
          <a:xfrm>
            <a:off x="294058" y="4680932"/>
            <a:ext cx="3038805" cy="1184940"/>
          </a:xfrm>
          <a:prstGeom prst="rect">
            <a:avLst/>
          </a:prstGeom>
        </p:spPr>
        <p:txBody>
          <a:bodyPr wrap="square" anchor="t">
            <a:spAutoFit/>
          </a:bodyPr>
          <a:lstStyle/>
          <a:p>
            <a:pPr marL="274320" marR="0" lvl="1" indent="-274320" algn="l" defTabSz="409575" rtl="0" eaLnBrk="1" fontAlgn="base" latinLnBrk="0" hangingPunct="1">
              <a:lnSpc>
                <a:spcPct val="100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Protect brand equity</a:t>
            </a:r>
          </a:p>
          <a:p>
            <a:pPr marL="274320" marR="0" lvl="1" indent="-274320" algn="l" defTabSz="409575" rtl="0" eaLnBrk="1" fontAlgn="base" latinLnBrk="0" hangingPunct="1">
              <a:lnSpc>
                <a:spcPct val="100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Keep customers safe</a:t>
            </a:r>
            <a:endParaRPr kumimoji="0" lang="en-US" sz="1400" b="0" i="0" u="none" strike="noStrike" kern="0" cap="none" spc="0" normalizeH="0" baseline="0" noProof="0">
              <a:ln>
                <a:noFill/>
              </a:ln>
              <a:solidFill>
                <a:srgbClr val="656569">
                  <a:lumMod val="50000"/>
                </a:srgbClr>
              </a:solidFill>
              <a:effectLst/>
              <a:uLnTx/>
              <a:uFillTx/>
              <a:latin typeface="Calibri"/>
              <a:cs typeface="Calibri"/>
              <a:sym typeface="Helvetica Light"/>
            </a:endParaRPr>
          </a:p>
          <a:p>
            <a:pPr marL="274320" marR="0" lvl="1" indent="-274320" algn="l" defTabSz="409575" rtl="0" eaLnBrk="1" fontAlgn="base" latinLnBrk="0" hangingPunct="1">
              <a:lnSpc>
                <a:spcPct val="100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Reduce media headline risk</a:t>
            </a:r>
            <a:endParaRPr kumimoji="0" lang="en-US" sz="1400" b="0" i="0" u="none" strike="noStrike" kern="0" cap="none" spc="0" normalizeH="0" baseline="0" noProof="0">
              <a:ln>
                <a:noFill/>
              </a:ln>
              <a:solidFill>
                <a:srgbClr val="656569">
                  <a:lumMod val="50000"/>
                </a:srgbClr>
              </a:solidFill>
              <a:effectLst/>
              <a:uLnTx/>
              <a:uFillTx/>
              <a:latin typeface="Calibri"/>
              <a:cs typeface="Calibri"/>
              <a:sym typeface="Helvetica Light"/>
            </a:endParaRPr>
          </a:p>
          <a:p>
            <a:pPr marL="274320" marR="0" lvl="1" indent="-274320" algn="l" defTabSz="409575" rtl="0" eaLnBrk="1" fontAlgn="base" latinLnBrk="0" hangingPunct="1">
              <a:lnSpc>
                <a:spcPct val="100000"/>
              </a:lnSpc>
              <a:spcBef>
                <a:spcPct val="0"/>
              </a:spcBef>
              <a:spcAft>
                <a:spcPts val="600"/>
              </a:spcAft>
              <a:buClrTx/>
              <a:buSzPct val="110000"/>
              <a:buFontTx/>
              <a:buBlip>
                <a:blip r:embed="rId2">
                  <a:extLst/>
                </a:blip>
              </a:buBlip>
              <a:tabLst/>
              <a:defRPr/>
            </a:pPr>
            <a:r>
              <a:rPr kumimoji="0" lang="en-US" sz="1400" b="0" i="0" u="none" strike="noStrike" kern="0" cap="none" spc="0" normalizeH="0" baseline="0" noProof="0">
                <a:ln>
                  <a:noFill/>
                </a:ln>
                <a:solidFill>
                  <a:srgbClr val="656569">
                    <a:lumMod val="50000"/>
                  </a:srgbClr>
                </a:solidFill>
                <a:effectLst/>
                <a:uLnTx/>
                <a:uFillTx/>
                <a:latin typeface="Calibri"/>
                <a:cs typeface="Arial" panose="020B0604020202020204" pitchFamily="34" charset="0"/>
                <a:sym typeface="Helvetica Light"/>
              </a:rPr>
              <a:t>Regulatory compliance</a:t>
            </a:r>
            <a:endParaRPr kumimoji="0" lang="en-US" sz="1400" b="0" i="0" u="none" strike="noStrike" kern="0" cap="none" spc="0" normalizeH="0" baseline="0" noProof="0">
              <a:ln>
                <a:noFill/>
              </a:ln>
              <a:solidFill>
                <a:srgbClr val="656569">
                  <a:lumMod val="50000"/>
                </a:srgbClr>
              </a:solidFill>
              <a:effectLst/>
              <a:uLnTx/>
              <a:uFillTx/>
              <a:latin typeface="Calibri"/>
              <a:cs typeface="Calibri"/>
              <a:sym typeface="Helvetica Light"/>
            </a:endParaRPr>
          </a:p>
        </p:txBody>
      </p:sp>
    </p:spTree>
    <p:extLst>
      <p:ext uri="{BB962C8B-B14F-4D97-AF65-F5344CB8AC3E}">
        <p14:creationId xmlns:p14="http://schemas.microsoft.com/office/powerpoint/2010/main" val="241389783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244377" y="380015"/>
            <a:ext cx="6480432"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sym typeface="Helvetica Light"/>
            </a:endParaRPr>
          </a:p>
        </p:txBody>
      </p:sp>
      <p:sp>
        <p:nvSpPr>
          <p:cNvPr id="5" name="Title 1"/>
          <p:cNvSpPr txBox="1">
            <a:spLocks/>
          </p:cNvSpPr>
          <p:nvPr/>
        </p:nvSpPr>
        <p:spPr>
          <a:xfrm>
            <a:off x="454524" y="485538"/>
            <a:ext cx="4502662"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pPr marL="0" marR="0" lvl="0" indent="0" algn="l" defTabSz="409575" rtl="0" eaLnBrk="1" fontAlgn="base" latinLnBrk="0" hangingPunct="1">
              <a:lnSpc>
                <a:spcPct val="100000"/>
              </a:lnSpc>
              <a:spcBef>
                <a:spcPct val="0"/>
              </a:spcBef>
              <a:spcAft>
                <a:spcPct val="0"/>
              </a:spcAft>
              <a:buClrTx/>
              <a:buSzTx/>
              <a:buFontTx/>
              <a:buNone/>
              <a:tabLst/>
              <a:defRPr/>
            </a:pPr>
            <a:r>
              <a:rPr kumimoji="0" lang="en-US" sz="2100" b="0" i="0" u="none" strike="noStrike" kern="1200" cap="all" spc="0" normalizeH="0" baseline="0" noProof="0" dirty="0">
                <a:ln>
                  <a:noFill/>
                </a:ln>
                <a:solidFill>
                  <a:srgbClr val="FFFFFF"/>
                </a:solidFill>
                <a:effectLst/>
                <a:uLnTx/>
                <a:uFillTx/>
                <a:latin typeface="Exo Regular"/>
                <a:ea typeface="+mn-ea"/>
                <a:sym typeface="Helvetica Light"/>
              </a:rPr>
              <a:t>HPP applications / opportunities</a:t>
            </a:r>
          </a:p>
        </p:txBody>
      </p:sp>
      <p:sp>
        <p:nvSpPr>
          <p:cNvPr id="57"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marL="0" marR="0" lvl="0" indent="0" algn="r" defTabSz="409575" rtl="0" eaLnBrk="0" fontAlgn="base" latinLnBrk="0" hangingPunct="0">
              <a:lnSpc>
                <a:spcPct val="100000"/>
              </a:lnSpc>
              <a:spcBef>
                <a:spcPct val="0"/>
              </a:spcBef>
              <a:spcAft>
                <a:spcPct val="0"/>
              </a:spcAft>
              <a:buClrTx/>
              <a:buSzTx/>
              <a:buFontTx/>
              <a:buNone/>
              <a:tabLst/>
              <a:defRPr/>
            </a:pPr>
            <a:fld id="{7FE5CB88-4B3E-7C42-BF22-3E9B334618A4}" type="slidenum">
              <a:rPr kumimoji="0" lang="en-US" sz="800" b="0" i="0" u="none" strike="noStrike" kern="1200" cap="none" spc="0" normalizeH="0" baseline="0" noProof="0" smtClean="0">
                <a:ln>
                  <a:noFill/>
                </a:ln>
                <a:solidFill>
                  <a:srgbClr val="656569">
                    <a:tint val="75000"/>
                  </a:srgbClr>
                </a:solidFill>
                <a:effectLst/>
                <a:uLnTx/>
                <a:uFillTx/>
                <a:latin typeface="Exo DemiBold"/>
                <a:sym typeface="Helvetica Light"/>
              </a:rPr>
              <a:pPr marL="0" marR="0" lvl="0" indent="0" algn="r" defTabSz="409575" rtl="0" eaLnBrk="0" fontAlgn="base" latinLnBrk="0" hangingPunct="0">
                <a:lnSpc>
                  <a:spcPct val="100000"/>
                </a:lnSpc>
                <a:spcBef>
                  <a:spcPct val="0"/>
                </a:spcBef>
                <a:spcAft>
                  <a:spcPct val="0"/>
                </a:spcAft>
                <a:buClrTx/>
                <a:buSzTx/>
                <a:buFontTx/>
                <a:buNone/>
                <a:tabLst/>
                <a:defRPr/>
              </a:pPr>
              <a:t>36</a:t>
            </a:fld>
            <a:endParaRPr kumimoji="0" lang="en-US" sz="800" b="0" i="0" u="none" strike="noStrike" kern="1200" cap="none" spc="0" normalizeH="0" baseline="0" noProof="0" dirty="0">
              <a:ln>
                <a:noFill/>
              </a:ln>
              <a:solidFill>
                <a:srgbClr val="656569">
                  <a:tint val="75000"/>
                </a:srgbClr>
              </a:solidFill>
              <a:effectLst/>
              <a:uLnTx/>
              <a:uFillTx/>
              <a:latin typeface="Exo DemiBold"/>
              <a:sym typeface="Helvetica Light"/>
            </a:endParaRPr>
          </a:p>
        </p:txBody>
      </p:sp>
      <p:sp>
        <p:nvSpPr>
          <p:cNvPr id="340" name="Rectangle 339">
            <a:extLst>
              <a:ext uri="{FF2B5EF4-FFF2-40B4-BE49-F238E27FC236}">
                <a16:creationId xmlns:a16="http://schemas.microsoft.com/office/drawing/2014/main" id="{C87C7729-C134-4C51-B7C4-1E9DF830AEEB}"/>
              </a:ext>
            </a:extLst>
          </p:cNvPr>
          <p:cNvSpPr/>
          <p:nvPr/>
        </p:nvSpPr>
        <p:spPr>
          <a:xfrm>
            <a:off x="6294513" y="1619156"/>
            <a:ext cx="2379966" cy="271841"/>
          </a:xfrm>
          <a:prstGeom prst="rect">
            <a:avLst/>
          </a:prstGeom>
          <a:solidFill>
            <a:srgbClr val="B2B2B2">
              <a:lumMod val="20000"/>
              <a:lumOff val="8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41" name="Rectangle 340">
            <a:extLst>
              <a:ext uri="{FF2B5EF4-FFF2-40B4-BE49-F238E27FC236}">
                <a16:creationId xmlns:a16="http://schemas.microsoft.com/office/drawing/2014/main" id="{F2C37BE1-08CF-400A-B24B-17D3CD3CA70A}"/>
              </a:ext>
            </a:extLst>
          </p:cNvPr>
          <p:cNvSpPr/>
          <p:nvPr/>
        </p:nvSpPr>
        <p:spPr>
          <a:xfrm>
            <a:off x="3771452" y="1619156"/>
            <a:ext cx="2379966" cy="271841"/>
          </a:xfrm>
          <a:prstGeom prst="rect">
            <a:avLst/>
          </a:prstGeom>
          <a:solidFill>
            <a:srgbClr val="B2B2B2">
              <a:lumMod val="20000"/>
              <a:lumOff val="8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42" name="Rectangle 341">
            <a:extLst>
              <a:ext uri="{FF2B5EF4-FFF2-40B4-BE49-F238E27FC236}">
                <a16:creationId xmlns:a16="http://schemas.microsoft.com/office/drawing/2014/main" id="{7EF450C5-628A-40C6-8219-2A9671E1E760}"/>
              </a:ext>
            </a:extLst>
          </p:cNvPr>
          <p:cNvSpPr/>
          <p:nvPr/>
        </p:nvSpPr>
        <p:spPr>
          <a:xfrm>
            <a:off x="1266629" y="1619156"/>
            <a:ext cx="2379966" cy="271841"/>
          </a:xfrm>
          <a:prstGeom prst="rect">
            <a:avLst/>
          </a:prstGeom>
          <a:solidFill>
            <a:srgbClr val="B2B2B2">
              <a:lumMod val="20000"/>
              <a:lumOff val="8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43" name="Rectangle: Top Corners Rounded 342">
            <a:extLst>
              <a:ext uri="{FF2B5EF4-FFF2-40B4-BE49-F238E27FC236}">
                <a16:creationId xmlns:a16="http://schemas.microsoft.com/office/drawing/2014/main" id="{B2E488A4-EC89-49E5-B628-5BBB3FC20CD1}"/>
              </a:ext>
            </a:extLst>
          </p:cNvPr>
          <p:cNvSpPr>
            <a:spLocks/>
          </p:cNvSpPr>
          <p:nvPr/>
        </p:nvSpPr>
        <p:spPr>
          <a:xfrm>
            <a:off x="1266629" y="1199517"/>
            <a:ext cx="2379966" cy="426575"/>
          </a:xfrm>
          <a:prstGeom prst="round2SameRect">
            <a:avLst/>
          </a:prstGeom>
          <a:gradFill flip="none" rotWithShape="1">
            <a:gsLst>
              <a:gs pos="0">
                <a:srgbClr val="00538A">
                  <a:lumMod val="60000"/>
                  <a:lumOff val="40000"/>
                  <a:shade val="30000"/>
                  <a:satMod val="115000"/>
                </a:srgbClr>
              </a:gs>
              <a:gs pos="50000">
                <a:srgbClr val="00538A">
                  <a:lumMod val="60000"/>
                  <a:lumOff val="40000"/>
                  <a:shade val="67500"/>
                  <a:satMod val="115000"/>
                </a:srgbClr>
              </a:gs>
              <a:gs pos="100000">
                <a:srgbClr val="00538A">
                  <a:lumMod val="60000"/>
                  <a:lumOff val="40000"/>
                  <a:shade val="100000"/>
                  <a:satMod val="115000"/>
                </a:srgbClr>
              </a:gs>
            </a:gsLst>
            <a:lin ang="27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44" name="Rectangle: Top Corners Rounded 343">
            <a:extLst>
              <a:ext uri="{FF2B5EF4-FFF2-40B4-BE49-F238E27FC236}">
                <a16:creationId xmlns:a16="http://schemas.microsoft.com/office/drawing/2014/main" id="{C97BD053-BA6A-4A96-BE3A-838D5DCE9F47}"/>
              </a:ext>
            </a:extLst>
          </p:cNvPr>
          <p:cNvSpPr>
            <a:spLocks/>
          </p:cNvSpPr>
          <p:nvPr/>
        </p:nvSpPr>
        <p:spPr>
          <a:xfrm>
            <a:off x="3771452" y="1199517"/>
            <a:ext cx="2379966" cy="426575"/>
          </a:xfrm>
          <a:prstGeom prst="round2SameRect">
            <a:avLst/>
          </a:prstGeom>
          <a:gradFill flip="none" rotWithShape="1">
            <a:gsLst>
              <a:gs pos="0">
                <a:srgbClr val="00538A">
                  <a:lumMod val="60000"/>
                  <a:lumOff val="40000"/>
                  <a:shade val="30000"/>
                  <a:satMod val="115000"/>
                </a:srgbClr>
              </a:gs>
              <a:gs pos="50000">
                <a:srgbClr val="00538A">
                  <a:lumMod val="60000"/>
                  <a:lumOff val="40000"/>
                  <a:shade val="67500"/>
                  <a:satMod val="115000"/>
                </a:srgbClr>
              </a:gs>
              <a:gs pos="100000">
                <a:srgbClr val="00538A">
                  <a:lumMod val="60000"/>
                  <a:lumOff val="40000"/>
                  <a:shade val="100000"/>
                  <a:satMod val="115000"/>
                </a:srgbClr>
              </a:gs>
            </a:gsLst>
            <a:lin ang="27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45" name="Rectangle: Top Corners Rounded 344">
            <a:extLst>
              <a:ext uri="{FF2B5EF4-FFF2-40B4-BE49-F238E27FC236}">
                <a16:creationId xmlns:a16="http://schemas.microsoft.com/office/drawing/2014/main" id="{C0FC46E9-BBF8-4C32-B036-F24940228AF8}"/>
              </a:ext>
            </a:extLst>
          </p:cNvPr>
          <p:cNvSpPr>
            <a:spLocks/>
          </p:cNvSpPr>
          <p:nvPr/>
        </p:nvSpPr>
        <p:spPr>
          <a:xfrm>
            <a:off x="6294513" y="1199517"/>
            <a:ext cx="2379966" cy="426575"/>
          </a:xfrm>
          <a:prstGeom prst="round2SameRect">
            <a:avLst/>
          </a:prstGeom>
          <a:gradFill flip="none" rotWithShape="1">
            <a:gsLst>
              <a:gs pos="0">
                <a:srgbClr val="00538A">
                  <a:lumMod val="60000"/>
                  <a:lumOff val="40000"/>
                  <a:shade val="30000"/>
                  <a:satMod val="115000"/>
                </a:srgbClr>
              </a:gs>
              <a:gs pos="50000">
                <a:srgbClr val="00538A">
                  <a:lumMod val="60000"/>
                  <a:lumOff val="40000"/>
                  <a:shade val="67500"/>
                  <a:satMod val="115000"/>
                </a:srgbClr>
              </a:gs>
              <a:gs pos="100000">
                <a:srgbClr val="00538A">
                  <a:lumMod val="60000"/>
                  <a:lumOff val="40000"/>
                  <a:shade val="100000"/>
                  <a:satMod val="115000"/>
                </a:srgbClr>
              </a:gs>
            </a:gsLst>
            <a:lin ang="27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46" name="Rectangle 345">
            <a:extLst>
              <a:ext uri="{FF2B5EF4-FFF2-40B4-BE49-F238E27FC236}">
                <a16:creationId xmlns:a16="http://schemas.microsoft.com/office/drawing/2014/main" id="{D48D61DF-AA9F-4074-9CAA-E26594465A0F}"/>
              </a:ext>
            </a:extLst>
          </p:cNvPr>
          <p:cNvSpPr/>
          <p:nvPr/>
        </p:nvSpPr>
        <p:spPr>
          <a:xfrm>
            <a:off x="-5727" y="3454701"/>
            <a:ext cx="1090718" cy="674031"/>
          </a:xfrm>
          <a:prstGeom prst="rect">
            <a:avLst/>
          </a:prstGeom>
        </p:spPr>
        <p:txBody>
          <a:bodyPr wrap="square">
            <a:spAutoFit/>
          </a:bodyPr>
          <a:lstStyle/>
          <a:p>
            <a:pPr marL="0" marR="0" lvl="0" indent="0" algn="l" defTabSz="409575" rtl="0" eaLnBrk="0" fontAlgn="base" latinLnBrk="0" hangingPunct="0">
              <a:lnSpc>
                <a:spcPct val="120000"/>
              </a:lnSpc>
              <a:spcBef>
                <a:spcPct val="0"/>
              </a:spcBef>
              <a:spcAft>
                <a:spcPct val="0"/>
              </a:spcAft>
              <a:buClrTx/>
              <a:buSzTx/>
              <a:buFontTx/>
              <a:buNone/>
              <a:tabLst/>
              <a:defRPr/>
            </a:pPr>
            <a:r>
              <a:rPr kumimoji="0" lang="en-US" sz="1050" b="1" i="0" u="none" strike="noStrike" kern="1200" cap="none" spc="0" normalizeH="0" baseline="0" noProof="0">
                <a:ln>
                  <a:noFill/>
                </a:ln>
                <a:solidFill>
                  <a:srgbClr val="E35C09"/>
                </a:solidFill>
                <a:effectLst/>
                <a:uLnTx/>
                <a:uFillTx/>
                <a:latin typeface="Calibri"/>
                <a:ea typeface="Open Sans" panose="020B0606030504020204" pitchFamily="34" charset="0"/>
                <a:cs typeface="Open Sans" panose="020B0606030504020204" pitchFamily="34" charset="0"/>
                <a:sym typeface="Helvetica Light"/>
              </a:rPr>
              <a:t>Select Brands &amp; Retailers that Leverage HPP</a:t>
            </a:r>
            <a:endParaRPr kumimoji="0" lang="en-US" sz="1050" b="0" i="0" u="none" strike="noStrike" kern="1200" cap="none" spc="0" normalizeH="0" baseline="0" noProof="0">
              <a:ln>
                <a:noFill/>
              </a:ln>
              <a:solidFill>
                <a:srgbClr val="E35C09"/>
              </a:solidFill>
              <a:effectLst/>
              <a:uLnTx/>
              <a:uFillTx/>
              <a:latin typeface="Calibri"/>
              <a:ea typeface="Open Sans" panose="020B0606030504020204" pitchFamily="34" charset="0"/>
              <a:cs typeface="Open Sans" panose="020B0606030504020204" pitchFamily="34" charset="0"/>
              <a:sym typeface="Helvetica Light"/>
            </a:endParaRPr>
          </a:p>
        </p:txBody>
      </p:sp>
      <p:grpSp>
        <p:nvGrpSpPr>
          <p:cNvPr id="347" name="Group 346">
            <a:extLst>
              <a:ext uri="{FF2B5EF4-FFF2-40B4-BE49-F238E27FC236}">
                <a16:creationId xmlns:a16="http://schemas.microsoft.com/office/drawing/2014/main" id="{44DFA9B5-617D-436E-B9A6-08536BF5081B}"/>
              </a:ext>
            </a:extLst>
          </p:cNvPr>
          <p:cNvGrpSpPr/>
          <p:nvPr/>
        </p:nvGrpSpPr>
        <p:grpSpPr>
          <a:xfrm>
            <a:off x="2791035" y="5710541"/>
            <a:ext cx="3543268" cy="1052671"/>
            <a:chOff x="2550579" y="1026626"/>
            <a:chExt cx="3543268" cy="1052671"/>
          </a:xfrm>
        </p:grpSpPr>
        <p:grpSp>
          <p:nvGrpSpPr>
            <p:cNvPr id="348" name="Group 347">
              <a:extLst>
                <a:ext uri="{FF2B5EF4-FFF2-40B4-BE49-F238E27FC236}">
                  <a16:creationId xmlns:a16="http://schemas.microsoft.com/office/drawing/2014/main" id="{82374110-F951-464C-A6D2-1B1E341B197B}"/>
                </a:ext>
              </a:extLst>
            </p:cNvPr>
            <p:cNvGrpSpPr/>
            <p:nvPr/>
          </p:nvGrpSpPr>
          <p:grpSpPr>
            <a:xfrm>
              <a:off x="2550579" y="1249725"/>
              <a:ext cx="3543268" cy="805292"/>
              <a:chOff x="2792610" y="5987462"/>
              <a:chExt cx="3543268" cy="805292"/>
            </a:xfrm>
          </p:grpSpPr>
          <p:sp>
            <p:nvSpPr>
              <p:cNvPr id="351" name="TextBox 350">
                <a:extLst>
                  <a:ext uri="{FF2B5EF4-FFF2-40B4-BE49-F238E27FC236}">
                    <a16:creationId xmlns:a16="http://schemas.microsoft.com/office/drawing/2014/main" id="{CE3D4A02-3E69-4D3D-B057-AC17AAC71AE0}"/>
                  </a:ext>
                </a:extLst>
              </p:cNvPr>
              <p:cNvSpPr txBox="1"/>
              <p:nvPr/>
            </p:nvSpPr>
            <p:spPr>
              <a:xfrm>
                <a:off x="4536694" y="6443941"/>
                <a:ext cx="1118528" cy="34881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Reduced </a:t>
                </a:r>
              </a:p>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Sodium Products</a:t>
                </a:r>
              </a:p>
            </p:txBody>
          </p:sp>
          <p:sp>
            <p:nvSpPr>
              <p:cNvPr id="352" name="TextBox 351">
                <a:extLst>
                  <a:ext uri="{FF2B5EF4-FFF2-40B4-BE49-F238E27FC236}">
                    <a16:creationId xmlns:a16="http://schemas.microsoft.com/office/drawing/2014/main" id="{B95805B6-D155-4E4A-A194-5576511591DE}"/>
                  </a:ext>
                </a:extLst>
              </p:cNvPr>
              <p:cNvSpPr txBox="1"/>
              <p:nvPr/>
            </p:nvSpPr>
            <p:spPr>
              <a:xfrm>
                <a:off x="2792610" y="6443941"/>
                <a:ext cx="834306" cy="34881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Pathogen </a:t>
                </a:r>
              </a:p>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Reduction</a:t>
                </a:r>
                <a:endParaRPr kumimoji="0" lang="en-US" sz="800" b="0" i="0" u="none" strike="noStrike" kern="0" cap="none" spc="0" normalizeH="0" baseline="0" noProof="0">
                  <a:ln>
                    <a:noFill/>
                  </a:ln>
                  <a:solidFill>
                    <a:srgbClr val="1168AD"/>
                  </a:solidFill>
                  <a:effectLst/>
                  <a:uLnTx/>
                  <a:uFillTx/>
                  <a:latin typeface="Calibri"/>
                  <a:ea typeface="+mn-ea"/>
                  <a:cs typeface="+mn-cs"/>
                  <a:sym typeface="Helvetica Light"/>
                </a:endParaRPr>
              </a:p>
            </p:txBody>
          </p:sp>
          <p:sp>
            <p:nvSpPr>
              <p:cNvPr id="353" name="TextBox 352">
                <a:extLst>
                  <a:ext uri="{FF2B5EF4-FFF2-40B4-BE49-F238E27FC236}">
                    <a16:creationId xmlns:a16="http://schemas.microsoft.com/office/drawing/2014/main" id="{A57B2997-2E51-41B3-B4B7-197890BA0540}"/>
                  </a:ext>
                </a:extLst>
              </p:cNvPr>
              <p:cNvSpPr txBox="1"/>
              <p:nvPr/>
            </p:nvSpPr>
            <p:spPr>
              <a:xfrm>
                <a:off x="3408937" y="6443941"/>
                <a:ext cx="682149" cy="34881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Extended </a:t>
                </a:r>
              </a:p>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Shelf Life</a:t>
                </a:r>
                <a:endParaRPr kumimoji="0" lang="en-US" sz="800" b="0" i="0" u="none" strike="noStrike" kern="0" cap="none" spc="0" normalizeH="0" baseline="0" noProof="0">
                  <a:ln>
                    <a:noFill/>
                  </a:ln>
                  <a:solidFill>
                    <a:srgbClr val="1168AD"/>
                  </a:solidFill>
                  <a:effectLst/>
                  <a:uLnTx/>
                  <a:uFillTx/>
                  <a:latin typeface="Calibri"/>
                  <a:ea typeface="+mn-ea"/>
                  <a:cs typeface="+mn-cs"/>
                  <a:sym typeface="Helvetica Light"/>
                </a:endParaRPr>
              </a:p>
            </p:txBody>
          </p:sp>
          <p:sp>
            <p:nvSpPr>
              <p:cNvPr id="354" name="TextBox 353">
                <a:extLst>
                  <a:ext uri="{FF2B5EF4-FFF2-40B4-BE49-F238E27FC236}">
                    <a16:creationId xmlns:a16="http://schemas.microsoft.com/office/drawing/2014/main" id="{54711D3C-A687-447F-B60C-80A064F576AF}"/>
                  </a:ext>
                </a:extLst>
              </p:cNvPr>
              <p:cNvSpPr txBox="1"/>
              <p:nvPr/>
            </p:nvSpPr>
            <p:spPr>
              <a:xfrm>
                <a:off x="3844903" y="6443941"/>
                <a:ext cx="1000538" cy="34881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Allows for </a:t>
                </a:r>
              </a:p>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Cleaner Label</a:t>
                </a:r>
                <a:endParaRPr kumimoji="0" lang="en-US" sz="800" b="0" i="0" u="none" strike="noStrike" kern="0" cap="none" spc="0" normalizeH="0" baseline="0" noProof="0">
                  <a:ln>
                    <a:noFill/>
                  </a:ln>
                  <a:solidFill>
                    <a:srgbClr val="1168AD"/>
                  </a:solidFill>
                  <a:effectLst/>
                  <a:uLnTx/>
                  <a:uFillTx/>
                  <a:latin typeface="Calibri"/>
                  <a:ea typeface="+mn-ea"/>
                  <a:cs typeface="+mn-cs"/>
                  <a:sym typeface="Helvetica Light"/>
                </a:endParaRPr>
              </a:p>
            </p:txBody>
          </p:sp>
          <p:sp>
            <p:nvSpPr>
              <p:cNvPr id="355" name="TextBox 354">
                <a:extLst>
                  <a:ext uri="{FF2B5EF4-FFF2-40B4-BE49-F238E27FC236}">
                    <a16:creationId xmlns:a16="http://schemas.microsoft.com/office/drawing/2014/main" id="{9D42545E-9761-4107-A636-ECA35B5D0D8F}"/>
                  </a:ext>
                </a:extLst>
              </p:cNvPr>
              <p:cNvSpPr txBox="1"/>
              <p:nvPr/>
            </p:nvSpPr>
            <p:spPr>
              <a:xfrm>
                <a:off x="5217350" y="6443941"/>
                <a:ext cx="1118528" cy="34881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Creamier </a:t>
                </a:r>
              </a:p>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1168AD"/>
                    </a:solidFill>
                    <a:effectLst/>
                    <a:uLnTx/>
                    <a:uFillTx/>
                    <a:latin typeface="Exo Bold"/>
                    <a:ea typeface="Open Sans" panose="020B0606030504020204" pitchFamily="34" charset="0"/>
                    <a:cs typeface="Exo Bold"/>
                    <a:sym typeface="Helvetica Light"/>
                  </a:rPr>
                  <a:t>Consistency</a:t>
                </a:r>
              </a:p>
            </p:txBody>
          </p:sp>
          <p:pic>
            <p:nvPicPr>
              <p:cNvPr id="356" name="Picture 355" descr="icons.png">
                <a:extLst>
                  <a:ext uri="{FF2B5EF4-FFF2-40B4-BE49-F238E27FC236}">
                    <a16:creationId xmlns:a16="http://schemas.microsoft.com/office/drawing/2014/main" id="{D925A087-7493-4642-B2C5-69212B8EAB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63677" y="5987462"/>
                <a:ext cx="427496" cy="547379"/>
              </a:xfrm>
              <a:prstGeom prst="rect">
                <a:avLst/>
              </a:prstGeom>
            </p:spPr>
          </p:pic>
          <p:pic>
            <p:nvPicPr>
              <p:cNvPr id="357" name="Picture 356" descr="icons.png">
                <a:extLst>
                  <a:ext uri="{FF2B5EF4-FFF2-40B4-BE49-F238E27FC236}">
                    <a16:creationId xmlns:a16="http://schemas.microsoft.com/office/drawing/2014/main" id="{53D1E943-0A62-47B8-8E53-F5B4DCE59F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36118" y="5987462"/>
                <a:ext cx="444993" cy="547379"/>
              </a:xfrm>
              <a:prstGeom prst="rect">
                <a:avLst/>
              </a:prstGeom>
            </p:spPr>
          </p:pic>
          <p:pic>
            <p:nvPicPr>
              <p:cNvPr id="358" name="Picture 357" descr="icons.png">
                <a:extLst>
                  <a:ext uri="{FF2B5EF4-FFF2-40B4-BE49-F238E27FC236}">
                    <a16:creationId xmlns:a16="http://schemas.microsoft.com/office/drawing/2014/main" id="{5E53CC01-D186-49B5-AA25-21F03DF66E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15195" y="5993812"/>
                <a:ext cx="447397" cy="547379"/>
              </a:xfrm>
              <a:prstGeom prst="rect">
                <a:avLst/>
              </a:prstGeom>
            </p:spPr>
          </p:pic>
          <p:pic>
            <p:nvPicPr>
              <p:cNvPr id="359" name="Picture 358" descr="icons.png">
                <a:extLst>
                  <a:ext uri="{FF2B5EF4-FFF2-40B4-BE49-F238E27FC236}">
                    <a16:creationId xmlns:a16="http://schemas.microsoft.com/office/drawing/2014/main" id="{55955672-FA86-44A2-A2D8-4C88B9BEB0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83290" y="6019212"/>
                <a:ext cx="509203" cy="521979"/>
              </a:xfrm>
              <a:prstGeom prst="rect">
                <a:avLst/>
              </a:prstGeom>
            </p:spPr>
          </p:pic>
          <p:pic>
            <p:nvPicPr>
              <p:cNvPr id="360" name="Picture 359" descr="icons.png">
                <a:extLst>
                  <a:ext uri="{FF2B5EF4-FFF2-40B4-BE49-F238E27FC236}">
                    <a16:creationId xmlns:a16="http://schemas.microsoft.com/office/drawing/2014/main" id="{8196813B-3163-4F48-A2A8-B73DA71635F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95883" y="5993812"/>
                <a:ext cx="358810" cy="547379"/>
              </a:xfrm>
              <a:prstGeom prst="rect">
                <a:avLst/>
              </a:prstGeom>
            </p:spPr>
          </p:pic>
        </p:grpSp>
        <p:sp>
          <p:nvSpPr>
            <p:cNvPr id="349" name="Rectangle 348">
              <a:extLst>
                <a:ext uri="{FF2B5EF4-FFF2-40B4-BE49-F238E27FC236}">
                  <a16:creationId xmlns:a16="http://schemas.microsoft.com/office/drawing/2014/main" id="{6E577A50-0FF2-4DD1-9C9C-775DBC3431B8}"/>
                </a:ext>
              </a:extLst>
            </p:cNvPr>
            <p:cNvSpPr/>
            <p:nvPr/>
          </p:nvSpPr>
          <p:spPr>
            <a:xfrm>
              <a:off x="2593275" y="1164897"/>
              <a:ext cx="3449304" cy="914400"/>
            </a:xfrm>
            <a:prstGeom prst="rect">
              <a:avLst/>
            </a:prstGeom>
            <a:noFill/>
            <a:ln w="12700" cap="flat">
              <a:solidFill>
                <a:srgbClr val="656569"/>
              </a:solidFill>
              <a:prstDash val="solid"/>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350" name="Rectangle 349">
              <a:extLst>
                <a:ext uri="{FF2B5EF4-FFF2-40B4-BE49-F238E27FC236}">
                  <a16:creationId xmlns:a16="http://schemas.microsoft.com/office/drawing/2014/main" id="{28379916-52DF-4102-96D8-5714A068CD23}"/>
                </a:ext>
              </a:extLst>
            </p:cNvPr>
            <p:cNvSpPr/>
            <p:nvPr/>
          </p:nvSpPr>
          <p:spPr>
            <a:xfrm>
              <a:off x="2678054" y="1026626"/>
              <a:ext cx="1224225" cy="295466"/>
            </a:xfrm>
            <a:prstGeom prst="rect">
              <a:avLst/>
            </a:prstGeom>
            <a:solidFill>
              <a:srgbClr val="FFFFFF"/>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00" b="1" i="0" u="none" strike="noStrike" kern="0" cap="none" spc="0" normalizeH="0" baseline="0" noProof="0">
                  <a:ln>
                    <a:noFill/>
                  </a:ln>
                  <a:solidFill>
                    <a:srgbClr val="0087C9"/>
                  </a:solidFill>
                  <a:effectLst/>
                  <a:uLnTx/>
                  <a:uFillTx/>
                  <a:latin typeface="Calibri"/>
                  <a:ea typeface="Open Sans" panose="020B0606030504020204" pitchFamily="34" charset="0"/>
                  <a:cs typeface="Open Sans" panose="020B0606030504020204" pitchFamily="34" charset="0"/>
                  <a:sym typeface="Helvetica Light"/>
                </a:rPr>
                <a:t>HPP Benefits Key: </a:t>
              </a:r>
              <a:endParaRPr kumimoji="0" lang="en-US" sz="1100" b="0" i="0" u="none" strike="noStrike" kern="0" cap="none" spc="0" normalizeH="0" baseline="0" noProof="0">
                <a:ln>
                  <a:noFill/>
                </a:ln>
                <a:solidFill>
                  <a:sysClr val="windowText" lastClr="000000"/>
                </a:solidFill>
                <a:effectLst/>
                <a:uLnTx/>
                <a:uFillTx/>
                <a:latin typeface="Calibri"/>
                <a:ea typeface="Open Sans" panose="020B0606030504020204" pitchFamily="34" charset="0"/>
                <a:cs typeface="Open Sans" panose="020B0606030504020204" pitchFamily="34" charset="0"/>
                <a:sym typeface="Helvetica Light"/>
              </a:endParaRPr>
            </a:p>
          </p:txBody>
        </p:sp>
      </p:grpSp>
      <p:pic>
        <p:nvPicPr>
          <p:cNvPr id="361" name="Picture 360">
            <a:extLst>
              <a:ext uri="{FF2B5EF4-FFF2-40B4-BE49-F238E27FC236}">
                <a16:creationId xmlns:a16="http://schemas.microsoft.com/office/drawing/2014/main" id="{F34ECA61-08D6-4077-8D1B-1EFE0547AF9A}"/>
              </a:ext>
            </a:extLst>
          </p:cNvPr>
          <p:cNvPicPr/>
          <p:nvPr/>
        </p:nvPicPr>
        <p:blipFill>
          <a:blip r:embed="rId7">
            <a:extLst>
              <a:ext uri="{28A0092B-C50C-407E-A947-70E740481C1C}">
                <a14:useLocalDpi xmlns:a14="http://schemas.microsoft.com/office/drawing/2010/main" val="0"/>
              </a:ext>
            </a:extLst>
          </a:blip>
          <a:stretch>
            <a:fillRect/>
          </a:stretch>
        </p:blipFill>
        <p:spPr>
          <a:xfrm>
            <a:off x="7150094" y="2363614"/>
            <a:ext cx="1056409" cy="1056409"/>
          </a:xfrm>
          <a:prstGeom prst="rect">
            <a:avLst/>
          </a:prstGeom>
        </p:spPr>
      </p:pic>
      <p:pic>
        <p:nvPicPr>
          <p:cNvPr id="362" name="Picture 361">
            <a:extLst>
              <a:ext uri="{FF2B5EF4-FFF2-40B4-BE49-F238E27FC236}">
                <a16:creationId xmlns:a16="http://schemas.microsoft.com/office/drawing/2014/main" id="{3E6D8E33-93D4-4FF0-BD99-04ADA804EAD2}"/>
              </a:ext>
            </a:extLst>
          </p:cNvPr>
          <p:cNvPicPr/>
          <p:nvPr/>
        </p:nvPicPr>
        <p:blipFill rotWithShape="1">
          <a:blip r:embed="rId8" cstate="print">
            <a:extLst>
              <a:ext uri="{28A0092B-C50C-407E-A947-70E740481C1C}">
                <a14:useLocalDpi xmlns:a14="http://schemas.microsoft.com/office/drawing/2010/main" val="0"/>
              </a:ext>
            </a:extLst>
          </a:blip>
          <a:srcRect l="-6472" r="6472"/>
          <a:stretch/>
        </p:blipFill>
        <p:spPr bwMode="auto">
          <a:xfrm>
            <a:off x="8090674" y="2339946"/>
            <a:ext cx="533977" cy="1080077"/>
          </a:xfrm>
          <a:prstGeom prst="rect">
            <a:avLst/>
          </a:prstGeom>
          <a:ln>
            <a:noFill/>
          </a:ln>
          <a:extLst>
            <a:ext uri="{53640926-AAD7-44D8-BBD7-CCE9431645EC}">
              <a14:shadowObscured xmlns:a14="http://schemas.microsoft.com/office/drawing/2010/main"/>
            </a:ext>
          </a:extLst>
        </p:spPr>
      </p:pic>
      <p:sp>
        <p:nvSpPr>
          <p:cNvPr id="363" name="TextBox 362">
            <a:extLst>
              <a:ext uri="{FF2B5EF4-FFF2-40B4-BE49-F238E27FC236}">
                <a16:creationId xmlns:a16="http://schemas.microsoft.com/office/drawing/2014/main" id="{E3A27610-3FDD-4808-BFE7-E8B3E783F4C9}"/>
              </a:ext>
            </a:extLst>
          </p:cNvPr>
          <p:cNvSpPr txBox="1"/>
          <p:nvPr/>
        </p:nvSpPr>
        <p:spPr>
          <a:xfrm>
            <a:off x="6266179" y="1915784"/>
            <a:ext cx="2490400" cy="646331"/>
          </a:xfrm>
          <a:prstGeom prst="rect">
            <a:avLst/>
          </a:prstGeom>
          <a:noFill/>
        </p:spPr>
        <p:txBody>
          <a:bodyPr wrap="square" rtlCol="0">
            <a:spAutoFit/>
          </a:bodyPr>
          <a:lstStyle/>
          <a:p>
            <a:pPr marL="0" marR="0" lvl="0" indent="0" algn="l" defTabSz="409575" rtl="0" eaLnBrk="0" fontAlgn="base" latinLnBrk="0" hangingPunct="0">
              <a:lnSpc>
                <a:spcPct val="12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87C9"/>
                </a:solidFill>
                <a:effectLst/>
                <a:uLnTx/>
                <a:uFillTx/>
                <a:latin typeface="Calibri"/>
                <a:ea typeface="Open Sans" panose="020B0606030504020204" pitchFamily="34" charset="0"/>
                <a:cs typeface="Open Sans" panose="020B0606030504020204" pitchFamily="34" charset="0"/>
                <a:sym typeface="Helvetica Light"/>
              </a:rPr>
              <a:t>Applications: </a:t>
            </a:r>
            <a:r>
              <a:rPr kumimoji="0" lang="en-US" sz="1000" b="0" i="0" u="none" strike="noStrike" kern="1200" cap="none" spc="0" normalizeH="0" baseline="0" noProof="0">
                <a:ln>
                  <a:noFill/>
                </a:ln>
                <a:solidFill>
                  <a:srgbClr val="4E4038"/>
                </a:solidFill>
                <a:effectLst/>
                <a:uLnTx/>
                <a:uFillTx/>
                <a:latin typeface="Calibri"/>
                <a:ea typeface="Open Sans" panose="020B0606030504020204" pitchFamily="34" charset="0"/>
                <a:cs typeface="Open Sans" panose="020B0606030504020204" pitchFamily="34" charset="0"/>
                <a:sym typeface="Helvetica Light"/>
              </a:rPr>
              <a:t>Orange Juice, Cold-Pressed Juice, Coconut Water, Smoothies, Kale Drinks, Iced Coffee</a:t>
            </a:r>
          </a:p>
        </p:txBody>
      </p:sp>
      <p:sp>
        <p:nvSpPr>
          <p:cNvPr id="364" name="TextBox 363">
            <a:extLst>
              <a:ext uri="{FF2B5EF4-FFF2-40B4-BE49-F238E27FC236}">
                <a16:creationId xmlns:a16="http://schemas.microsoft.com/office/drawing/2014/main" id="{30134865-E302-491E-8EB5-6785D3E8B476}"/>
              </a:ext>
            </a:extLst>
          </p:cNvPr>
          <p:cNvSpPr txBox="1"/>
          <p:nvPr/>
        </p:nvSpPr>
        <p:spPr>
          <a:xfrm>
            <a:off x="6891866" y="1243527"/>
            <a:ext cx="1185261" cy="338554"/>
          </a:xfrm>
          <a:prstGeom prst="rect">
            <a:avLst/>
          </a:prstGeom>
          <a:noFill/>
        </p:spPr>
        <p:txBody>
          <a:bodyPr wrap="none" rtlCol="0" anchor="ctr">
            <a:spAutoFit/>
          </a:body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Open Sans" panose="020B0606030504020204" pitchFamily="34" charset="0"/>
                <a:cs typeface="Open Sans" panose="020B0606030504020204" pitchFamily="34" charset="0"/>
                <a:sym typeface="Helvetica Light"/>
              </a:rPr>
              <a:t>BEVERAGES</a:t>
            </a:r>
          </a:p>
        </p:txBody>
      </p:sp>
      <p:grpSp>
        <p:nvGrpSpPr>
          <p:cNvPr id="365" name="Group 364">
            <a:extLst>
              <a:ext uri="{FF2B5EF4-FFF2-40B4-BE49-F238E27FC236}">
                <a16:creationId xmlns:a16="http://schemas.microsoft.com/office/drawing/2014/main" id="{423780DD-2FC4-40A5-A5C4-983F1CB5A824}"/>
              </a:ext>
            </a:extLst>
          </p:cNvPr>
          <p:cNvGrpSpPr/>
          <p:nvPr/>
        </p:nvGrpSpPr>
        <p:grpSpPr>
          <a:xfrm>
            <a:off x="7070269" y="1591435"/>
            <a:ext cx="857061" cy="341433"/>
            <a:chOff x="1769976" y="3687871"/>
            <a:chExt cx="857061" cy="341433"/>
          </a:xfrm>
        </p:grpSpPr>
        <p:pic>
          <p:nvPicPr>
            <p:cNvPr id="366" name="Picture 365" descr="Untitled-1.png">
              <a:extLst>
                <a:ext uri="{FF2B5EF4-FFF2-40B4-BE49-F238E27FC236}">
                  <a16:creationId xmlns:a16="http://schemas.microsoft.com/office/drawing/2014/main" id="{796305EA-3031-4C55-A55E-94D9229D6C1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69976" y="3760968"/>
              <a:ext cx="280171" cy="195239"/>
            </a:xfrm>
            <a:prstGeom prst="rect">
              <a:avLst/>
            </a:prstGeom>
          </p:spPr>
        </p:pic>
        <p:pic>
          <p:nvPicPr>
            <p:cNvPr id="367" name="Picture 366" descr="Untitled-1.png">
              <a:extLst>
                <a:ext uri="{FF2B5EF4-FFF2-40B4-BE49-F238E27FC236}">
                  <a16:creationId xmlns:a16="http://schemas.microsoft.com/office/drawing/2014/main" id="{23A814AC-9DD4-4D39-AC98-F18FCE4A245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378006" y="3771817"/>
              <a:ext cx="249031" cy="173540"/>
            </a:xfrm>
            <a:prstGeom prst="rect">
              <a:avLst/>
            </a:prstGeom>
          </p:spPr>
        </p:pic>
        <p:pic>
          <p:nvPicPr>
            <p:cNvPr id="368" name="Picture 367" descr="icons.png">
              <a:extLst>
                <a:ext uri="{FF2B5EF4-FFF2-40B4-BE49-F238E27FC236}">
                  <a16:creationId xmlns:a16="http://schemas.microsoft.com/office/drawing/2014/main" id="{D0553CFC-BCE8-46BC-8865-C728D0BD181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079987" y="3687871"/>
              <a:ext cx="268179" cy="341433"/>
            </a:xfrm>
            <a:prstGeom prst="rect">
              <a:avLst/>
            </a:prstGeom>
          </p:spPr>
        </p:pic>
      </p:grpSp>
      <p:pic>
        <p:nvPicPr>
          <p:cNvPr id="369" name="Picture 368">
            <a:extLst>
              <a:ext uri="{FF2B5EF4-FFF2-40B4-BE49-F238E27FC236}">
                <a16:creationId xmlns:a16="http://schemas.microsoft.com/office/drawing/2014/main" id="{89689F56-6D4D-4846-B398-C2E72290EE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50780" y="2584028"/>
            <a:ext cx="747314" cy="835995"/>
          </a:xfrm>
          <a:prstGeom prst="rect">
            <a:avLst/>
          </a:prstGeom>
        </p:spPr>
      </p:pic>
      <p:pic>
        <p:nvPicPr>
          <p:cNvPr id="370" name="Picture 369">
            <a:extLst>
              <a:ext uri="{FF2B5EF4-FFF2-40B4-BE49-F238E27FC236}">
                <a16:creationId xmlns:a16="http://schemas.microsoft.com/office/drawing/2014/main" id="{FCD9CEE7-DE25-4CB5-99F6-AF6ADAFF88C3}"/>
              </a:ext>
            </a:extLst>
          </p:cNvPr>
          <p:cNvPicPr/>
          <p:nvPr/>
        </p:nvPicPr>
        <p:blipFill>
          <a:blip r:embed="rId13" cstate="print">
            <a:extLst>
              <a:ext uri="{28A0092B-C50C-407E-A947-70E740481C1C}">
                <a14:useLocalDpi xmlns:a14="http://schemas.microsoft.com/office/drawing/2010/main" val="0"/>
              </a:ext>
            </a:extLst>
          </a:blip>
          <a:stretch>
            <a:fillRect/>
          </a:stretch>
        </p:blipFill>
        <p:spPr>
          <a:xfrm rot="18589917">
            <a:off x="2878417" y="2584128"/>
            <a:ext cx="1010227" cy="1010227"/>
          </a:xfrm>
          <a:prstGeom prst="rect">
            <a:avLst/>
          </a:prstGeom>
        </p:spPr>
      </p:pic>
      <p:pic>
        <p:nvPicPr>
          <p:cNvPr id="371" name="Picture 370">
            <a:extLst>
              <a:ext uri="{FF2B5EF4-FFF2-40B4-BE49-F238E27FC236}">
                <a16:creationId xmlns:a16="http://schemas.microsoft.com/office/drawing/2014/main" id="{6A77D156-096D-49AE-AF69-578C3DB955F8}"/>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1279708" y="2714628"/>
            <a:ext cx="900545" cy="726786"/>
          </a:xfrm>
          <a:prstGeom prst="rect">
            <a:avLst/>
          </a:prstGeom>
        </p:spPr>
      </p:pic>
      <p:sp>
        <p:nvSpPr>
          <p:cNvPr id="372" name="TextBox 371">
            <a:extLst>
              <a:ext uri="{FF2B5EF4-FFF2-40B4-BE49-F238E27FC236}">
                <a16:creationId xmlns:a16="http://schemas.microsoft.com/office/drawing/2014/main" id="{B16194A1-B7F7-4C3B-A92C-AF0F2CB237B5}"/>
              </a:ext>
            </a:extLst>
          </p:cNvPr>
          <p:cNvSpPr txBox="1"/>
          <p:nvPr/>
        </p:nvSpPr>
        <p:spPr>
          <a:xfrm>
            <a:off x="1206633" y="1897122"/>
            <a:ext cx="2483997" cy="818686"/>
          </a:xfrm>
          <a:prstGeom prst="rect">
            <a:avLst/>
          </a:prstGeom>
          <a:noFill/>
        </p:spPr>
        <p:txBody>
          <a:bodyPr wrap="square" rtlCol="0">
            <a:spAutoFit/>
          </a:bodyPr>
          <a:lstStyle/>
          <a:p>
            <a:pPr marL="0" marR="0" lvl="0" indent="0" algn="l" defTabSz="409575" rtl="0" eaLnBrk="0" fontAlgn="base" latinLnBrk="0" hangingPunct="0">
              <a:lnSpc>
                <a:spcPct val="12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87C9"/>
                </a:solidFill>
                <a:effectLst/>
                <a:uLnTx/>
                <a:uFillTx/>
                <a:latin typeface="Calibri"/>
                <a:ea typeface="Open Sans" panose="020B0606030504020204" pitchFamily="34" charset="0"/>
                <a:cs typeface="Open Sans" panose="020B0606030504020204" pitchFamily="34" charset="0"/>
                <a:sym typeface="Helvetica Light"/>
              </a:rPr>
              <a:t>Applications: </a:t>
            </a:r>
            <a:r>
              <a:rPr kumimoji="0" lang="en-US" sz="1000" b="0" i="0" u="none" strike="noStrike" kern="1200" cap="none" spc="0" normalizeH="0" baseline="0" noProof="0">
                <a:ln>
                  <a:noFill/>
                </a:ln>
                <a:solidFill>
                  <a:srgbClr val="4E4038"/>
                </a:solidFill>
                <a:effectLst/>
                <a:uLnTx/>
                <a:uFillTx/>
                <a:latin typeface="Calibri"/>
                <a:ea typeface="Open Sans" panose="020B0606030504020204" pitchFamily="34" charset="0"/>
                <a:cs typeface="Open Sans" panose="020B0606030504020204" pitchFamily="34" charset="0"/>
                <a:sym typeface="Helvetica Light"/>
              </a:rPr>
              <a:t>Sliced Cooked Meats: Chicken, Turkey, Ham and Beef; Uncured Ham and Sausage; Pulled Chicken and Pork, Ground Meats such as Turkey, Chicken and Beef</a:t>
            </a:r>
          </a:p>
        </p:txBody>
      </p:sp>
      <p:sp>
        <p:nvSpPr>
          <p:cNvPr id="373" name="TextBox 372">
            <a:extLst>
              <a:ext uri="{FF2B5EF4-FFF2-40B4-BE49-F238E27FC236}">
                <a16:creationId xmlns:a16="http://schemas.microsoft.com/office/drawing/2014/main" id="{D91EAB9F-7C5A-42AD-93B9-BC9472941512}"/>
              </a:ext>
            </a:extLst>
          </p:cNvPr>
          <p:cNvSpPr txBox="1"/>
          <p:nvPr/>
        </p:nvSpPr>
        <p:spPr>
          <a:xfrm>
            <a:off x="1941920" y="1243527"/>
            <a:ext cx="1029384" cy="338554"/>
          </a:xfrm>
          <a:prstGeom prst="rect">
            <a:avLst/>
          </a:prstGeom>
          <a:noFill/>
        </p:spPr>
        <p:txBody>
          <a:bodyPr wrap="none" rtlCol="0" anchor="ctr">
            <a:spAutoFit/>
          </a:bodyPr>
          <a:lstStyle/>
          <a:p>
            <a:pPr marL="0" marR="0" lvl="0" indent="0" algn="l" defTabSz="4095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Open Sans" panose="020B0606030504020204" pitchFamily="34" charset="0"/>
                <a:cs typeface="Open Sans" panose="020B0606030504020204" pitchFamily="34" charset="0"/>
                <a:sym typeface="Helvetica Light"/>
              </a:rPr>
              <a:t>PROTEINS</a:t>
            </a:r>
          </a:p>
        </p:txBody>
      </p:sp>
      <p:grpSp>
        <p:nvGrpSpPr>
          <p:cNvPr id="374" name="Group 373">
            <a:extLst>
              <a:ext uri="{FF2B5EF4-FFF2-40B4-BE49-F238E27FC236}">
                <a16:creationId xmlns:a16="http://schemas.microsoft.com/office/drawing/2014/main" id="{0C6875B6-25CC-4A79-A52B-F38BE6C3295D}"/>
              </a:ext>
            </a:extLst>
          </p:cNvPr>
          <p:cNvGrpSpPr/>
          <p:nvPr/>
        </p:nvGrpSpPr>
        <p:grpSpPr>
          <a:xfrm>
            <a:off x="1807243" y="1591435"/>
            <a:ext cx="1053918" cy="341433"/>
            <a:chOff x="1769976" y="3687871"/>
            <a:chExt cx="1053918" cy="341433"/>
          </a:xfrm>
        </p:grpSpPr>
        <p:pic>
          <p:nvPicPr>
            <p:cNvPr id="375" name="Picture 374" descr="Untitled-1.png">
              <a:extLst>
                <a:ext uri="{FF2B5EF4-FFF2-40B4-BE49-F238E27FC236}">
                  <a16:creationId xmlns:a16="http://schemas.microsoft.com/office/drawing/2014/main" id="{F511ADDD-32D8-403B-A0ED-79B5C0A9D80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656876" y="3784240"/>
              <a:ext cx="167018" cy="148694"/>
            </a:xfrm>
            <a:prstGeom prst="rect">
              <a:avLst/>
            </a:prstGeom>
          </p:spPr>
        </p:pic>
        <p:pic>
          <p:nvPicPr>
            <p:cNvPr id="376" name="Picture 375" descr="Untitled-1.png">
              <a:extLst>
                <a:ext uri="{FF2B5EF4-FFF2-40B4-BE49-F238E27FC236}">
                  <a16:creationId xmlns:a16="http://schemas.microsoft.com/office/drawing/2014/main" id="{62C1D1B5-23FC-4FAF-8953-6AEE071D9C6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69976" y="3760968"/>
              <a:ext cx="280171" cy="195239"/>
            </a:xfrm>
            <a:prstGeom prst="rect">
              <a:avLst/>
            </a:prstGeom>
          </p:spPr>
        </p:pic>
        <p:pic>
          <p:nvPicPr>
            <p:cNvPr id="377" name="Picture 376" descr="Untitled-1.png">
              <a:extLst>
                <a:ext uri="{FF2B5EF4-FFF2-40B4-BE49-F238E27FC236}">
                  <a16:creationId xmlns:a16="http://schemas.microsoft.com/office/drawing/2014/main" id="{4AD5EDD3-AD6D-47C9-82EB-EE096922B85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378006" y="3771817"/>
              <a:ext cx="249031" cy="173540"/>
            </a:xfrm>
            <a:prstGeom prst="rect">
              <a:avLst/>
            </a:prstGeom>
          </p:spPr>
        </p:pic>
        <p:pic>
          <p:nvPicPr>
            <p:cNvPr id="378" name="Picture 377" descr="icons.png">
              <a:extLst>
                <a:ext uri="{FF2B5EF4-FFF2-40B4-BE49-F238E27FC236}">
                  <a16:creationId xmlns:a16="http://schemas.microsoft.com/office/drawing/2014/main" id="{1B1CFCEB-A021-4704-819A-C95C333F256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079987" y="3687871"/>
              <a:ext cx="268179" cy="341433"/>
            </a:xfrm>
            <a:prstGeom prst="rect">
              <a:avLst/>
            </a:prstGeom>
          </p:spPr>
        </p:pic>
      </p:grpSp>
      <p:pic>
        <p:nvPicPr>
          <p:cNvPr id="379" name="Picture 378">
            <a:extLst>
              <a:ext uri="{FF2B5EF4-FFF2-40B4-BE49-F238E27FC236}">
                <a16:creationId xmlns:a16="http://schemas.microsoft.com/office/drawing/2014/main" id="{723A3728-9CDF-418B-8161-FB9C4839180D}"/>
              </a:ext>
            </a:extLst>
          </p:cNvPr>
          <p:cNvPicPr/>
          <p:nvPr/>
        </p:nvPicPr>
        <p:blipFill rotWithShape="1">
          <a:blip r:embed="rId16">
            <a:extLst>
              <a:ext uri="{28A0092B-C50C-407E-A947-70E740481C1C}">
                <a14:useLocalDpi xmlns:a14="http://schemas.microsoft.com/office/drawing/2010/main" val="0"/>
              </a:ext>
            </a:extLst>
          </a:blip>
          <a:srcRect t="26373" b="22655"/>
          <a:stretch/>
        </p:blipFill>
        <p:spPr bwMode="auto">
          <a:xfrm>
            <a:off x="2141467" y="2828639"/>
            <a:ext cx="978477" cy="498764"/>
          </a:xfrm>
          <a:prstGeom prst="rect">
            <a:avLst/>
          </a:prstGeom>
          <a:ln>
            <a:noFill/>
          </a:ln>
          <a:extLst>
            <a:ext uri="{53640926-AAD7-44D8-BBD7-CCE9431645EC}">
              <a14:shadowObscured xmlns:a14="http://schemas.microsoft.com/office/drawing/2010/main"/>
            </a:ext>
          </a:extLst>
        </p:spPr>
      </p:pic>
      <p:graphicFrame>
        <p:nvGraphicFramePr>
          <p:cNvPr id="380" name="Table 379">
            <a:extLst>
              <a:ext uri="{FF2B5EF4-FFF2-40B4-BE49-F238E27FC236}">
                <a16:creationId xmlns:a16="http://schemas.microsoft.com/office/drawing/2014/main" id="{E2AB7E01-1BE7-4841-80BB-EE1954898C60}"/>
              </a:ext>
            </a:extLst>
          </p:cNvPr>
          <p:cNvGraphicFramePr>
            <a:graphicFrameLocks noGrp="1"/>
          </p:cNvGraphicFramePr>
          <p:nvPr>
            <p:extLst/>
          </p:nvPr>
        </p:nvGraphicFramePr>
        <p:xfrm>
          <a:off x="517201" y="4236132"/>
          <a:ext cx="8090936" cy="1442212"/>
        </p:xfrm>
        <a:graphic>
          <a:graphicData uri="http://schemas.openxmlformats.org/drawingml/2006/table">
            <a:tbl>
              <a:tblPr firstRow="1" bandRow="1"/>
              <a:tblGrid>
                <a:gridCol w="2095370">
                  <a:extLst>
                    <a:ext uri="{9D8B030D-6E8A-4147-A177-3AD203B41FA5}">
                      <a16:colId xmlns:a16="http://schemas.microsoft.com/office/drawing/2014/main" val="3773022098"/>
                    </a:ext>
                  </a:extLst>
                </a:gridCol>
                <a:gridCol w="4087123">
                  <a:extLst>
                    <a:ext uri="{9D8B030D-6E8A-4147-A177-3AD203B41FA5}">
                      <a16:colId xmlns:a16="http://schemas.microsoft.com/office/drawing/2014/main" val="3333752774"/>
                    </a:ext>
                  </a:extLst>
                </a:gridCol>
                <a:gridCol w="1908443">
                  <a:extLst>
                    <a:ext uri="{9D8B030D-6E8A-4147-A177-3AD203B41FA5}">
                      <a16:colId xmlns:a16="http://schemas.microsoft.com/office/drawing/2014/main" val="4133522660"/>
                    </a:ext>
                  </a:extLst>
                </a:gridCol>
              </a:tblGrid>
              <a:tr h="144124">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r>
                        <a:rPr lang="en-US" sz="1400" b="1">
                          <a:solidFill>
                            <a:srgbClr val="FFFFFF"/>
                          </a:solidFill>
                        </a:rPr>
                        <a:t>Other Product Categories</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538A">
                            <a:shade val="30000"/>
                            <a:satMod val="115000"/>
                          </a:srgbClr>
                        </a:gs>
                        <a:gs pos="50000">
                          <a:srgbClr val="00538A">
                            <a:shade val="67500"/>
                            <a:satMod val="115000"/>
                          </a:srgbClr>
                        </a:gs>
                        <a:gs pos="100000">
                          <a:srgbClr val="00538A">
                            <a:shade val="100000"/>
                            <a:satMod val="115000"/>
                          </a:srgbClr>
                        </a:gs>
                      </a:gsLst>
                      <a:lin ang="2700000" scaled="1"/>
                      <a:tileRect/>
                    </a:gra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r>
                        <a:rPr lang="en-US" sz="1400">
                          <a:solidFill>
                            <a:srgbClr val="FFFFFF"/>
                          </a:solidFill>
                        </a:rPr>
                        <a:t>Applications</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538A">
                            <a:shade val="30000"/>
                            <a:satMod val="115000"/>
                          </a:srgbClr>
                        </a:gs>
                        <a:gs pos="50000">
                          <a:srgbClr val="00538A">
                            <a:shade val="67500"/>
                            <a:satMod val="115000"/>
                          </a:srgbClr>
                        </a:gs>
                        <a:gs pos="100000">
                          <a:srgbClr val="00538A">
                            <a:shade val="100000"/>
                            <a:satMod val="115000"/>
                          </a:srgbClr>
                        </a:gs>
                      </a:gsLst>
                      <a:lin ang="2700000" scaled="1"/>
                      <a:tileRect/>
                    </a:gra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r>
                        <a:rPr lang="en-US" sz="1400">
                          <a:solidFill>
                            <a:srgbClr val="FFFFFF"/>
                          </a:solidFill>
                        </a:rPr>
                        <a:t>Benefits</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538A">
                            <a:shade val="30000"/>
                            <a:satMod val="115000"/>
                          </a:srgbClr>
                        </a:gs>
                        <a:gs pos="50000">
                          <a:srgbClr val="00538A">
                            <a:shade val="67500"/>
                            <a:satMod val="115000"/>
                          </a:srgbClr>
                        </a:gs>
                        <a:gs pos="100000">
                          <a:srgbClr val="00538A">
                            <a:shade val="100000"/>
                            <a:satMod val="115000"/>
                          </a:srgbClr>
                        </a:gs>
                      </a:gsLst>
                      <a:lin ang="2700000" scaled="1"/>
                      <a:tileRect/>
                    </a:gradFill>
                  </a:tcPr>
                </a:tc>
                <a:extLst>
                  <a:ext uri="{0D108BD9-81ED-4DB2-BD59-A6C34878D82A}">
                    <a16:rowId xmlns:a16="http://schemas.microsoft.com/office/drawing/2014/main" val="3022455274"/>
                  </a:ext>
                </a:extLst>
              </a:tr>
              <a:tr h="144124">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200" b="1">
                          <a:solidFill>
                            <a:schemeClr val="accent2"/>
                          </a:solidFill>
                        </a:rPr>
                        <a:t>Dairy</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000">
                          <a:solidFill>
                            <a:schemeClr val="accent5"/>
                          </a:solidFill>
                          <a:latin typeface="+mj-lt"/>
                          <a:ea typeface="Open Sans" panose="020B0606030504020204" pitchFamily="34" charset="0"/>
                          <a:cs typeface="Exo Light"/>
                        </a:rPr>
                        <a:t>Yogurt &amp; Yogurt Based Dressings, Cream, Sour Cream, Cream Cheese, Milk</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endParaRPr lang="en-US"/>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8940"/>
                  </a:ext>
                </a:extLst>
              </a:tr>
              <a:tr h="144124">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200" b="1">
                          <a:solidFill>
                            <a:schemeClr val="accent2"/>
                          </a:solidFill>
                        </a:rPr>
                        <a:t>Seafood</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000">
                          <a:solidFill>
                            <a:schemeClr val="accent5"/>
                          </a:solidFill>
                          <a:latin typeface="+mj-lt"/>
                          <a:ea typeface="Open Sans" panose="020B0606030504020204" pitchFamily="34" charset="0"/>
                          <a:cs typeface="Exo Light"/>
                        </a:rPr>
                        <a:t>Oysters, Lobster, Crab, Shrimp, Mussels</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endParaRPr lang="en-US"/>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9768328"/>
                  </a:ext>
                </a:extLst>
              </a:tr>
              <a:tr h="144124">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200" b="1">
                          <a:solidFill>
                            <a:schemeClr val="accent2"/>
                          </a:solidFill>
                        </a:rPr>
                        <a:t>Fruits &amp; Vegetables</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marL="0" marR="0" lvl="0" indent="0" algn="ctr" defTabSz="410679" rtl="0" eaLnBrk="1" fontAlgn="auto" latinLnBrk="0" hangingPunct="1">
                        <a:lnSpc>
                          <a:spcPct val="100000"/>
                        </a:lnSpc>
                        <a:spcBef>
                          <a:spcPts val="0"/>
                        </a:spcBef>
                        <a:spcAft>
                          <a:spcPts val="0"/>
                        </a:spcAft>
                        <a:buClrTx/>
                        <a:buSzTx/>
                        <a:buFontTx/>
                        <a:buNone/>
                        <a:tabLst/>
                        <a:defRPr/>
                      </a:pPr>
                      <a:r>
                        <a:rPr lang="en-US" sz="1000">
                          <a:solidFill>
                            <a:schemeClr val="accent5"/>
                          </a:solidFill>
                          <a:latin typeface="+mn-lt"/>
                          <a:ea typeface="Open Sans" panose="020B0606030504020204" pitchFamily="34" charset="0"/>
                          <a:cs typeface="Open Sans" panose="020B0606030504020204" pitchFamily="34" charset="0"/>
                        </a:rPr>
                        <a:t>Smoothies, Fruit Cups, Spreads</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endParaRPr lang="en-US"/>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306229"/>
                  </a:ext>
                </a:extLst>
              </a:tr>
              <a:tr h="144124">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200" b="1">
                          <a:solidFill>
                            <a:schemeClr val="accent2"/>
                          </a:solidFill>
                        </a:rPr>
                        <a:t>Pet Food</a:t>
                      </a: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000">
                          <a:solidFill>
                            <a:schemeClr val="accent5"/>
                          </a:solidFill>
                          <a:latin typeface="+mj-lt"/>
                          <a:ea typeface="Open Sans" panose="020B0606030504020204" pitchFamily="34" charset="0"/>
                          <a:cs typeface="Exo Light"/>
                        </a:rPr>
                        <a:t>Ground Meats such as Turkey, Chicken, Beef</a:t>
                      </a:r>
                      <a:endParaRPr lang="en-US" sz="1000">
                        <a:solidFill>
                          <a:schemeClr val="accent5"/>
                        </a:solidFill>
                        <a:latin typeface="+mj-lt"/>
                      </a:endParaRPr>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endParaRPr lang="en-US"/>
                    </a:p>
                  </a:txBody>
                  <a:tcPr>
                    <a:lnL w="12700" cap="flat" cmpd="sng" algn="ctr">
                      <a:solidFill>
                        <a:srgbClr val="DCDEE0"/>
                      </a:solidFill>
                      <a:prstDash val="solid"/>
                      <a:round/>
                      <a:headEnd type="none" w="med" len="med"/>
                      <a:tailEnd type="none" w="med" len="med"/>
                    </a:lnL>
                    <a:lnR w="12700" cap="flat" cmpd="sng" algn="ctr">
                      <a:solidFill>
                        <a:srgbClr val="DCDEE0"/>
                      </a:solidFill>
                      <a:prstDash val="solid"/>
                      <a:round/>
                      <a:headEnd type="none" w="med" len="med"/>
                      <a:tailEnd type="none" w="med" len="med"/>
                    </a:lnR>
                    <a:lnT w="12700" cap="flat" cmpd="sng" algn="ctr">
                      <a:solidFill>
                        <a:srgbClr val="DCDEE0"/>
                      </a:solidFill>
                      <a:prstDash val="solid"/>
                      <a:round/>
                      <a:headEnd type="none" w="med" len="med"/>
                      <a:tailEnd type="none" w="med" len="med"/>
                    </a:lnT>
                    <a:lnB w="12700" cap="flat" cmpd="sng" algn="ctr">
                      <a:solidFill>
                        <a:srgbClr val="DCDEE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467125"/>
                  </a:ext>
                </a:extLst>
              </a:tr>
            </a:tbl>
          </a:graphicData>
        </a:graphic>
      </p:graphicFrame>
      <p:pic>
        <p:nvPicPr>
          <p:cNvPr id="381" name="Picture 380">
            <a:extLst>
              <a:ext uri="{FF2B5EF4-FFF2-40B4-BE49-F238E27FC236}">
                <a16:creationId xmlns:a16="http://schemas.microsoft.com/office/drawing/2014/main" id="{34352A1B-33CC-492A-873A-02BEA05E875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59167" y="2693117"/>
            <a:ext cx="825632" cy="805246"/>
          </a:xfrm>
          <a:prstGeom prst="rect">
            <a:avLst/>
          </a:prstGeom>
        </p:spPr>
      </p:pic>
      <p:sp>
        <p:nvSpPr>
          <p:cNvPr id="382" name="TextBox 381">
            <a:extLst>
              <a:ext uri="{FF2B5EF4-FFF2-40B4-BE49-F238E27FC236}">
                <a16:creationId xmlns:a16="http://schemas.microsoft.com/office/drawing/2014/main" id="{55E4082C-24E1-4E2B-8BAE-517E578EA5B3}"/>
              </a:ext>
            </a:extLst>
          </p:cNvPr>
          <p:cNvSpPr txBox="1"/>
          <p:nvPr/>
        </p:nvSpPr>
        <p:spPr>
          <a:xfrm>
            <a:off x="3857488" y="1915784"/>
            <a:ext cx="2293930" cy="646331"/>
          </a:xfrm>
          <a:prstGeom prst="rect">
            <a:avLst/>
          </a:prstGeom>
          <a:noFill/>
        </p:spPr>
        <p:txBody>
          <a:bodyPr wrap="square" rtlCol="0">
            <a:spAutoFit/>
          </a:bodyPr>
          <a:lstStyle/>
          <a:p>
            <a:pPr marL="0" marR="0" lvl="0" indent="0" algn="l" defTabSz="409575" rtl="0" eaLnBrk="0" fontAlgn="base" latinLnBrk="0" hangingPunct="0">
              <a:lnSpc>
                <a:spcPct val="12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87C9"/>
                </a:solidFill>
                <a:effectLst/>
                <a:uLnTx/>
                <a:uFillTx/>
                <a:latin typeface="Calibri"/>
                <a:ea typeface="Open Sans" panose="020B0606030504020204" pitchFamily="34" charset="0"/>
                <a:cs typeface="Open Sans" panose="020B0606030504020204" pitchFamily="34" charset="0"/>
                <a:sym typeface="Helvetica Light"/>
              </a:rPr>
              <a:t>Applications: </a:t>
            </a:r>
            <a:r>
              <a:rPr kumimoji="0" lang="en-US" sz="1000" b="0" i="0" u="none" strike="noStrike" kern="1200" cap="none" spc="0" normalizeH="0" baseline="0" noProof="0">
                <a:ln>
                  <a:noFill/>
                </a:ln>
                <a:solidFill>
                  <a:srgbClr val="4E4038"/>
                </a:solidFill>
                <a:effectLst/>
                <a:uLnTx/>
                <a:uFillTx/>
                <a:latin typeface="Calibri"/>
                <a:ea typeface="Open Sans" panose="020B0606030504020204" pitchFamily="34" charset="0"/>
                <a:cs typeface="Open Sans" panose="020B0606030504020204" pitchFamily="34" charset="0"/>
                <a:sym typeface="Helvetica Light"/>
              </a:rPr>
              <a:t>Salsa, Chicken Salad, Hummus, Tuna Salad, Seafood Salad, Dressings</a:t>
            </a:r>
          </a:p>
        </p:txBody>
      </p:sp>
      <p:sp>
        <p:nvSpPr>
          <p:cNvPr id="383" name="TextBox 382">
            <a:extLst>
              <a:ext uri="{FF2B5EF4-FFF2-40B4-BE49-F238E27FC236}">
                <a16:creationId xmlns:a16="http://schemas.microsoft.com/office/drawing/2014/main" id="{FEDC9EE5-2580-42EA-ABC7-E989C1F8540E}"/>
              </a:ext>
            </a:extLst>
          </p:cNvPr>
          <p:cNvSpPr txBox="1"/>
          <p:nvPr/>
        </p:nvSpPr>
        <p:spPr>
          <a:xfrm>
            <a:off x="3765322" y="1243527"/>
            <a:ext cx="2422274" cy="338554"/>
          </a:xfrm>
          <a:prstGeom prst="rect">
            <a:avLst/>
          </a:prstGeom>
          <a:noFill/>
        </p:spPr>
        <p:txBody>
          <a:bodyPr wrap="square" rtlCol="0" anchor="ctr">
            <a:spAutoFit/>
          </a:bodyPr>
          <a:lstStyle/>
          <a:p>
            <a:pPr marL="0" marR="0" lvl="0" indent="0" algn="ctr" defTabSz="4095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Open Sans" panose="020B0606030504020204" pitchFamily="34" charset="0"/>
                <a:cs typeface="Open Sans" panose="020B0606030504020204" pitchFamily="34" charset="0"/>
                <a:sym typeface="Helvetica Light"/>
              </a:rPr>
              <a:t>WET SALADS, DIPS, SALSA</a:t>
            </a:r>
          </a:p>
        </p:txBody>
      </p:sp>
      <p:pic>
        <p:nvPicPr>
          <p:cNvPr id="384" name="Picture 383">
            <a:extLst>
              <a:ext uri="{FF2B5EF4-FFF2-40B4-BE49-F238E27FC236}">
                <a16:creationId xmlns:a16="http://schemas.microsoft.com/office/drawing/2014/main" id="{2DDCF666-50EC-4C81-9961-7AF6A4184333}"/>
              </a:ext>
            </a:extLst>
          </p:cNvPr>
          <p:cNvPicPr/>
          <p:nvPr/>
        </p:nvPicPr>
        <p:blipFill>
          <a:blip r:embed="rId18" cstate="print">
            <a:extLst>
              <a:ext uri="{28A0092B-C50C-407E-A947-70E740481C1C}">
                <a14:useLocalDpi xmlns:a14="http://schemas.microsoft.com/office/drawing/2010/main" val="0"/>
              </a:ext>
            </a:extLst>
          </a:blip>
          <a:stretch>
            <a:fillRect/>
          </a:stretch>
        </p:blipFill>
        <p:spPr>
          <a:xfrm>
            <a:off x="5513476" y="2825763"/>
            <a:ext cx="776623" cy="539955"/>
          </a:xfrm>
          <a:prstGeom prst="rect">
            <a:avLst/>
          </a:prstGeom>
        </p:spPr>
      </p:pic>
      <p:pic>
        <p:nvPicPr>
          <p:cNvPr id="385" name="Picture 384">
            <a:extLst>
              <a:ext uri="{FF2B5EF4-FFF2-40B4-BE49-F238E27FC236}">
                <a16:creationId xmlns:a16="http://schemas.microsoft.com/office/drawing/2014/main" id="{28A3F31A-F90F-446B-B2BE-7D0C0E919A28}"/>
              </a:ext>
            </a:extLst>
          </p:cNvPr>
          <p:cNvPicPr/>
          <p:nvPr/>
        </p:nvPicPr>
        <p:blipFill>
          <a:blip r:embed="rId19" cstate="print">
            <a:extLst>
              <a:ext uri="{28A0092B-C50C-407E-A947-70E740481C1C}">
                <a14:useLocalDpi xmlns:a14="http://schemas.microsoft.com/office/drawing/2010/main" val="0"/>
              </a:ext>
            </a:extLst>
          </a:blip>
          <a:stretch>
            <a:fillRect/>
          </a:stretch>
        </p:blipFill>
        <p:spPr>
          <a:xfrm>
            <a:off x="3835374" y="2768382"/>
            <a:ext cx="688795" cy="654717"/>
          </a:xfrm>
          <a:prstGeom prst="rect">
            <a:avLst/>
          </a:prstGeom>
        </p:spPr>
      </p:pic>
      <p:grpSp>
        <p:nvGrpSpPr>
          <p:cNvPr id="386" name="Group 385">
            <a:extLst>
              <a:ext uri="{FF2B5EF4-FFF2-40B4-BE49-F238E27FC236}">
                <a16:creationId xmlns:a16="http://schemas.microsoft.com/office/drawing/2014/main" id="{783A6605-A0CD-4316-A41B-4F409C8FFF9B}"/>
              </a:ext>
            </a:extLst>
          </p:cNvPr>
          <p:cNvGrpSpPr/>
          <p:nvPr/>
        </p:nvGrpSpPr>
        <p:grpSpPr>
          <a:xfrm>
            <a:off x="4378996" y="1591435"/>
            <a:ext cx="1053918" cy="341433"/>
            <a:chOff x="1769976" y="3687871"/>
            <a:chExt cx="1053918" cy="341433"/>
          </a:xfrm>
        </p:grpSpPr>
        <p:pic>
          <p:nvPicPr>
            <p:cNvPr id="387" name="Picture 386" descr="Untitled-1.png">
              <a:extLst>
                <a:ext uri="{FF2B5EF4-FFF2-40B4-BE49-F238E27FC236}">
                  <a16:creationId xmlns:a16="http://schemas.microsoft.com/office/drawing/2014/main" id="{6F0667B7-CD2B-4F0F-94DD-BFB32ABA4C0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656876" y="3784240"/>
              <a:ext cx="167018" cy="148694"/>
            </a:xfrm>
            <a:prstGeom prst="rect">
              <a:avLst/>
            </a:prstGeom>
          </p:spPr>
        </p:pic>
        <p:pic>
          <p:nvPicPr>
            <p:cNvPr id="388" name="Picture 387" descr="Untitled-1.png">
              <a:extLst>
                <a:ext uri="{FF2B5EF4-FFF2-40B4-BE49-F238E27FC236}">
                  <a16:creationId xmlns:a16="http://schemas.microsoft.com/office/drawing/2014/main" id="{B7CAD02E-3A1C-4F5D-8347-1B17AC433D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69976" y="3760968"/>
              <a:ext cx="280171" cy="195239"/>
            </a:xfrm>
            <a:prstGeom prst="rect">
              <a:avLst/>
            </a:prstGeom>
          </p:spPr>
        </p:pic>
        <p:pic>
          <p:nvPicPr>
            <p:cNvPr id="389" name="Picture 388" descr="Untitled-1.png">
              <a:extLst>
                <a:ext uri="{FF2B5EF4-FFF2-40B4-BE49-F238E27FC236}">
                  <a16:creationId xmlns:a16="http://schemas.microsoft.com/office/drawing/2014/main" id="{C07ECA90-8DF9-4965-9A2A-6DEFAA806B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378006" y="3771817"/>
              <a:ext cx="249031" cy="173540"/>
            </a:xfrm>
            <a:prstGeom prst="rect">
              <a:avLst/>
            </a:prstGeom>
          </p:spPr>
        </p:pic>
        <p:pic>
          <p:nvPicPr>
            <p:cNvPr id="390" name="Picture 389" descr="icons.png">
              <a:extLst>
                <a:ext uri="{FF2B5EF4-FFF2-40B4-BE49-F238E27FC236}">
                  <a16:creationId xmlns:a16="http://schemas.microsoft.com/office/drawing/2014/main" id="{0D651721-CA87-4C0C-B08B-0BF216657B6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079987" y="3687871"/>
              <a:ext cx="268179" cy="341433"/>
            </a:xfrm>
            <a:prstGeom prst="rect">
              <a:avLst/>
            </a:prstGeom>
          </p:spPr>
        </p:pic>
      </p:grpSp>
      <p:sp>
        <p:nvSpPr>
          <p:cNvPr id="391" name="Isosceles Triangle 390">
            <a:extLst>
              <a:ext uri="{FF2B5EF4-FFF2-40B4-BE49-F238E27FC236}">
                <a16:creationId xmlns:a16="http://schemas.microsoft.com/office/drawing/2014/main" id="{F416DE44-DD71-4B77-899E-09C48A8BF672}"/>
              </a:ext>
            </a:extLst>
          </p:cNvPr>
          <p:cNvSpPr/>
          <p:nvPr/>
        </p:nvSpPr>
        <p:spPr>
          <a:xfrm rot="5400000">
            <a:off x="769708" y="3710484"/>
            <a:ext cx="692211" cy="149512"/>
          </a:xfrm>
          <a:prstGeom prst="triangl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sym typeface="Helvetica Light"/>
            </a:endParaRPr>
          </a:p>
        </p:txBody>
      </p:sp>
      <p:grpSp>
        <p:nvGrpSpPr>
          <p:cNvPr id="392" name="Group 391">
            <a:extLst>
              <a:ext uri="{FF2B5EF4-FFF2-40B4-BE49-F238E27FC236}">
                <a16:creationId xmlns:a16="http://schemas.microsoft.com/office/drawing/2014/main" id="{73392B5B-4E11-4C8E-8481-0EB7B9A9DB06}"/>
              </a:ext>
            </a:extLst>
          </p:cNvPr>
          <p:cNvGrpSpPr/>
          <p:nvPr/>
        </p:nvGrpSpPr>
        <p:grpSpPr>
          <a:xfrm>
            <a:off x="6990885" y="4752897"/>
            <a:ext cx="1124167" cy="360921"/>
            <a:chOff x="5620331" y="2309505"/>
            <a:chExt cx="1124167" cy="360921"/>
          </a:xfrm>
        </p:grpSpPr>
        <p:pic>
          <p:nvPicPr>
            <p:cNvPr id="393" name="Picture 392" descr="Untitled-1.png">
              <a:extLst>
                <a:ext uri="{FF2B5EF4-FFF2-40B4-BE49-F238E27FC236}">
                  <a16:creationId xmlns:a16="http://schemas.microsoft.com/office/drawing/2014/main" id="{37254498-0059-49F4-AAEE-A0EABCEDD6E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20331" y="2405131"/>
              <a:ext cx="308188" cy="206383"/>
            </a:xfrm>
            <a:prstGeom prst="rect">
              <a:avLst/>
            </a:prstGeom>
          </p:spPr>
        </p:pic>
        <p:pic>
          <p:nvPicPr>
            <p:cNvPr id="394" name="Picture 393" descr="Untitled-1.png">
              <a:extLst>
                <a:ext uri="{FF2B5EF4-FFF2-40B4-BE49-F238E27FC236}">
                  <a16:creationId xmlns:a16="http://schemas.microsoft.com/office/drawing/2014/main" id="{D58E93C1-3BD8-434F-A858-9F03C73AAB3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08249" y="2412542"/>
              <a:ext cx="273934" cy="183445"/>
            </a:xfrm>
            <a:prstGeom prst="rect">
              <a:avLst/>
            </a:prstGeom>
          </p:spPr>
        </p:pic>
        <p:pic>
          <p:nvPicPr>
            <p:cNvPr id="395" name="Picture 394" descr="Untitled-1.png">
              <a:extLst>
                <a:ext uri="{FF2B5EF4-FFF2-40B4-BE49-F238E27FC236}">
                  <a16:creationId xmlns:a16="http://schemas.microsoft.com/office/drawing/2014/main" id="{A353DF7E-2942-4C4F-BFB0-E92D27C4AEF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503269" y="2405131"/>
              <a:ext cx="241229" cy="206383"/>
            </a:xfrm>
            <a:prstGeom prst="rect">
              <a:avLst/>
            </a:prstGeom>
          </p:spPr>
        </p:pic>
        <p:pic>
          <p:nvPicPr>
            <p:cNvPr id="396" name="Picture 395" descr="icons.png">
              <a:extLst>
                <a:ext uri="{FF2B5EF4-FFF2-40B4-BE49-F238E27FC236}">
                  <a16:creationId xmlns:a16="http://schemas.microsoft.com/office/drawing/2014/main" id="{D6546CC1-CAB4-4AFE-98C3-06EB4EFD82F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916992" y="2309505"/>
              <a:ext cx="294997" cy="360921"/>
            </a:xfrm>
            <a:prstGeom prst="rect">
              <a:avLst/>
            </a:prstGeom>
          </p:spPr>
        </p:pic>
      </p:grpSp>
      <p:cxnSp>
        <p:nvCxnSpPr>
          <p:cNvPr id="397" name="Straight Connector 396">
            <a:extLst>
              <a:ext uri="{FF2B5EF4-FFF2-40B4-BE49-F238E27FC236}">
                <a16:creationId xmlns:a16="http://schemas.microsoft.com/office/drawing/2014/main" id="{88E261C3-4341-4138-815D-55B5C5614D6D}"/>
              </a:ext>
            </a:extLst>
          </p:cNvPr>
          <p:cNvCxnSpPr>
            <a:cxnSpLocks/>
          </p:cNvCxnSpPr>
          <p:nvPr/>
        </p:nvCxnSpPr>
        <p:spPr>
          <a:xfrm flipV="1">
            <a:off x="207071" y="4148853"/>
            <a:ext cx="8711196" cy="14166"/>
          </a:xfrm>
          <a:prstGeom prst="line">
            <a:avLst/>
          </a:prstGeom>
          <a:noFill/>
          <a:ln w="12700" cap="flat" cmpd="sng" algn="ctr">
            <a:solidFill>
              <a:srgbClr val="B2B2B2"/>
            </a:solidFill>
            <a:prstDash val="dash"/>
            <a:miter lim="800000"/>
          </a:ln>
          <a:effectLst/>
        </p:spPr>
      </p:cxnSp>
      <p:grpSp>
        <p:nvGrpSpPr>
          <p:cNvPr id="398" name="Group 397">
            <a:extLst>
              <a:ext uri="{FF2B5EF4-FFF2-40B4-BE49-F238E27FC236}">
                <a16:creationId xmlns:a16="http://schemas.microsoft.com/office/drawing/2014/main" id="{1A8F9F63-CBC9-4B70-AFCE-3A74D5F27B29}"/>
              </a:ext>
            </a:extLst>
          </p:cNvPr>
          <p:cNvGrpSpPr/>
          <p:nvPr/>
        </p:nvGrpSpPr>
        <p:grpSpPr>
          <a:xfrm>
            <a:off x="6990885" y="4471447"/>
            <a:ext cx="1128963" cy="370529"/>
            <a:chOff x="1841657" y="3871314"/>
            <a:chExt cx="1128963" cy="370529"/>
          </a:xfrm>
        </p:grpSpPr>
        <p:pic>
          <p:nvPicPr>
            <p:cNvPr id="399" name="Picture 398" descr="Untitled-1.png">
              <a:extLst>
                <a:ext uri="{FF2B5EF4-FFF2-40B4-BE49-F238E27FC236}">
                  <a16:creationId xmlns:a16="http://schemas.microsoft.com/office/drawing/2014/main" id="{1C05E110-D2C9-4B7E-BEAD-85370AF5AF1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41657" y="3967941"/>
              <a:ext cx="308188" cy="206383"/>
            </a:xfrm>
            <a:prstGeom prst="rect">
              <a:avLst/>
            </a:prstGeom>
          </p:spPr>
        </p:pic>
        <p:pic>
          <p:nvPicPr>
            <p:cNvPr id="400" name="Picture 399" descr="Untitled-1.png">
              <a:extLst>
                <a:ext uri="{FF2B5EF4-FFF2-40B4-BE49-F238E27FC236}">
                  <a16:creationId xmlns:a16="http://schemas.microsoft.com/office/drawing/2014/main" id="{661B6F15-3F71-4F32-A5C3-25B040AB3C9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429575" y="3994014"/>
              <a:ext cx="273934" cy="183445"/>
            </a:xfrm>
            <a:prstGeom prst="rect">
              <a:avLst/>
            </a:prstGeom>
          </p:spPr>
        </p:pic>
        <p:pic>
          <p:nvPicPr>
            <p:cNvPr id="401" name="Picture 400" descr="icons.png">
              <a:extLst>
                <a:ext uri="{FF2B5EF4-FFF2-40B4-BE49-F238E27FC236}">
                  <a16:creationId xmlns:a16="http://schemas.microsoft.com/office/drawing/2014/main" id="{E8210D10-DB99-4529-B1B6-8E2BEC53B0A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139049" y="3874640"/>
              <a:ext cx="294997" cy="360921"/>
            </a:xfrm>
            <a:prstGeom prst="rect">
              <a:avLst/>
            </a:prstGeom>
          </p:spPr>
        </p:pic>
        <p:pic>
          <p:nvPicPr>
            <p:cNvPr id="402" name="Picture 401" descr="icons.png">
              <a:extLst>
                <a:ext uri="{FF2B5EF4-FFF2-40B4-BE49-F238E27FC236}">
                  <a16:creationId xmlns:a16="http://schemas.microsoft.com/office/drawing/2014/main" id="{8E8476EC-A92B-40AE-BD8F-501F27358404}"/>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681242" y="3871314"/>
              <a:ext cx="289378" cy="370529"/>
            </a:xfrm>
            <a:prstGeom prst="rect">
              <a:avLst/>
            </a:prstGeom>
          </p:spPr>
        </p:pic>
      </p:grpSp>
      <p:grpSp>
        <p:nvGrpSpPr>
          <p:cNvPr id="403" name="Group 402">
            <a:extLst>
              <a:ext uri="{FF2B5EF4-FFF2-40B4-BE49-F238E27FC236}">
                <a16:creationId xmlns:a16="http://schemas.microsoft.com/office/drawing/2014/main" id="{BBFF212A-EBE1-4BAA-8967-5B202D7BB5CB}"/>
              </a:ext>
            </a:extLst>
          </p:cNvPr>
          <p:cNvGrpSpPr/>
          <p:nvPr/>
        </p:nvGrpSpPr>
        <p:grpSpPr>
          <a:xfrm>
            <a:off x="6990885" y="5343964"/>
            <a:ext cx="1124167" cy="360921"/>
            <a:chOff x="5637265" y="5393841"/>
            <a:chExt cx="1124167" cy="360921"/>
          </a:xfrm>
        </p:grpSpPr>
        <p:pic>
          <p:nvPicPr>
            <p:cNvPr id="404" name="Picture 403" descr="Untitled-1.png">
              <a:extLst>
                <a:ext uri="{FF2B5EF4-FFF2-40B4-BE49-F238E27FC236}">
                  <a16:creationId xmlns:a16="http://schemas.microsoft.com/office/drawing/2014/main" id="{C58207A6-C945-4FBB-804A-8AB83036B71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37265" y="5487002"/>
              <a:ext cx="308188" cy="206383"/>
            </a:xfrm>
            <a:prstGeom prst="rect">
              <a:avLst/>
            </a:prstGeom>
          </p:spPr>
        </p:pic>
        <p:pic>
          <p:nvPicPr>
            <p:cNvPr id="405" name="Picture 404" descr="Untitled-1.png">
              <a:extLst>
                <a:ext uri="{FF2B5EF4-FFF2-40B4-BE49-F238E27FC236}">
                  <a16:creationId xmlns:a16="http://schemas.microsoft.com/office/drawing/2014/main" id="{F5AA3C60-0CED-4207-A9D8-3332321AA51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25183" y="5494413"/>
              <a:ext cx="273934" cy="183445"/>
            </a:xfrm>
            <a:prstGeom prst="rect">
              <a:avLst/>
            </a:prstGeom>
          </p:spPr>
        </p:pic>
        <p:pic>
          <p:nvPicPr>
            <p:cNvPr id="406" name="Picture 405" descr="Untitled-1.png">
              <a:extLst>
                <a:ext uri="{FF2B5EF4-FFF2-40B4-BE49-F238E27FC236}">
                  <a16:creationId xmlns:a16="http://schemas.microsoft.com/office/drawing/2014/main" id="{5645D8B1-2B42-4400-AF30-3253859AA14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520203" y="5487002"/>
              <a:ext cx="241229" cy="206383"/>
            </a:xfrm>
            <a:prstGeom prst="rect">
              <a:avLst/>
            </a:prstGeom>
          </p:spPr>
        </p:pic>
        <p:pic>
          <p:nvPicPr>
            <p:cNvPr id="407" name="Picture 406" descr="icons.png">
              <a:extLst>
                <a:ext uri="{FF2B5EF4-FFF2-40B4-BE49-F238E27FC236}">
                  <a16:creationId xmlns:a16="http://schemas.microsoft.com/office/drawing/2014/main" id="{EC9544EE-7EFF-4B8D-A12D-D8B67B0EF8C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947357" y="5393841"/>
              <a:ext cx="294997" cy="360921"/>
            </a:xfrm>
            <a:prstGeom prst="rect">
              <a:avLst/>
            </a:prstGeom>
          </p:spPr>
        </p:pic>
      </p:grpSp>
      <p:grpSp>
        <p:nvGrpSpPr>
          <p:cNvPr id="408" name="Group 407">
            <a:extLst>
              <a:ext uri="{FF2B5EF4-FFF2-40B4-BE49-F238E27FC236}">
                <a16:creationId xmlns:a16="http://schemas.microsoft.com/office/drawing/2014/main" id="{84F6C723-1F0E-484A-871D-FBA38180EE44}"/>
              </a:ext>
            </a:extLst>
          </p:cNvPr>
          <p:cNvGrpSpPr/>
          <p:nvPr/>
        </p:nvGrpSpPr>
        <p:grpSpPr>
          <a:xfrm>
            <a:off x="6990885" y="5059927"/>
            <a:ext cx="591658" cy="360921"/>
            <a:chOff x="7152616" y="4925001"/>
            <a:chExt cx="591658" cy="360921"/>
          </a:xfrm>
        </p:grpSpPr>
        <p:pic>
          <p:nvPicPr>
            <p:cNvPr id="409" name="Picture 408" descr="Untitled-1.png">
              <a:extLst>
                <a:ext uri="{FF2B5EF4-FFF2-40B4-BE49-F238E27FC236}">
                  <a16:creationId xmlns:a16="http://schemas.microsoft.com/office/drawing/2014/main" id="{99971BF8-CBDC-4B7B-820E-D6CFE031E7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152616" y="5020627"/>
              <a:ext cx="308188" cy="206383"/>
            </a:xfrm>
            <a:prstGeom prst="rect">
              <a:avLst/>
            </a:prstGeom>
          </p:spPr>
        </p:pic>
        <p:pic>
          <p:nvPicPr>
            <p:cNvPr id="410" name="Picture 409" descr="icons.png">
              <a:extLst>
                <a:ext uri="{FF2B5EF4-FFF2-40B4-BE49-F238E27FC236}">
                  <a16:creationId xmlns:a16="http://schemas.microsoft.com/office/drawing/2014/main" id="{ADACCB39-BE82-40A1-AF9A-22CA4540C61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449277" y="4925001"/>
              <a:ext cx="294997" cy="360921"/>
            </a:xfrm>
            <a:prstGeom prst="rect">
              <a:avLst/>
            </a:prstGeom>
          </p:spPr>
        </p:pic>
      </p:grpSp>
      <p:cxnSp>
        <p:nvCxnSpPr>
          <p:cNvPr id="411" name="Straight Connector 410">
            <a:extLst>
              <a:ext uri="{FF2B5EF4-FFF2-40B4-BE49-F238E27FC236}">
                <a16:creationId xmlns:a16="http://schemas.microsoft.com/office/drawing/2014/main" id="{9FE8769F-FDA4-4E4C-A832-746B285CDB07}"/>
              </a:ext>
            </a:extLst>
          </p:cNvPr>
          <p:cNvCxnSpPr>
            <a:cxnSpLocks/>
          </p:cNvCxnSpPr>
          <p:nvPr/>
        </p:nvCxnSpPr>
        <p:spPr>
          <a:xfrm flipV="1">
            <a:off x="3713064" y="1306708"/>
            <a:ext cx="0" cy="2697955"/>
          </a:xfrm>
          <a:prstGeom prst="line">
            <a:avLst/>
          </a:prstGeom>
          <a:noFill/>
          <a:ln w="12700" cap="flat" cmpd="sng" algn="ctr">
            <a:solidFill>
              <a:srgbClr val="B2B2B2"/>
            </a:solidFill>
            <a:prstDash val="dash"/>
            <a:miter lim="800000"/>
          </a:ln>
          <a:effectLst/>
        </p:spPr>
      </p:cxnSp>
      <p:cxnSp>
        <p:nvCxnSpPr>
          <p:cNvPr id="412" name="Straight Connector 411">
            <a:extLst>
              <a:ext uri="{FF2B5EF4-FFF2-40B4-BE49-F238E27FC236}">
                <a16:creationId xmlns:a16="http://schemas.microsoft.com/office/drawing/2014/main" id="{69032AC6-60B4-4343-A797-46D75F6C1953}"/>
              </a:ext>
            </a:extLst>
          </p:cNvPr>
          <p:cNvCxnSpPr>
            <a:cxnSpLocks/>
          </p:cNvCxnSpPr>
          <p:nvPr/>
        </p:nvCxnSpPr>
        <p:spPr>
          <a:xfrm flipV="1">
            <a:off x="6249003" y="1306708"/>
            <a:ext cx="0" cy="2697955"/>
          </a:xfrm>
          <a:prstGeom prst="line">
            <a:avLst/>
          </a:prstGeom>
          <a:noFill/>
          <a:ln w="12700" cap="flat" cmpd="sng" algn="ctr">
            <a:solidFill>
              <a:srgbClr val="B2B2B2"/>
            </a:solidFill>
            <a:prstDash val="dash"/>
            <a:miter lim="800000"/>
          </a:ln>
          <a:effectLst/>
        </p:spPr>
      </p:cxnSp>
      <p:sp>
        <p:nvSpPr>
          <p:cNvPr id="413" name="TextBox 412">
            <a:extLst>
              <a:ext uri="{FF2B5EF4-FFF2-40B4-BE49-F238E27FC236}">
                <a16:creationId xmlns:a16="http://schemas.microsoft.com/office/drawing/2014/main" id="{3E1D47C5-22B8-45D1-8F59-6B0B16B101E4}"/>
              </a:ext>
            </a:extLst>
          </p:cNvPr>
          <p:cNvSpPr txBox="1"/>
          <p:nvPr/>
        </p:nvSpPr>
        <p:spPr>
          <a:xfrm>
            <a:off x="2276669" y="3278654"/>
            <a:ext cx="4572000" cy="48731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92C2F"/>
              </a:solidFill>
              <a:effectLst/>
              <a:uLnTx/>
              <a:uFillTx/>
              <a:latin typeface="Calibri"/>
              <a:ea typeface="+mn-ea"/>
              <a:cs typeface="Calibri"/>
              <a:sym typeface="Helvetica Light"/>
            </a:endParaRPr>
          </a:p>
        </p:txBody>
      </p:sp>
      <p:grpSp>
        <p:nvGrpSpPr>
          <p:cNvPr id="414" name="Group 413">
            <a:extLst>
              <a:ext uri="{FF2B5EF4-FFF2-40B4-BE49-F238E27FC236}">
                <a16:creationId xmlns:a16="http://schemas.microsoft.com/office/drawing/2014/main" id="{405BB252-47FF-4163-B6D0-5379317C2A8C}"/>
              </a:ext>
            </a:extLst>
          </p:cNvPr>
          <p:cNvGrpSpPr/>
          <p:nvPr/>
        </p:nvGrpSpPr>
        <p:grpSpPr>
          <a:xfrm>
            <a:off x="6349673" y="3454803"/>
            <a:ext cx="2598449" cy="604264"/>
            <a:chOff x="6274161" y="3333212"/>
            <a:chExt cx="2598449" cy="604264"/>
          </a:xfrm>
        </p:grpSpPr>
        <p:pic>
          <p:nvPicPr>
            <p:cNvPr id="415" name="Picture 4" descr="Image result for new whole foods logo png">
              <a:extLst>
                <a:ext uri="{FF2B5EF4-FFF2-40B4-BE49-F238E27FC236}">
                  <a16:creationId xmlns:a16="http://schemas.microsoft.com/office/drawing/2014/main" id="{0E4BA006-2F48-441A-98DA-B9D4F8485E0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81740" y="3394115"/>
              <a:ext cx="543361" cy="543361"/>
            </a:xfrm>
            <a:prstGeom prst="rect">
              <a:avLst/>
            </a:prstGeom>
            <a:noFill/>
            <a:extLst>
              <a:ext uri="{909E8E84-426E-40DD-AFC4-6F175D3DCCD1}">
                <a14:hiddenFill xmlns:a14="http://schemas.microsoft.com/office/drawing/2010/main">
                  <a:solidFill>
                    <a:srgbClr val="FFFFFF"/>
                  </a:solidFill>
                </a14:hiddenFill>
              </a:ext>
            </a:extLst>
          </p:spPr>
        </p:pic>
        <p:pic>
          <p:nvPicPr>
            <p:cNvPr id="416" name="Picture 6" descr="Image result for evolution fresh logo png">
              <a:extLst>
                <a:ext uri="{FF2B5EF4-FFF2-40B4-BE49-F238E27FC236}">
                  <a16:creationId xmlns:a16="http://schemas.microsoft.com/office/drawing/2014/main" id="{4912B37D-CDC7-47CC-B3D2-56D577B887F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4161" y="3333212"/>
              <a:ext cx="902612" cy="601742"/>
            </a:xfrm>
            <a:prstGeom prst="rect">
              <a:avLst/>
            </a:prstGeom>
            <a:noFill/>
            <a:extLst>
              <a:ext uri="{909E8E84-426E-40DD-AFC4-6F175D3DCCD1}">
                <a14:hiddenFill xmlns:a14="http://schemas.microsoft.com/office/drawing/2010/main">
                  <a:solidFill>
                    <a:srgbClr val="FFFFFF"/>
                  </a:solidFill>
                </a14:hiddenFill>
              </a:ext>
            </a:extLst>
          </p:spPr>
        </p:pic>
        <p:pic>
          <p:nvPicPr>
            <p:cNvPr id="417" name="Picture 8" descr="Image result for daily greens logo png">
              <a:extLst>
                <a:ext uri="{FF2B5EF4-FFF2-40B4-BE49-F238E27FC236}">
                  <a16:creationId xmlns:a16="http://schemas.microsoft.com/office/drawing/2014/main" id="{E6B78C04-2B44-45E1-A50F-8AD2CEFCF88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95010" y="3452510"/>
              <a:ext cx="377600" cy="420313"/>
            </a:xfrm>
            <a:prstGeom prst="rect">
              <a:avLst/>
            </a:prstGeom>
            <a:noFill/>
            <a:extLst>
              <a:ext uri="{909E8E84-426E-40DD-AFC4-6F175D3DCCD1}">
                <a14:hiddenFill xmlns:a14="http://schemas.microsoft.com/office/drawing/2010/main">
                  <a:solidFill>
                    <a:srgbClr val="FFFFFF"/>
                  </a:solidFill>
                </a14:hiddenFill>
              </a:ext>
            </a:extLst>
          </p:spPr>
        </p:pic>
        <p:pic>
          <p:nvPicPr>
            <p:cNvPr id="418" name="Picture 10" descr="Image result for suja logo png">
              <a:extLst>
                <a:ext uri="{FF2B5EF4-FFF2-40B4-BE49-F238E27FC236}">
                  <a16:creationId xmlns:a16="http://schemas.microsoft.com/office/drawing/2014/main" id="{44C3BCD2-1EE4-44D3-BE1E-D03B0B9633A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12145" y="3424056"/>
              <a:ext cx="530232" cy="496231"/>
            </a:xfrm>
            <a:prstGeom prst="rect">
              <a:avLst/>
            </a:prstGeom>
            <a:noFill/>
            <a:extLst>
              <a:ext uri="{909E8E84-426E-40DD-AFC4-6F175D3DCCD1}">
                <a14:hiddenFill xmlns:a14="http://schemas.microsoft.com/office/drawing/2010/main">
                  <a:solidFill>
                    <a:srgbClr val="FFFFFF"/>
                  </a:solidFill>
                </a14:hiddenFill>
              </a:ext>
            </a:extLst>
          </p:spPr>
        </p:pic>
      </p:grpSp>
      <p:pic>
        <p:nvPicPr>
          <p:cNvPr id="419" name="Picture 12" descr="Image result for trader joe's logo png">
            <a:extLst>
              <a:ext uri="{FF2B5EF4-FFF2-40B4-BE49-F238E27FC236}">
                <a16:creationId xmlns:a16="http://schemas.microsoft.com/office/drawing/2014/main" id="{27A224B9-A1A4-48C9-B6B0-806A0D92C10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68654" y="3545959"/>
            <a:ext cx="442610" cy="461966"/>
          </a:xfrm>
          <a:prstGeom prst="rect">
            <a:avLst/>
          </a:prstGeom>
          <a:noFill/>
          <a:extLst>
            <a:ext uri="{909E8E84-426E-40DD-AFC4-6F175D3DCCD1}">
              <a14:hiddenFill xmlns:a14="http://schemas.microsoft.com/office/drawing/2010/main">
                <a:solidFill>
                  <a:srgbClr val="FFFFFF"/>
                </a:solidFill>
              </a14:hiddenFill>
            </a:ext>
          </a:extLst>
        </p:spPr>
      </p:pic>
      <p:pic>
        <p:nvPicPr>
          <p:cNvPr id="420" name="Picture 14" descr="Image result for wholly guacamole logo png">
            <a:extLst>
              <a:ext uri="{FF2B5EF4-FFF2-40B4-BE49-F238E27FC236}">
                <a16:creationId xmlns:a16="http://schemas.microsoft.com/office/drawing/2014/main" id="{FFC64C7B-65E3-41EC-9B8B-FBDC94F0B7D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275770" y="3636634"/>
            <a:ext cx="735463" cy="235348"/>
          </a:xfrm>
          <a:prstGeom prst="rect">
            <a:avLst/>
          </a:prstGeom>
          <a:noFill/>
          <a:extLst>
            <a:ext uri="{909E8E84-426E-40DD-AFC4-6F175D3DCCD1}">
              <a14:hiddenFill xmlns:a14="http://schemas.microsoft.com/office/drawing/2010/main">
                <a:solidFill>
                  <a:srgbClr val="FFFFFF"/>
                </a:solidFill>
              </a14:hiddenFill>
            </a:ext>
          </a:extLst>
        </p:spPr>
      </p:pic>
      <p:pic>
        <p:nvPicPr>
          <p:cNvPr id="421" name="Picture 420">
            <a:extLst>
              <a:ext uri="{FF2B5EF4-FFF2-40B4-BE49-F238E27FC236}">
                <a16:creationId xmlns:a16="http://schemas.microsoft.com/office/drawing/2014/main" id="{07D9F2C3-3B0A-468F-B978-5C73AA7AAB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08105" y="3415994"/>
            <a:ext cx="590462" cy="619954"/>
          </a:xfrm>
          <a:prstGeom prst="rect">
            <a:avLst/>
          </a:prstGeom>
        </p:spPr>
      </p:pic>
      <p:pic>
        <p:nvPicPr>
          <p:cNvPr id="422" name="Picture 16" descr="Image result for sam's club logo png">
            <a:extLst>
              <a:ext uri="{FF2B5EF4-FFF2-40B4-BE49-F238E27FC236}">
                <a16:creationId xmlns:a16="http://schemas.microsoft.com/office/drawing/2014/main" id="{351CE4D6-FDEB-47DE-B87C-FB86C9058DA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762374" y="3525234"/>
            <a:ext cx="482941" cy="482941"/>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18" descr="Image result for hormel natural choice logo png">
            <a:extLst>
              <a:ext uri="{FF2B5EF4-FFF2-40B4-BE49-F238E27FC236}">
                <a16:creationId xmlns:a16="http://schemas.microsoft.com/office/drawing/2014/main" id="{4A4C6E79-6A6E-4B8E-B04D-11F8F22A46F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38594" y="3583385"/>
            <a:ext cx="534437" cy="375339"/>
          </a:xfrm>
          <a:prstGeom prst="rect">
            <a:avLst/>
          </a:prstGeom>
          <a:noFill/>
          <a:extLst>
            <a:ext uri="{909E8E84-426E-40DD-AFC4-6F175D3DCCD1}">
              <a14:hiddenFill xmlns:a14="http://schemas.microsoft.com/office/drawing/2010/main">
                <a:solidFill>
                  <a:srgbClr val="FFFFFF"/>
                </a:solidFill>
              </a14:hiddenFill>
            </a:ext>
          </a:extLst>
        </p:spPr>
      </p:pic>
      <p:pic>
        <p:nvPicPr>
          <p:cNvPr id="424" name="Picture 423">
            <a:extLst>
              <a:ext uri="{FF2B5EF4-FFF2-40B4-BE49-F238E27FC236}">
                <a16:creationId xmlns:a16="http://schemas.microsoft.com/office/drawing/2014/main" id="{3A9A8668-9ABC-47C5-97AF-10006E97A0A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089700" y="3623863"/>
            <a:ext cx="580511" cy="331252"/>
          </a:xfrm>
          <a:prstGeom prst="rect">
            <a:avLst/>
          </a:prstGeom>
        </p:spPr>
      </p:pic>
      <p:pic>
        <p:nvPicPr>
          <p:cNvPr id="425" name="Picture 424">
            <a:extLst>
              <a:ext uri="{FF2B5EF4-FFF2-40B4-BE49-F238E27FC236}">
                <a16:creationId xmlns:a16="http://schemas.microsoft.com/office/drawing/2014/main" id="{4DBF4304-E836-4495-A48F-08184A2008D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09126" y="3619589"/>
            <a:ext cx="742253" cy="265726"/>
          </a:xfrm>
          <a:prstGeom prst="rect">
            <a:avLst/>
          </a:prstGeom>
        </p:spPr>
      </p:pic>
      <p:pic>
        <p:nvPicPr>
          <p:cNvPr id="426" name="Picture 2" descr="Image result for bolthouse logo png">
            <a:extLst>
              <a:ext uri="{FF2B5EF4-FFF2-40B4-BE49-F238E27FC236}">
                <a16:creationId xmlns:a16="http://schemas.microsoft.com/office/drawing/2014/main" id="{2F9D73FF-E9C8-4A2B-A67A-AF9F0986363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530656" y="3586131"/>
            <a:ext cx="663411" cy="38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11506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4730750" y="-19050"/>
            <a:ext cx="4451350" cy="3917950"/>
          </a:xfrm>
          <a:custGeom>
            <a:avLst/>
            <a:gdLst>
              <a:gd name="connsiteX0" fmla="*/ 19050 w 4451350"/>
              <a:gd name="connsiteY0" fmla="*/ 0 h 3917950"/>
              <a:gd name="connsiteX1" fmla="*/ 19050 w 4451350"/>
              <a:gd name="connsiteY1" fmla="*/ 0 h 3917950"/>
              <a:gd name="connsiteX2" fmla="*/ 4451350 w 4451350"/>
              <a:gd name="connsiteY2" fmla="*/ 6350 h 3917950"/>
              <a:gd name="connsiteX3" fmla="*/ 4368800 w 4451350"/>
              <a:gd name="connsiteY3" fmla="*/ 1530350 h 3917950"/>
              <a:gd name="connsiteX4" fmla="*/ 4318000 w 4451350"/>
              <a:gd name="connsiteY4" fmla="*/ 1987550 h 3917950"/>
              <a:gd name="connsiteX5" fmla="*/ 3746500 w 4451350"/>
              <a:gd name="connsiteY5" fmla="*/ 3041650 h 3917950"/>
              <a:gd name="connsiteX6" fmla="*/ 3251200 w 4451350"/>
              <a:gd name="connsiteY6" fmla="*/ 3917950 h 3917950"/>
              <a:gd name="connsiteX7" fmla="*/ 2609850 w 4451350"/>
              <a:gd name="connsiteY7" fmla="*/ 2933700 h 3917950"/>
              <a:gd name="connsiteX8" fmla="*/ 1346200 w 4451350"/>
              <a:gd name="connsiteY8" fmla="*/ 2978150 h 3917950"/>
              <a:gd name="connsiteX9" fmla="*/ 0 w 4451350"/>
              <a:gd name="connsiteY9" fmla="*/ 2139950 h 3917950"/>
              <a:gd name="connsiteX10" fmla="*/ 19050 w 4451350"/>
              <a:gd name="connsiteY10" fmla="*/ 0 h 391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51350" h="3917950">
                <a:moveTo>
                  <a:pt x="19050" y="0"/>
                </a:moveTo>
                <a:lnTo>
                  <a:pt x="19050" y="0"/>
                </a:lnTo>
                <a:lnTo>
                  <a:pt x="4451350" y="6350"/>
                </a:lnTo>
                <a:lnTo>
                  <a:pt x="4368800" y="1530350"/>
                </a:lnTo>
                <a:lnTo>
                  <a:pt x="4318000" y="1987550"/>
                </a:lnTo>
                <a:lnTo>
                  <a:pt x="3746500" y="3041650"/>
                </a:lnTo>
                <a:lnTo>
                  <a:pt x="3251200" y="3917950"/>
                </a:lnTo>
                <a:lnTo>
                  <a:pt x="2609850" y="2933700"/>
                </a:lnTo>
                <a:lnTo>
                  <a:pt x="1346200" y="2978150"/>
                </a:lnTo>
                <a:lnTo>
                  <a:pt x="0" y="2139950"/>
                </a:lnTo>
                <a:lnTo>
                  <a:pt x="19050" y="0"/>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Freeform 3"/>
          <p:cNvSpPr/>
          <p:nvPr/>
        </p:nvSpPr>
        <p:spPr>
          <a:xfrm flipH="1">
            <a:off x="-82102"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BENEFITS OF OUTSOURCING</a:t>
            </a:r>
          </a:p>
        </p:txBody>
      </p:sp>
      <p:sp>
        <p:nvSpPr>
          <p:cNvPr id="37" name="Rectangle 36"/>
          <p:cNvSpPr/>
          <p:nvPr/>
        </p:nvSpPr>
        <p:spPr>
          <a:xfrm>
            <a:off x="661999" y="3078121"/>
            <a:ext cx="2360890" cy="511821"/>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p:nvSpPr>
        <p:spPr>
          <a:xfrm>
            <a:off x="661999" y="3589942"/>
            <a:ext cx="2360890" cy="1210653"/>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Text Placeholder 3">
            <a:extLst>
              <a:ext uri="{FF2B5EF4-FFF2-40B4-BE49-F238E27FC236}">
                <a16:creationId xmlns:a16="http://schemas.microsoft.com/office/drawing/2014/main" id="{BEB1A65A-D13A-48B6-8264-F4319823A10B}"/>
              </a:ext>
            </a:extLst>
          </p:cNvPr>
          <p:cNvSpPr txBox="1">
            <a:spLocks/>
          </p:cNvSpPr>
          <p:nvPr/>
        </p:nvSpPr>
        <p:spPr>
          <a:xfrm>
            <a:off x="816141" y="3196604"/>
            <a:ext cx="2352800" cy="1150686"/>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300" b="0" dirty="0">
                <a:latin typeface="Exo Regular"/>
                <a:ea typeface="Open Sans" panose="020B0606030504020204" pitchFamily="34" charset="0"/>
                <a:cs typeface="Exo Regular"/>
              </a:rPr>
              <a:t>NO CAPITAL INVESTMENT</a:t>
            </a:r>
          </a:p>
          <a:p>
            <a:pPr marL="0" indent="0" algn="l">
              <a:lnSpc>
                <a:spcPts val="0"/>
              </a:lnSpc>
              <a:buNone/>
            </a:pPr>
            <a:endParaRPr lang="en-US" sz="1000" b="0" cap="none" dirty="0">
              <a:solidFill>
                <a:schemeClr val="tx1"/>
              </a:solidFill>
              <a:latin typeface="Exo Light"/>
              <a:ea typeface="Open Sans" panose="020B0606030504020204" pitchFamily="34" charset="0"/>
              <a:cs typeface="Exo Light"/>
            </a:endParaRPr>
          </a:p>
          <a:p>
            <a:pPr marL="0" indent="0" algn="l">
              <a:buNone/>
            </a:pPr>
            <a:r>
              <a:rPr lang="en-US" sz="1000" b="0" cap="none" dirty="0">
                <a:solidFill>
                  <a:schemeClr val="tx1"/>
                </a:solidFill>
                <a:latin typeface="Exo Light"/>
                <a:ea typeface="Open Sans" panose="020B0606030504020204" pitchFamily="34" charset="0"/>
                <a:cs typeface="Exo Light"/>
              </a:rPr>
              <a:t>Third-party HPP processing allows you the freedom to adjust product Capacity and frequency at any time without a huge capital investment.</a:t>
            </a:r>
          </a:p>
        </p:txBody>
      </p:sp>
      <p:sp>
        <p:nvSpPr>
          <p:cNvPr id="40" name="Rectangle 39"/>
          <p:cNvSpPr/>
          <p:nvPr/>
        </p:nvSpPr>
        <p:spPr>
          <a:xfrm>
            <a:off x="3186017" y="3078121"/>
            <a:ext cx="2425608" cy="511821"/>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p:nvSpPr>
        <p:spPr>
          <a:xfrm>
            <a:off x="3186017" y="3589942"/>
            <a:ext cx="2425608" cy="1210653"/>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Text Placeholder 3">
            <a:extLst>
              <a:ext uri="{FF2B5EF4-FFF2-40B4-BE49-F238E27FC236}">
                <a16:creationId xmlns:a16="http://schemas.microsoft.com/office/drawing/2014/main" id="{BEB1A65A-D13A-48B6-8264-F4319823A10B}"/>
              </a:ext>
            </a:extLst>
          </p:cNvPr>
          <p:cNvSpPr txBox="1">
            <a:spLocks/>
          </p:cNvSpPr>
          <p:nvPr/>
        </p:nvSpPr>
        <p:spPr>
          <a:xfrm>
            <a:off x="3384988" y="3078121"/>
            <a:ext cx="2425608" cy="174515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300" b="0" dirty="0">
                <a:latin typeface="Exo Regular"/>
                <a:ea typeface="Open Sans" panose="020B0606030504020204" pitchFamily="34" charset="0"/>
                <a:cs typeface="Exo Regular"/>
              </a:rPr>
              <a:t>QUICK STARTUP &amp; </a:t>
            </a:r>
            <a:br>
              <a:rPr lang="en-US" sz="1300" b="0" dirty="0">
                <a:latin typeface="Exo Regular"/>
                <a:ea typeface="Open Sans" panose="020B0606030504020204" pitchFamily="34" charset="0"/>
                <a:cs typeface="Exo Regular"/>
              </a:rPr>
            </a:br>
            <a:r>
              <a:rPr lang="en-US" sz="1300" b="0" dirty="0">
                <a:latin typeface="Exo Regular"/>
                <a:ea typeface="Open Sans" panose="020B0606030504020204" pitchFamily="34" charset="0"/>
                <a:cs typeface="Exo Regular"/>
              </a:rPr>
              <a:t>ONGOING FLEXIBILITY</a:t>
            </a:r>
            <a:endParaRPr lang="en-US" sz="1300" b="0" cap="none" dirty="0">
              <a:latin typeface="Exo Regular"/>
              <a:cs typeface="Exo Regular"/>
            </a:endParaRPr>
          </a:p>
          <a:p>
            <a:pPr marL="0" indent="0" algn="l">
              <a:buNone/>
            </a:pPr>
            <a:r>
              <a:rPr lang="en-US" sz="1000" b="0" cap="none" dirty="0">
                <a:solidFill>
                  <a:schemeClr val="tx1"/>
                </a:solidFill>
                <a:latin typeface="Exo Light"/>
                <a:ea typeface="Open Sans" panose="020B0606030504020204" pitchFamily="34" charset="0"/>
                <a:cs typeface="Exo Light"/>
              </a:rPr>
              <a:t>Get your HPP operation up and </a:t>
            </a:r>
            <a:br>
              <a:rPr lang="en-US" sz="1000" b="0" cap="none" dirty="0">
                <a:solidFill>
                  <a:schemeClr val="tx1"/>
                </a:solidFill>
                <a:latin typeface="Exo Light"/>
                <a:ea typeface="Open Sans" panose="020B0606030504020204" pitchFamily="34" charset="0"/>
                <a:cs typeface="Exo Light"/>
              </a:rPr>
            </a:br>
            <a:r>
              <a:rPr lang="en-US" sz="1000" b="0" cap="none" dirty="0">
                <a:solidFill>
                  <a:schemeClr val="tx1"/>
                </a:solidFill>
                <a:latin typeface="Exo Light"/>
                <a:ea typeface="Open Sans" panose="020B0606030504020204" pitchFamily="34" charset="0"/>
                <a:cs typeface="Exo Light"/>
              </a:rPr>
              <a:t>running as fast as possible – we are ready when you are. </a:t>
            </a:r>
          </a:p>
          <a:p>
            <a:pPr algn="l">
              <a:lnSpc>
                <a:spcPts val="1400"/>
              </a:lnSpc>
            </a:pPr>
            <a:endParaRPr lang="en-US" sz="1000" b="0" cap="none" dirty="0">
              <a:solidFill>
                <a:schemeClr val="tx1"/>
              </a:solidFill>
              <a:latin typeface="Exo Light"/>
              <a:cs typeface="Exo Light"/>
            </a:endParaRPr>
          </a:p>
        </p:txBody>
      </p:sp>
      <p:sp>
        <p:nvSpPr>
          <p:cNvPr id="43" name="Rectangle 42"/>
          <p:cNvSpPr/>
          <p:nvPr/>
        </p:nvSpPr>
        <p:spPr>
          <a:xfrm>
            <a:off x="5773422" y="3078121"/>
            <a:ext cx="2677725" cy="511821"/>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p:nvSpPr>
        <p:spPr>
          <a:xfrm>
            <a:off x="5773422" y="3589942"/>
            <a:ext cx="2677725" cy="1210653"/>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8" name="Text Placeholder 3">
            <a:extLst>
              <a:ext uri="{FF2B5EF4-FFF2-40B4-BE49-F238E27FC236}">
                <a16:creationId xmlns:a16="http://schemas.microsoft.com/office/drawing/2014/main" id="{BEB1A65A-D13A-48B6-8264-F4319823A10B}"/>
              </a:ext>
            </a:extLst>
          </p:cNvPr>
          <p:cNvSpPr txBox="1">
            <a:spLocks/>
          </p:cNvSpPr>
          <p:nvPr/>
        </p:nvSpPr>
        <p:spPr>
          <a:xfrm>
            <a:off x="5992737" y="3196604"/>
            <a:ext cx="2526251" cy="1150686"/>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300" b="0" dirty="0">
                <a:latin typeface="Exo Regular"/>
                <a:ea typeface="Open Sans" panose="020B0606030504020204" pitchFamily="34" charset="0"/>
                <a:cs typeface="Exo Regular"/>
              </a:rPr>
              <a:t>COST MANAGEMENT</a:t>
            </a:r>
          </a:p>
          <a:p>
            <a:pPr marL="0" indent="0" algn="l">
              <a:lnSpc>
                <a:spcPts val="0"/>
              </a:lnSpc>
              <a:buNone/>
            </a:pPr>
            <a:endParaRPr lang="en-US" sz="1000" b="0" cap="none" dirty="0">
              <a:solidFill>
                <a:schemeClr val="tx1"/>
              </a:solidFill>
              <a:latin typeface="Exo Light"/>
              <a:ea typeface="Open Sans" panose="020B0606030504020204" pitchFamily="34" charset="0"/>
              <a:cs typeface="Exo Light"/>
            </a:endParaRPr>
          </a:p>
          <a:p>
            <a:pPr marL="0" indent="0" algn="l">
              <a:buNone/>
            </a:pPr>
            <a:r>
              <a:rPr lang="en-US" sz="1000" b="0" cap="none" dirty="0">
                <a:solidFill>
                  <a:schemeClr val="tx1"/>
                </a:solidFill>
                <a:latin typeface="Exo Light"/>
                <a:ea typeface="Open Sans" panose="020B0606030504020204" pitchFamily="34" charset="0"/>
                <a:cs typeface="Exo Light"/>
              </a:rPr>
              <a:t>Along with labor, insurance fees and other operating expenses, companies that outsource mitigate the risk of inconsistency in forecasted costs vs. actual costs.</a:t>
            </a:r>
          </a:p>
        </p:txBody>
      </p:sp>
      <p:sp>
        <p:nvSpPr>
          <p:cNvPr id="60" name="Rectangle 59"/>
          <p:cNvSpPr/>
          <p:nvPr/>
        </p:nvSpPr>
        <p:spPr>
          <a:xfrm>
            <a:off x="661999" y="4684627"/>
            <a:ext cx="2360890" cy="511821"/>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1" name="Rectangle 60"/>
          <p:cNvSpPr/>
          <p:nvPr/>
        </p:nvSpPr>
        <p:spPr>
          <a:xfrm>
            <a:off x="661999" y="5196448"/>
            <a:ext cx="2360890" cy="1210653"/>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3" name="Rectangle 62"/>
          <p:cNvSpPr/>
          <p:nvPr/>
        </p:nvSpPr>
        <p:spPr>
          <a:xfrm>
            <a:off x="3186017" y="4684627"/>
            <a:ext cx="2425608" cy="511821"/>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4" name="Rectangle 63"/>
          <p:cNvSpPr/>
          <p:nvPr/>
        </p:nvSpPr>
        <p:spPr>
          <a:xfrm>
            <a:off x="3186017" y="5196448"/>
            <a:ext cx="2425608" cy="1210653"/>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7" name="Rectangle 66"/>
          <p:cNvSpPr/>
          <p:nvPr/>
        </p:nvSpPr>
        <p:spPr>
          <a:xfrm>
            <a:off x="5773422" y="4684627"/>
            <a:ext cx="2677725" cy="511821"/>
          </a:xfrm>
          <a:prstGeom prst="rect">
            <a:avLst/>
          </a:prstGeom>
          <a:solidFill>
            <a:srgbClr val="E8742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0" name="Rectangle 69"/>
          <p:cNvSpPr/>
          <p:nvPr/>
        </p:nvSpPr>
        <p:spPr>
          <a:xfrm>
            <a:off x="5773422" y="5196448"/>
            <a:ext cx="2677725" cy="1210653"/>
          </a:xfrm>
          <a:prstGeom prst="rect">
            <a:avLst/>
          </a:prstGeom>
          <a:gradFill flip="none" rotWithShape="1">
            <a:gsLst>
              <a:gs pos="50000">
                <a:schemeClr val="tx1">
                  <a:alpha val="10000"/>
                </a:schemeClr>
              </a:gs>
              <a:gs pos="17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6" name="Text Placeholder 3">
            <a:extLst>
              <a:ext uri="{FF2B5EF4-FFF2-40B4-BE49-F238E27FC236}">
                <a16:creationId xmlns:a16="http://schemas.microsoft.com/office/drawing/2014/main" id="{BEB1A65A-D13A-48B6-8264-F4319823A10B}"/>
              </a:ext>
            </a:extLst>
          </p:cNvPr>
          <p:cNvSpPr txBox="1">
            <a:spLocks/>
          </p:cNvSpPr>
          <p:nvPr/>
        </p:nvSpPr>
        <p:spPr>
          <a:xfrm>
            <a:off x="790330" y="4718495"/>
            <a:ext cx="2291896" cy="174515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300" b="0" dirty="0">
                <a:latin typeface="Exo Regular"/>
                <a:ea typeface="Open Sans" panose="020B0606030504020204" pitchFamily="34" charset="0"/>
                <a:cs typeface="Exo Regular"/>
              </a:rPr>
              <a:t> REDUNDANCY </a:t>
            </a:r>
            <a:br>
              <a:rPr lang="en-US" sz="1300" b="0" dirty="0">
                <a:latin typeface="Exo Regular"/>
                <a:ea typeface="Open Sans" panose="020B0606030504020204" pitchFamily="34" charset="0"/>
                <a:cs typeface="Exo Regular"/>
              </a:rPr>
            </a:br>
            <a:r>
              <a:rPr lang="en-US" sz="1300" b="0" dirty="0">
                <a:latin typeface="Exo Regular"/>
                <a:ea typeface="Open Sans" panose="020B0606030504020204" pitchFamily="34" charset="0"/>
                <a:cs typeface="Exo Regular"/>
              </a:rPr>
              <a:t> </a:t>
            </a:r>
            <a:r>
              <a:rPr lang="en-US" sz="1100" b="0" dirty="0">
                <a:latin typeface="Exo Regular"/>
                <a:ea typeface="Open Sans" panose="020B0606030504020204" pitchFamily="34" charset="0"/>
                <a:cs typeface="Exo Regular"/>
              </a:rPr>
              <a:t>(GUARANTEED AVAILABILITY)</a:t>
            </a:r>
            <a:endParaRPr lang="en-US" sz="1100" b="0" cap="none" dirty="0">
              <a:latin typeface="Exo Regular"/>
              <a:cs typeface="Exo Regular"/>
            </a:endParaRPr>
          </a:p>
          <a:p>
            <a:pPr marL="0" indent="0" algn="l">
              <a:buNone/>
            </a:pPr>
            <a:r>
              <a:rPr lang="en-US" sz="1000" b="0" cap="none" dirty="0">
                <a:solidFill>
                  <a:schemeClr val="tx1"/>
                </a:solidFill>
                <a:latin typeface="Exo Light"/>
                <a:ea typeface="Open Sans" panose="020B0606030504020204" pitchFamily="34" charset="0"/>
                <a:cs typeface="Exo Light"/>
              </a:rPr>
              <a:t>Downtime means lost revenue, which is why outsourcing </a:t>
            </a:r>
            <a:br>
              <a:rPr lang="en-US" sz="1000" b="0" cap="none" dirty="0">
                <a:solidFill>
                  <a:schemeClr val="tx1"/>
                </a:solidFill>
                <a:latin typeface="Exo Light"/>
                <a:ea typeface="Open Sans" panose="020B0606030504020204" pitchFamily="34" charset="0"/>
                <a:cs typeface="Exo Light"/>
              </a:rPr>
            </a:br>
            <a:r>
              <a:rPr lang="en-US" sz="1000" b="0" cap="none" dirty="0">
                <a:solidFill>
                  <a:schemeClr val="tx1"/>
                </a:solidFill>
                <a:latin typeface="Exo Light"/>
                <a:ea typeface="Open Sans" panose="020B0606030504020204" pitchFamily="34" charset="0"/>
                <a:cs typeface="Exo Light"/>
              </a:rPr>
              <a:t>to Universal can support </a:t>
            </a:r>
            <a:br>
              <a:rPr lang="en-US" sz="1000" b="0" cap="none" dirty="0">
                <a:solidFill>
                  <a:schemeClr val="tx1"/>
                </a:solidFill>
                <a:latin typeface="Exo Light"/>
                <a:ea typeface="Open Sans" panose="020B0606030504020204" pitchFamily="34" charset="0"/>
                <a:cs typeface="Exo Light"/>
              </a:rPr>
            </a:br>
            <a:r>
              <a:rPr lang="en-US" sz="1000" b="0" cap="none" dirty="0">
                <a:solidFill>
                  <a:schemeClr val="tx1"/>
                </a:solidFill>
                <a:latin typeface="Exo Light"/>
                <a:ea typeface="Open Sans" panose="020B0606030504020204" pitchFamily="34" charset="0"/>
                <a:cs typeface="Exo Light"/>
              </a:rPr>
              <a:t>your production scheduling efficiency targets.</a:t>
            </a:r>
          </a:p>
          <a:p>
            <a:pPr marL="0" indent="0" algn="l">
              <a:lnSpc>
                <a:spcPts val="1400"/>
              </a:lnSpc>
              <a:buNone/>
            </a:pPr>
            <a:endParaRPr lang="en-US" sz="1000" b="0" cap="none" dirty="0">
              <a:solidFill>
                <a:schemeClr val="tx1"/>
              </a:solidFill>
              <a:latin typeface="Exo Light"/>
              <a:cs typeface="Exo Light"/>
            </a:endParaRPr>
          </a:p>
        </p:txBody>
      </p:sp>
      <p:sp>
        <p:nvSpPr>
          <p:cNvPr id="77" name="Text Placeholder 3">
            <a:extLst>
              <a:ext uri="{FF2B5EF4-FFF2-40B4-BE49-F238E27FC236}">
                <a16:creationId xmlns:a16="http://schemas.microsoft.com/office/drawing/2014/main" id="{BEB1A65A-D13A-48B6-8264-F4319823A10B}"/>
              </a:ext>
            </a:extLst>
          </p:cNvPr>
          <p:cNvSpPr txBox="1">
            <a:spLocks/>
          </p:cNvSpPr>
          <p:nvPr/>
        </p:nvSpPr>
        <p:spPr>
          <a:xfrm>
            <a:off x="3366654" y="4803110"/>
            <a:ext cx="2075296" cy="1150686"/>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300" b="0" dirty="0">
                <a:latin typeface="Exo Regular"/>
                <a:ea typeface="Open Sans" panose="020B0606030504020204" pitchFamily="34" charset="0"/>
                <a:cs typeface="Exo Regular"/>
              </a:rPr>
              <a:t>VALUE ADDED SERVICES</a:t>
            </a:r>
          </a:p>
          <a:p>
            <a:pPr marL="0" indent="0" algn="l">
              <a:lnSpc>
                <a:spcPts val="0"/>
              </a:lnSpc>
              <a:buNone/>
            </a:pPr>
            <a:endParaRPr lang="en-US" sz="1000" b="0" cap="none" dirty="0">
              <a:solidFill>
                <a:schemeClr val="tx1"/>
              </a:solidFill>
              <a:latin typeface="Exo Light"/>
              <a:ea typeface="Open Sans" panose="020B0606030504020204" pitchFamily="34" charset="0"/>
              <a:cs typeface="Exo Light"/>
            </a:endParaRPr>
          </a:p>
          <a:p>
            <a:pPr marL="0" indent="0" algn="l">
              <a:buNone/>
            </a:pPr>
            <a:r>
              <a:rPr lang="en-US" sz="1000" b="0" cap="none" dirty="0">
                <a:solidFill>
                  <a:schemeClr val="tx1"/>
                </a:solidFill>
                <a:latin typeface="Exo Light"/>
                <a:ea typeface="Open Sans" panose="020B0606030504020204" pitchFamily="34" charset="0"/>
                <a:cs typeface="Exo Light"/>
              </a:rPr>
              <a:t>Pre-HPP and Post-HPP services that can drive additional value for your company (Cold Storage, Tempering, Labeling, etc.).</a:t>
            </a:r>
          </a:p>
        </p:txBody>
      </p:sp>
      <p:sp>
        <p:nvSpPr>
          <p:cNvPr id="80" name="Text Placeholder 3">
            <a:extLst>
              <a:ext uri="{FF2B5EF4-FFF2-40B4-BE49-F238E27FC236}">
                <a16:creationId xmlns:a16="http://schemas.microsoft.com/office/drawing/2014/main" id="{BEB1A65A-D13A-48B6-8264-F4319823A10B}"/>
              </a:ext>
            </a:extLst>
          </p:cNvPr>
          <p:cNvSpPr txBox="1">
            <a:spLocks/>
          </p:cNvSpPr>
          <p:nvPr/>
        </p:nvSpPr>
        <p:spPr>
          <a:xfrm>
            <a:off x="6000242" y="4693742"/>
            <a:ext cx="2425608" cy="174515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300" b="0" dirty="0">
                <a:latin typeface="Exo Regular"/>
                <a:ea typeface="Open Sans" panose="020B0606030504020204" pitchFamily="34" charset="0"/>
                <a:cs typeface="Exo Regular"/>
              </a:rPr>
              <a:t>FOCUS ON CORE COMPETENCY</a:t>
            </a:r>
            <a:endParaRPr lang="en-US" sz="1300" b="0" cap="none" dirty="0">
              <a:latin typeface="Exo Regular"/>
              <a:cs typeface="Exo Regular"/>
            </a:endParaRPr>
          </a:p>
          <a:p>
            <a:pPr marL="0" indent="0" algn="l">
              <a:buNone/>
            </a:pPr>
            <a:r>
              <a:rPr lang="en-US" sz="1000" b="0" cap="none" dirty="0">
                <a:solidFill>
                  <a:schemeClr val="tx1"/>
                </a:solidFill>
                <a:latin typeface="Exo Light"/>
                <a:ea typeface="Open Sans" panose="020B0606030504020204" pitchFamily="34" charset="0"/>
                <a:cs typeface="Exo Light"/>
              </a:rPr>
              <a:t>Focus on your core competencies while the experts at Universal reliably take care of your HPP operation</a:t>
            </a:r>
            <a:endParaRPr lang="en-US" sz="1000" b="0" cap="none" dirty="0">
              <a:solidFill>
                <a:schemeClr val="tx1"/>
              </a:solidFill>
              <a:latin typeface="Exo Light"/>
              <a:cs typeface="Exo Light"/>
            </a:endParaRPr>
          </a:p>
        </p:txBody>
      </p:sp>
      <p:sp>
        <p:nvSpPr>
          <p:cNvPr id="8" name="Freeform 7"/>
          <p:cNvSpPr/>
          <p:nvPr/>
        </p:nvSpPr>
        <p:spPr>
          <a:xfrm>
            <a:off x="6908800" y="1964264"/>
            <a:ext cx="2048861" cy="889000"/>
          </a:xfrm>
          <a:custGeom>
            <a:avLst/>
            <a:gdLst>
              <a:gd name="connsiteX0" fmla="*/ 0 w 2074333"/>
              <a:gd name="connsiteY0" fmla="*/ 0 h 889000"/>
              <a:gd name="connsiteX1" fmla="*/ 474133 w 2074333"/>
              <a:gd name="connsiteY1" fmla="*/ 889000 h 889000"/>
              <a:gd name="connsiteX2" fmla="*/ 1591733 w 2074333"/>
              <a:gd name="connsiteY2" fmla="*/ 880533 h 889000"/>
              <a:gd name="connsiteX3" fmla="*/ 2074333 w 2074333"/>
              <a:gd name="connsiteY3" fmla="*/ 0 h 889000"/>
              <a:gd name="connsiteX4" fmla="*/ 0 w 2074333"/>
              <a:gd name="connsiteY4" fmla="*/ 0 h 889000"/>
              <a:gd name="connsiteX0" fmla="*/ 0 w 2125133"/>
              <a:gd name="connsiteY0" fmla="*/ 0 h 889000"/>
              <a:gd name="connsiteX1" fmla="*/ 474133 w 2125133"/>
              <a:gd name="connsiteY1" fmla="*/ 889000 h 889000"/>
              <a:gd name="connsiteX2" fmla="*/ 1591733 w 2125133"/>
              <a:gd name="connsiteY2" fmla="*/ 880533 h 889000"/>
              <a:gd name="connsiteX3" fmla="*/ 2125133 w 2125133"/>
              <a:gd name="connsiteY3" fmla="*/ 0 h 889000"/>
              <a:gd name="connsiteX4" fmla="*/ 0 w 2125133"/>
              <a:gd name="connsiteY4" fmla="*/ 0 h 889000"/>
              <a:gd name="connsiteX0" fmla="*/ 0 w 2125133"/>
              <a:gd name="connsiteY0" fmla="*/ 0 h 889000"/>
              <a:gd name="connsiteX1" fmla="*/ 474133 w 2125133"/>
              <a:gd name="connsiteY1" fmla="*/ 889000 h 889000"/>
              <a:gd name="connsiteX2" fmla="*/ 1634066 w 2125133"/>
              <a:gd name="connsiteY2" fmla="*/ 888999 h 889000"/>
              <a:gd name="connsiteX3" fmla="*/ 2125133 w 2125133"/>
              <a:gd name="connsiteY3" fmla="*/ 0 h 889000"/>
              <a:gd name="connsiteX4" fmla="*/ 0 w 2125133"/>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133" h="889000">
                <a:moveTo>
                  <a:pt x="0" y="0"/>
                </a:moveTo>
                <a:lnTo>
                  <a:pt x="474133" y="889000"/>
                </a:lnTo>
                <a:lnTo>
                  <a:pt x="1634066" y="888999"/>
                </a:lnTo>
                <a:lnTo>
                  <a:pt x="2125133" y="0"/>
                </a:lnTo>
                <a:lnTo>
                  <a:pt x="0" y="0"/>
                </a:lnTo>
                <a:close/>
              </a:path>
            </a:pathLst>
          </a:custGeom>
          <a:blipFill rotWithShape="1">
            <a:blip r:embed="rId2" cstate="print">
              <a:extLst>
                <a:ext uri="{28A0092B-C50C-407E-A947-70E740481C1C}">
                  <a14:useLocalDpi xmlns:a14="http://schemas.microsoft.com/office/drawing/2010/main"/>
                </a:ext>
              </a:extLst>
            </a:blip>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reeform 11"/>
          <p:cNvSpPr/>
          <p:nvPr/>
        </p:nvSpPr>
        <p:spPr>
          <a:xfrm>
            <a:off x="689517" y="1581149"/>
            <a:ext cx="2974200" cy="1200965"/>
          </a:xfrm>
          <a:custGeom>
            <a:avLst/>
            <a:gdLst>
              <a:gd name="connsiteX0" fmla="*/ 0 w 3403600"/>
              <a:gd name="connsiteY0" fmla="*/ 1286934 h 1286934"/>
              <a:gd name="connsiteX1" fmla="*/ 2726267 w 3403600"/>
              <a:gd name="connsiteY1" fmla="*/ 1270000 h 1286934"/>
              <a:gd name="connsiteX2" fmla="*/ 3403600 w 3403600"/>
              <a:gd name="connsiteY2" fmla="*/ 0 h 1286934"/>
              <a:gd name="connsiteX3" fmla="*/ 618067 w 3403600"/>
              <a:gd name="connsiteY3" fmla="*/ 25400 h 1286934"/>
              <a:gd name="connsiteX4" fmla="*/ 0 w 3403600"/>
              <a:gd name="connsiteY4" fmla="*/ 1286934 h 1286934"/>
              <a:gd name="connsiteX0" fmla="*/ 0 w 3344334"/>
              <a:gd name="connsiteY0" fmla="*/ 1286934 h 1286934"/>
              <a:gd name="connsiteX1" fmla="*/ 2726267 w 3344334"/>
              <a:gd name="connsiteY1" fmla="*/ 1270000 h 1286934"/>
              <a:gd name="connsiteX2" fmla="*/ 3344334 w 3344334"/>
              <a:gd name="connsiteY2" fmla="*/ 0 h 1286934"/>
              <a:gd name="connsiteX3" fmla="*/ 618067 w 3344334"/>
              <a:gd name="connsiteY3" fmla="*/ 25400 h 1286934"/>
              <a:gd name="connsiteX4" fmla="*/ 0 w 3344334"/>
              <a:gd name="connsiteY4" fmla="*/ 1286934 h 1286934"/>
              <a:gd name="connsiteX0" fmla="*/ 0 w 3302000"/>
              <a:gd name="connsiteY0" fmla="*/ 1261534 h 1261534"/>
              <a:gd name="connsiteX1" fmla="*/ 2726267 w 3302000"/>
              <a:gd name="connsiteY1" fmla="*/ 1244600 h 1261534"/>
              <a:gd name="connsiteX2" fmla="*/ 3302000 w 3302000"/>
              <a:gd name="connsiteY2" fmla="*/ 33866 h 1261534"/>
              <a:gd name="connsiteX3" fmla="*/ 618067 w 3302000"/>
              <a:gd name="connsiteY3" fmla="*/ 0 h 1261534"/>
              <a:gd name="connsiteX4" fmla="*/ 0 w 3302000"/>
              <a:gd name="connsiteY4" fmla="*/ 1261534 h 1261534"/>
              <a:gd name="connsiteX0" fmla="*/ 0 w 3318934"/>
              <a:gd name="connsiteY0" fmla="*/ 1270001 h 1270001"/>
              <a:gd name="connsiteX1" fmla="*/ 2726267 w 3318934"/>
              <a:gd name="connsiteY1" fmla="*/ 1253067 h 1270001"/>
              <a:gd name="connsiteX2" fmla="*/ 3318934 w 3318934"/>
              <a:gd name="connsiteY2" fmla="*/ 0 h 1270001"/>
              <a:gd name="connsiteX3" fmla="*/ 618067 w 3318934"/>
              <a:gd name="connsiteY3" fmla="*/ 8467 h 1270001"/>
              <a:gd name="connsiteX4" fmla="*/ 0 w 3318934"/>
              <a:gd name="connsiteY4" fmla="*/ 1270001 h 1270001"/>
              <a:gd name="connsiteX0" fmla="*/ 0 w 3310467"/>
              <a:gd name="connsiteY0" fmla="*/ 1261534 h 1261534"/>
              <a:gd name="connsiteX1" fmla="*/ 2726267 w 3310467"/>
              <a:gd name="connsiteY1" fmla="*/ 1244600 h 1261534"/>
              <a:gd name="connsiteX2" fmla="*/ 3310467 w 3310467"/>
              <a:gd name="connsiteY2" fmla="*/ 25400 h 1261534"/>
              <a:gd name="connsiteX3" fmla="*/ 618067 w 3310467"/>
              <a:gd name="connsiteY3" fmla="*/ 0 h 1261534"/>
              <a:gd name="connsiteX4" fmla="*/ 0 w 3310467"/>
              <a:gd name="connsiteY4" fmla="*/ 1261534 h 1261534"/>
              <a:gd name="connsiteX0" fmla="*/ 0 w 3327400"/>
              <a:gd name="connsiteY0" fmla="*/ 1270001 h 1270001"/>
              <a:gd name="connsiteX1" fmla="*/ 2726267 w 3327400"/>
              <a:gd name="connsiteY1" fmla="*/ 1253067 h 1270001"/>
              <a:gd name="connsiteX2" fmla="*/ 3327400 w 3327400"/>
              <a:gd name="connsiteY2" fmla="*/ 0 h 1270001"/>
              <a:gd name="connsiteX3" fmla="*/ 618067 w 3327400"/>
              <a:gd name="connsiteY3" fmla="*/ 8467 h 1270001"/>
              <a:gd name="connsiteX4" fmla="*/ 0 w 3327400"/>
              <a:gd name="connsiteY4" fmla="*/ 1270001 h 1270001"/>
              <a:gd name="connsiteX0" fmla="*/ 0 w 3327400"/>
              <a:gd name="connsiteY0" fmla="*/ 1270001 h 1278467"/>
              <a:gd name="connsiteX1" fmla="*/ 2717801 w 3327400"/>
              <a:gd name="connsiteY1" fmla="*/ 1278467 h 1278467"/>
              <a:gd name="connsiteX2" fmla="*/ 3327400 w 3327400"/>
              <a:gd name="connsiteY2" fmla="*/ 0 h 1278467"/>
              <a:gd name="connsiteX3" fmla="*/ 618067 w 3327400"/>
              <a:gd name="connsiteY3" fmla="*/ 8467 h 1278467"/>
              <a:gd name="connsiteX4" fmla="*/ 0 w 3327400"/>
              <a:gd name="connsiteY4" fmla="*/ 1270001 h 1278467"/>
              <a:gd name="connsiteX0" fmla="*/ 0 w 3268133"/>
              <a:gd name="connsiteY0" fmla="*/ 1261534 h 1270000"/>
              <a:gd name="connsiteX1" fmla="*/ 2717801 w 3268133"/>
              <a:gd name="connsiteY1" fmla="*/ 1270000 h 1270000"/>
              <a:gd name="connsiteX2" fmla="*/ 3268133 w 3268133"/>
              <a:gd name="connsiteY2" fmla="*/ 8467 h 1270000"/>
              <a:gd name="connsiteX3" fmla="*/ 618067 w 3268133"/>
              <a:gd name="connsiteY3" fmla="*/ 0 h 1270000"/>
              <a:gd name="connsiteX4" fmla="*/ 0 w 3268133"/>
              <a:gd name="connsiteY4" fmla="*/ 1261534 h 1270000"/>
              <a:gd name="connsiteX0" fmla="*/ 0 w 3268133"/>
              <a:gd name="connsiteY0" fmla="*/ 1261534 h 1270000"/>
              <a:gd name="connsiteX1" fmla="*/ 2667001 w 3268133"/>
              <a:gd name="connsiteY1" fmla="*/ 1270000 h 1270000"/>
              <a:gd name="connsiteX2" fmla="*/ 3268133 w 3268133"/>
              <a:gd name="connsiteY2" fmla="*/ 8467 h 1270000"/>
              <a:gd name="connsiteX3" fmla="*/ 618067 w 3268133"/>
              <a:gd name="connsiteY3" fmla="*/ 0 h 1270000"/>
              <a:gd name="connsiteX4" fmla="*/ 0 w 3268133"/>
              <a:gd name="connsiteY4" fmla="*/ 1261534 h 1270000"/>
              <a:gd name="connsiteX0" fmla="*/ 0 w 3268133"/>
              <a:gd name="connsiteY0" fmla="*/ 1261534 h 1261534"/>
              <a:gd name="connsiteX1" fmla="*/ 2683935 w 3268133"/>
              <a:gd name="connsiteY1" fmla="*/ 1236133 h 1261534"/>
              <a:gd name="connsiteX2" fmla="*/ 3268133 w 3268133"/>
              <a:gd name="connsiteY2" fmla="*/ 8467 h 1261534"/>
              <a:gd name="connsiteX3" fmla="*/ 618067 w 3268133"/>
              <a:gd name="connsiteY3" fmla="*/ 0 h 1261534"/>
              <a:gd name="connsiteX4" fmla="*/ 0 w 3268133"/>
              <a:gd name="connsiteY4" fmla="*/ 1261534 h 1261534"/>
              <a:gd name="connsiteX0" fmla="*/ 0 w 3268133"/>
              <a:gd name="connsiteY0" fmla="*/ 1261534 h 1261534"/>
              <a:gd name="connsiteX1" fmla="*/ 2650068 w 3268133"/>
              <a:gd name="connsiteY1" fmla="*/ 1261533 h 1261534"/>
              <a:gd name="connsiteX2" fmla="*/ 3268133 w 3268133"/>
              <a:gd name="connsiteY2" fmla="*/ 8467 h 1261534"/>
              <a:gd name="connsiteX3" fmla="*/ 618067 w 3268133"/>
              <a:gd name="connsiteY3" fmla="*/ 0 h 1261534"/>
              <a:gd name="connsiteX4" fmla="*/ 0 w 3268133"/>
              <a:gd name="connsiteY4" fmla="*/ 1261534 h 1261534"/>
              <a:gd name="connsiteX0" fmla="*/ 0 w 3268133"/>
              <a:gd name="connsiteY0" fmla="*/ 1261534 h 1261534"/>
              <a:gd name="connsiteX1" fmla="*/ 2514601 w 3268133"/>
              <a:gd name="connsiteY1" fmla="*/ 1244600 h 1261534"/>
              <a:gd name="connsiteX2" fmla="*/ 3268133 w 3268133"/>
              <a:gd name="connsiteY2" fmla="*/ 8467 h 1261534"/>
              <a:gd name="connsiteX3" fmla="*/ 618067 w 3268133"/>
              <a:gd name="connsiteY3" fmla="*/ 0 h 1261534"/>
              <a:gd name="connsiteX4" fmla="*/ 0 w 3268133"/>
              <a:gd name="connsiteY4" fmla="*/ 1261534 h 1261534"/>
              <a:gd name="connsiteX0" fmla="*/ 0 w 3268133"/>
              <a:gd name="connsiteY0" fmla="*/ 1261534 h 1261534"/>
              <a:gd name="connsiteX1" fmla="*/ 2506135 w 3268133"/>
              <a:gd name="connsiteY1" fmla="*/ 1253066 h 1261534"/>
              <a:gd name="connsiteX2" fmla="*/ 3268133 w 3268133"/>
              <a:gd name="connsiteY2" fmla="*/ 8467 h 1261534"/>
              <a:gd name="connsiteX3" fmla="*/ 618067 w 3268133"/>
              <a:gd name="connsiteY3" fmla="*/ 0 h 1261534"/>
              <a:gd name="connsiteX4" fmla="*/ 0 w 3268133"/>
              <a:gd name="connsiteY4" fmla="*/ 1261534 h 1261534"/>
              <a:gd name="connsiteX0" fmla="*/ 0 w 3124199"/>
              <a:gd name="connsiteY0" fmla="*/ 1261534 h 1261534"/>
              <a:gd name="connsiteX1" fmla="*/ 2506135 w 3124199"/>
              <a:gd name="connsiteY1" fmla="*/ 1253066 h 1261534"/>
              <a:gd name="connsiteX2" fmla="*/ 3124199 w 3124199"/>
              <a:gd name="connsiteY2" fmla="*/ 16933 h 1261534"/>
              <a:gd name="connsiteX3" fmla="*/ 618067 w 3124199"/>
              <a:gd name="connsiteY3" fmla="*/ 0 h 1261534"/>
              <a:gd name="connsiteX4" fmla="*/ 0 w 3124199"/>
              <a:gd name="connsiteY4" fmla="*/ 1261534 h 1261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199" h="1261534">
                <a:moveTo>
                  <a:pt x="0" y="1261534"/>
                </a:moveTo>
                <a:lnTo>
                  <a:pt x="2506135" y="1253066"/>
                </a:lnTo>
                <a:lnTo>
                  <a:pt x="3124199" y="16933"/>
                </a:lnTo>
                <a:lnTo>
                  <a:pt x="618067" y="0"/>
                </a:lnTo>
                <a:lnTo>
                  <a:pt x="0" y="1261534"/>
                </a:lnTo>
                <a:close/>
              </a:path>
            </a:pathLst>
          </a:custGeom>
          <a:blipFill rotWithShape="1">
            <a:blip r:embed="rId3" cstate="print">
              <a:extLst>
                <a:ext uri="{28A0092B-C50C-407E-A947-70E740481C1C}">
                  <a14:useLocalDpi xmlns:a14="http://schemas.microsoft.com/office/drawing/2010/main"/>
                </a:ext>
              </a:extLst>
            </a:blip>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9" name="Text Placeholder 3">
            <a:extLst>
              <a:ext uri="{FF2B5EF4-FFF2-40B4-BE49-F238E27FC236}">
                <a16:creationId xmlns:a16="http://schemas.microsoft.com/office/drawing/2014/main" id="{BEB1A65A-D13A-48B6-8264-F4319823A10B}"/>
              </a:ext>
            </a:extLst>
          </p:cNvPr>
          <p:cNvSpPr txBox="1">
            <a:spLocks/>
          </p:cNvSpPr>
          <p:nvPr/>
        </p:nvSpPr>
        <p:spPr>
          <a:xfrm>
            <a:off x="617550" y="3084471"/>
            <a:ext cx="292618" cy="495031"/>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00" dirty="0">
                <a:latin typeface="Exo Regular"/>
                <a:ea typeface="Open Sans" panose="020B0606030504020204" pitchFamily="34" charset="0"/>
                <a:cs typeface="Exo Regular"/>
              </a:rPr>
              <a:t>1.</a:t>
            </a:r>
            <a:endParaRPr lang="en-US" sz="1000" cap="none" dirty="0">
              <a:solidFill>
                <a:schemeClr val="tx1"/>
              </a:solidFill>
              <a:latin typeface="Exo Light"/>
              <a:ea typeface="Open Sans" panose="020B0606030504020204" pitchFamily="34" charset="0"/>
              <a:cs typeface="Exo Light"/>
            </a:endParaRPr>
          </a:p>
        </p:txBody>
      </p:sp>
      <p:sp>
        <p:nvSpPr>
          <p:cNvPr id="90" name="Text Placeholder 3">
            <a:extLst>
              <a:ext uri="{FF2B5EF4-FFF2-40B4-BE49-F238E27FC236}">
                <a16:creationId xmlns:a16="http://schemas.microsoft.com/office/drawing/2014/main" id="{BEB1A65A-D13A-48B6-8264-F4319823A10B}"/>
              </a:ext>
            </a:extLst>
          </p:cNvPr>
          <p:cNvSpPr txBox="1">
            <a:spLocks/>
          </p:cNvSpPr>
          <p:nvPr/>
        </p:nvSpPr>
        <p:spPr>
          <a:xfrm>
            <a:off x="3150034" y="3084471"/>
            <a:ext cx="367865" cy="495031"/>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00" dirty="0">
                <a:latin typeface="Exo Regular"/>
                <a:ea typeface="Open Sans" panose="020B0606030504020204" pitchFamily="34" charset="0"/>
                <a:cs typeface="Exo Regular"/>
              </a:rPr>
              <a:t>2.</a:t>
            </a:r>
            <a:endParaRPr lang="en-US" sz="1000" cap="none" dirty="0">
              <a:solidFill>
                <a:schemeClr val="tx1"/>
              </a:solidFill>
              <a:latin typeface="Exo Light"/>
              <a:ea typeface="Open Sans" panose="020B0606030504020204" pitchFamily="34" charset="0"/>
              <a:cs typeface="Exo Light"/>
            </a:endParaRPr>
          </a:p>
        </p:txBody>
      </p:sp>
      <p:sp>
        <p:nvSpPr>
          <p:cNvPr id="91" name="Text Placeholder 3">
            <a:extLst>
              <a:ext uri="{FF2B5EF4-FFF2-40B4-BE49-F238E27FC236}">
                <a16:creationId xmlns:a16="http://schemas.microsoft.com/office/drawing/2014/main" id="{BEB1A65A-D13A-48B6-8264-F4319823A10B}"/>
              </a:ext>
            </a:extLst>
          </p:cNvPr>
          <p:cNvSpPr txBox="1">
            <a:spLocks/>
          </p:cNvSpPr>
          <p:nvPr/>
        </p:nvSpPr>
        <p:spPr>
          <a:xfrm>
            <a:off x="5737438" y="3092938"/>
            <a:ext cx="367865" cy="495031"/>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00" dirty="0">
                <a:latin typeface="Exo Regular"/>
                <a:ea typeface="Open Sans" panose="020B0606030504020204" pitchFamily="34" charset="0"/>
                <a:cs typeface="Exo Regular"/>
              </a:rPr>
              <a:t>3.</a:t>
            </a:r>
            <a:endParaRPr lang="en-US" sz="1000" cap="none" dirty="0">
              <a:solidFill>
                <a:schemeClr val="tx1"/>
              </a:solidFill>
              <a:latin typeface="Exo Light"/>
              <a:ea typeface="Open Sans" panose="020B0606030504020204" pitchFamily="34" charset="0"/>
              <a:cs typeface="Exo Light"/>
            </a:endParaRPr>
          </a:p>
        </p:txBody>
      </p:sp>
      <p:sp>
        <p:nvSpPr>
          <p:cNvPr id="92" name="Text Placeholder 3">
            <a:extLst>
              <a:ext uri="{FF2B5EF4-FFF2-40B4-BE49-F238E27FC236}">
                <a16:creationId xmlns:a16="http://schemas.microsoft.com/office/drawing/2014/main" id="{BEB1A65A-D13A-48B6-8264-F4319823A10B}"/>
              </a:ext>
            </a:extLst>
          </p:cNvPr>
          <p:cNvSpPr txBox="1">
            <a:spLocks/>
          </p:cNvSpPr>
          <p:nvPr/>
        </p:nvSpPr>
        <p:spPr>
          <a:xfrm>
            <a:off x="575214" y="4690977"/>
            <a:ext cx="394217" cy="495031"/>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00" dirty="0">
                <a:latin typeface="Exo Regular"/>
                <a:ea typeface="Open Sans" panose="020B0606030504020204" pitchFamily="34" charset="0"/>
                <a:cs typeface="Exo Regular"/>
              </a:rPr>
              <a:t>4. </a:t>
            </a:r>
            <a:endParaRPr lang="en-US" sz="1000" cap="none" dirty="0">
              <a:solidFill>
                <a:schemeClr val="tx1"/>
              </a:solidFill>
              <a:latin typeface="Exo Light"/>
              <a:ea typeface="Open Sans" panose="020B0606030504020204" pitchFamily="34" charset="0"/>
              <a:cs typeface="Exo Light"/>
            </a:endParaRPr>
          </a:p>
        </p:txBody>
      </p:sp>
      <p:sp>
        <p:nvSpPr>
          <p:cNvPr id="93" name="Text Placeholder 3">
            <a:extLst>
              <a:ext uri="{FF2B5EF4-FFF2-40B4-BE49-F238E27FC236}">
                <a16:creationId xmlns:a16="http://schemas.microsoft.com/office/drawing/2014/main" id="{BEB1A65A-D13A-48B6-8264-F4319823A10B}"/>
              </a:ext>
            </a:extLst>
          </p:cNvPr>
          <p:cNvSpPr txBox="1">
            <a:spLocks/>
          </p:cNvSpPr>
          <p:nvPr/>
        </p:nvSpPr>
        <p:spPr>
          <a:xfrm>
            <a:off x="3150034" y="4690977"/>
            <a:ext cx="367865" cy="495031"/>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00" dirty="0">
                <a:latin typeface="Exo Regular"/>
                <a:ea typeface="Open Sans" panose="020B0606030504020204" pitchFamily="34" charset="0"/>
                <a:cs typeface="Exo Regular"/>
              </a:rPr>
              <a:t>5.</a:t>
            </a:r>
            <a:endParaRPr lang="en-US" sz="1000" cap="none" dirty="0">
              <a:solidFill>
                <a:schemeClr val="tx1"/>
              </a:solidFill>
              <a:latin typeface="Exo Light"/>
              <a:ea typeface="Open Sans" panose="020B0606030504020204" pitchFamily="34" charset="0"/>
              <a:cs typeface="Exo Light"/>
            </a:endParaRPr>
          </a:p>
        </p:txBody>
      </p:sp>
      <p:sp>
        <p:nvSpPr>
          <p:cNvPr id="94" name="Text Placeholder 3">
            <a:extLst>
              <a:ext uri="{FF2B5EF4-FFF2-40B4-BE49-F238E27FC236}">
                <a16:creationId xmlns:a16="http://schemas.microsoft.com/office/drawing/2014/main" id="{BEB1A65A-D13A-48B6-8264-F4319823A10B}"/>
              </a:ext>
            </a:extLst>
          </p:cNvPr>
          <p:cNvSpPr txBox="1">
            <a:spLocks/>
          </p:cNvSpPr>
          <p:nvPr/>
        </p:nvSpPr>
        <p:spPr>
          <a:xfrm>
            <a:off x="5737438" y="4695429"/>
            <a:ext cx="367865" cy="495031"/>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00" dirty="0">
                <a:latin typeface="Exo Regular"/>
                <a:ea typeface="Open Sans" panose="020B0606030504020204" pitchFamily="34" charset="0"/>
                <a:cs typeface="Exo Regular"/>
              </a:rPr>
              <a:t>6.</a:t>
            </a:r>
            <a:endParaRPr lang="en-US" sz="1000" cap="none" dirty="0">
              <a:solidFill>
                <a:schemeClr val="tx1"/>
              </a:solidFill>
              <a:latin typeface="Exo Light"/>
              <a:ea typeface="Open Sans" panose="020B0606030504020204" pitchFamily="34" charset="0"/>
              <a:cs typeface="Exo Light"/>
            </a:endParaRPr>
          </a:p>
        </p:txBody>
      </p:sp>
      <p:sp>
        <p:nvSpPr>
          <p:cNvPr id="7" name="Freeform 6"/>
          <p:cNvSpPr/>
          <p:nvPr/>
        </p:nvSpPr>
        <p:spPr>
          <a:xfrm flipH="1">
            <a:off x="3246004" y="956477"/>
            <a:ext cx="4038166" cy="1825637"/>
          </a:xfrm>
          <a:custGeom>
            <a:avLst/>
            <a:gdLst>
              <a:gd name="connsiteX0" fmla="*/ 0 w 2827866"/>
              <a:gd name="connsiteY0" fmla="*/ 8467 h 1278467"/>
              <a:gd name="connsiteX1" fmla="*/ 643466 w 2827866"/>
              <a:gd name="connsiteY1" fmla="*/ 1270000 h 1278467"/>
              <a:gd name="connsiteX2" fmla="*/ 2827866 w 2827866"/>
              <a:gd name="connsiteY2" fmla="*/ 1278467 h 1278467"/>
              <a:gd name="connsiteX3" fmla="*/ 2192866 w 2827866"/>
              <a:gd name="connsiteY3" fmla="*/ 0 h 1278467"/>
              <a:gd name="connsiteX4" fmla="*/ 0 w 2827866"/>
              <a:gd name="connsiteY4" fmla="*/ 8467 h 127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7866" h="1278467">
                <a:moveTo>
                  <a:pt x="0" y="8467"/>
                </a:moveTo>
                <a:lnTo>
                  <a:pt x="643466" y="1270000"/>
                </a:lnTo>
                <a:lnTo>
                  <a:pt x="2827866" y="1278467"/>
                </a:lnTo>
                <a:lnTo>
                  <a:pt x="2192866" y="0"/>
                </a:lnTo>
                <a:lnTo>
                  <a:pt x="0" y="8467"/>
                </a:lnTo>
                <a:close/>
              </a:path>
            </a:pathLst>
          </a:custGeom>
          <a:blipFill rotWithShape="1">
            <a:blip r:embed="rId4" cstate="print">
              <a:extLst>
                <a:ext uri="{28A0092B-C50C-407E-A947-70E740481C1C}">
                  <a14:useLocalDpi xmlns:a14="http://schemas.microsoft.com/office/drawing/2010/main"/>
                </a:ext>
              </a:extLst>
            </a:blip>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37</a:t>
            </a:fld>
            <a:endParaRPr lang="en-US" dirty="0"/>
          </a:p>
        </p:txBody>
      </p:sp>
    </p:spTree>
    <p:extLst>
      <p:ext uri="{BB962C8B-B14F-4D97-AF65-F5344CB8AC3E}">
        <p14:creationId xmlns:p14="http://schemas.microsoft.com/office/powerpoint/2010/main" val="260511570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duct on HPP Machine.JPG"/>
          <p:cNvPicPr>
            <a:picLocks noChangeAspect="1"/>
          </p:cNvPicPr>
          <p:nvPr/>
        </p:nvPicPr>
        <p:blipFill rotWithShape="1">
          <a:blip r:embed="rId2" cstate="print">
            <a:extLst>
              <a:ext uri="{28A0092B-C50C-407E-A947-70E740481C1C}">
                <a14:useLocalDpi xmlns:a14="http://schemas.microsoft.com/office/drawing/2010/main" val="0"/>
              </a:ext>
            </a:extLst>
          </a:blip>
          <a:srcRect l="1831" t="1435" r="36064"/>
          <a:stretch/>
        </p:blipFill>
        <p:spPr>
          <a:xfrm>
            <a:off x="2662464" y="1"/>
            <a:ext cx="6481535" cy="6857999"/>
          </a:xfrm>
          <a:prstGeom prst="rect">
            <a:avLst/>
          </a:prstGeom>
        </p:spPr>
      </p:pic>
      <p:pic>
        <p:nvPicPr>
          <p:cNvPr id="12" name="Picture 11" descr="Asset 34.png"/>
          <p:cNvPicPr>
            <a:picLocks noChangeAspect="1"/>
          </p:cNvPicPr>
          <p:nvPr/>
        </p:nvPicPr>
        <p:blipFill rotWithShape="1">
          <a:blip r:embed="rId3">
            <a:extLst>
              <a:ext uri="{28A0092B-C50C-407E-A947-70E740481C1C}">
                <a14:useLocalDpi xmlns:a14="http://schemas.microsoft.com/office/drawing/2010/main" val="0"/>
              </a:ext>
            </a:extLst>
          </a:blip>
          <a:srcRect l="27592" t="3778" b="4087"/>
          <a:stretch/>
        </p:blipFill>
        <p:spPr>
          <a:xfrm>
            <a:off x="0" y="0"/>
            <a:ext cx="6123213" cy="6858000"/>
          </a:xfrm>
          <a:prstGeom prst="rect">
            <a:avLst/>
          </a:prstGeom>
        </p:spPr>
      </p:pic>
      <p:sp>
        <p:nvSpPr>
          <p:cNvPr id="13" name="Text Placeholder 1"/>
          <p:cNvSpPr txBox="1">
            <a:spLocks/>
          </p:cNvSpPr>
          <p:nvPr/>
        </p:nvSpPr>
        <p:spPr bwMode="auto">
          <a:xfrm>
            <a:off x="454525" y="2012934"/>
            <a:ext cx="4371476" cy="307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normAutofit/>
          </a:bodyPr>
          <a:lstStyle>
            <a:lvl1pPr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1pPr>
            <a:lvl2pPr marL="311150"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2pPr>
            <a:lvl3pPr marL="623888"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3pPr>
            <a:lvl4pPr marL="936625"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4pPr>
            <a:lvl5pPr marL="1249363"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5pPr>
            <a:lvl6pPr marL="1874837"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6pPr>
            <a:lvl7pPr marL="2187309"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7pPr>
            <a:lvl8pPr marL="2499782"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8pPr>
            <a:lvl9pPr marL="2812256"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9pPr>
          </a:lstStyle>
          <a:p>
            <a:pPr>
              <a:lnSpc>
                <a:spcPct val="110000"/>
              </a:lnSpc>
            </a:pPr>
            <a:r>
              <a:rPr lang="en-US" sz="2400" b="1">
                <a:solidFill>
                  <a:srgbClr val="FFFFFF"/>
                </a:solidFill>
                <a:latin typeface="Exo Light"/>
                <a:ea typeface="Open Sans" panose="020B0606030504020204" pitchFamily="34" charset="0"/>
                <a:cs typeface="Exo Light"/>
              </a:rPr>
              <a:t>High Pressure Processing can help companies </a:t>
            </a:r>
            <a:r>
              <a:rPr lang="en-US" sz="2400">
                <a:solidFill>
                  <a:srgbClr val="00538A"/>
                </a:solidFill>
                <a:latin typeface="Exo Light"/>
                <a:ea typeface="Open Sans" panose="020B0606030504020204" pitchFamily="34" charset="0"/>
                <a:cs typeface="Exo Light"/>
              </a:rPr>
              <a:t>provide </a:t>
            </a:r>
            <a:r>
              <a:rPr lang="en-US" sz="2400" b="1">
                <a:solidFill>
                  <a:srgbClr val="00538A"/>
                </a:solidFill>
                <a:latin typeface="Exo regular"/>
                <a:ea typeface="Open Sans" panose="020B0606030504020204" pitchFamily="34" charset="0"/>
                <a:cs typeface="Exo regular"/>
              </a:rPr>
              <a:t>safe foods &amp; beverages</a:t>
            </a:r>
            <a:r>
              <a:rPr lang="en-US" sz="2400">
                <a:solidFill>
                  <a:srgbClr val="00538A"/>
                </a:solidFill>
                <a:latin typeface="Exo Light"/>
                <a:ea typeface="Open Sans" panose="020B0606030504020204" pitchFamily="34" charset="0"/>
                <a:cs typeface="Exo Light"/>
              </a:rPr>
              <a:t>, </a:t>
            </a:r>
            <a:r>
              <a:rPr lang="en-US" sz="2400" b="1">
                <a:solidFill>
                  <a:srgbClr val="00538A"/>
                </a:solidFill>
                <a:latin typeface="Exo regular"/>
                <a:ea typeface="Open Sans" panose="020B0606030504020204" pitchFamily="34" charset="0"/>
                <a:cs typeface="Exo regular"/>
              </a:rPr>
              <a:t>high quality products</a:t>
            </a:r>
            <a:r>
              <a:rPr lang="en-US" sz="2400">
                <a:solidFill>
                  <a:srgbClr val="00538A"/>
                </a:solidFill>
                <a:latin typeface="Exo Light"/>
                <a:ea typeface="Open Sans" panose="020B0606030504020204" pitchFamily="34" charset="0"/>
                <a:cs typeface="Exo Light"/>
              </a:rPr>
              <a:t> and </a:t>
            </a:r>
            <a:r>
              <a:rPr lang="en-US" sz="2400" b="1">
                <a:solidFill>
                  <a:srgbClr val="00538A"/>
                </a:solidFill>
                <a:latin typeface="Exo regular"/>
                <a:ea typeface="Open Sans" panose="020B0606030504020204" pitchFamily="34" charset="0"/>
                <a:cs typeface="Exo regular"/>
              </a:rPr>
              <a:t>leverage</a:t>
            </a:r>
            <a:r>
              <a:rPr lang="en-US" sz="2400">
                <a:solidFill>
                  <a:srgbClr val="00538A"/>
                </a:solidFill>
                <a:latin typeface="Exo Light"/>
                <a:ea typeface="Open Sans" panose="020B0606030504020204" pitchFamily="34" charset="0"/>
                <a:cs typeface="Exo Light"/>
              </a:rPr>
              <a:t> and </a:t>
            </a:r>
            <a:r>
              <a:rPr lang="en-US" sz="2400" b="1">
                <a:solidFill>
                  <a:srgbClr val="00538A"/>
                </a:solidFill>
                <a:latin typeface="Exo regular"/>
                <a:ea typeface="Open Sans" panose="020B0606030504020204" pitchFamily="34" charset="0"/>
                <a:cs typeface="Exo regular"/>
              </a:rPr>
              <a:t>innovation</a:t>
            </a:r>
            <a:r>
              <a:rPr lang="en-US" sz="2400">
                <a:solidFill>
                  <a:srgbClr val="00538A"/>
                </a:solidFill>
                <a:latin typeface="Exo Light"/>
                <a:ea typeface="Open Sans" panose="020B0606030504020204" pitchFamily="34" charset="0"/>
                <a:cs typeface="Exo Light"/>
              </a:rPr>
              <a:t> to </a:t>
            </a:r>
            <a:r>
              <a:rPr lang="en-US" sz="2400" b="1">
                <a:solidFill>
                  <a:srgbClr val="FFFFFF"/>
                </a:solidFill>
                <a:latin typeface="Exo Light"/>
                <a:ea typeface="Open Sans" panose="020B0606030504020204" pitchFamily="34" charset="0"/>
                <a:cs typeface="Exo Light"/>
              </a:rPr>
              <a:t>meet customer/consumer needs and expectations.</a:t>
            </a:r>
            <a:endParaRPr lang="en-US" sz="2400" b="1" dirty="0">
              <a:solidFill>
                <a:srgbClr val="FFFFFF"/>
              </a:solidFill>
              <a:latin typeface="Exo Light"/>
              <a:ea typeface="Open Sans" panose="020B0606030504020204" pitchFamily="34" charset="0"/>
              <a:cs typeface="Exo Light"/>
            </a:endParaRP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Freeform 8"/>
          <p:cNvSpPr/>
          <p:nvPr/>
        </p:nvSpPr>
        <p:spPr>
          <a:xfrm flipH="1">
            <a:off x="-136626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SUMMARY</a:t>
            </a:r>
          </a:p>
        </p:txBody>
      </p:sp>
      <p:sp>
        <p:nvSpPr>
          <p:cNvPr id="8"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38</a:t>
            </a:fld>
            <a:endParaRPr lang="en-US" dirty="0"/>
          </a:p>
        </p:txBody>
      </p:sp>
    </p:spTree>
    <p:extLst>
      <p:ext uri="{BB962C8B-B14F-4D97-AF65-F5344CB8AC3E}">
        <p14:creationId xmlns:p14="http://schemas.microsoft.com/office/powerpoint/2010/main" val="210468228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CHANNEL AUDIENCES</a:t>
            </a:r>
          </a:p>
        </p:txBody>
      </p:sp>
      <p:pic>
        <p:nvPicPr>
          <p:cNvPr id="3" name="Picture 2" descr="boy OJ.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2226" y="994237"/>
            <a:ext cx="7939879" cy="3672480"/>
          </a:xfrm>
          <a:prstGeom prst="rect">
            <a:avLst/>
          </a:prstGeom>
        </p:spPr>
      </p:pic>
      <p:sp>
        <p:nvSpPr>
          <p:cNvPr id="4" name="Freeform 3"/>
          <p:cNvSpPr/>
          <p:nvPr/>
        </p:nvSpPr>
        <p:spPr>
          <a:xfrm>
            <a:off x="9321801" y="3369734"/>
            <a:ext cx="7586133" cy="3302000"/>
          </a:xfrm>
          <a:custGeom>
            <a:avLst/>
            <a:gdLst>
              <a:gd name="connsiteX0" fmla="*/ 0 w 7586133"/>
              <a:gd name="connsiteY0" fmla="*/ 0 h 3302000"/>
              <a:gd name="connsiteX1" fmla="*/ 5655733 w 7586133"/>
              <a:gd name="connsiteY1" fmla="*/ 16933 h 3302000"/>
              <a:gd name="connsiteX2" fmla="*/ 7586133 w 7586133"/>
              <a:gd name="connsiteY2" fmla="*/ 3302000 h 3302000"/>
              <a:gd name="connsiteX3" fmla="*/ 1888066 w 7586133"/>
              <a:gd name="connsiteY3" fmla="*/ 3293533 h 3302000"/>
              <a:gd name="connsiteX4" fmla="*/ 0 w 7586133"/>
              <a:gd name="connsiteY4" fmla="*/ 0 h 330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133" h="3302000">
                <a:moveTo>
                  <a:pt x="0" y="0"/>
                </a:moveTo>
                <a:lnTo>
                  <a:pt x="5655733" y="16933"/>
                </a:lnTo>
                <a:lnTo>
                  <a:pt x="7586133" y="3302000"/>
                </a:lnTo>
                <a:lnTo>
                  <a:pt x="1888066" y="3293533"/>
                </a:lnTo>
                <a:lnTo>
                  <a:pt x="0" y="0"/>
                </a:lnTo>
                <a:close/>
              </a:path>
            </a:pathLst>
          </a:custGeom>
          <a:solidFill>
            <a:schemeClr val="accent1"/>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5231265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a:lnSpc>
                <a:spcPct val="90000"/>
              </a:lnSpc>
            </a:pPr>
            <a:r>
              <a:rPr lang="en-US" altLang="en-US" cap="none" dirty="0">
                <a:cs typeface="Open Sans Light" panose="020B0306030504020204" pitchFamily="34" charset="0"/>
              </a:rPr>
              <a:t>UNIVERSAL PURE OVERVIEW</a:t>
            </a:r>
          </a:p>
        </p:txBody>
      </p:sp>
      <p:pic>
        <p:nvPicPr>
          <p:cNvPr id="3" name="Picture 2" descr="machine and truck.png"/>
          <p:cNvPicPr>
            <a:picLocks noChangeAspect="1"/>
          </p:cNvPicPr>
          <p:nvPr/>
        </p:nvPicPr>
        <p:blipFill rotWithShape="1">
          <a:blip r:embed="rId2" cstate="print">
            <a:extLst>
              <a:ext uri="{28A0092B-C50C-407E-A947-70E740481C1C}">
                <a14:useLocalDpi xmlns:a14="http://schemas.microsoft.com/office/drawing/2010/main"/>
              </a:ext>
            </a:extLst>
          </a:blip>
          <a:srcRect l="-4076"/>
          <a:stretch/>
        </p:blipFill>
        <p:spPr>
          <a:xfrm>
            <a:off x="1613027" y="1065760"/>
            <a:ext cx="8293851" cy="3559421"/>
          </a:xfrm>
          <a:prstGeom prst="rect">
            <a:avLst/>
          </a:prstGeom>
        </p:spPr>
      </p:pic>
      <p:pic>
        <p:nvPicPr>
          <p:cNvPr id="4" name="Picture 3" descr="machine and truck.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994" y="2275215"/>
            <a:ext cx="4189320" cy="2398118"/>
          </a:xfrm>
          <a:prstGeom prst="rect">
            <a:avLst/>
          </a:prstGeom>
        </p:spPr>
      </p:pic>
      <p:sp>
        <p:nvSpPr>
          <p:cNvPr id="5" name="Freeform 4"/>
          <p:cNvSpPr/>
          <p:nvPr/>
        </p:nvSpPr>
        <p:spPr>
          <a:xfrm>
            <a:off x="8483600" y="-1295400"/>
            <a:ext cx="7628467" cy="3327400"/>
          </a:xfrm>
          <a:custGeom>
            <a:avLst/>
            <a:gdLst>
              <a:gd name="connsiteX0" fmla="*/ 0 w 7628467"/>
              <a:gd name="connsiteY0" fmla="*/ 0 h 3327400"/>
              <a:gd name="connsiteX1" fmla="*/ 5655734 w 7628467"/>
              <a:gd name="connsiteY1" fmla="*/ 8467 h 3327400"/>
              <a:gd name="connsiteX2" fmla="*/ 7628467 w 7628467"/>
              <a:gd name="connsiteY2" fmla="*/ 3327400 h 3327400"/>
              <a:gd name="connsiteX3" fmla="*/ 1896534 w 7628467"/>
              <a:gd name="connsiteY3" fmla="*/ 3327400 h 3327400"/>
              <a:gd name="connsiteX4" fmla="*/ 0 w 7628467"/>
              <a:gd name="connsiteY4" fmla="*/ 0 h 332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467" h="3327400">
                <a:moveTo>
                  <a:pt x="0" y="0"/>
                </a:moveTo>
                <a:lnTo>
                  <a:pt x="5655734" y="8467"/>
                </a:lnTo>
                <a:lnTo>
                  <a:pt x="7628467" y="3327400"/>
                </a:lnTo>
                <a:lnTo>
                  <a:pt x="1896534" y="3327400"/>
                </a:lnTo>
                <a:lnTo>
                  <a:pt x="0" y="0"/>
                </a:lnTo>
                <a:close/>
              </a:path>
            </a:pathLst>
          </a:custGeom>
          <a:solidFill>
            <a:srgbClr val="1168AD"/>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Freeform 5"/>
          <p:cNvSpPr/>
          <p:nvPr/>
        </p:nvSpPr>
        <p:spPr>
          <a:xfrm>
            <a:off x="10143067" y="2099733"/>
            <a:ext cx="1845733" cy="2142067"/>
          </a:xfrm>
          <a:custGeom>
            <a:avLst/>
            <a:gdLst>
              <a:gd name="connsiteX0" fmla="*/ 601133 w 1845733"/>
              <a:gd name="connsiteY0" fmla="*/ 0 h 2142067"/>
              <a:gd name="connsiteX1" fmla="*/ 1845733 w 1845733"/>
              <a:gd name="connsiteY1" fmla="*/ 2133600 h 2142067"/>
              <a:gd name="connsiteX2" fmla="*/ 651933 w 1845733"/>
              <a:gd name="connsiteY2" fmla="*/ 2142067 h 2142067"/>
              <a:gd name="connsiteX3" fmla="*/ 0 w 1845733"/>
              <a:gd name="connsiteY3" fmla="*/ 1041400 h 2142067"/>
              <a:gd name="connsiteX4" fmla="*/ 601133 w 1845733"/>
              <a:gd name="connsiteY4" fmla="*/ 0 h 214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733" h="2142067">
                <a:moveTo>
                  <a:pt x="601133" y="0"/>
                </a:moveTo>
                <a:lnTo>
                  <a:pt x="1845733" y="2133600"/>
                </a:lnTo>
                <a:lnTo>
                  <a:pt x="651933" y="2142067"/>
                </a:lnTo>
                <a:lnTo>
                  <a:pt x="0" y="1041400"/>
                </a:lnTo>
                <a:lnTo>
                  <a:pt x="601133" y="0"/>
                </a:lnTo>
                <a:close/>
              </a:path>
            </a:pathLst>
          </a:custGeom>
          <a:solidFill>
            <a:schemeClr val="accent1"/>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Freeform 7"/>
          <p:cNvSpPr/>
          <p:nvPr/>
        </p:nvSpPr>
        <p:spPr>
          <a:xfrm>
            <a:off x="10143067" y="4826746"/>
            <a:ext cx="2463800" cy="1066800"/>
          </a:xfrm>
          <a:custGeom>
            <a:avLst/>
            <a:gdLst>
              <a:gd name="connsiteX0" fmla="*/ 0 w 2463800"/>
              <a:gd name="connsiteY0" fmla="*/ 1066800 h 1066800"/>
              <a:gd name="connsiteX1" fmla="*/ 2463800 w 2463800"/>
              <a:gd name="connsiteY1" fmla="*/ 1041400 h 1066800"/>
              <a:gd name="connsiteX2" fmla="*/ 1871133 w 2463800"/>
              <a:gd name="connsiteY2" fmla="*/ 0 h 1066800"/>
              <a:gd name="connsiteX3" fmla="*/ 567267 w 2463800"/>
              <a:gd name="connsiteY3" fmla="*/ 0 h 1066800"/>
              <a:gd name="connsiteX4" fmla="*/ 0 w 2463800"/>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00" h="1066800">
                <a:moveTo>
                  <a:pt x="0" y="1066800"/>
                </a:moveTo>
                <a:lnTo>
                  <a:pt x="2463800" y="1041400"/>
                </a:lnTo>
                <a:lnTo>
                  <a:pt x="1871133" y="0"/>
                </a:lnTo>
                <a:lnTo>
                  <a:pt x="567267" y="0"/>
                </a:lnTo>
                <a:lnTo>
                  <a:pt x="0" y="1066800"/>
                </a:lnTo>
                <a:close/>
              </a:path>
            </a:pathLst>
          </a:custGeom>
          <a:solidFill>
            <a:srgbClr val="1168AD"/>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41556719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335161"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MANUFACTURERS</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40</a:t>
            </a:fld>
            <a:endParaRPr lang="en-US" dirty="0"/>
          </a:p>
        </p:txBody>
      </p:sp>
      <p:pic>
        <p:nvPicPr>
          <p:cNvPr id="9" name="Picture 8" descr="juci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2816" y="-469900"/>
            <a:ext cx="4724401" cy="3149600"/>
          </a:xfrm>
          <a:prstGeom prst="rect">
            <a:avLst/>
          </a:prstGeom>
        </p:spPr>
      </p:pic>
      <p:pic>
        <p:nvPicPr>
          <p:cNvPr id="10" name="Picture 9">
            <a:extLst>
              <a:ext uri="{FF2B5EF4-FFF2-40B4-BE49-F238E27FC236}">
                <a16:creationId xmlns:a16="http://schemas.microsoft.com/office/drawing/2014/main" id="{E269B932-98A9-49FF-B2A2-F360084C08F1}"/>
              </a:ext>
            </a:extLst>
          </p:cNvPr>
          <p:cNvPicPr>
            <a:picLocks noChangeAspect="1"/>
          </p:cNvPicPr>
          <p:nvPr/>
        </p:nvPicPr>
        <p:blipFill>
          <a:blip r:embed="rId3"/>
          <a:stretch>
            <a:fillRect/>
          </a:stretch>
        </p:blipFill>
        <p:spPr>
          <a:xfrm>
            <a:off x="10011833" y="380015"/>
            <a:ext cx="4989240" cy="1889863"/>
          </a:xfrm>
          <a:prstGeom prst="rect">
            <a:avLst/>
          </a:prstGeom>
        </p:spPr>
      </p:pic>
      <p:sp>
        <p:nvSpPr>
          <p:cNvPr id="14" name="Freeform: Shape 13">
            <a:extLst>
              <a:ext uri="{FF2B5EF4-FFF2-40B4-BE49-F238E27FC236}">
                <a16:creationId xmlns:a16="http://schemas.microsoft.com/office/drawing/2014/main" id="{8A61E7C1-3944-405A-9133-0229719C3D02}"/>
              </a:ext>
            </a:extLst>
          </p:cNvPr>
          <p:cNvSpPr/>
          <p:nvPr/>
        </p:nvSpPr>
        <p:spPr>
          <a:xfrm>
            <a:off x="4381500" y="13231"/>
            <a:ext cx="1609725" cy="43919"/>
          </a:xfrm>
          <a:custGeom>
            <a:avLst/>
            <a:gdLst>
              <a:gd name="connsiteX0" fmla="*/ 0 w 1609725"/>
              <a:gd name="connsiteY0" fmla="*/ 24869 h 43919"/>
              <a:gd name="connsiteX1" fmla="*/ 0 w 1609725"/>
              <a:gd name="connsiteY1" fmla="*/ 24869 h 43919"/>
              <a:gd name="connsiteX2" fmla="*/ 76200 w 1609725"/>
              <a:gd name="connsiteY2" fmla="*/ 24869 h 43919"/>
              <a:gd name="connsiteX3" fmla="*/ 533400 w 1609725"/>
              <a:gd name="connsiteY3" fmla="*/ 43919 h 43919"/>
              <a:gd name="connsiteX4" fmla="*/ 857250 w 1609725"/>
              <a:gd name="connsiteY4" fmla="*/ 34394 h 43919"/>
              <a:gd name="connsiteX5" fmla="*/ 1009650 w 1609725"/>
              <a:gd name="connsiteY5" fmla="*/ 24869 h 43919"/>
              <a:gd name="connsiteX6" fmla="*/ 1038225 w 1609725"/>
              <a:gd name="connsiteY6" fmla="*/ 15344 h 43919"/>
              <a:gd name="connsiteX7" fmla="*/ 1200150 w 1609725"/>
              <a:gd name="connsiteY7" fmla="*/ 5819 h 43919"/>
              <a:gd name="connsiteX8" fmla="*/ 1495425 w 1609725"/>
              <a:gd name="connsiteY8" fmla="*/ 15344 h 43919"/>
              <a:gd name="connsiteX9" fmla="*/ 1609725 w 1609725"/>
              <a:gd name="connsiteY9" fmla="*/ 24869 h 4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725" h="43919">
                <a:moveTo>
                  <a:pt x="0" y="24869"/>
                </a:moveTo>
                <a:lnTo>
                  <a:pt x="0" y="24869"/>
                </a:lnTo>
                <a:lnTo>
                  <a:pt x="76200" y="24869"/>
                </a:lnTo>
                <a:cubicBezTo>
                  <a:pt x="261972" y="40350"/>
                  <a:pt x="279322" y="43919"/>
                  <a:pt x="533400" y="43919"/>
                </a:cubicBezTo>
                <a:cubicBezTo>
                  <a:pt x="641397" y="43919"/>
                  <a:pt x="749300" y="37569"/>
                  <a:pt x="857250" y="34394"/>
                </a:cubicBezTo>
                <a:cubicBezTo>
                  <a:pt x="908050" y="31219"/>
                  <a:pt x="959031" y="30197"/>
                  <a:pt x="1009650" y="24869"/>
                </a:cubicBezTo>
                <a:cubicBezTo>
                  <a:pt x="1019635" y="23818"/>
                  <a:pt x="1028235" y="16343"/>
                  <a:pt x="1038225" y="15344"/>
                </a:cubicBezTo>
                <a:cubicBezTo>
                  <a:pt x="1092025" y="9964"/>
                  <a:pt x="1146175" y="8994"/>
                  <a:pt x="1200150" y="5819"/>
                </a:cubicBezTo>
                <a:lnTo>
                  <a:pt x="1495425" y="15344"/>
                </a:lnTo>
                <a:cubicBezTo>
                  <a:pt x="1533616" y="17120"/>
                  <a:pt x="1609725" y="-25931"/>
                  <a:pt x="1609725" y="24869"/>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69858881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2435828"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RETAIL</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41</a:t>
            </a:fld>
            <a:endParaRPr lang="en-US" dirty="0"/>
          </a:p>
        </p:txBody>
      </p:sp>
      <p:pic>
        <p:nvPicPr>
          <p:cNvPr id="9" name="Picture 8" descr="reatail.png"/>
          <p:cNvPicPr>
            <a:picLocks noChangeAspect="1"/>
          </p:cNvPicPr>
          <p:nvPr/>
        </p:nvPicPr>
        <p:blipFill rotWithShape="1">
          <a:blip r:embed="rId2" cstate="print">
            <a:extLst>
              <a:ext uri="{28A0092B-C50C-407E-A947-70E740481C1C}">
                <a14:useLocalDpi xmlns:a14="http://schemas.microsoft.com/office/drawing/2010/main" val="0"/>
              </a:ext>
            </a:extLst>
          </a:blip>
          <a:srcRect l="19028" t="26943" r="17916" b="31678"/>
          <a:stretch/>
        </p:blipFill>
        <p:spPr>
          <a:xfrm>
            <a:off x="4293044" y="-63500"/>
            <a:ext cx="4886778" cy="2082800"/>
          </a:xfrm>
          <a:prstGeom prst="rect">
            <a:avLst/>
          </a:prstGeom>
        </p:spPr>
      </p:pic>
      <p:pic>
        <p:nvPicPr>
          <p:cNvPr id="2" name="Picture 1">
            <a:extLst>
              <a:ext uri="{FF2B5EF4-FFF2-40B4-BE49-F238E27FC236}">
                <a16:creationId xmlns:a16="http://schemas.microsoft.com/office/drawing/2014/main" id="{724099F1-088D-4639-AA3F-8BB62700EA84}"/>
              </a:ext>
            </a:extLst>
          </p:cNvPr>
          <p:cNvPicPr>
            <a:picLocks noChangeAspect="1"/>
          </p:cNvPicPr>
          <p:nvPr/>
        </p:nvPicPr>
        <p:blipFill>
          <a:blip r:embed="rId3"/>
          <a:stretch>
            <a:fillRect/>
          </a:stretch>
        </p:blipFill>
        <p:spPr>
          <a:xfrm>
            <a:off x="9297467" y="2777067"/>
            <a:ext cx="4986960" cy="1896020"/>
          </a:xfrm>
          <a:prstGeom prst="rect">
            <a:avLst/>
          </a:prstGeom>
        </p:spPr>
      </p:pic>
    </p:spTree>
    <p:extLst>
      <p:ext uri="{BB962C8B-B14F-4D97-AF65-F5344CB8AC3E}">
        <p14:creationId xmlns:p14="http://schemas.microsoft.com/office/powerpoint/2010/main" val="386590054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648428"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FOOD SERVICE</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42</a:t>
            </a:fld>
            <a:endParaRPr lang="en-US" dirty="0"/>
          </a:p>
        </p:txBody>
      </p:sp>
      <p:pic>
        <p:nvPicPr>
          <p:cNvPr id="9" name="Picture 8" descr="food servic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4925" y="-8224"/>
            <a:ext cx="4869075" cy="1962150"/>
          </a:xfrm>
          <a:prstGeom prst="rect">
            <a:avLst/>
          </a:prstGeom>
        </p:spPr>
      </p:pic>
      <p:pic>
        <p:nvPicPr>
          <p:cNvPr id="2" name="Picture 1">
            <a:extLst>
              <a:ext uri="{FF2B5EF4-FFF2-40B4-BE49-F238E27FC236}">
                <a16:creationId xmlns:a16="http://schemas.microsoft.com/office/drawing/2014/main" id="{E3CDC8D0-FEE0-496F-9BA3-D748611A8DC0}"/>
              </a:ext>
            </a:extLst>
          </p:cNvPr>
          <p:cNvPicPr>
            <a:picLocks noChangeAspect="1"/>
          </p:cNvPicPr>
          <p:nvPr/>
        </p:nvPicPr>
        <p:blipFill>
          <a:blip r:embed="rId3"/>
          <a:stretch>
            <a:fillRect/>
          </a:stretch>
        </p:blipFill>
        <p:spPr>
          <a:xfrm>
            <a:off x="9794772" y="2777067"/>
            <a:ext cx="4986960" cy="1896020"/>
          </a:xfrm>
          <a:prstGeom prst="rect">
            <a:avLst/>
          </a:prstGeom>
        </p:spPr>
      </p:pic>
    </p:spTree>
    <p:extLst>
      <p:ext uri="{BB962C8B-B14F-4D97-AF65-F5344CB8AC3E}">
        <p14:creationId xmlns:p14="http://schemas.microsoft.com/office/powerpoint/2010/main" val="351456329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335162"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Pet food</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43</a:t>
            </a:fld>
            <a:endParaRPr lang="en-US" dirty="0"/>
          </a:p>
        </p:txBody>
      </p:sp>
      <p:pic>
        <p:nvPicPr>
          <p:cNvPr id="9" name="Picture 8" descr="d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8811" y="0"/>
            <a:ext cx="4880589" cy="1966790"/>
          </a:xfrm>
          <a:prstGeom prst="rect">
            <a:avLst/>
          </a:prstGeom>
        </p:spPr>
      </p:pic>
      <p:pic>
        <p:nvPicPr>
          <p:cNvPr id="2" name="Picture 1">
            <a:extLst>
              <a:ext uri="{FF2B5EF4-FFF2-40B4-BE49-F238E27FC236}">
                <a16:creationId xmlns:a16="http://schemas.microsoft.com/office/drawing/2014/main" id="{6A3093C3-C187-4074-AF50-81F4888361EC}"/>
              </a:ext>
            </a:extLst>
          </p:cNvPr>
          <p:cNvPicPr>
            <a:picLocks noChangeAspect="1"/>
          </p:cNvPicPr>
          <p:nvPr/>
        </p:nvPicPr>
        <p:blipFill>
          <a:blip r:embed="rId3"/>
          <a:stretch>
            <a:fillRect/>
          </a:stretch>
        </p:blipFill>
        <p:spPr>
          <a:xfrm>
            <a:off x="9489973" y="3026421"/>
            <a:ext cx="4986960" cy="1896020"/>
          </a:xfrm>
          <a:prstGeom prst="rect">
            <a:avLst/>
          </a:prstGeom>
        </p:spPr>
      </p:pic>
    </p:spTree>
    <p:extLst>
      <p:ext uri="{BB962C8B-B14F-4D97-AF65-F5344CB8AC3E}">
        <p14:creationId xmlns:p14="http://schemas.microsoft.com/office/powerpoint/2010/main" val="198375717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SOLUTIONS</a:t>
            </a:r>
          </a:p>
        </p:txBody>
      </p:sp>
      <p:sp>
        <p:nvSpPr>
          <p:cNvPr id="3" name="Freeform 2"/>
          <p:cNvSpPr/>
          <p:nvPr/>
        </p:nvSpPr>
        <p:spPr>
          <a:xfrm>
            <a:off x="5695950" y="1232131"/>
            <a:ext cx="2489200" cy="1053869"/>
          </a:xfrm>
          <a:custGeom>
            <a:avLst/>
            <a:gdLst>
              <a:gd name="connsiteX0" fmla="*/ 0 w 2444750"/>
              <a:gd name="connsiteY0" fmla="*/ 0 h 1035050"/>
              <a:gd name="connsiteX1" fmla="*/ 2444750 w 2444750"/>
              <a:gd name="connsiteY1" fmla="*/ 0 h 1035050"/>
              <a:gd name="connsiteX2" fmla="*/ 1866900 w 2444750"/>
              <a:gd name="connsiteY2" fmla="*/ 1028700 h 1035050"/>
              <a:gd name="connsiteX3" fmla="*/ 571500 w 2444750"/>
              <a:gd name="connsiteY3" fmla="*/ 1035050 h 1035050"/>
              <a:gd name="connsiteX4" fmla="*/ 0 w 2444750"/>
              <a:gd name="connsiteY4" fmla="*/ 0 h 103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750" h="1035050">
                <a:moveTo>
                  <a:pt x="0" y="0"/>
                </a:moveTo>
                <a:lnTo>
                  <a:pt x="2444750" y="0"/>
                </a:lnTo>
                <a:lnTo>
                  <a:pt x="1866900" y="1028700"/>
                </a:lnTo>
                <a:lnTo>
                  <a:pt x="571500" y="1035050"/>
                </a:lnTo>
                <a:lnTo>
                  <a:pt x="0" y="0"/>
                </a:lnTo>
                <a:close/>
              </a:path>
            </a:pathLst>
          </a:custGeom>
          <a:solidFill>
            <a:schemeClr val="accent3"/>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Freeform 3"/>
          <p:cNvSpPr/>
          <p:nvPr/>
        </p:nvSpPr>
        <p:spPr>
          <a:xfrm>
            <a:off x="7708900" y="3519361"/>
            <a:ext cx="1485900" cy="1071689"/>
          </a:xfrm>
          <a:custGeom>
            <a:avLst/>
            <a:gdLst>
              <a:gd name="connsiteX0" fmla="*/ 0 w 1435100"/>
              <a:gd name="connsiteY0" fmla="*/ 1022350 h 1035050"/>
              <a:gd name="connsiteX1" fmla="*/ 590550 w 1435100"/>
              <a:gd name="connsiteY1" fmla="*/ 0 h 1035050"/>
              <a:gd name="connsiteX2" fmla="*/ 1435100 w 1435100"/>
              <a:gd name="connsiteY2" fmla="*/ 6350 h 1035050"/>
              <a:gd name="connsiteX3" fmla="*/ 1435100 w 1435100"/>
              <a:gd name="connsiteY3" fmla="*/ 1035050 h 1035050"/>
              <a:gd name="connsiteX4" fmla="*/ 0 w 1435100"/>
              <a:gd name="connsiteY4" fmla="*/ 1022350 h 103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100" h="1035050">
                <a:moveTo>
                  <a:pt x="0" y="1022350"/>
                </a:moveTo>
                <a:lnTo>
                  <a:pt x="590550" y="0"/>
                </a:lnTo>
                <a:lnTo>
                  <a:pt x="1435100" y="6350"/>
                </a:lnTo>
                <a:lnTo>
                  <a:pt x="1435100" y="1035050"/>
                </a:lnTo>
                <a:lnTo>
                  <a:pt x="0" y="1022350"/>
                </a:lnTo>
                <a:close/>
              </a:path>
            </a:pathLst>
          </a:custGeom>
          <a:solidFill>
            <a:schemeClr val="accent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descr="machine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3349" y="2974474"/>
            <a:ext cx="7611535" cy="3698864"/>
          </a:xfrm>
          <a:prstGeom prst="rect">
            <a:avLst/>
          </a:prstGeom>
        </p:spPr>
      </p:pic>
      <p:sp>
        <p:nvSpPr>
          <p:cNvPr id="7" name="Freeform 6"/>
          <p:cNvSpPr/>
          <p:nvPr/>
        </p:nvSpPr>
        <p:spPr>
          <a:xfrm>
            <a:off x="8779933" y="5706533"/>
            <a:ext cx="7052733" cy="2184400"/>
          </a:xfrm>
          <a:custGeom>
            <a:avLst/>
            <a:gdLst>
              <a:gd name="connsiteX0" fmla="*/ 0 w 7052733"/>
              <a:gd name="connsiteY0" fmla="*/ 2159000 h 2184400"/>
              <a:gd name="connsiteX1" fmla="*/ 7052733 w 7052733"/>
              <a:gd name="connsiteY1" fmla="*/ 2184400 h 2184400"/>
              <a:gd name="connsiteX2" fmla="*/ 5799666 w 7052733"/>
              <a:gd name="connsiteY2" fmla="*/ 0 h 2184400"/>
              <a:gd name="connsiteX3" fmla="*/ 1227666 w 7052733"/>
              <a:gd name="connsiteY3" fmla="*/ 0 h 2184400"/>
              <a:gd name="connsiteX4" fmla="*/ 0 w 7052733"/>
              <a:gd name="connsiteY4" fmla="*/ 2159000 h 218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2733" h="2184400">
                <a:moveTo>
                  <a:pt x="0" y="2159000"/>
                </a:moveTo>
                <a:lnTo>
                  <a:pt x="7052733" y="2184400"/>
                </a:lnTo>
                <a:lnTo>
                  <a:pt x="5799666" y="0"/>
                </a:lnTo>
                <a:lnTo>
                  <a:pt x="1227666" y="0"/>
                </a:lnTo>
                <a:lnTo>
                  <a:pt x="0" y="2159000"/>
                </a:lnTo>
                <a:close/>
              </a:path>
            </a:pathLst>
          </a:custGeom>
          <a:solidFill>
            <a:schemeClr val="tx1"/>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Freeform 7"/>
          <p:cNvSpPr/>
          <p:nvPr/>
        </p:nvSpPr>
        <p:spPr>
          <a:xfrm>
            <a:off x="-7272867" y="3318934"/>
            <a:ext cx="7090834" cy="2184400"/>
          </a:xfrm>
          <a:custGeom>
            <a:avLst/>
            <a:gdLst>
              <a:gd name="connsiteX0" fmla="*/ 1248834 w 7090834"/>
              <a:gd name="connsiteY0" fmla="*/ 0 h 2184400"/>
              <a:gd name="connsiteX1" fmla="*/ 5846234 w 7090834"/>
              <a:gd name="connsiteY1" fmla="*/ 4233 h 2184400"/>
              <a:gd name="connsiteX2" fmla="*/ 7090834 w 7090834"/>
              <a:gd name="connsiteY2" fmla="*/ 2184400 h 2184400"/>
              <a:gd name="connsiteX3" fmla="*/ 0 w 7090834"/>
              <a:gd name="connsiteY3" fmla="*/ 2175933 h 2184400"/>
              <a:gd name="connsiteX4" fmla="*/ 1248834 w 7090834"/>
              <a:gd name="connsiteY4" fmla="*/ 0 h 218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834" h="2184400">
                <a:moveTo>
                  <a:pt x="1248834" y="0"/>
                </a:moveTo>
                <a:lnTo>
                  <a:pt x="5846234" y="4233"/>
                </a:lnTo>
                <a:lnTo>
                  <a:pt x="7090834" y="2184400"/>
                </a:lnTo>
                <a:lnTo>
                  <a:pt x="0" y="2175933"/>
                </a:lnTo>
                <a:lnTo>
                  <a:pt x="1248834" y="0"/>
                </a:lnTo>
                <a:close/>
              </a:path>
            </a:pathLst>
          </a:custGeom>
          <a:solidFill>
            <a:schemeClr val="bg2">
              <a:lumMod val="90000"/>
            </a:schemeClr>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Freeform 8"/>
          <p:cNvSpPr/>
          <p:nvPr/>
        </p:nvSpPr>
        <p:spPr>
          <a:xfrm>
            <a:off x="10236200" y="1143000"/>
            <a:ext cx="2463800" cy="1028700"/>
          </a:xfrm>
          <a:custGeom>
            <a:avLst/>
            <a:gdLst>
              <a:gd name="connsiteX0" fmla="*/ 0 w 2463800"/>
              <a:gd name="connsiteY0" fmla="*/ 0 h 1028700"/>
              <a:gd name="connsiteX1" fmla="*/ 2463800 w 2463800"/>
              <a:gd name="connsiteY1" fmla="*/ 0 h 1028700"/>
              <a:gd name="connsiteX2" fmla="*/ 1871133 w 2463800"/>
              <a:gd name="connsiteY2" fmla="*/ 1028700 h 1028700"/>
              <a:gd name="connsiteX3" fmla="*/ 588433 w 2463800"/>
              <a:gd name="connsiteY3" fmla="*/ 1028700 h 1028700"/>
              <a:gd name="connsiteX4" fmla="*/ 0 w 24638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00" h="1028700">
                <a:moveTo>
                  <a:pt x="0" y="0"/>
                </a:moveTo>
                <a:lnTo>
                  <a:pt x="2463800" y="0"/>
                </a:lnTo>
                <a:lnTo>
                  <a:pt x="1871133" y="1028700"/>
                </a:lnTo>
                <a:lnTo>
                  <a:pt x="588433" y="1028700"/>
                </a:lnTo>
                <a:lnTo>
                  <a:pt x="0" y="0"/>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Freeform 9"/>
          <p:cNvSpPr/>
          <p:nvPr/>
        </p:nvSpPr>
        <p:spPr>
          <a:xfrm rot="7200000">
            <a:off x="10454342" y="3076806"/>
            <a:ext cx="1820333" cy="2150534"/>
          </a:xfrm>
          <a:custGeom>
            <a:avLst/>
            <a:gdLst>
              <a:gd name="connsiteX0" fmla="*/ 0 w 1769533"/>
              <a:gd name="connsiteY0" fmla="*/ 1024467 h 2150534"/>
              <a:gd name="connsiteX1" fmla="*/ 647700 w 1769533"/>
              <a:gd name="connsiteY1" fmla="*/ 2150534 h 2150534"/>
              <a:gd name="connsiteX2" fmla="*/ 1769533 w 1769533"/>
              <a:gd name="connsiteY2" fmla="*/ 2142067 h 2150534"/>
              <a:gd name="connsiteX3" fmla="*/ 605366 w 1769533"/>
              <a:gd name="connsiteY3" fmla="*/ 0 h 2150534"/>
              <a:gd name="connsiteX4" fmla="*/ 0 w 1769533"/>
              <a:gd name="connsiteY4" fmla="*/ 1024467 h 2150534"/>
              <a:gd name="connsiteX0" fmla="*/ 0 w 1820333"/>
              <a:gd name="connsiteY0" fmla="*/ 1024467 h 2150534"/>
              <a:gd name="connsiteX1" fmla="*/ 647700 w 1820333"/>
              <a:gd name="connsiteY1" fmla="*/ 2150534 h 2150534"/>
              <a:gd name="connsiteX2" fmla="*/ 1820333 w 1820333"/>
              <a:gd name="connsiteY2" fmla="*/ 2142067 h 2150534"/>
              <a:gd name="connsiteX3" fmla="*/ 605366 w 1820333"/>
              <a:gd name="connsiteY3" fmla="*/ 0 h 2150534"/>
              <a:gd name="connsiteX4" fmla="*/ 0 w 1820333"/>
              <a:gd name="connsiteY4" fmla="*/ 1024467 h 215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33" h="2150534">
                <a:moveTo>
                  <a:pt x="0" y="1024467"/>
                </a:moveTo>
                <a:lnTo>
                  <a:pt x="647700" y="2150534"/>
                </a:lnTo>
                <a:lnTo>
                  <a:pt x="1820333" y="2142067"/>
                </a:lnTo>
                <a:lnTo>
                  <a:pt x="605366" y="0"/>
                </a:lnTo>
                <a:lnTo>
                  <a:pt x="0" y="1024467"/>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03105056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335162"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NEW CUSTOMER</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45</a:t>
            </a:fld>
            <a:endParaRPr lang="en-US" dirty="0"/>
          </a:p>
        </p:txBody>
      </p:sp>
      <p:pic>
        <p:nvPicPr>
          <p:cNvPr id="8" name="Picture 7" descr="ki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8811" y="0"/>
            <a:ext cx="4880372" cy="1966790"/>
          </a:xfrm>
          <a:prstGeom prst="rect">
            <a:avLst/>
          </a:prstGeom>
        </p:spPr>
      </p:pic>
      <p:pic>
        <p:nvPicPr>
          <p:cNvPr id="2" name="Picture 1">
            <a:extLst>
              <a:ext uri="{FF2B5EF4-FFF2-40B4-BE49-F238E27FC236}">
                <a16:creationId xmlns:a16="http://schemas.microsoft.com/office/drawing/2014/main" id="{6590EC05-472E-464B-A891-48F6E378B5C6}"/>
              </a:ext>
            </a:extLst>
          </p:cNvPr>
          <p:cNvPicPr>
            <a:picLocks noChangeAspect="1"/>
          </p:cNvPicPr>
          <p:nvPr/>
        </p:nvPicPr>
        <p:blipFill>
          <a:blip r:embed="rId3"/>
          <a:stretch>
            <a:fillRect/>
          </a:stretch>
        </p:blipFill>
        <p:spPr>
          <a:xfrm>
            <a:off x="9313562" y="2777067"/>
            <a:ext cx="4986960" cy="1896020"/>
          </a:xfrm>
          <a:prstGeom prst="rect">
            <a:avLst/>
          </a:prstGeom>
        </p:spPr>
      </p:pic>
    </p:spTree>
    <p:extLst>
      <p:ext uri="{BB962C8B-B14F-4D97-AF65-F5344CB8AC3E}">
        <p14:creationId xmlns:p14="http://schemas.microsoft.com/office/powerpoint/2010/main" val="234783357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335162"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NEW PACKAGING</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46</a:t>
            </a:fld>
            <a:endParaRPr lang="en-US" dirty="0"/>
          </a:p>
        </p:txBody>
      </p:sp>
      <p:pic>
        <p:nvPicPr>
          <p:cNvPr id="8" name="Picture 7" descr="juic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8810" y="0"/>
            <a:ext cx="4880371" cy="1966790"/>
          </a:xfrm>
          <a:prstGeom prst="rect">
            <a:avLst/>
          </a:prstGeom>
        </p:spPr>
      </p:pic>
      <p:pic>
        <p:nvPicPr>
          <p:cNvPr id="2" name="Picture 1">
            <a:extLst>
              <a:ext uri="{FF2B5EF4-FFF2-40B4-BE49-F238E27FC236}">
                <a16:creationId xmlns:a16="http://schemas.microsoft.com/office/drawing/2014/main" id="{C8FFD8B0-8F35-438B-AB7D-49DECAFFE4D3}"/>
              </a:ext>
            </a:extLst>
          </p:cNvPr>
          <p:cNvPicPr>
            <a:picLocks noChangeAspect="1"/>
          </p:cNvPicPr>
          <p:nvPr/>
        </p:nvPicPr>
        <p:blipFill>
          <a:blip r:embed="rId3"/>
          <a:stretch>
            <a:fillRect/>
          </a:stretch>
        </p:blipFill>
        <p:spPr>
          <a:xfrm>
            <a:off x="9473931" y="2962254"/>
            <a:ext cx="4986960" cy="1896020"/>
          </a:xfrm>
          <a:prstGeom prst="rect">
            <a:avLst/>
          </a:prstGeom>
        </p:spPr>
      </p:pic>
    </p:spTree>
    <p:extLst>
      <p:ext uri="{BB962C8B-B14F-4D97-AF65-F5344CB8AC3E}">
        <p14:creationId xmlns:p14="http://schemas.microsoft.com/office/powerpoint/2010/main" val="429164857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MISCELLANEOUS</a:t>
            </a:r>
          </a:p>
        </p:txBody>
      </p:sp>
      <p:pic>
        <p:nvPicPr>
          <p:cNvPr id="3" name="Picture 2" descr="juic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748" y="3458816"/>
            <a:ext cx="7099072" cy="2260293"/>
          </a:xfrm>
          <a:prstGeom prst="rect">
            <a:avLst/>
          </a:prstGeom>
        </p:spPr>
      </p:pic>
      <p:pic>
        <p:nvPicPr>
          <p:cNvPr id="4" name="Picture 3" descr="hummu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5432" y="997274"/>
            <a:ext cx="4038600" cy="2697480"/>
          </a:xfrm>
          <a:prstGeom prst="rect">
            <a:avLst/>
          </a:prstGeom>
        </p:spPr>
      </p:pic>
      <p:sp>
        <p:nvSpPr>
          <p:cNvPr id="7" name="Freeform 6"/>
          <p:cNvSpPr/>
          <p:nvPr/>
        </p:nvSpPr>
        <p:spPr>
          <a:xfrm>
            <a:off x="-7272867" y="3318934"/>
            <a:ext cx="7090834" cy="2184400"/>
          </a:xfrm>
          <a:custGeom>
            <a:avLst/>
            <a:gdLst>
              <a:gd name="connsiteX0" fmla="*/ 1248834 w 7090834"/>
              <a:gd name="connsiteY0" fmla="*/ 0 h 2184400"/>
              <a:gd name="connsiteX1" fmla="*/ 5846234 w 7090834"/>
              <a:gd name="connsiteY1" fmla="*/ 4233 h 2184400"/>
              <a:gd name="connsiteX2" fmla="*/ 7090834 w 7090834"/>
              <a:gd name="connsiteY2" fmla="*/ 2184400 h 2184400"/>
              <a:gd name="connsiteX3" fmla="*/ 0 w 7090834"/>
              <a:gd name="connsiteY3" fmla="*/ 2175933 h 2184400"/>
              <a:gd name="connsiteX4" fmla="*/ 1248834 w 7090834"/>
              <a:gd name="connsiteY4" fmla="*/ 0 h 218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834" h="2184400">
                <a:moveTo>
                  <a:pt x="1248834" y="0"/>
                </a:moveTo>
                <a:lnTo>
                  <a:pt x="5846234" y="4233"/>
                </a:lnTo>
                <a:lnTo>
                  <a:pt x="7090834" y="2184400"/>
                </a:lnTo>
                <a:lnTo>
                  <a:pt x="0" y="2175933"/>
                </a:lnTo>
                <a:lnTo>
                  <a:pt x="1248834" y="0"/>
                </a:lnTo>
                <a:close/>
              </a:path>
            </a:pathLst>
          </a:custGeom>
          <a:solidFill>
            <a:schemeClr val="bg2">
              <a:lumMod val="90000"/>
            </a:schemeClr>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Freeform 7"/>
          <p:cNvSpPr/>
          <p:nvPr/>
        </p:nvSpPr>
        <p:spPr>
          <a:xfrm>
            <a:off x="10236200" y="1143000"/>
            <a:ext cx="2463800" cy="1028700"/>
          </a:xfrm>
          <a:custGeom>
            <a:avLst/>
            <a:gdLst>
              <a:gd name="connsiteX0" fmla="*/ 0 w 2463800"/>
              <a:gd name="connsiteY0" fmla="*/ 0 h 1028700"/>
              <a:gd name="connsiteX1" fmla="*/ 2463800 w 2463800"/>
              <a:gd name="connsiteY1" fmla="*/ 0 h 1028700"/>
              <a:gd name="connsiteX2" fmla="*/ 1871133 w 2463800"/>
              <a:gd name="connsiteY2" fmla="*/ 1028700 h 1028700"/>
              <a:gd name="connsiteX3" fmla="*/ 588433 w 2463800"/>
              <a:gd name="connsiteY3" fmla="*/ 1028700 h 1028700"/>
              <a:gd name="connsiteX4" fmla="*/ 0 w 24638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00" h="1028700">
                <a:moveTo>
                  <a:pt x="0" y="0"/>
                </a:moveTo>
                <a:lnTo>
                  <a:pt x="2463800" y="0"/>
                </a:lnTo>
                <a:lnTo>
                  <a:pt x="1871133" y="1028700"/>
                </a:lnTo>
                <a:lnTo>
                  <a:pt x="588433" y="1028700"/>
                </a:lnTo>
                <a:lnTo>
                  <a:pt x="0" y="0"/>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Freeform 8"/>
          <p:cNvSpPr/>
          <p:nvPr/>
        </p:nvSpPr>
        <p:spPr>
          <a:xfrm>
            <a:off x="12200467" y="1168400"/>
            <a:ext cx="1820333" cy="2150534"/>
          </a:xfrm>
          <a:custGeom>
            <a:avLst/>
            <a:gdLst>
              <a:gd name="connsiteX0" fmla="*/ 0 w 1769533"/>
              <a:gd name="connsiteY0" fmla="*/ 1024467 h 2150534"/>
              <a:gd name="connsiteX1" fmla="*/ 647700 w 1769533"/>
              <a:gd name="connsiteY1" fmla="*/ 2150534 h 2150534"/>
              <a:gd name="connsiteX2" fmla="*/ 1769533 w 1769533"/>
              <a:gd name="connsiteY2" fmla="*/ 2142067 h 2150534"/>
              <a:gd name="connsiteX3" fmla="*/ 605366 w 1769533"/>
              <a:gd name="connsiteY3" fmla="*/ 0 h 2150534"/>
              <a:gd name="connsiteX4" fmla="*/ 0 w 1769533"/>
              <a:gd name="connsiteY4" fmla="*/ 1024467 h 2150534"/>
              <a:gd name="connsiteX0" fmla="*/ 0 w 1820333"/>
              <a:gd name="connsiteY0" fmla="*/ 1024467 h 2150534"/>
              <a:gd name="connsiteX1" fmla="*/ 647700 w 1820333"/>
              <a:gd name="connsiteY1" fmla="*/ 2150534 h 2150534"/>
              <a:gd name="connsiteX2" fmla="*/ 1820333 w 1820333"/>
              <a:gd name="connsiteY2" fmla="*/ 2142067 h 2150534"/>
              <a:gd name="connsiteX3" fmla="*/ 605366 w 1820333"/>
              <a:gd name="connsiteY3" fmla="*/ 0 h 2150534"/>
              <a:gd name="connsiteX4" fmla="*/ 0 w 1820333"/>
              <a:gd name="connsiteY4" fmla="*/ 1024467 h 215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33" h="2150534">
                <a:moveTo>
                  <a:pt x="0" y="1024467"/>
                </a:moveTo>
                <a:lnTo>
                  <a:pt x="647700" y="2150534"/>
                </a:lnTo>
                <a:lnTo>
                  <a:pt x="1820333" y="2142067"/>
                </a:lnTo>
                <a:lnTo>
                  <a:pt x="605366" y="0"/>
                </a:lnTo>
                <a:lnTo>
                  <a:pt x="0" y="1024467"/>
                </a:lnTo>
                <a:close/>
              </a:path>
            </a:pathLst>
          </a:custGeom>
          <a:solidFill>
            <a:schemeClr val="bg2"/>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a:extLst>
              <a:ext uri="{FF2B5EF4-FFF2-40B4-BE49-F238E27FC236}">
                <a16:creationId xmlns:a16="http://schemas.microsoft.com/office/drawing/2014/main" id="{B137B1A9-E625-4383-BDD4-57F1C136879D}"/>
              </a:ext>
            </a:extLst>
          </p:cNvPr>
          <p:cNvPicPr>
            <a:picLocks noChangeAspect="1"/>
          </p:cNvPicPr>
          <p:nvPr/>
        </p:nvPicPr>
        <p:blipFill>
          <a:blip r:embed="rId4"/>
          <a:stretch>
            <a:fillRect/>
          </a:stretch>
        </p:blipFill>
        <p:spPr>
          <a:xfrm>
            <a:off x="9144000" y="3720154"/>
            <a:ext cx="7059780" cy="2170364"/>
          </a:xfrm>
          <a:prstGeom prst="rect">
            <a:avLst/>
          </a:prstGeom>
        </p:spPr>
      </p:pic>
    </p:spTree>
    <p:extLst>
      <p:ext uri="{BB962C8B-B14F-4D97-AF65-F5344CB8AC3E}">
        <p14:creationId xmlns:p14="http://schemas.microsoft.com/office/powerpoint/2010/main" val="236899238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5" descr="Asset 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29" y="2032001"/>
            <a:ext cx="8308143" cy="4497342"/>
          </a:xfrm>
          <a:prstGeom prst="rect">
            <a:avLst/>
          </a:prstGeom>
        </p:spPr>
      </p:pic>
      <p:pic>
        <p:nvPicPr>
          <p:cNvPr id="7" name="Picture 6">
            <a:extLst>
              <a:ext uri="{FF2B5EF4-FFF2-40B4-BE49-F238E27FC236}">
                <a16:creationId xmlns:a16="http://schemas.microsoft.com/office/drawing/2014/main" id="{6D7E1A25-7F3C-4485-8E6E-C3139ABFF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255" y="1234042"/>
            <a:ext cx="1065683" cy="720056"/>
          </a:xfrm>
          <a:prstGeom prst="rect">
            <a:avLst/>
          </a:prstGeom>
        </p:spPr>
      </p:pic>
      <p:pic>
        <p:nvPicPr>
          <p:cNvPr id="8" name="Picture 7" descr="A close up of a sign&#10;&#10;Description generated with high confidence">
            <a:extLst>
              <a:ext uri="{FF2B5EF4-FFF2-40B4-BE49-F238E27FC236}">
                <a16:creationId xmlns:a16="http://schemas.microsoft.com/office/drawing/2014/main" id="{B38CD933-6A76-4A6E-BE79-313DC9E5501B}"/>
              </a:ext>
            </a:extLst>
          </p:cNvPr>
          <p:cNvPicPr>
            <a:picLocks noChangeAspect="1"/>
          </p:cNvPicPr>
          <p:nvPr/>
        </p:nvPicPr>
        <p:blipFill>
          <a:blip r:embed="rId4"/>
          <a:stretch>
            <a:fillRect/>
          </a:stretch>
        </p:blipFill>
        <p:spPr>
          <a:xfrm>
            <a:off x="5465748" y="1234042"/>
            <a:ext cx="1256836" cy="720056"/>
          </a:xfrm>
          <a:prstGeom prst="rect">
            <a:avLst/>
          </a:prstGeom>
        </p:spPr>
      </p:pic>
      <p:sp>
        <p:nvSpPr>
          <p:cNvPr id="9" name="Rectangle 8">
            <a:extLst>
              <a:ext uri="{FF2B5EF4-FFF2-40B4-BE49-F238E27FC236}">
                <a16:creationId xmlns:a16="http://schemas.microsoft.com/office/drawing/2014/main" id="{F3C18D8A-5049-4F20-9108-06A1EF8CD275}"/>
              </a:ext>
            </a:extLst>
          </p:cNvPr>
          <p:cNvSpPr/>
          <p:nvPr/>
        </p:nvSpPr>
        <p:spPr>
          <a:xfrm>
            <a:off x="5011038" y="2272655"/>
            <a:ext cx="2457502" cy="830997"/>
          </a:xfrm>
          <a:prstGeom prst="rect">
            <a:avLst/>
          </a:prstGeom>
        </p:spPr>
        <p:txBody>
          <a:bodyPr wrap="square">
            <a:spAutoFit/>
          </a:bodyPr>
          <a:lstStyle/>
          <a:p>
            <a:pPr algn="ctr"/>
            <a:r>
              <a:rPr lang="en-US" sz="1200" dirty="0">
                <a:solidFill>
                  <a:srgbClr val="FFFFFF"/>
                </a:solidFill>
                <a:latin typeface="Exo Light"/>
                <a:ea typeface="Open Sans" panose="020B0606030504020204" pitchFamily="34" charset="0"/>
                <a:cs typeface="Exo Light"/>
              </a:rPr>
              <a:t>We help ensure the safety of the foods and beverages our children consume…</a:t>
            </a:r>
            <a:br>
              <a:rPr lang="en-US" sz="1200" dirty="0">
                <a:solidFill>
                  <a:srgbClr val="FFFFFF"/>
                </a:solidFill>
                <a:latin typeface="Exo Light"/>
                <a:ea typeface="Open Sans" panose="020B0606030504020204" pitchFamily="34" charset="0"/>
                <a:cs typeface="Exo Light"/>
              </a:rPr>
            </a:br>
            <a:r>
              <a:rPr lang="en-US" sz="1200" dirty="0">
                <a:solidFill>
                  <a:srgbClr val="FFFFFF"/>
                </a:solidFill>
                <a:latin typeface="Exo Light"/>
                <a:ea typeface="Open Sans" panose="020B0606030504020204" pitchFamily="34" charset="0"/>
                <a:cs typeface="Exo Light"/>
              </a:rPr>
              <a:t>our greater cause</a:t>
            </a:r>
          </a:p>
        </p:txBody>
      </p:sp>
      <p:sp>
        <p:nvSpPr>
          <p:cNvPr id="10" name="Rectangle 9">
            <a:extLst>
              <a:ext uri="{FF2B5EF4-FFF2-40B4-BE49-F238E27FC236}">
                <a16:creationId xmlns:a16="http://schemas.microsoft.com/office/drawing/2014/main" id="{4C3C17EE-D116-4A30-A21A-701DFCDDBE9E}"/>
              </a:ext>
            </a:extLst>
          </p:cNvPr>
          <p:cNvSpPr/>
          <p:nvPr/>
        </p:nvSpPr>
        <p:spPr>
          <a:xfrm>
            <a:off x="5539088" y="4325896"/>
            <a:ext cx="2641084" cy="830997"/>
          </a:xfrm>
          <a:prstGeom prst="rect">
            <a:avLst/>
          </a:prstGeom>
        </p:spPr>
        <p:txBody>
          <a:bodyPr wrap="square">
            <a:spAutoFit/>
          </a:bodyPr>
          <a:lstStyle/>
          <a:p>
            <a:pPr algn="ctr"/>
            <a:r>
              <a:rPr lang="en-US" sz="1200" dirty="0">
                <a:solidFill>
                  <a:srgbClr val="FFFFFF"/>
                </a:solidFill>
                <a:latin typeface="Exo Light"/>
                <a:ea typeface="Open Sans" panose="020B0606030504020204" pitchFamily="34" charset="0"/>
                <a:cs typeface="Exo Light"/>
              </a:rPr>
              <a:t>Always looking ahead to advance the safety and quality of what we eat and drink is the contribution to the world we take very seriously</a:t>
            </a:r>
          </a:p>
        </p:txBody>
      </p:sp>
      <p:sp>
        <p:nvSpPr>
          <p:cNvPr id="12" name="Rectangle 11">
            <a:extLst>
              <a:ext uri="{FF2B5EF4-FFF2-40B4-BE49-F238E27FC236}">
                <a16:creationId xmlns:a16="http://schemas.microsoft.com/office/drawing/2014/main" id="{8A219571-01B7-4102-A293-954FAF242851}"/>
              </a:ext>
            </a:extLst>
          </p:cNvPr>
          <p:cNvSpPr/>
          <p:nvPr/>
        </p:nvSpPr>
        <p:spPr>
          <a:xfrm>
            <a:off x="5475477" y="3277871"/>
            <a:ext cx="2575424" cy="830997"/>
          </a:xfrm>
          <a:prstGeom prst="rect">
            <a:avLst/>
          </a:prstGeom>
        </p:spPr>
        <p:txBody>
          <a:bodyPr wrap="square">
            <a:spAutoFit/>
          </a:bodyPr>
          <a:lstStyle/>
          <a:p>
            <a:pPr algn="ctr"/>
            <a:r>
              <a:rPr lang="en-US" sz="1200" dirty="0">
                <a:solidFill>
                  <a:srgbClr val="FFFFFF"/>
                </a:solidFill>
                <a:latin typeface="Exo Light"/>
                <a:ea typeface="Open Sans" panose="020B0606030504020204" pitchFamily="34" charset="0"/>
                <a:cs typeface="Exo Light"/>
              </a:rPr>
              <a:t>As a third-party service provider, we feel it is our responsibility to help our customers focus on what matters most to their business</a:t>
            </a:r>
          </a:p>
        </p:txBody>
      </p:sp>
      <p:sp>
        <p:nvSpPr>
          <p:cNvPr id="13" name="Rectangle 12">
            <a:extLst>
              <a:ext uri="{FF2B5EF4-FFF2-40B4-BE49-F238E27FC236}">
                <a16:creationId xmlns:a16="http://schemas.microsoft.com/office/drawing/2014/main" id="{8C6D5D62-FA97-4896-961C-87D6D9016874}"/>
              </a:ext>
            </a:extLst>
          </p:cNvPr>
          <p:cNvSpPr/>
          <p:nvPr/>
        </p:nvSpPr>
        <p:spPr>
          <a:xfrm>
            <a:off x="5194562" y="5414400"/>
            <a:ext cx="2362596" cy="646331"/>
          </a:xfrm>
          <a:prstGeom prst="rect">
            <a:avLst/>
          </a:prstGeom>
        </p:spPr>
        <p:txBody>
          <a:bodyPr wrap="square">
            <a:spAutoFit/>
          </a:bodyPr>
          <a:lstStyle/>
          <a:p>
            <a:pPr algn="ctr"/>
            <a:r>
              <a:rPr lang="en-US" sz="1200" dirty="0">
                <a:solidFill>
                  <a:srgbClr val="FFFFFF"/>
                </a:solidFill>
                <a:latin typeface="Exo Light"/>
                <a:ea typeface="Open Sans" panose="020B0606030504020204" pitchFamily="34" charset="0"/>
                <a:cs typeface="Exo Light"/>
              </a:rPr>
              <a:t>We know we can help companies have a material impact on reducing food waste</a:t>
            </a:r>
          </a:p>
        </p:txBody>
      </p:sp>
      <p:sp>
        <p:nvSpPr>
          <p:cNvPr id="14" name="Rectangle 13">
            <a:extLst>
              <a:ext uri="{FF2B5EF4-FFF2-40B4-BE49-F238E27FC236}">
                <a16:creationId xmlns:a16="http://schemas.microsoft.com/office/drawing/2014/main" id="{F3C18D8A-5049-4F20-9108-06A1EF8CD275}"/>
              </a:ext>
            </a:extLst>
          </p:cNvPr>
          <p:cNvSpPr/>
          <p:nvPr/>
        </p:nvSpPr>
        <p:spPr>
          <a:xfrm>
            <a:off x="3673929" y="3912394"/>
            <a:ext cx="1791819" cy="646331"/>
          </a:xfrm>
          <a:prstGeom prst="rect">
            <a:avLst/>
          </a:prstGeom>
        </p:spPr>
        <p:txBody>
          <a:bodyPr wrap="square">
            <a:spAutoFit/>
          </a:bodyPr>
          <a:lstStyle/>
          <a:p>
            <a:pPr algn="ctr"/>
            <a:r>
              <a:rPr lang="en-US" sz="3600" b="1" dirty="0">
                <a:solidFill>
                  <a:srgbClr val="FFFFFF"/>
                </a:solidFill>
                <a:latin typeface="Exo regular"/>
                <a:ea typeface="Open Sans" panose="020B0606030504020204" pitchFamily="34" charset="0"/>
                <a:cs typeface="Exo regular"/>
              </a:rPr>
              <a:t>HPP</a:t>
            </a:r>
          </a:p>
        </p:txBody>
      </p:sp>
      <p:sp>
        <p:nvSpPr>
          <p:cNvPr id="15" name="Rectangle 14">
            <a:extLst>
              <a:ext uri="{FF2B5EF4-FFF2-40B4-BE49-F238E27FC236}">
                <a16:creationId xmlns:a16="http://schemas.microsoft.com/office/drawing/2014/main" id="{56D0C3E9-A164-42E3-8621-66381E076B68}"/>
              </a:ext>
            </a:extLst>
          </p:cNvPr>
          <p:cNvSpPr/>
          <p:nvPr/>
        </p:nvSpPr>
        <p:spPr>
          <a:xfrm>
            <a:off x="1623849" y="2334213"/>
            <a:ext cx="2140496" cy="461665"/>
          </a:xfrm>
          <a:prstGeom prst="rect">
            <a:avLst/>
          </a:prstGeom>
        </p:spPr>
        <p:txBody>
          <a:bodyPr wrap="square">
            <a:spAutoFit/>
          </a:bodyPr>
          <a:lstStyle/>
          <a:p>
            <a:pPr algn="ctr"/>
            <a:r>
              <a:rPr lang="en-US" sz="1200" dirty="0">
                <a:solidFill>
                  <a:srgbClr val="FFFFFF"/>
                </a:solidFill>
                <a:latin typeface="Exo Light"/>
                <a:ea typeface="Open Sans" panose="020B0606030504020204" pitchFamily="34" charset="0"/>
                <a:cs typeface="Exo Light"/>
              </a:rPr>
              <a:t>…responsibly producing safe, high quality food…</a:t>
            </a:r>
          </a:p>
        </p:txBody>
      </p:sp>
      <p:sp>
        <p:nvSpPr>
          <p:cNvPr id="16" name="Rectangle 15">
            <a:extLst>
              <a:ext uri="{FF2B5EF4-FFF2-40B4-BE49-F238E27FC236}">
                <a16:creationId xmlns:a16="http://schemas.microsoft.com/office/drawing/2014/main" id="{C453D355-B3DC-440E-9A0D-F823BCFA8555}"/>
              </a:ext>
            </a:extLst>
          </p:cNvPr>
          <p:cNvSpPr/>
          <p:nvPr/>
        </p:nvSpPr>
        <p:spPr>
          <a:xfrm>
            <a:off x="1200177" y="3040152"/>
            <a:ext cx="2828104" cy="646331"/>
          </a:xfrm>
          <a:prstGeom prst="rect">
            <a:avLst/>
          </a:prstGeom>
        </p:spPr>
        <p:txBody>
          <a:bodyPr wrap="square">
            <a:spAutoFit/>
          </a:bodyPr>
          <a:lstStyle/>
          <a:p>
            <a:r>
              <a:rPr lang="en-US" sz="1200" dirty="0">
                <a:solidFill>
                  <a:srgbClr val="FFFFFF"/>
                </a:solidFill>
                <a:latin typeface="Exo Light"/>
                <a:ea typeface="Open Sans" panose="020B0606030504020204" pitchFamily="34" charset="0"/>
                <a:cs typeface="Exo Light"/>
              </a:rPr>
              <a:t>…responsibly helping customers prosper with flexible, forward-thinking solutions…</a:t>
            </a:r>
          </a:p>
        </p:txBody>
      </p:sp>
      <p:sp>
        <p:nvSpPr>
          <p:cNvPr id="17" name="Rectangle 16">
            <a:extLst>
              <a:ext uri="{FF2B5EF4-FFF2-40B4-BE49-F238E27FC236}">
                <a16:creationId xmlns:a16="http://schemas.microsoft.com/office/drawing/2014/main" id="{918CB917-E4B6-4999-832F-F7B3B875E2EA}"/>
              </a:ext>
            </a:extLst>
          </p:cNvPr>
          <p:cNvSpPr/>
          <p:nvPr/>
        </p:nvSpPr>
        <p:spPr>
          <a:xfrm>
            <a:off x="1095456" y="4788541"/>
            <a:ext cx="2455360" cy="461665"/>
          </a:xfrm>
          <a:prstGeom prst="rect">
            <a:avLst/>
          </a:prstGeom>
        </p:spPr>
        <p:txBody>
          <a:bodyPr wrap="square">
            <a:spAutoFit/>
          </a:bodyPr>
          <a:lstStyle/>
          <a:p>
            <a:r>
              <a:rPr lang="en-US" sz="1200" dirty="0">
                <a:solidFill>
                  <a:srgbClr val="FFFFFF"/>
                </a:solidFill>
                <a:latin typeface="Exo Light"/>
                <a:ea typeface="Open Sans" panose="020B0606030504020204" pitchFamily="34" charset="0"/>
                <a:cs typeface="Exo Light"/>
              </a:rPr>
              <a:t>…being responsible members of the communities…</a:t>
            </a:r>
          </a:p>
        </p:txBody>
      </p:sp>
      <p:sp>
        <p:nvSpPr>
          <p:cNvPr id="18" name="Rectangle 17">
            <a:extLst>
              <a:ext uri="{FF2B5EF4-FFF2-40B4-BE49-F238E27FC236}">
                <a16:creationId xmlns:a16="http://schemas.microsoft.com/office/drawing/2014/main" id="{4C210171-CADE-4F92-B29C-1B8CAC50E73E}"/>
              </a:ext>
            </a:extLst>
          </p:cNvPr>
          <p:cNvSpPr/>
          <p:nvPr/>
        </p:nvSpPr>
        <p:spPr>
          <a:xfrm>
            <a:off x="1289446" y="5588264"/>
            <a:ext cx="2820478" cy="461665"/>
          </a:xfrm>
          <a:prstGeom prst="rect">
            <a:avLst/>
          </a:prstGeom>
        </p:spPr>
        <p:txBody>
          <a:bodyPr wrap="square">
            <a:spAutoFit/>
          </a:bodyPr>
          <a:lstStyle/>
          <a:p>
            <a:pPr algn="ctr"/>
            <a:r>
              <a:rPr lang="en-US" sz="1200" dirty="0">
                <a:solidFill>
                  <a:srgbClr val="FFFFFF"/>
                </a:solidFill>
                <a:latin typeface="Exo Light"/>
                <a:ea typeface="Open Sans" panose="020B0606030504020204" pitchFamily="34" charset="0"/>
                <a:cs typeface="Exo Light"/>
              </a:rPr>
              <a:t>…being responsible stewards of the natural resources we utilize…</a:t>
            </a:r>
          </a:p>
        </p:txBody>
      </p:sp>
      <p:sp>
        <p:nvSpPr>
          <p:cNvPr id="19" name="Rectangle 18">
            <a:extLst>
              <a:ext uri="{FF2B5EF4-FFF2-40B4-BE49-F238E27FC236}">
                <a16:creationId xmlns:a16="http://schemas.microsoft.com/office/drawing/2014/main" id="{4D30EC22-A035-4BE0-8A20-F4D55E1CE18D}"/>
              </a:ext>
            </a:extLst>
          </p:cNvPr>
          <p:cNvSpPr/>
          <p:nvPr/>
        </p:nvSpPr>
        <p:spPr>
          <a:xfrm>
            <a:off x="895885" y="4000117"/>
            <a:ext cx="2455360" cy="461665"/>
          </a:xfrm>
          <a:prstGeom prst="rect">
            <a:avLst/>
          </a:prstGeom>
        </p:spPr>
        <p:txBody>
          <a:bodyPr wrap="square">
            <a:spAutoFit/>
          </a:bodyPr>
          <a:lstStyle/>
          <a:p>
            <a:r>
              <a:rPr lang="en-US" sz="1200" dirty="0">
                <a:solidFill>
                  <a:srgbClr val="FFFFFF"/>
                </a:solidFill>
                <a:latin typeface="Exo Light"/>
                <a:ea typeface="Open Sans" panose="020B0606030504020204" pitchFamily="34" charset="0"/>
                <a:cs typeface="Exo Light"/>
              </a:rPr>
              <a:t>…being a responsible employer,  investing in our associates…</a:t>
            </a:r>
          </a:p>
        </p:txBody>
      </p:sp>
      <p:sp>
        <p:nvSpPr>
          <p:cNvPr id="22" name="Freeform 21"/>
          <p:cNvSpPr/>
          <p:nvPr/>
        </p:nvSpPr>
        <p:spPr>
          <a:xfrm flipH="1">
            <a:off x="-79553"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Business Alignment</a:t>
            </a:r>
          </a:p>
        </p:txBody>
      </p:sp>
      <p:sp>
        <p:nvSpPr>
          <p:cNvPr id="20"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48</a:t>
            </a:fld>
            <a:endParaRPr lang="en-US" dirty="0"/>
          </a:p>
        </p:txBody>
      </p:sp>
    </p:spTree>
    <p:extLst>
      <p:ext uri="{BB962C8B-B14F-4D97-AF65-F5344CB8AC3E}">
        <p14:creationId xmlns:p14="http://schemas.microsoft.com/office/powerpoint/2010/main" val="389733129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5" descr="Asset 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052" y="3949939"/>
            <a:ext cx="3061079" cy="1291669"/>
          </a:xfrm>
          <a:prstGeom prst="rect">
            <a:avLst/>
          </a:prstGeom>
        </p:spPr>
      </p:pic>
      <p:sp>
        <p:nvSpPr>
          <p:cNvPr id="7" name="Rectangle 6">
            <a:extLst>
              <a:ext uri="{FF2B5EF4-FFF2-40B4-BE49-F238E27FC236}">
                <a16:creationId xmlns:a16="http://schemas.microsoft.com/office/drawing/2014/main" id="{4C210171-CADE-4F92-B29C-1B8CAC50E73E}"/>
              </a:ext>
            </a:extLst>
          </p:cNvPr>
          <p:cNvSpPr/>
          <p:nvPr/>
        </p:nvSpPr>
        <p:spPr>
          <a:xfrm>
            <a:off x="1289446" y="5588264"/>
            <a:ext cx="2820478" cy="461665"/>
          </a:xfrm>
          <a:prstGeom prst="rect">
            <a:avLst/>
          </a:prstGeom>
        </p:spPr>
        <p:txBody>
          <a:bodyPr wrap="square">
            <a:spAutoFit/>
          </a:bodyPr>
          <a:lstStyle/>
          <a:p>
            <a:pPr algn="ctr"/>
            <a:r>
              <a:rPr lang="en-US" sz="1200" dirty="0">
                <a:solidFill>
                  <a:srgbClr val="FFFFFF"/>
                </a:solidFill>
                <a:latin typeface="Exo Light"/>
                <a:ea typeface="Open Sans" panose="020B0606030504020204" pitchFamily="34" charset="0"/>
                <a:cs typeface="Exo Light"/>
              </a:rPr>
              <a:t>…being responsible stewards of the natural resources we utilize…</a:t>
            </a:r>
          </a:p>
        </p:txBody>
      </p:sp>
      <p:sp>
        <p:nvSpPr>
          <p:cNvPr id="8" name="Freeform 7"/>
          <p:cNvSpPr/>
          <p:nvPr/>
        </p:nvSpPr>
        <p:spPr>
          <a:xfrm flipH="1">
            <a:off x="-79553"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itle 1"/>
          <p:cNvSpPr txBox="1">
            <a:spLocks/>
          </p:cNvSpPr>
          <p:nvPr/>
        </p:nvSpPr>
        <p:spPr>
          <a:xfrm>
            <a:off x="437838" y="348482"/>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altLang="en-US" cap="none" dirty="0">
                <a:ea typeface="Open Sans" panose="020B0606030504020204" pitchFamily="34" charset="0"/>
                <a:cs typeface="Open Sans" panose="020B0606030504020204" pitchFamily="34" charset="0"/>
              </a:rPr>
              <a:t>OUTSOURCE VS </a:t>
            </a:r>
            <a:br>
              <a:rPr lang="en-US" altLang="en-US" cap="none" dirty="0">
                <a:ea typeface="Open Sans" panose="020B0606030504020204" pitchFamily="34" charset="0"/>
                <a:cs typeface="Open Sans" panose="020B0606030504020204" pitchFamily="34" charset="0"/>
              </a:rPr>
            </a:br>
            <a:r>
              <a:rPr lang="en-US" altLang="en-US" cap="none" dirty="0">
                <a:ea typeface="Open Sans" panose="020B0606030504020204" pitchFamily="34" charset="0"/>
                <a:cs typeface="Open Sans" panose="020B0606030504020204" pitchFamily="34" charset="0"/>
              </a:rPr>
              <a:t>IN-HOUSE HPP?</a:t>
            </a:r>
            <a:endParaRPr lang="en-US" cap="none" dirty="0"/>
          </a:p>
        </p:txBody>
      </p:sp>
      <p:sp>
        <p:nvSpPr>
          <p:cNvPr id="10" name="Rectangle 9"/>
          <p:cNvSpPr/>
          <p:nvPr/>
        </p:nvSpPr>
        <p:spPr>
          <a:xfrm>
            <a:off x="540844" y="1440742"/>
            <a:ext cx="4572000" cy="954107"/>
          </a:xfrm>
          <a:prstGeom prst="rect">
            <a:avLst/>
          </a:prstGeom>
        </p:spPr>
        <p:txBody>
          <a:bodyPr>
            <a:spAutoFit/>
          </a:bodyPr>
          <a:lstStyle/>
          <a:p>
            <a:pPr>
              <a:defRPr>
                <a:latin typeface="Lato Light"/>
                <a:ea typeface="Lato Light"/>
                <a:cs typeface="Lato Light"/>
                <a:sym typeface="Lato Light"/>
              </a:defRPr>
            </a:pPr>
            <a:r>
              <a:rPr lang="en-US" sz="2800" dirty="0">
                <a:solidFill>
                  <a:srgbClr val="285A91"/>
                </a:solidFill>
                <a:latin typeface="Exo Light"/>
                <a:ea typeface="Open Sans" panose="020B0606030504020204" pitchFamily="34" charset="0"/>
                <a:cs typeface="Exo Light"/>
                <a:sym typeface="Lato Light"/>
              </a:rPr>
              <a:t>What’s the best decision for your company?</a:t>
            </a:r>
            <a:endParaRPr lang="en-US" sz="2800" dirty="0">
              <a:solidFill>
                <a:srgbClr val="285A91"/>
              </a:solidFill>
              <a:latin typeface="Exo Light"/>
              <a:ea typeface="Open Sans" panose="020B0606030504020204" pitchFamily="34" charset="0"/>
              <a:cs typeface="Exo Light"/>
              <a:sym typeface="Lato Bold"/>
            </a:endParaRPr>
          </a:p>
        </p:txBody>
      </p:sp>
      <p:sp>
        <p:nvSpPr>
          <p:cNvPr id="12" name="Rectangle 11"/>
          <p:cNvSpPr/>
          <p:nvPr/>
        </p:nvSpPr>
        <p:spPr>
          <a:xfrm>
            <a:off x="1230839" y="4042146"/>
            <a:ext cx="2213726" cy="1169551"/>
          </a:xfrm>
          <a:prstGeom prst="rect">
            <a:avLst/>
          </a:prstGeom>
        </p:spPr>
        <p:txBody>
          <a:bodyPr wrap="square">
            <a:spAutoFit/>
          </a:bodyPr>
          <a:lstStyle/>
          <a:p>
            <a:pPr algn="ctr"/>
            <a:r>
              <a:rPr lang="en-US" sz="1400" b="1" dirty="0">
                <a:solidFill>
                  <a:srgbClr val="FFFFFF"/>
                </a:solidFill>
                <a:latin typeface="Exo Light"/>
                <a:ea typeface="Open Sans" panose="020B0606030504020204" pitchFamily="34" charset="0"/>
                <a:cs typeface="Exo Light"/>
              </a:rPr>
              <a:t>How can outsourcing HPP help Perdue avoid business challenges and complexities while saving on </a:t>
            </a:r>
            <a:r>
              <a:rPr lang="en-US" sz="1400" b="1" dirty="0" err="1">
                <a:solidFill>
                  <a:srgbClr val="FFFFFF"/>
                </a:solidFill>
                <a:latin typeface="Exo Light"/>
                <a:ea typeface="Open Sans" panose="020B0606030504020204" pitchFamily="34" charset="0"/>
                <a:cs typeface="Exo Light"/>
              </a:rPr>
              <a:t>CapEx</a:t>
            </a:r>
            <a:r>
              <a:rPr lang="en-US" sz="1400" b="1" dirty="0">
                <a:solidFill>
                  <a:srgbClr val="FFFFFF"/>
                </a:solidFill>
                <a:latin typeface="Exo Light"/>
                <a:ea typeface="Open Sans" panose="020B0606030504020204" pitchFamily="34" charset="0"/>
                <a:cs typeface="Exo Light"/>
              </a:rPr>
              <a:t>?</a:t>
            </a:r>
          </a:p>
        </p:txBody>
      </p:sp>
      <p:sp>
        <p:nvSpPr>
          <p:cNvPr id="13" name="Rectangle 12"/>
          <p:cNvSpPr/>
          <p:nvPr/>
        </p:nvSpPr>
        <p:spPr>
          <a:xfrm>
            <a:off x="4490356" y="4118223"/>
            <a:ext cx="4572000" cy="307777"/>
          </a:xfrm>
          <a:prstGeom prst="rect">
            <a:avLst/>
          </a:prstGeom>
        </p:spPr>
        <p:txBody>
          <a:bodyPr>
            <a:spAutoFit/>
          </a:bodyPr>
          <a:lstStyle/>
          <a:p>
            <a:pPr algn="ctr"/>
            <a:r>
              <a:rPr lang="en-US" sz="1400" b="1" dirty="0">
                <a:solidFill>
                  <a:srgbClr val="FFFFFF"/>
                </a:solidFill>
                <a:latin typeface="Exo Light"/>
                <a:ea typeface="Open Sans" panose="020B0606030504020204" pitchFamily="34" charset="0"/>
                <a:cs typeface="Exo Light"/>
              </a:rPr>
              <a:t>Does in-house HPP help lower our costs?</a:t>
            </a:r>
          </a:p>
        </p:txBody>
      </p:sp>
      <p:pic>
        <p:nvPicPr>
          <p:cNvPr id="14" name="Picture 13" descr="Asset 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988" y="3949939"/>
            <a:ext cx="3061079" cy="1291669"/>
          </a:xfrm>
          <a:prstGeom prst="rect">
            <a:avLst/>
          </a:prstGeom>
        </p:spPr>
      </p:pic>
      <p:sp>
        <p:nvSpPr>
          <p:cNvPr id="15" name="Rectangle 14"/>
          <p:cNvSpPr/>
          <p:nvPr/>
        </p:nvSpPr>
        <p:spPr>
          <a:xfrm>
            <a:off x="5640991" y="4408461"/>
            <a:ext cx="2295072" cy="523220"/>
          </a:xfrm>
          <a:prstGeom prst="rect">
            <a:avLst/>
          </a:prstGeom>
        </p:spPr>
        <p:txBody>
          <a:bodyPr wrap="square">
            <a:spAutoFit/>
          </a:bodyPr>
          <a:lstStyle/>
          <a:p>
            <a:pPr algn="ctr"/>
            <a:r>
              <a:rPr lang="en-US" sz="1400" b="1" dirty="0">
                <a:solidFill>
                  <a:srgbClr val="FFFFFF"/>
                </a:solidFill>
                <a:latin typeface="Exo Light"/>
                <a:ea typeface="Open Sans" panose="020B0606030504020204" pitchFamily="34" charset="0"/>
                <a:cs typeface="Exo Light"/>
              </a:rPr>
              <a:t>Does in-house HPP help </a:t>
            </a:r>
            <a:br>
              <a:rPr lang="en-US" sz="1400" b="1" dirty="0">
                <a:solidFill>
                  <a:srgbClr val="FFFFFF"/>
                </a:solidFill>
                <a:latin typeface="Exo Light"/>
                <a:ea typeface="Open Sans" panose="020B0606030504020204" pitchFamily="34" charset="0"/>
                <a:cs typeface="Exo Light"/>
              </a:rPr>
            </a:br>
            <a:r>
              <a:rPr lang="en-US" sz="1400" b="1" dirty="0">
                <a:solidFill>
                  <a:srgbClr val="FFFFFF"/>
                </a:solidFill>
                <a:latin typeface="Exo Light"/>
                <a:ea typeface="Open Sans" panose="020B0606030504020204" pitchFamily="34" charset="0"/>
                <a:cs typeface="Exo Light"/>
              </a:rPr>
              <a:t>lower our costs?</a:t>
            </a:r>
          </a:p>
        </p:txBody>
      </p:sp>
      <p:pic>
        <p:nvPicPr>
          <p:cNvPr id="16" name="Picture 15" descr="Asset 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57988" y="2585347"/>
            <a:ext cx="3061079" cy="1291669"/>
          </a:xfrm>
          <a:prstGeom prst="rect">
            <a:avLst/>
          </a:prstGeom>
        </p:spPr>
      </p:pic>
      <p:sp>
        <p:nvSpPr>
          <p:cNvPr id="17" name="Rectangle 16"/>
          <p:cNvSpPr/>
          <p:nvPr/>
        </p:nvSpPr>
        <p:spPr>
          <a:xfrm>
            <a:off x="5559348" y="2840641"/>
            <a:ext cx="2458358" cy="738664"/>
          </a:xfrm>
          <a:prstGeom prst="rect">
            <a:avLst/>
          </a:prstGeom>
        </p:spPr>
        <p:txBody>
          <a:bodyPr wrap="square">
            <a:spAutoFit/>
          </a:bodyPr>
          <a:lstStyle/>
          <a:p>
            <a:pPr algn="ctr"/>
            <a:r>
              <a:rPr lang="en-US" sz="1400" b="1" dirty="0">
                <a:solidFill>
                  <a:srgbClr val="FFFFFF"/>
                </a:solidFill>
                <a:latin typeface="Exo Light"/>
                <a:ea typeface="Open Sans" panose="020B0606030504020204" pitchFamily="34" charset="0"/>
                <a:cs typeface="Exo Light"/>
              </a:rPr>
              <a:t>Does in-house HPP give </a:t>
            </a:r>
            <a:br>
              <a:rPr lang="en-US" sz="1400" b="1" dirty="0">
                <a:solidFill>
                  <a:srgbClr val="FFFFFF"/>
                </a:solidFill>
                <a:latin typeface="Exo Light"/>
                <a:ea typeface="Open Sans" panose="020B0606030504020204" pitchFamily="34" charset="0"/>
                <a:cs typeface="Exo Light"/>
              </a:rPr>
            </a:br>
            <a:r>
              <a:rPr lang="en-US" sz="1400" b="1" dirty="0">
                <a:solidFill>
                  <a:srgbClr val="FFFFFF"/>
                </a:solidFill>
                <a:latin typeface="Exo Light"/>
                <a:ea typeface="Open Sans" panose="020B0606030504020204" pitchFamily="34" charset="0"/>
                <a:cs typeface="Exo Light"/>
              </a:rPr>
              <a:t>us more control and </a:t>
            </a:r>
            <a:br>
              <a:rPr lang="en-US" sz="1400" b="1" dirty="0">
                <a:solidFill>
                  <a:srgbClr val="FFFFFF"/>
                </a:solidFill>
                <a:latin typeface="Exo Light"/>
                <a:ea typeface="Open Sans" panose="020B0606030504020204" pitchFamily="34" charset="0"/>
                <a:cs typeface="Exo Light"/>
              </a:rPr>
            </a:br>
            <a:r>
              <a:rPr lang="en-US" sz="1400" b="1" dirty="0">
                <a:solidFill>
                  <a:srgbClr val="FFFFFF"/>
                </a:solidFill>
                <a:latin typeface="Exo Light"/>
                <a:ea typeface="Open Sans" panose="020B0606030504020204" pitchFamily="34" charset="0"/>
                <a:cs typeface="Exo Light"/>
              </a:rPr>
              <a:t>flexibility?</a:t>
            </a:r>
          </a:p>
        </p:txBody>
      </p:sp>
      <p:pic>
        <p:nvPicPr>
          <p:cNvPr id="18" name="Picture 17" descr="Asset 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21" y="5352035"/>
            <a:ext cx="8554358" cy="1129450"/>
          </a:xfrm>
          <a:prstGeom prst="rect">
            <a:avLst/>
          </a:prstGeom>
        </p:spPr>
      </p:pic>
      <p:sp>
        <p:nvSpPr>
          <p:cNvPr id="19" name="Rectangle 18"/>
          <p:cNvSpPr/>
          <p:nvPr/>
        </p:nvSpPr>
        <p:spPr>
          <a:xfrm>
            <a:off x="803052" y="5579457"/>
            <a:ext cx="3088230" cy="338554"/>
          </a:xfrm>
          <a:prstGeom prst="rect">
            <a:avLst/>
          </a:prstGeom>
        </p:spPr>
        <p:txBody>
          <a:bodyPr wrap="square">
            <a:spAutoFit/>
          </a:bodyPr>
          <a:lstStyle/>
          <a:p>
            <a:pPr algn="ctr">
              <a:defRPr>
                <a:latin typeface="Lato Light"/>
                <a:ea typeface="Lato Light"/>
                <a:cs typeface="Lato Light"/>
                <a:sym typeface="Lato Light"/>
              </a:defRPr>
            </a:pPr>
            <a:r>
              <a:rPr lang="en-US" sz="1600" dirty="0">
                <a:solidFill>
                  <a:srgbClr val="285A91"/>
                </a:solidFill>
                <a:latin typeface="Exo Light"/>
                <a:ea typeface="Open Sans" panose="020B0606030504020204" pitchFamily="34" charset="0"/>
                <a:cs typeface="Exo Light"/>
                <a:sym typeface="Lato Light"/>
              </a:rPr>
              <a:t>Outsourcing</a:t>
            </a:r>
            <a:endParaRPr lang="en-US" sz="1600" dirty="0">
              <a:solidFill>
                <a:srgbClr val="285A91"/>
              </a:solidFill>
              <a:latin typeface="Exo Light"/>
              <a:ea typeface="Open Sans" panose="020B0606030504020204" pitchFamily="34" charset="0"/>
              <a:cs typeface="Exo Light"/>
              <a:sym typeface="Lato Bold"/>
            </a:endParaRPr>
          </a:p>
        </p:txBody>
      </p:sp>
      <p:sp>
        <p:nvSpPr>
          <p:cNvPr id="20" name="Rectangle 19"/>
          <p:cNvSpPr/>
          <p:nvPr/>
        </p:nvSpPr>
        <p:spPr>
          <a:xfrm>
            <a:off x="5257987" y="5579457"/>
            <a:ext cx="3088230" cy="338554"/>
          </a:xfrm>
          <a:prstGeom prst="rect">
            <a:avLst/>
          </a:prstGeom>
        </p:spPr>
        <p:txBody>
          <a:bodyPr wrap="square">
            <a:spAutoFit/>
          </a:bodyPr>
          <a:lstStyle/>
          <a:p>
            <a:pPr algn="ctr">
              <a:defRPr>
                <a:latin typeface="Lato Light"/>
                <a:ea typeface="Lato Light"/>
                <a:cs typeface="Lato Light"/>
                <a:sym typeface="Lato Light"/>
              </a:defRPr>
            </a:pPr>
            <a:r>
              <a:rPr lang="en-US" sz="1600" dirty="0">
                <a:solidFill>
                  <a:srgbClr val="285A91"/>
                </a:solidFill>
                <a:latin typeface="Exo Light"/>
                <a:ea typeface="Open Sans" panose="020B0606030504020204" pitchFamily="34" charset="0"/>
                <a:cs typeface="Exo Light"/>
                <a:sym typeface="Lato Light"/>
              </a:rPr>
              <a:t>In-House</a:t>
            </a:r>
            <a:endParaRPr lang="en-US" sz="1600" dirty="0">
              <a:solidFill>
                <a:srgbClr val="285A91"/>
              </a:solidFill>
              <a:latin typeface="Exo Light"/>
              <a:ea typeface="Open Sans" panose="020B0606030504020204" pitchFamily="34" charset="0"/>
              <a:cs typeface="Exo Light"/>
              <a:sym typeface="Lato Bold"/>
            </a:endParaRPr>
          </a:p>
        </p:txBody>
      </p:sp>
      <p:sp>
        <p:nvSpPr>
          <p:cNvPr id="21"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49</a:t>
            </a:fld>
            <a:endParaRPr lang="en-US" dirty="0"/>
          </a:p>
        </p:txBody>
      </p:sp>
    </p:spTree>
    <p:extLst>
      <p:ext uri="{BB962C8B-B14F-4D97-AF65-F5344CB8AC3E}">
        <p14:creationId xmlns:p14="http://schemas.microsoft.com/office/powerpoint/2010/main" val="22212869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flipH="1">
            <a:off x="-575742"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Company history</a:t>
            </a:r>
          </a:p>
        </p:txBody>
      </p:sp>
      <p:sp>
        <p:nvSpPr>
          <p:cNvPr id="18" name="Text Placeholder 2"/>
          <p:cNvSpPr>
            <a:spLocks noGrp="1"/>
          </p:cNvSpPr>
          <p:nvPr>
            <p:ph type="body" sz="quarter" idx="10"/>
          </p:nvPr>
        </p:nvSpPr>
        <p:spPr>
          <a:xfrm>
            <a:off x="542813" y="1030558"/>
            <a:ext cx="3845040" cy="2152907"/>
          </a:xfrm>
        </p:spPr>
        <p:txBody>
          <a:bodyPr>
            <a:normAutofit/>
          </a:bodyPr>
          <a:lstStyle/>
          <a:p>
            <a:pPr marL="0" indent="0">
              <a:lnSpc>
                <a:spcPts val="1500"/>
              </a:lnSpc>
              <a:buNone/>
            </a:pPr>
            <a:r>
              <a:rPr lang="en-US" sz="1050" dirty="0">
                <a:latin typeface="Exo Light"/>
                <a:ea typeface="Open Sans" panose="020B0606030504020204" pitchFamily="34" charset="0"/>
                <a:cs typeface="Exo Light"/>
              </a:rPr>
              <a:t>Headquartered in Villa Rica, GA, Universal Pasteurization and Cold Storage Company LLC is dedicated to ensuring the safety and quality of foods and beverages. </a:t>
            </a:r>
          </a:p>
          <a:p>
            <a:pPr marL="0" indent="0">
              <a:lnSpc>
                <a:spcPts val="1500"/>
              </a:lnSpc>
              <a:buNone/>
            </a:pPr>
            <a:endParaRPr lang="en-US" sz="1050" dirty="0">
              <a:latin typeface="Exo Light"/>
              <a:ea typeface="Open Sans" panose="020B0606030504020204" pitchFamily="34" charset="0"/>
              <a:cs typeface="Exo Light"/>
            </a:endParaRPr>
          </a:p>
          <a:p>
            <a:pPr marL="0" indent="0">
              <a:lnSpc>
                <a:spcPts val="1500"/>
              </a:lnSpc>
              <a:buNone/>
            </a:pPr>
            <a:r>
              <a:rPr lang="en-US" sz="1050" dirty="0">
                <a:latin typeface="Exo Light"/>
                <a:ea typeface="Open Sans" panose="020B0606030504020204" pitchFamily="34" charset="0"/>
                <a:cs typeface="Exo Light"/>
              </a:rPr>
              <a:t>As a customer-centric service provider of high pressure processing (HPP), Universal’s four U.S. locations and 11 HPP machines in operation make it the largest service provider of HPP services globally. Companies also outsource with Universal for Cold Storage and related value-added services</a:t>
            </a:r>
            <a:endParaRPr lang="en-US" sz="1050" dirty="0">
              <a:latin typeface="Exo Light"/>
              <a:cs typeface="Exo Light"/>
            </a:endParaRPr>
          </a:p>
        </p:txBody>
      </p:sp>
      <p:sp>
        <p:nvSpPr>
          <p:cNvPr id="20" name="Text Placeholder 2"/>
          <p:cNvSpPr txBox="1">
            <a:spLocks/>
          </p:cNvSpPr>
          <p:nvPr/>
        </p:nvSpPr>
        <p:spPr bwMode="auto">
          <a:xfrm>
            <a:off x="4546365" y="1030559"/>
            <a:ext cx="4072702" cy="2152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normAutofit/>
          </a:bodyPr>
          <a:lstStyle>
            <a:lvl1pPr algn="l" defTabSz="409575" rtl="0" eaLnBrk="1" fontAlgn="base" hangingPunct="1">
              <a:spcBef>
                <a:spcPct val="0"/>
              </a:spcBef>
              <a:spcAft>
                <a:spcPct val="0"/>
              </a:spcAft>
              <a:buSzPct val="75000"/>
              <a:defRPr sz="1500" b="0" i="0">
                <a:solidFill>
                  <a:schemeClr val="tx1"/>
                </a:solidFill>
                <a:latin typeface="Exo Regular"/>
                <a:ea typeface="Open Sans Light" charset="0"/>
                <a:cs typeface="Exo Regular"/>
                <a:sym typeface="Helvetica Light"/>
              </a:defRPr>
            </a:lvl1pPr>
            <a:lvl2pPr marL="311150"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2pPr>
            <a:lvl3pPr marL="623888"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3pPr>
            <a:lvl4pPr marL="936625"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4pPr>
            <a:lvl5pPr marL="1249363" algn="l" defTabSz="409575" rtl="0" eaLnBrk="1" fontAlgn="base" hangingPunct="1">
              <a:spcBef>
                <a:spcPct val="0"/>
              </a:spcBef>
              <a:spcAft>
                <a:spcPct val="0"/>
              </a:spcAft>
              <a:buSzPct val="75000"/>
              <a:defRPr sz="1500" b="0" i="0">
                <a:solidFill>
                  <a:schemeClr val="tx1"/>
                </a:solidFill>
                <a:latin typeface="Exo Light"/>
                <a:ea typeface="Open Sans Light" charset="0"/>
                <a:cs typeface="Exo Light"/>
                <a:sym typeface="Helvetica Light"/>
              </a:defRPr>
            </a:lvl5pPr>
            <a:lvl6pPr marL="1874837"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6pPr>
            <a:lvl7pPr marL="2187309"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7pPr>
            <a:lvl8pPr marL="2499782"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8pPr>
            <a:lvl9pPr marL="2812256" marR="0" indent="-312472" algn="l" defTabSz="410679" eaLnBrk="1" latinLnBrk="0" hangingPunct="1">
              <a:lnSpc>
                <a:spcPct val="100000"/>
              </a:lnSpc>
              <a:spcBef>
                <a:spcPts val="2953"/>
              </a:spcBef>
              <a:spcAft>
                <a:spcPts val="0"/>
              </a:spcAft>
              <a:buClrTx/>
              <a:buSzPct val="75000"/>
              <a:buFontTx/>
              <a:buChar char="•"/>
              <a:tabLst/>
              <a:defRPr sz="2530" b="0" i="0" u="none" strike="noStrike" cap="none" spc="0" baseline="0">
                <a:ln>
                  <a:noFill/>
                </a:ln>
                <a:solidFill>
                  <a:srgbClr val="000000"/>
                </a:solidFill>
                <a:uFillTx/>
                <a:latin typeface="+mn-lt"/>
                <a:ea typeface="+mn-ea"/>
                <a:cs typeface="+mn-cs"/>
                <a:sym typeface="Helvetica Light"/>
              </a:defRPr>
            </a:lvl9pPr>
          </a:lstStyle>
          <a:p>
            <a:pPr>
              <a:lnSpc>
                <a:spcPts val="1500"/>
              </a:lnSpc>
            </a:pPr>
            <a:r>
              <a:rPr lang="en-US" sz="1050" dirty="0">
                <a:latin typeface="Exo Light"/>
                <a:ea typeface="Open Sans" panose="020B0606030504020204" pitchFamily="34" charset="0"/>
                <a:cs typeface="Exo Light"/>
              </a:rPr>
              <a:t>(kitting, pre-pricing, code dating, inventory control), and to leverage their technical, quality assurance, engineering and cold-chain expert resources in order to bring fresh, natural, organic and cleaner-label products to market. </a:t>
            </a:r>
          </a:p>
          <a:p>
            <a:pPr>
              <a:lnSpc>
                <a:spcPts val="1500"/>
              </a:lnSpc>
            </a:pPr>
            <a:endParaRPr lang="en-US" sz="1050" dirty="0">
              <a:latin typeface="Exo Light"/>
              <a:ea typeface="Open Sans" panose="020B0606030504020204" pitchFamily="34" charset="0"/>
              <a:cs typeface="Exo Light"/>
            </a:endParaRPr>
          </a:p>
          <a:p>
            <a:pPr>
              <a:lnSpc>
                <a:spcPts val="1500"/>
              </a:lnSpc>
            </a:pPr>
            <a:r>
              <a:rPr lang="en-US" sz="1050" dirty="0">
                <a:latin typeface="Exo Light"/>
                <a:ea typeface="Open Sans" panose="020B0606030504020204" pitchFamily="34" charset="0"/>
                <a:cs typeface="Exo Light"/>
              </a:rPr>
              <a:t>We are grateful for the role we play and we are focused on continually improving by investing in our people, facilities, technology and services to support food safety and quality requirements and initiatives in the food and beverage industries.</a:t>
            </a:r>
            <a:endParaRPr lang="en-US" sz="1050" dirty="0">
              <a:latin typeface="Exo Light"/>
              <a:cs typeface="Exo Light"/>
            </a:endParaRPr>
          </a:p>
        </p:txBody>
      </p:sp>
      <p:sp>
        <p:nvSpPr>
          <p:cNvPr id="16" name="Text Placeholder 3">
            <a:extLst>
              <a:ext uri="{FF2B5EF4-FFF2-40B4-BE49-F238E27FC236}">
                <a16:creationId xmlns:a16="http://schemas.microsoft.com/office/drawing/2014/main" id="{BEB1A65A-D13A-48B6-8264-F4319823A10B}"/>
              </a:ext>
            </a:extLst>
          </p:cNvPr>
          <p:cNvSpPr txBox="1">
            <a:spLocks/>
          </p:cNvSpPr>
          <p:nvPr/>
        </p:nvSpPr>
        <p:spPr>
          <a:xfrm>
            <a:off x="611704" y="5430306"/>
            <a:ext cx="1152321" cy="1006751"/>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480"/>
              </a:lnSpc>
              <a:buFont typeface="Arial" panose="020B0604020202020204" pitchFamily="34" charset="0"/>
              <a:buNone/>
            </a:pPr>
            <a:r>
              <a:rPr lang="en-US" sz="1400" b="0" dirty="0">
                <a:solidFill>
                  <a:schemeClr val="accent4"/>
                </a:solidFill>
                <a:latin typeface="Exo Regular"/>
                <a:cs typeface="Exo Regular"/>
              </a:rPr>
              <a:t>2001</a:t>
            </a:r>
          </a:p>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is</a:t>
            </a:r>
            <a:r>
              <a:rPr lang="en-US" sz="1300" b="0" cap="none" dirty="0">
                <a:solidFill>
                  <a:schemeClr val="tx1"/>
                </a:solidFill>
                <a:latin typeface="Exo Light"/>
                <a:ea typeface="Open Sans" panose="020B0606030504020204" pitchFamily="34" charset="0"/>
                <a:cs typeface="Exo Light"/>
              </a:rPr>
              <a:t> </a:t>
            </a:r>
            <a:r>
              <a:rPr lang="en-US" sz="1300" b="0" cap="none" spc="-4" dirty="0">
                <a:solidFill>
                  <a:schemeClr val="tx1"/>
                </a:solidFill>
                <a:latin typeface="Exo Light"/>
                <a:ea typeface="Open Sans" panose="020B0606030504020204" pitchFamily="34" charset="0"/>
                <a:cs typeface="Exo Light"/>
              </a:rPr>
              <a:t>founded as Universal Cold</a:t>
            </a:r>
            <a:r>
              <a:rPr lang="en-US" sz="1300" b="0" cap="none" spc="-116" dirty="0">
                <a:solidFill>
                  <a:schemeClr val="tx1"/>
                </a:solidFill>
                <a:latin typeface="Exo Light"/>
                <a:ea typeface="Open Sans" panose="020B0606030504020204" pitchFamily="34" charset="0"/>
                <a:cs typeface="Exo Light"/>
              </a:rPr>
              <a:t> </a:t>
            </a:r>
            <a:r>
              <a:rPr lang="en-US" sz="1300" b="0" cap="none" spc="-4" dirty="0">
                <a:solidFill>
                  <a:schemeClr val="tx1"/>
                </a:solidFill>
                <a:latin typeface="Exo Light"/>
                <a:ea typeface="Open Sans" panose="020B0606030504020204" pitchFamily="34" charset="0"/>
                <a:cs typeface="Exo Light"/>
              </a:rPr>
              <a:t>Storage</a:t>
            </a:r>
            <a:endParaRPr lang="en-US" sz="1300" b="0" cap="none" dirty="0">
              <a:solidFill>
                <a:schemeClr val="tx1"/>
              </a:solidFill>
              <a:latin typeface="Exo Light"/>
              <a:ea typeface="Open Sans" panose="020B0606030504020204" pitchFamily="34" charset="0"/>
              <a:cs typeface="Exo Light"/>
            </a:endParaRPr>
          </a:p>
        </p:txBody>
      </p:sp>
      <p:cxnSp>
        <p:nvCxnSpPr>
          <p:cNvPr id="21" name="Straight Connector 20"/>
          <p:cNvCxnSpPr/>
          <p:nvPr/>
        </p:nvCxnSpPr>
        <p:spPr>
          <a:xfrm>
            <a:off x="1174455" y="5183702"/>
            <a:ext cx="0" cy="298423"/>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22" name="Text Placeholder 3">
            <a:extLst>
              <a:ext uri="{FF2B5EF4-FFF2-40B4-BE49-F238E27FC236}">
                <a16:creationId xmlns:a16="http://schemas.microsoft.com/office/drawing/2014/main" id="{BEB1A65A-D13A-48B6-8264-F4319823A10B}"/>
              </a:ext>
            </a:extLst>
          </p:cNvPr>
          <p:cNvSpPr txBox="1">
            <a:spLocks/>
          </p:cNvSpPr>
          <p:nvPr/>
        </p:nvSpPr>
        <p:spPr>
          <a:xfrm>
            <a:off x="1571242" y="2998175"/>
            <a:ext cx="1637484" cy="1006751"/>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installs first HPP machine</a:t>
            </a:r>
          </a:p>
          <a:p>
            <a:pPr marL="0" indent="0">
              <a:lnSpc>
                <a:spcPts val="300"/>
              </a:lnSpc>
              <a:spcBef>
                <a:spcPts val="250"/>
              </a:spcBef>
              <a:buNone/>
            </a:pPr>
            <a:endParaRPr lang="en-US" sz="1300" b="0" cap="none" spc="-4" dirty="0">
              <a:solidFill>
                <a:schemeClr val="tx1"/>
              </a:solidFill>
              <a:latin typeface="Exo Light"/>
              <a:ea typeface="Open Sans" panose="020B0606030504020204" pitchFamily="34" charset="0"/>
              <a:cs typeface="Exo Light"/>
            </a:endParaRPr>
          </a:p>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Pasteurization </a:t>
            </a:r>
            <a:br>
              <a:rPr lang="en-US" sz="1300" b="0" cap="none" spc="-4" dirty="0">
                <a:solidFill>
                  <a:schemeClr val="tx1"/>
                </a:solidFill>
                <a:latin typeface="Exo Light"/>
                <a:ea typeface="Open Sans" panose="020B0606030504020204" pitchFamily="34" charset="0"/>
                <a:cs typeface="Exo Light"/>
              </a:rPr>
            </a:br>
            <a:r>
              <a:rPr lang="en-US" sz="1300" b="0" cap="none" spc="-4" dirty="0">
                <a:solidFill>
                  <a:schemeClr val="tx1"/>
                </a:solidFill>
                <a:latin typeface="Exo Light"/>
                <a:ea typeface="Open Sans" panose="020B0606030504020204" pitchFamily="34" charset="0"/>
                <a:cs typeface="Exo Light"/>
              </a:rPr>
              <a:t>is founded</a:t>
            </a:r>
            <a:endParaRPr lang="en-US" sz="1400" b="0" cap="none" spc="-4" dirty="0">
              <a:solidFill>
                <a:schemeClr val="tx1"/>
              </a:solidFill>
              <a:latin typeface="Exo Regular"/>
              <a:ea typeface="Open Sans" panose="020B0606030504020204" pitchFamily="34" charset="0"/>
              <a:cs typeface="Exo Regular"/>
            </a:endParaRPr>
          </a:p>
          <a:p>
            <a:pPr marL="0" indent="0">
              <a:lnSpc>
                <a:spcPts val="1780"/>
              </a:lnSpc>
              <a:spcBef>
                <a:spcPts val="250"/>
              </a:spcBef>
              <a:buNone/>
            </a:pPr>
            <a:r>
              <a:rPr lang="en-US" sz="1400" b="0" dirty="0">
                <a:solidFill>
                  <a:schemeClr val="accent4"/>
                </a:solidFill>
                <a:latin typeface="Exo Regular"/>
                <a:cs typeface="Exo Regular"/>
              </a:rPr>
              <a:t>2010</a:t>
            </a:r>
          </a:p>
          <a:p>
            <a:pPr marL="0" indent="0">
              <a:lnSpc>
                <a:spcPts val="1480"/>
              </a:lnSpc>
              <a:spcBef>
                <a:spcPts val="250"/>
              </a:spcBef>
              <a:buNone/>
            </a:pPr>
            <a:endParaRPr lang="en-US" sz="1400" b="0" cap="none" dirty="0">
              <a:solidFill>
                <a:schemeClr val="tx1"/>
              </a:solidFill>
              <a:latin typeface="Exo Regular"/>
              <a:ea typeface="Open Sans" panose="020B0606030504020204" pitchFamily="34" charset="0"/>
              <a:cs typeface="Exo Regular"/>
            </a:endParaRPr>
          </a:p>
        </p:txBody>
      </p:sp>
      <p:cxnSp>
        <p:nvCxnSpPr>
          <p:cNvPr id="23" name="Straight Connector 22"/>
          <p:cNvCxnSpPr/>
          <p:nvPr/>
        </p:nvCxnSpPr>
        <p:spPr>
          <a:xfrm>
            <a:off x="2389984" y="4368497"/>
            <a:ext cx="0" cy="298423"/>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24" name="Text Placeholder 3">
            <a:extLst>
              <a:ext uri="{FF2B5EF4-FFF2-40B4-BE49-F238E27FC236}">
                <a16:creationId xmlns:a16="http://schemas.microsoft.com/office/drawing/2014/main" id="{BEB1A65A-D13A-48B6-8264-F4319823A10B}"/>
              </a:ext>
            </a:extLst>
          </p:cNvPr>
          <p:cNvSpPr txBox="1">
            <a:spLocks/>
          </p:cNvSpPr>
          <p:nvPr/>
        </p:nvSpPr>
        <p:spPr>
          <a:xfrm>
            <a:off x="2812141" y="5430306"/>
            <a:ext cx="1480076" cy="1006751"/>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480"/>
              </a:lnSpc>
              <a:buFont typeface="Arial" panose="020B0604020202020204" pitchFamily="34" charset="0"/>
              <a:buNone/>
            </a:pPr>
            <a:r>
              <a:rPr lang="en-US" sz="1400" b="0" dirty="0">
                <a:solidFill>
                  <a:schemeClr val="accent4"/>
                </a:solidFill>
                <a:latin typeface="Exo Regular"/>
                <a:cs typeface="Exo Regular"/>
              </a:rPr>
              <a:t>2013</a:t>
            </a:r>
          </a:p>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opens a new HPP facility in Villa Rica, Georgia</a:t>
            </a:r>
            <a:endParaRPr lang="en-US" sz="1300" b="0" cap="none" dirty="0">
              <a:solidFill>
                <a:schemeClr val="tx1"/>
              </a:solidFill>
              <a:latin typeface="Exo Light"/>
              <a:ea typeface="Open Sans" panose="020B0606030504020204" pitchFamily="34" charset="0"/>
              <a:cs typeface="Exo Light"/>
            </a:endParaRPr>
          </a:p>
        </p:txBody>
      </p:sp>
      <p:cxnSp>
        <p:nvCxnSpPr>
          <p:cNvPr id="25" name="Straight Connector 24"/>
          <p:cNvCxnSpPr/>
          <p:nvPr/>
        </p:nvCxnSpPr>
        <p:spPr>
          <a:xfrm>
            <a:off x="3547280" y="5183702"/>
            <a:ext cx="0" cy="298423"/>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26" name="Text Placeholder 3">
            <a:extLst>
              <a:ext uri="{FF2B5EF4-FFF2-40B4-BE49-F238E27FC236}">
                <a16:creationId xmlns:a16="http://schemas.microsoft.com/office/drawing/2014/main" id="{BEB1A65A-D13A-48B6-8264-F4319823A10B}"/>
              </a:ext>
            </a:extLst>
          </p:cNvPr>
          <p:cNvSpPr txBox="1">
            <a:spLocks/>
          </p:cNvSpPr>
          <p:nvPr/>
        </p:nvSpPr>
        <p:spPr>
          <a:xfrm>
            <a:off x="3851052" y="3031182"/>
            <a:ext cx="1863320" cy="1739420"/>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acquires HPP business in Coppell, Texas</a:t>
            </a:r>
          </a:p>
          <a:p>
            <a:pPr marL="0" indent="0">
              <a:lnSpc>
                <a:spcPts val="180"/>
              </a:lnSpc>
              <a:spcBef>
                <a:spcPts val="250"/>
              </a:spcBef>
              <a:buNone/>
            </a:pPr>
            <a:endParaRPr lang="en-US" sz="1300" b="0" cap="none" spc="-4" dirty="0">
              <a:solidFill>
                <a:schemeClr val="tx1"/>
              </a:solidFill>
              <a:latin typeface="Exo Light"/>
              <a:ea typeface="Open Sans" panose="020B0606030504020204" pitchFamily="34" charset="0"/>
              <a:cs typeface="Exo Light"/>
            </a:endParaRPr>
          </a:p>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opens </a:t>
            </a:r>
            <a:br>
              <a:rPr lang="en-US" sz="1300" b="0" cap="none" spc="-4" dirty="0">
                <a:solidFill>
                  <a:schemeClr val="tx1"/>
                </a:solidFill>
                <a:latin typeface="Exo Light"/>
                <a:ea typeface="Open Sans" panose="020B0606030504020204" pitchFamily="34" charset="0"/>
                <a:cs typeface="Exo Light"/>
              </a:rPr>
            </a:br>
            <a:r>
              <a:rPr lang="en-US" sz="1300" b="0" cap="none" spc="-4" dirty="0">
                <a:solidFill>
                  <a:schemeClr val="tx1"/>
                </a:solidFill>
                <a:latin typeface="Exo Light"/>
                <a:ea typeface="Open Sans" panose="020B0606030504020204" pitchFamily="34" charset="0"/>
                <a:cs typeface="Exo Light"/>
              </a:rPr>
              <a:t>third branch</a:t>
            </a:r>
          </a:p>
          <a:p>
            <a:pPr marL="0" indent="0">
              <a:lnSpc>
                <a:spcPts val="1780"/>
              </a:lnSpc>
              <a:spcBef>
                <a:spcPts val="250"/>
              </a:spcBef>
              <a:buNone/>
            </a:pPr>
            <a:r>
              <a:rPr lang="en-US" sz="1600" b="0" dirty="0">
                <a:solidFill>
                  <a:schemeClr val="accent4"/>
                </a:solidFill>
                <a:latin typeface="Exo Regular"/>
                <a:cs typeface="Exo Regular"/>
              </a:rPr>
              <a:t>2014</a:t>
            </a:r>
          </a:p>
          <a:p>
            <a:pPr marL="0" indent="0">
              <a:lnSpc>
                <a:spcPts val="1480"/>
              </a:lnSpc>
              <a:spcBef>
                <a:spcPts val="250"/>
              </a:spcBef>
              <a:buNone/>
            </a:pPr>
            <a:endParaRPr lang="en-US" sz="1300" b="0" cap="none" dirty="0">
              <a:solidFill>
                <a:schemeClr val="tx1"/>
              </a:solidFill>
              <a:latin typeface="Exo Light"/>
              <a:ea typeface="Open Sans" panose="020B0606030504020204" pitchFamily="34" charset="0"/>
              <a:cs typeface="Exo Light"/>
            </a:endParaRPr>
          </a:p>
          <a:p>
            <a:pPr marL="0" indent="0">
              <a:lnSpc>
                <a:spcPts val="1480"/>
              </a:lnSpc>
              <a:spcBef>
                <a:spcPts val="250"/>
              </a:spcBef>
              <a:buNone/>
            </a:pPr>
            <a:endParaRPr lang="en-US" sz="1300" b="0" cap="none" dirty="0">
              <a:solidFill>
                <a:schemeClr val="tx1"/>
              </a:solidFill>
              <a:latin typeface="Exo Light"/>
              <a:ea typeface="Open Sans" panose="020B0606030504020204" pitchFamily="34" charset="0"/>
              <a:cs typeface="Exo Light"/>
            </a:endParaRPr>
          </a:p>
        </p:txBody>
      </p:sp>
      <p:cxnSp>
        <p:nvCxnSpPr>
          <p:cNvPr id="27" name="Straight Connector 26"/>
          <p:cNvCxnSpPr/>
          <p:nvPr/>
        </p:nvCxnSpPr>
        <p:spPr>
          <a:xfrm>
            <a:off x="4762809" y="4368497"/>
            <a:ext cx="0" cy="298423"/>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28" name="Text Placeholder 3">
            <a:extLst>
              <a:ext uri="{FF2B5EF4-FFF2-40B4-BE49-F238E27FC236}">
                <a16:creationId xmlns:a16="http://schemas.microsoft.com/office/drawing/2014/main" id="{BEB1A65A-D13A-48B6-8264-F4319823A10B}"/>
              </a:ext>
            </a:extLst>
          </p:cNvPr>
          <p:cNvSpPr txBox="1">
            <a:spLocks/>
          </p:cNvSpPr>
          <p:nvPr/>
        </p:nvSpPr>
        <p:spPr>
          <a:xfrm>
            <a:off x="5148573" y="5430306"/>
            <a:ext cx="1480076" cy="1006751"/>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480"/>
              </a:lnSpc>
              <a:buFont typeface="Arial" panose="020B0604020202020204" pitchFamily="34" charset="0"/>
              <a:buNone/>
            </a:pPr>
            <a:r>
              <a:rPr lang="en-US" sz="1400" b="0" dirty="0">
                <a:solidFill>
                  <a:schemeClr val="accent4"/>
                </a:solidFill>
                <a:latin typeface="Exo Regular"/>
                <a:cs typeface="Exo Regular"/>
              </a:rPr>
              <a:t>2015</a:t>
            </a:r>
          </a:p>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opens </a:t>
            </a:r>
            <a:br>
              <a:rPr lang="en-US" sz="1300" b="0" cap="none" spc="-4" dirty="0">
                <a:solidFill>
                  <a:schemeClr val="tx1"/>
                </a:solidFill>
                <a:latin typeface="Exo Light"/>
                <a:ea typeface="Open Sans" panose="020B0606030504020204" pitchFamily="34" charset="0"/>
                <a:cs typeface="Exo Light"/>
              </a:rPr>
            </a:br>
            <a:r>
              <a:rPr lang="en-US" sz="1300" b="0" cap="none" spc="-4" dirty="0">
                <a:solidFill>
                  <a:schemeClr val="tx1"/>
                </a:solidFill>
                <a:latin typeface="Exo Light"/>
                <a:ea typeface="Open Sans" panose="020B0606030504020204" pitchFamily="34" charset="0"/>
                <a:cs typeface="Exo Light"/>
              </a:rPr>
              <a:t>its fourth facility</a:t>
            </a:r>
            <a:br>
              <a:rPr lang="en-US" sz="1300" b="0" cap="none" spc="-4" dirty="0">
                <a:solidFill>
                  <a:schemeClr val="tx1"/>
                </a:solidFill>
                <a:latin typeface="Exo Light"/>
                <a:ea typeface="Open Sans" panose="020B0606030504020204" pitchFamily="34" charset="0"/>
                <a:cs typeface="Exo Light"/>
              </a:rPr>
            </a:br>
            <a:r>
              <a:rPr lang="en-US" sz="1300" b="0" cap="none" spc="-4" dirty="0">
                <a:solidFill>
                  <a:schemeClr val="tx1"/>
                </a:solidFill>
                <a:latin typeface="Exo Light"/>
                <a:ea typeface="Open Sans" panose="020B0606030504020204" pitchFamily="34" charset="0"/>
                <a:cs typeface="Exo Light"/>
              </a:rPr>
              <a:t> in Malvern, Pennsylvania</a:t>
            </a:r>
            <a:endParaRPr lang="en-US" sz="1300" b="0" cap="none" dirty="0">
              <a:solidFill>
                <a:schemeClr val="tx1"/>
              </a:solidFill>
              <a:latin typeface="Exo Light"/>
              <a:ea typeface="Open Sans" panose="020B0606030504020204" pitchFamily="34" charset="0"/>
              <a:cs typeface="Exo Light"/>
            </a:endParaRPr>
          </a:p>
        </p:txBody>
      </p:sp>
      <p:cxnSp>
        <p:nvCxnSpPr>
          <p:cNvPr id="29" name="Straight Connector 28"/>
          <p:cNvCxnSpPr/>
          <p:nvPr/>
        </p:nvCxnSpPr>
        <p:spPr>
          <a:xfrm>
            <a:off x="5883712" y="5183702"/>
            <a:ext cx="0" cy="298423"/>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30" name="Text Placeholder 3">
            <a:extLst>
              <a:ext uri="{FF2B5EF4-FFF2-40B4-BE49-F238E27FC236}">
                <a16:creationId xmlns:a16="http://schemas.microsoft.com/office/drawing/2014/main" id="{BEB1A65A-D13A-48B6-8264-F4319823A10B}"/>
              </a:ext>
            </a:extLst>
          </p:cNvPr>
          <p:cNvSpPr txBox="1">
            <a:spLocks/>
          </p:cNvSpPr>
          <p:nvPr/>
        </p:nvSpPr>
        <p:spPr>
          <a:xfrm>
            <a:off x="6921709" y="3028805"/>
            <a:ext cx="1798937" cy="1739420"/>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becomes Universal Pure</a:t>
            </a:r>
          </a:p>
          <a:p>
            <a:pPr marL="0" indent="0">
              <a:lnSpc>
                <a:spcPts val="0"/>
              </a:lnSpc>
              <a:spcBef>
                <a:spcPts val="250"/>
              </a:spcBef>
              <a:buNone/>
            </a:pPr>
            <a:endParaRPr lang="en-US" sz="1300" b="0" cap="none" spc="-4" dirty="0">
              <a:solidFill>
                <a:schemeClr val="tx1"/>
              </a:solidFill>
              <a:latin typeface="Exo Light"/>
              <a:ea typeface="Open Sans" panose="020B0606030504020204" pitchFamily="34" charset="0"/>
              <a:cs typeface="Exo Light"/>
            </a:endParaRPr>
          </a:p>
          <a:p>
            <a:pPr marL="0" indent="0">
              <a:lnSpc>
                <a:spcPts val="1480"/>
              </a:lnSpc>
              <a:spcBef>
                <a:spcPts val="250"/>
              </a:spcBef>
              <a:buNone/>
            </a:pPr>
            <a:r>
              <a:rPr lang="en-US" sz="1300" b="0" cap="none" spc="-4" dirty="0">
                <a:solidFill>
                  <a:schemeClr val="tx1"/>
                </a:solidFill>
                <a:latin typeface="Exo Light"/>
                <a:ea typeface="Open Sans" panose="020B0606030504020204" pitchFamily="34" charset="0"/>
                <a:cs typeface="Exo Light"/>
              </a:rPr>
              <a:t>Universal </a:t>
            </a:r>
            <a:br>
              <a:rPr lang="en-US" sz="1300" b="0" cap="none" spc="-4" dirty="0">
                <a:solidFill>
                  <a:schemeClr val="tx1"/>
                </a:solidFill>
                <a:latin typeface="Exo Light"/>
                <a:ea typeface="Open Sans" panose="020B0606030504020204" pitchFamily="34" charset="0"/>
                <a:cs typeface="Exo Light"/>
              </a:rPr>
            </a:br>
            <a:r>
              <a:rPr lang="en-US" sz="1300" b="0" cap="none" spc="-4" dirty="0">
                <a:solidFill>
                  <a:schemeClr val="tx1"/>
                </a:solidFill>
                <a:latin typeface="Exo Light"/>
                <a:ea typeface="Open Sans" panose="020B0606030504020204" pitchFamily="34" charset="0"/>
                <a:cs typeface="Exo Light"/>
              </a:rPr>
              <a:t>operates 11 HPP machines today</a:t>
            </a:r>
          </a:p>
          <a:p>
            <a:pPr marL="0" indent="0">
              <a:lnSpc>
                <a:spcPts val="1780"/>
              </a:lnSpc>
              <a:spcBef>
                <a:spcPts val="250"/>
              </a:spcBef>
              <a:buNone/>
            </a:pPr>
            <a:r>
              <a:rPr lang="en-US" sz="1400" b="0" dirty="0">
                <a:solidFill>
                  <a:schemeClr val="accent4"/>
                </a:solidFill>
                <a:latin typeface="Exo Regular"/>
                <a:cs typeface="Exo Regular"/>
              </a:rPr>
              <a:t>2017</a:t>
            </a:r>
            <a:endParaRPr lang="en-US" sz="1400" b="0" cap="none" dirty="0">
              <a:solidFill>
                <a:schemeClr val="tx1"/>
              </a:solidFill>
              <a:latin typeface="Exo Light"/>
              <a:ea typeface="Open Sans" panose="020B0606030504020204" pitchFamily="34" charset="0"/>
              <a:cs typeface="Exo Light"/>
            </a:endParaRPr>
          </a:p>
          <a:p>
            <a:pPr marL="0" indent="0">
              <a:lnSpc>
                <a:spcPts val="1480"/>
              </a:lnSpc>
              <a:spcBef>
                <a:spcPts val="250"/>
              </a:spcBef>
              <a:buNone/>
            </a:pPr>
            <a:endParaRPr lang="en-US" sz="1300" b="0" cap="none" dirty="0">
              <a:solidFill>
                <a:schemeClr val="tx1"/>
              </a:solidFill>
              <a:latin typeface="Exo Light"/>
              <a:ea typeface="Open Sans" panose="020B0606030504020204" pitchFamily="34" charset="0"/>
              <a:cs typeface="Exo Light"/>
            </a:endParaRPr>
          </a:p>
        </p:txBody>
      </p:sp>
      <p:cxnSp>
        <p:nvCxnSpPr>
          <p:cNvPr id="31" name="Straight Connector 30"/>
          <p:cNvCxnSpPr/>
          <p:nvPr/>
        </p:nvCxnSpPr>
        <p:spPr>
          <a:xfrm>
            <a:off x="7799598" y="4368497"/>
            <a:ext cx="0" cy="298423"/>
          </a:xfrm>
          <a:prstGeom prst="line">
            <a:avLst/>
          </a:prstGeom>
          <a:no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pic>
        <p:nvPicPr>
          <p:cNvPr id="32" name="Picture 31" descr="Untitled-1.png"/>
          <p:cNvPicPr>
            <a:picLocks noChangeAspect="1"/>
          </p:cNvPicPr>
          <p:nvPr/>
        </p:nvPicPr>
        <p:blipFill rotWithShape="1">
          <a:blip r:embed="rId2" cstate="print">
            <a:extLst>
              <a:ext uri="{28A0092B-C50C-407E-A947-70E740481C1C}">
                <a14:useLocalDpi xmlns:a14="http://schemas.microsoft.com/office/drawing/2010/main" val="0"/>
              </a:ext>
            </a:extLst>
          </a:blip>
          <a:srcRect l="33806" r="17085"/>
          <a:stretch/>
        </p:blipFill>
        <p:spPr>
          <a:xfrm>
            <a:off x="2946400" y="3666068"/>
            <a:ext cx="3572927" cy="2721864"/>
          </a:xfrm>
          <a:prstGeom prst="rect">
            <a:avLst/>
          </a:prstGeom>
        </p:spPr>
      </p:pic>
      <p:pic>
        <p:nvPicPr>
          <p:cNvPr id="33" name="Picture 6">
            <a:extLst>
              <a:ext uri="{FF2B5EF4-FFF2-40B4-BE49-F238E27FC236}">
                <a16:creationId xmlns:a16="http://schemas.microsoft.com/office/drawing/2014/main" id="{B72AE3D9-800C-449D-BB46-D01DD58AA16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20263" y="4644959"/>
            <a:ext cx="2046398" cy="1171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a:t>
            </a:fld>
            <a:endParaRPr lang="en-US" dirty="0"/>
          </a:p>
        </p:txBody>
      </p:sp>
      <p:pic>
        <p:nvPicPr>
          <p:cNvPr id="3" name="Picture 2" descr="hexag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1600" y="3354902"/>
            <a:ext cx="1828800" cy="1828800"/>
          </a:xfrm>
          <a:prstGeom prst="rect">
            <a:avLst/>
          </a:prstGeom>
        </p:spPr>
      </p:pic>
      <p:pic>
        <p:nvPicPr>
          <p:cNvPr id="50" name="Picture 49" descr="Untitled-1.png"/>
          <p:cNvPicPr>
            <a:picLocks noChangeAspect="1"/>
          </p:cNvPicPr>
          <p:nvPr/>
        </p:nvPicPr>
        <p:blipFill rotWithShape="1">
          <a:blip r:embed="rId2" cstate="print">
            <a:extLst>
              <a:ext uri="{28A0092B-C50C-407E-A947-70E740481C1C}">
                <a14:useLocalDpi xmlns:a14="http://schemas.microsoft.com/office/drawing/2010/main" val="0"/>
              </a:ext>
            </a:extLst>
          </a:blip>
          <a:srcRect r="82445" b="20990"/>
          <a:stretch/>
        </p:blipFill>
        <p:spPr>
          <a:xfrm>
            <a:off x="486826" y="3666068"/>
            <a:ext cx="1277199" cy="2150533"/>
          </a:xfrm>
          <a:prstGeom prst="rect">
            <a:avLst/>
          </a:prstGeom>
        </p:spPr>
      </p:pic>
      <p:grpSp>
        <p:nvGrpSpPr>
          <p:cNvPr id="5" name="Group 4"/>
          <p:cNvGrpSpPr/>
          <p:nvPr/>
        </p:nvGrpSpPr>
        <p:grpSpPr>
          <a:xfrm>
            <a:off x="1739058" y="4592316"/>
            <a:ext cx="1301852" cy="1301852"/>
            <a:chOff x="1739058" y="4592316"/>
            <a:chExt cx="1301852" cy="1301852"/>
          </a:xfrm>
        </p:grpSpPr>
        <p:pic>
          <p:nvPicPr>
            <p:cNvPr id="2" name="Picture 1" descr="nebrsk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9058" y="4592316"/>
              <a:ext cx="1301852" cy="1301852"/>
            </a:xfrm>
            <a:prstGeom prst="rect">
              <a:avLst/>
            </a:prstGeom>
          </p:spPr>
        </p:pic>
        <p:sp>
          <p:nvSpPr>
            <p:cNvPr id="4" name="Oval 3"/>
            <p:cNvSpPr/>
            <p:nvPr/>
          </p:nvSpPr>
          <p:spPr>
            <a:xfrm>
              <a:off x="2702983" y="5342467"/>
              <a:ext cx="45720" cy="45720"/>
            </a:xfrm>
            <a:prstGeom prst="ellips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spTree>
    <p:extLst>
      <p:ext uri="{BB962C8B-B14F-4D97-AF65-F5344CB8AC3E}">
        <p14:creationId xmlns:p14="http://schemas.microsoft.com/office/powerpoint/2010/main" val="208757509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606095"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KEY FACTORS</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Freeform 6"/>
          <p:cNvSpPr/>
          <p:nvPr/>
        </p:nvSpPr>
        <p:spPr>
          <a:xfrm>
            <a:off x="4864100" y="2590800"/>
            <a:ext cx="3086100" cy="3505200"/>
          </a:xfrm>
          <a:custGeom>
            <a:avLst/>
            <a:gdLst>
              <a:gd name="connsiteX0" fmla="*/ 2387600 w 3086100"/>
              <a:gd name="connsiteY0" fmla="*/ 0 h 3505200"/>
              <a:gd name="connsiteX1" fmla="*/ 3086100 w 3086100"/>
              <a:gd name="connsiteY1" fmla="*/ 1371600 h 3505200"/>
              <a:gd name="connsiteX2" fmla="*/ 1841500 w 3086100"/>
              <a:gd name="connsiteY2" fmla="*/ 3505200 h 3505200"/>
              <a:gd name="connsiteX3" fmla="*/ 596900 w 3086100"/>
              <a:gd name="connsiteY3" fmla="*/ 3467100 h 3505200"/>
              <a:gd name="connsiteX4" fmla="*/ 0 w 3086100"/>
              <a:gd name="connsiteY4" fmla="*/ 2273300 h 3505200"/>
              <a:gd name="connsiteX5" fmla="*/ 2387600 w 3086100"/>
              <a:gd name="connsiteY5"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6100" h="3505200">
                <a:moveTo>
                  <a:pt x="2387600" y="0"/>
                </a:moveTo>
                <a:lnTo>
                  <a:pt x="3086100" y="1371600"/>
                </a:lnTo>
                <a:lnTo>
                  <a:pt x="1841500" y="3505200"/>
                </a:lnTo>
                <a:lnTo>
                  <a:pt x="596900" y="3467100"/>
                </a:lnTo>
                <a:lnTo>
                  <a:pt x="0" y="2273300"/>
                </a:lnTo>
                <a:lnTo>
                  <a:pt x="2387600" y="0"/>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8" name="Picture 7" descr="LOGO ART-06.png"/>
          <p:cNvPicPr>
            <a:picLocks noChangeAspect="1"/>
          </p:cNvPicPr>
          <p:nvPr/>
        </p:nvPicPr>
        <p:blipFill rotWithShape="1">
          <a:blip r:embed="rId2" cstate="screen">
            <a:extLst>
              <a:ext uri="{28A0092B-C50C-407E-A947-70E740481C1C}">
                <a14:useLocalDpi xmlns:a14="http://schemas.microsoft.com/office/drawing/2010/main"/>
              </a:ext>
            </a:extLst>
          </a:blip>
          <a:srcRect l="17752" t="11100" r="15830" b="11098"/>
          <a:stretch/>
        </p:blipFill>
        <p:spPr>
          <a:xfrm>
            <a:off x="1059777" y="325796"/>
            <a:ext cx="7233279" cy="6352658"/>
          </a:xfrm>
          <a:prstGeom prst="rect">
            <a:avLst/>
          </a:prstGeom>
        </p:spPr>
      </p:pic>
      <p:sp>
        <p:nvSpPr>
          <p:cNvPr id="9" name="Text Placeholder 3">
            <a:extLst>
              <a:ext uri="{FF2B5EF4-FFF2-40B4-BE49-F238E27FC236}">
                <a16:creationId xmlns:a16="http://schemas.microsoft.com/office/drawing/2014/main" id="{BEB1A65A-D13A-48B6-8264-F4319823A10B}"/>
              </a:ext>
            </a:extLst>
          </p:cNvPr>
          <p:cNvSpPr txBox="1">
            <a:spLocks/>
          </p:cNvSpPr>
          <p:nvPr/>
        </p:nvSpPr>
        <p:spPr>
          <a:xfrm>
            <a:off x="2290878" y="813407"/>
            <a:ext cx="2948161"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1688" fontAlgn="auto">
              <a:spcBef>
                <a:spcPts val="0"/>
              </a:spcBef>
              <a:spcAft>
                <a:spcPts val="0"/>
              </a:spcAft>
              <a:buNone/>
            </a:pPr>
            <a:r>
              <a:rPr lang="de-DE" sz="1800" dirty="0">
                <a:latin typeface="Exo Regular"/>
                <a:ea typeface="Arial" charset="0"/>
                <a:cs typeface="Exo Regular"/>
              </a:rPr>
              <a:t>Core Business </a:t>
            </a:r>
          </a:p>
          <a:p>
            <a:pPr marL="0" indent="0" defTabSz="801688" fontAlgn="auto">
              <a:spcBef>
                <a:spcPts val="0"/>
              </a:spcBef>
              <a:spcAft>
                <a:spcPts val="0"/>
              </a:spcAft>
              <a:buNone/>
            </a:pPr>
            <a:r>
              <a:rPr lang="de-DE" sz="1800" dirty="0">
                <a:latin typeface="Exo Regular"/>
                <a:ea typeface="Arial" charset="0"/>
                <a:cs typeface="Exo Regular"/>
              </a:rPr>
              <a:t>Focus</a:t>
            </a:r>
          </a:p>
        </p:txBody>
      </p:sp>
      <p:sp>
        <p:nvSpPr>
          <p:cNvPr id="10" name="Text Placeholder 3">
            <a:extLst>
              <a:ext uri="{FF2B5EF4-FFF2-40B4-BE49-F238E27FC236}">
                <a16:creationId xmlns:a16="http://schemas.microsoft.com/office/drawing/2014/main" id="{BEB1A65A-D13A-48B6-8264-F4319823A10B}"/>
              </a:ext>
            </a:extLst>
          </p:cNvPr>
          <p:cNvSpPr txBox="1">
            <a:spLocks/>
          </p:cNvSpPr>
          <p:nvPr/>
        </p:nvSpPr>
        <p:spPr>
          <a:xfrm rot="3580768">
            <a:off x="5091834" y="1152841"/>
            <a:ext cx="2574419"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1688" fontAlgn="auto">
              <a:spcBef>
                <a:spcPct val="20000"/>
              </a:spcBef>
              <a:spcAft>
                <a:spcPts val="0"/>
              </a:spcAft>
              <a:buNone/>
            </a:pPr>
            <a:r>
              <a:rPr lang="de-DE" sz="1800" dirty="0">
                <a:latin typeface="Exo Regular"/>
                <a:ea typeface="Arial" charset="0"/>
                <a:cs typeface="Exo Regular"/>
              </a:rPr>
              <a:t>Capital </a:t>
            </a:r>
            <a:r>
              <a:rPr lang="de-DE" sz="1800" dirty="0" err="1">
                <a:latin typeface="Exo Regular"/>
                <a:ea typeface="Arial" charset="0"/>
                <a:cs typeface="Exo Regular"/>
              </a:rPr>
              <a:t>Expenditures</a:t>
            </a:r>
            <a:r>
              <a:rPr lang="de-DE" sz="1800" dirty="0">
                <a:latin typeface="Exo Regular"/>
                <a:ea typeface="Arial" charset="0"/>
                <a:cs typeface="Exo Regular"/>
              </a:rPr>
              <a:t> &amp; </a:t>
            </a:r>
            <a:br>
              <a:rPr lang="de-DE" sz="1800" dirty="0">
                <a:latin typeface="Exo Regular"/>
                <a:ea typeface="Arial" charset="0"/>
                <a:cs typeface="Exo Regular"/>
              </a:rPr>
            </a:br>
            <a:r>
              <a:rPr lang="de-DE" sz="1800" dirty="0">
                <a:latin typeface="Exo Regular"/>
                <a:ea typeface="Arial" charset="0"/>
                <a:cs typeface="Exo Regular"/>
              </a:rPr>
              <a:t>Operating </a:t>
            </a:r>
            <a:r>
              <a:rPr lang="de-DE" sz="1800" dirty="0" err="1">
                <a:latin typeface="Exo Regular"/>
                <a:ea typeface="Arial" charset="0"/>
                <a:cs typeface="Exo Regular"/>
              </a:rPr>
              <a:t>Expenses</a:t>
            </a:r>
            <a:endParaRPr lang="de-DE" sz="1800" dirty="0">
              <a:latin typeface="Exo Regular"/>
              <a:ea typeface="Arial" charset="0"/>
              <a:cs typeface="Exo Regular"/>
            </a:endParaRPr>
          </a:p>
        </p:txBody>
      </p:sp>
      <p:sp>
        <p:nvSpPr>
          <p:cNvPr id="12" name="Text Placeholder 3">
            <a:extLst>
              <a:ext uri="{FF2B5EF4-FFF2-40B4-BE49-F238E27FC236}">
                <a16:creationId xmlns:a16="http://schemas.microsoft.com/office/drawing/2014/main" id="{BEB1A65A-D13A-48B6-8264-F4319823A10B}"/>
              </a:ext>
            </a:extLst>
          </p:cNvPr>
          <p:cNvSpPr txBox="1">
            <a:spLocks/>
          </p:cNvSpPr>
          <p:nvPr/>
        </p:nvSpPr>
        <p:spPr>
          <a:xfrm rot="17904272">
            <a:off x="5782481" y="3565688"/>
            <a:ext cx="2851720"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00" cap="none" dirty="0">
                <a:latin typeface="Exo Regular"/>
                <a:cs typeface="Exo Regular"/>
              </a:rPr>
              <a:t>LEARNING</a:t>
            </a:r>
            <a:br>
              <a:rPr lang="en-US" sz="1800" cap="none" dirty="0">
                <a:latin typeface="Exo Regular"/>
                <a:cs typeface="Exo Regular"/>
              </a:rPr>
            </a:br>
            <a:r>
              <a:rPr lang="en-US" sz="1800" cap="none" dirty="0">
                <a:latin typeface="Exo Regular"/>
                <a:cs typeface="Exo Regular"/>
              </a:rPr>
              <a:t>CURVE</a:t>
            </a:r>
          </a:p>
        </p:txBody>
      </p:sp>
      <p:sp>
        <p:nvSpPr>
          <p:cNvPr id="13" name="Text Placeholder 3">
            <a:extLst>
              <a:ext uri="{FF2B5EF4-FFF2-40B4-BE49-F238E27FC236}">
                <a16:creationId xmlns:a16="http://schemas.microsoft.com/office/drawing/2014/main" id="{BEB1A65A-D13A-48B6-8264-F4319823A10B}"/>
              </a:ext>
            </a:extLst>
          </p:cNvPr>
          <p:cNvSpPr txBox="1">
            <a:spLocks/>
          </p:cNvSpPr>
          <p:nvPr/>
        </p:nvSpPr>
        <p:spPr>
          <a:xfrm rot="18003804">
            <a:off x="648639" y="2735088"/>
            <a:ext cx="2948161"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1688" fontAlgn="auto">
              <a:spcBef>
                <a:spcPct val="20000"/>
              </a:spcBef>
              <a:spcAft>
                <a:spcPts val="0"/>
              </a:spcAft>
              <a:buNone/>
            </a:pPr>
            <a:r>
              <a:rPr lang="de-DE" sz="1800" dirty="0" err="1">
                <a:latin typeface="Exo Regular"/>
                <a:ea typeface="Arial" charset="0"/>
                <a:cs typeface="Exo Regular"/>
              </a:rPr>
              <a:t>Production</a:t>
            </a:r>
            <a:endParaRPr lang="de-DE" sz="1800" dirty="0">
              <a:latin typeface="Exo Regular"/>
              <a:ea typeface="Arial" charset="0"/>
              <a:cs typeface="Exo Regular"/>
            </a:endParaRPr>
          </a:p>
          <a:p>
            <a:pPr marL="0" indent="0" defTabSz="801688" fontAlgn="auto">
              <a:spcBef>
                <a:spcPct val="20000"/>
              </a:spcBef>
              <a:spcAft>
                <a:spcPts val="0"/>
              </a:spcAft>
              <a:buNone/>
            </a:pPr>
            <a:r>
              <a:rPr lang="de-DE" sz="1800" dirty="0">
                <a:latin typeface="Exo Regular"/>
                <a:ea typeface="Arial" charset="0"/>
                <a:cs typeface="Exo Regular"/>
              </a:rPr>
              <a:t>Line Efficiency </a:t>
            </a:r>
            <a:br>
              <a:rPr lang="de-DE" sz="1800" dirty="0">
                <a:latin typeface="Exo Regular"/>
                <a:ea typeface="Arial" charset="0"/>
                <a:cs typeface="Exo Regular"/>
              </a:rPr>
            </a:br>
            <a:r>
              <a:rPr lang="de-DE" sz="1800" dirty="0">
                <a:latin typeface="Exo Regular"/>
                <a:ea typeface="Arial" charset="0"/>
                <a:cs typeface="Exo Regular"/>
              </a:rPr>
              <a:t>Impacts</a:t>
            </a:r>
          </a:p>
          <a:p>
            <a:pPr marL="0" indent="0">
              <a:lnSpc>
                <a:spcPct val="100000"/>
              </a:lnSpc>
              <a:buNone/>
            </a:pPr>
            <a:endParaRPr lang="en-US" sz="1800" cap="none" dirty="0">
              <a:latin typeface="Exo Regular"/>
              <a:cs typeface="Exo Regular"/>
            </a:endParaRPr>
          </a:p>
        </p:txBody>
      </p:sp>
      <p:sp>
        <p:nvSpPr>
          <p:cNvPr id="14" name="Text Placeholder 3">
            <a:extLst>
              <a:ext uri="{FF2B5EF4-FFF2-40B4-BE49-F238E27FC236}">
                <a16:creationId xmlns:a16="http://schemas.microsoft.com/office/drawing/2014/main" id="{BEB1A65A-D13A-48B6-8264-F4319823A10B}"/>
              </a:ext>
            </a:extLst>
          </p:cNvPr>
          <p:cNvSpPr txBox="1">
            <a:spLocks/>
          </p:cNvSpPr>
          <p:nvPr/>
        </p:nvSpPr>
        <p:spPr>
          <a:xfrm rot="3579242">
            <a:off x="1836582" y="5011195"/>
            <a:ext cx="2948161"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1688" fontAlgn="auto">
              <a:spcBef>
                <a:spcPct val="20000"/>
              </a:spcBef>
              <a:spcAft>
                <a:spcPts val="0"/>
              </a:spcAft>
              <a:buNone/>
            </a:pPr>
            <a:r>
              <a:rPr lang="de-DE" sz="1800" dirty="0" err="1">
                <a:latin typeface="Exo Regular"/>
                <a:ea typeface="Arial" charset="0"/>
                <a:cs typeface="Exo Regular"/>
              </a:rPr>
              <a:t>Ramp-Up</a:t>
            </a:r>
            <a:r>
              <a:rPr lang="de-DE" sz="1800" dirty="0">
                <a:latin typeface="Exo Regular"/>
                <a:ea typeface="Arial" charset="0"/>
                <a:cs typeface="Exo Regular"/>
              </a:rPr>
              <a:t> &amp; Down</a:t>
            </a:r>
          </a:p>
          <a:p>
            <a:pPr marL="0" indent="0" defTabSz="801688" fontAlgn="auto">
              <a:spcBef>
                <a:spcPct val="20000"/>
              </a:spcBef>
              <a:spcAft>
                <a:spcPts val="0"/>
              </a:spcAft>
              <a:buNone/>
            </a:pPr>
            <a:r>
              <a:rPr lang="de-DE" sz="1800" dirty="0">
                <a:latin typeface="Exo Regular"/>
                <a:ea typeface="Arial" charset="0"/>
                <a:cs typeface="Exo Regular"/>
              </a:rPr>
              <a:t>Speed &amp; </a:t>
            </a:r>
            <a:r>
              <a:rPr lang="de-DE" sz="1800" dirty="0" err="1">
                <a:latin typeface="Exo Regular"/>
                <a:ea typeface="Arial" charset="0"/>
                <a:cs typeface="Exo Regular"/>
              </a:rPr>
              <a:t>Flexibility</a:t>
            </a:r>
            <a:endParaRPr lang="de-DE" sz="1800" dirty="0">
              <a:latin typeface="Exo Regular"/>
              <a:ea typeface="Arial" charset="0"/>
              <a:cs typeface="Exo Regular"/>
            </a:endParaRPr>
          </a:p>
        </p:txBody>
      </p:sp>
      <p:sp>
        <p:nvSpPr>
          <p:cNvPr id="20" name="Freeform 19"/>
          <p:cNvSpPr/>
          <p:nvPr/>
        </p:nvSpPr>
        <p:spPr>
          <a:xfrm>
            <a:off x="3031067" y="2006600"/>
            <a:ext cx="3361266" cy="2954867"/>
          </a:xfrm>
          <a:custGeom>
            <a:avLst/>
            <a:gdLst>
              <a:gd name="connsiteX0" fmla="*/ 736600 w 3276600"/>
              <a:gd name="connsiteY0" fmla="*/ 0 h 2954867"/>
              <a:gd name="connsiteX1" fmla="*/ 2438400 w 3276600"/>
              <a:gd name="connsiteY1" fmla="*/ 0 h 2954867"/>
              <a:gd name="connsiteX2" fmla="*/ 3276600 w 3276600"/>
              <a:gd name="connsiteY2" fmla="*/ 1397000 h 2954867"/>
              <a:gd name="connsiteX3" fmla="*/ 2540000 w 3276600"/>
              <a:gd name="connsiteY3" fmla="*/ 2921000 h 2954867"/>
              <a:gd name="connsiteX4" fmla="*/ 812800 w 3276600"/>
              <a:gd name="connsiteY4" fmla="*/ 2954867 h 2954867"/>
              <a:gd name="connsiteX5" fmla="*/ 0 w 3276600"/>
              <a:gd name="connsiteY5" fmla="*/ 1540933 h 2954867"/>
              <a:gd name="connsiteX6" fmla="*/ 736600 w 3276600"/>
              <a:gd name="connsiteY6" fmla="*/ 0 h 2954867"/>
              <a:gd name="connsiteX0" fmla="*/ 736600 w 3327400"/>
              <a:gd name="connsiteY0" fmla="*/ 0 h 2954867"/>
              <a:gd name="connsiteX1" fmla="*/ 2438400 w 3327400"/>
              <a:gd name="connsiteY1" fmla="*/ 0 h 2954867"/>
              <a:gd name="connsiteX2" fmla="*/ 3327400 w 3327400"/>
              <a:gd name="connsiteY2" fmla="*/ 1422400 h 2954867"/>
              <a:gd name="connsiteX3" fmla="*/ 2540000 w 3327400"/>
              <a:gd name="connsiteY3" fmla="*/ 2921000 h 2954867"/>
              <a:gd name="connsiteX4" fmla="*/ 812800 w 3327400"/>
              <a:gd name="connsiteY4" fmla="*/ 2954867 h 2954867"/>
              <a:gd name="connsiteX5" fmla="*/ 0 w 3327400"/>
              <a:gd name="connsiteY5" fmla="*/ 1540933 h 2954867"/>
              <a:gd name="connsiteX6" fmla="*/ 736600 w 3327400"/>
              <a:gd name="connsiteY6" fmla="*/ 0 h 2954867"/>
              <a:gd name="connsiteX0" fmla="*/ 736600 w 3327400"/>
              <a:gd name="connsiteY0" fmla="*/ 0 h 2954867"/>
              <a:gd name="connsiteX1" fmla="*/ 2438400 w 3327400"/>
              <a:gd name="connsiteY1" fmla="*/ 0 h 2954867"/>
              <a:gd name="connsiteX2" fmla="*/ 3327400 w 3327400"/>
              <a:gd name="connsiteY2" fmla="*/ 1422400 h 2954867"/>
              <a:gd name="connsiteX3" fmla="*/ 2523066 w 3327400"/>
              <a:gd name="connsiteY3" fmla="*/ 2954866 h 2954867"/>
              <a:gd name="connsiteX4" fmla="*/ 812800 w 3327400"/>
              <a:gd name="connsiteY4" fmla="*/ 2954867 h 2954867"/>
              <a:gd name="connsiteX5" fmla="*/ 0 w 3327400"/>
              <a:gd name="connsiteY5" fmla="*/ 1540933 h 2954867"/>
              <a:gd name="connsiteX6" fmla="*/ 736600 w 3327400"/>
              <a:gd name="connsiteY6" fmla="*/ 0 h 2954867"/>
              <a:gd name="connsiteX0" fmla="*/ 770466 w 3361266"/>
              <a:gd name="connsiteY0" fmla="*/ 0 h 2954867"/>
              <a:gd name="connsiteX1" fmla="*/ 2472266 w 3361266"/>
              <a:gd name="connsiteY1" fmla="*/ 0 h 2954867"/>
              <a:gd name="connsiteX2" fmla="*/ 3361266 w 3361266"/>
              <a:gd name="connsiteY2" fmla="*/ 1422400 h 2954867"/>
              <a:gd name="connsiteX3" fmla="*/ 2556932 w 3361266"/>
              <a:gd name="connsiteY3" fmla="*/ 2954866 h 2954867"/>
              <a:gd name="connsiteX4" fmla="*/ 846666 w 3361266"/>
              <a:gd name="connsiteY4" fmla="*/ 2954867 h 2954867"/>
              <a:gd name="connsiteX5" fmla="*/ 0 w 3361266"/>
              <a:gd name="connsiteY5" fmla="*/ 1507066 h 2954867"/>
              <a:gd name="connsiteX6" fmla="*/ 770466 w 3361266"/>
              <a:gd name="connsiteY6" fmla="*/ 0 h 2954867"/>
              <a:gd name="connsiteX0" fmla="*/ 812800 w 3361266"/>
              <a:gd name="connsiteY0" fmla="*/ 0 h 2954867"/>
              <a:gd name="connsiteX1" fmla="*/ 2472266 w 3361266"/>
              <a:gd name="connsiteY1" fmla="*/ 0 h 2954867"/>
              <a:gd name="connsiteX2" fmla="*/ 3361266 w 3361266"/>
              <a:gd name="connsiteY2" fmla="*/ 1422400 h 2954867"/>
              <a:gd name="connsiteX3" fmla="*/ 2556932 w 3361266"/>
              <a:gd name="connsiteY3" fmla="*/ 2954866 h 2954867"/>
              <a:gd name="connsiteX4" fmla="*/ 846666 w 3361266"/>
              <a:gd name="connsiteY4" fmla="*/ 2954867 h 2954867"/>
              <a:gd name="connsiteX5" fmla="*/ 0 w 3361266"/>
              <a:gd name="connsiteY5" fmla="*/ 1507066 h 2954867"/>
              <a:gd name="connsiteX6" fmla="*/ 812800 w 3361266"/>
              <a:gd name="connsiteY6" fmla="*/ 0 h 29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266" h="2954867">
                <a:moveTo>
                  <a:pt x="812800" y="0"/>
                </a:moveTo>
                <a:lnTo>
                  <a:pt x="2472266" y="0"/>
                </a:lnTo>
                <a:lnTo>
                  <a:pt x="3361266" y="1422400"/>
                </a:lnTo>
                <a:lnTo>
                  <a:pt x="2556932" y="2954866"/>
                </a:lnTo>
                <a:lnTo>
                  <a:pt x="846666" y="2954867"/>
                </a:lnTo>
                <a:lnTo>
                  <a:pt x="0" y="1507066"/>
                </a:lnTo>
                <a:lnTo>
                  <a:pt x="812800" y="0"/>
                </a:lnTo>
                <a:close/>
              </a:path>
            </a:pathLst>
          </a:custGeom>
          <a:blipFill rotWithShape="1">
            <a:blip r:embed="rId3"/>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Text Placeholder 3">
            <a:extLst>
              <a:ext uri="{FF2B5EF4-FFF2-40B4-BE49-F238E27FC236}">
                <a16:creationId xmlns:a16="http://schemas.microsoft.com/office/drawing/2014/main" id="{BEB1A65A-D13A-48B6-8264-F4319823A10B}"/>
              </a:ext>
            </a:extLst>
          </p:cNvPr>
          <p:cNvSpPr txBox="1">
            <a:spLocks/>
          </p:cNvSpPr>
          <p:nvPr/>
        </p:nvSpPr>
        <p:spPr>
          <a:xfrm>
            <a:off x="4094278" y="5368474"/>
            <a:ext cx="2948161"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01688" fontAlgn="auto">
              <a:spcBef>
                <a:spcPct val="20000"/>
              </a:spcBef>
              <a:spcAft>
                <a:spcPts val="0"/>
              </a:spcAft>
              <a:buNone/>
            </a:pPr>
            <a:r>
              <a:rPr lang="de-DE" sz="1800" dirty="0" err="1">
                <a:latin typeface="Exo Regular"/>
                <a:ea typeface="Arial" charset="0"/>
                <a:cs typeface="Exo Regular"/>
              </a:rPr>
              <a:t>Required</a:t>
            </a:r>
            <a:br>
              <a:rPr lang="de-DE" sz="1800" dirty="0">
                <a:latin typeface="Exo Regular"/>
                <a:ea typeface="Arial" charset="0"/>
                <a:cs typeface="Exo Regular"/>
              </a:rPr>
            </a:br>
            <a:r>
              <a:rPr lang="de-DE" sz="1800" dirty="0">
                <a:latin typeface="Exo Regular"/>
                <a:ea typeface="Arial" charset="0"/>
                <a:cs typeface="Exo Regular"/>
              </a:rPr>
              <a:t>Engineering </a:t>
            </a:r>
            <a:br>
              <a:rPr lang="de-DE" sz="1800" dirty="0">
                <a:latin typeface="Exo Regular"/>
                <a:ea typeface="Arial" charset="0"/>
                <a:cs typeface="Exo Regular"/>
              </a:rPr>
            </a:br>
            <a:r>
              <a:rPr lang="de-DE" sz="1800" dirty="0">
                <a:latin typeface="Exo Regular"/>
                <a:ea typeface="Arial" charset="0"/>
                <a:cs typeface="Exo Regular"/>
              </a:rPr>
              <a:t>Expertise</a:t>
            </a:r>
          </a:p>
        </p:txBody>
      </p:sp>
      <p:sp>
        <p:nvSpPr>
          <p:cNvPr id="15"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50</a:t>
            </a:fld>
            <a:endParaRPr lang="en-US" dirty="0"/>
          </a:p>
        </p:txBody>
      </p:sp>
    </p:spTree>
    <p:extLst>
      <p:ext uri="{BB962C8B-B14F-4D97-AF65-F5344CB8AC3E}">
        <p14:creationId xmlns:p14="http://schemas.microsoft.com/office/powerpoint/2010/main" val="231819048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378200" y="1278462"/>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p:cNvSpPr/>
          <p:nvPr/>
        </p:nvSpPr>
        <p:spPr>
          <a:xfrm>
            <a:off x="6414640" y="1238628"/>
            <a:ext cx="1414960" cy="1257255"/>
          </a:xfrm>
          <a:prstGeom prst="rect">
            <a:avLst/>
          </a:prstGeom>
          <a:noFill/>
          <a:ln w="12700" cap="flat">
            <a:solidFill>
              <a:srgbClr val="E8742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aphicFrame>
        <p:nvGraphicFramePr>
          <p:cNvPr id="7" name="Table 6">
            <a:extLst>
              <a:ext uri="{FF2B5EF4-FFF2-40B4-BE49-F238E27FC236}">
                <a16:creationId xmlns:a16="http://schemas.microsoft.com/office/drawing/2014/main" id="{AF1CA023-5A66-4201-B7B4-E5D0ADC9DA7B}"/>
              </a:ext>
            </a:extLst>
          </p:cNvPr>
          <p:cNvGraphicFramePr>
            <a:graphicFrameLocks noGrp="1"/>
          </p:cNvGraphicFramePr>
          <p:nvPr>
            <p:extLst>
              <p:ext uri="{D42A27DB-BD31-4B8C-83A1-F6EECF244321}">
                <p14:modId xmlns:p14="http://schemas.microsoft.com/office/powerpoint/2010/main" val="167795510"/>
              </p:ext>
            </p:extLst>
          </p:nvPr>
        </p:nvGraphicFramePr>
        <p:xfrm>
          <a:off x="565198" y="2935810"/>
          <a:ext cx="7179622" cy="3261360"/>
        </p:xfrm>
        <a:graphic>
          <a:graphicData uri="http://schemas.openxmlformats.org/drawingml/2006/table">
            <a:tbl>
              <a:tblPr firstRow="1" bandRow="1"/>
              <a:tblGrid>
                <a:gridCol w="1514540">
                  <a:extLst>
                    <a:ext uri="{9D8B030D-6E8A-4147-A177-3AD203B41FA5}">
                      <a16:colId xmlns:a16="http://schemas.microsoft.com/office/drawing/2014/main" val="20000"/>
                    </a:ext>
                  </a:extLst>
                </a:gridCol>
                <a:gridCol w="1858372">
                  <a:extLst>
                    <a:ext uri="{9D8B030D-6E8A-4147-A177-3AD203B41FA5}">
                      <a16:colId xmlns:a16="http://schemas.microsoft.com/office/drawing/2014/main" val="20001"/>
                    </a:ext>
                  </a:extLst>
                </a:gridCol>
                <a:gridCol w="3806710">
                  <a:extLst>
                    <a:ext uri="{9D8B030D-6E8A-4147-A177-3AD203B41FA5}">
                      <a16:colId xmlns:a16="http://schemas.microsoft.com/office/drawing/2014/main" val="20002"/>
                    </a:ext>
                  </a:extLst>
                </a:gridCol>
              </a:tblGrid>
              <a:tr h="226789">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pPr algn="ctr"/>
                      <a:r>
                        <a:rPr lang="en-US" sz="1200" dirty="0">
                          <a:solidFill>
                            <a:srgbClr val="FFFFFF"/>
                          </a:solidFill>
                          <a:latin typeface="Exo Light"/>
                          <a:ea typeface="Arial" charset="0"/>
                          <a:cs typeface="Exo Light"/>
                        </a:rPr>
                        <a:t>OpEx</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pPr algn="ctr"/>
                      <a:r>
                        <a:rPr lang="en-US" sz="1200" dirty="0">
                          <a:solidFill>
                            <a:srgbClr val="FFFFFF"/>
                          </a:solidFill>
                          <a:latin typeface="Exo Light"/>
                          <a:ea typeface="Arial" charset="0"/>
                          <a:cs typeface="Exo Light"/>
                        </a:rPr>
                        <a:t>Industry Average</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00538A"/>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pPr algn="ctr"/>
                      <a:r>
                        <a:rPr lang="en-US" sz="1200" dirty="0">
                          <a:solidFill>
                            <a:srgbClr val="FFFFFF"/>
                          </a:solidFill>
                          <a:latin typeface="Exo Light"/>
                          <a:ea typeface="Arial" charset="0"/>
                          <a:cs typeface="Exo Light"/>
                        </a:rPr>
                        <a:t>Comments</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00538A"/>
                    </a:solidFill>
                  </a:tcPr>
                </a:tc>
                <a:extLst>
                  <a:ext uri="{0D108BD9-81ED-4DB2-BD59-A6C34878D82A}">
                    <a16:rowId xmlns:a16="http://schemas.microsoft.com/office/drawing/2014/main" val="10000"/>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1"/>
                          </a:solidFill>
                          <a:latin typeface="Exo Light"/>
                          <a:ea typeface="Arial" charset="0"/>
                          <a:cs typeface="Exo Light"/>
                        </a:rPr>
                        <a:t>Operating staff</a:t>
                      </a:r>
                    </a:p>
                  </a:txBody>
                  <a:tcPr anchor="ctr">
                    <a:lnL>
                      <a:noFill/>
                    </a:lnL>
                    <a:lnR>
                      <a:noFill/>
                    </a:lnR>
                    <a:lnT w="25400" cmpd="sng">
                      <a:noFill/>
                    </a:lnT>
                    <a:lnB>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7-9 line workers, 1 material handler,</a:t>
                      </a:r>
                      <a:r>
                        <a:rPr lang="en-US" sz="1100" baseline="0" dirty="0">
                          <a:solidFill>
                            <a:schemeClr val="tx1"/>
                          </a:solidFill>
                          <a:latin typeface="Exo Light"/>
                          <a:ea typeface="Arial" charset="0"/>
                          <a:cs typeface="Exo Light"/>
                        </a:rPr>
                        <a:t> </a:t>
                      </a:r>
                      <a:r>
                        <a:rPr lang="en-US" sz="1100" dirty="0">
                          <a:solidFill>
                            <a:schemeClr val="tx1"/>
                          </a:solidFill>
                          <a:latin typeface="Exo Light"/>
                          <a:ea typeface="Arial" charset="0"/>
                          <a:cs typeface="Exo Light"/>
                        </a:rPr>
                        <a:t>1 QA technician,</a:t>
                      </a:r>
                      <a:r>
                        <a:rPr lang="en-US" sz="1100" baseline="0" dirty="0">
                          <a:solidFill>
                            <a:schemeClr val="tx1"/>
                          </a:solidFill>
                          <a:latin typeface="Exo Light"/>
                          <a:ea typeface="Arial" charset="0"/>
                          <a:cs typeface="Exo Light"/>
                        </a:rPr>
                        <a:t> </a:t>
                      </a:r>
                    </a:p>
                    <a:p>
                      <a:pPr algn="ctr"/>
                      <a:r>
                        <a:rPr lang="en-US" sz="1100" dirty="0">
                          <a:solidFill>
                            <a:schemeClr val="tx1"/>
                          </a:solidFill>
                          <a:latin typeface="Exo Light"/>
                          <a:ea typeface="Arial" charset="0"/>
                          <a:cs typeface="Exo Light"/>
                        </a:rPr>
                        <a:t>1 supervisor</a:t>
                      </a:r>
                    </a:p>
                  </a:txBody>
                  <a:tcPr anchor="ctr">
                    <a:lnL>
                      <a:noFill/>
                    </a:lnL>
                    <a:lnR>
                      <a:noFill/>
                    </a:lnR>
                    <a:lnT w="25400" cmpd="sng">
                      <a:noFill/>
                    </a:lnT>
                    <a:lnB>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Per shift</a:t>
                      </a:r>
                    </a:p>
                  </a:txBody>
                  <a:tcPr anchor="ctr">
                    <a:lnL>
                      <a:noFill/>
                    </a:lnL>
                    <a:lnR>
                      <a:noFill/>
                    </a:lnR>
                    <a:lnT w="25400" cmpd="sng">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1"/>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1"/>
                          </a:solidFill>
                          <a:latin typeface="Exo Light"/>
                          <a:ea typeface="Arial" charset="0"/>
                          <a:cs typeface="Exo Light"/>
                        </a:rPr>
                        <a:t>Maintenance staff</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1 maintenanc</a:t>
                      </a:r>
                      <a:r>
                        <a:rPr lang="en-US" sz="1100" baseline="0" dirty="0">
                          <a:solidFill>
                            <a:schemeClr val="tx1"/>
                          </a:solidFill>
                          <a:latin typeface="Exo Light"/>
                          <a:ea typeface="Arial" charset="0"/>
                          <a:cs typeface="Exo Light"/>
                        </a:rPr>
                        <a:t>e engineer</a:t>
                      </a:r>
                    </a:p>
                    <a:p>
                      <a:pPr algn="ctr"/>
                      <a:r>
                        <a:rPr lang="en-US" sz="1100" baseline="0" dirty="0">
                          <a:solidFill>
                            <a:schemeClr val="tx1"/>
                          </a:solidFill>
                          <a:latin typeface="Exo Light"/>
                          <a:ea typeface="Arial" charset="0"/>
                          <a:cs typeface="Exo Light"/>
                        </a:rPr>
                        <a:t>~$100K (fully burdened)</a:t>
                      </a:r>
                      <a:endParaRPr lang="en-US" sz="1100" dirty="0">
                        <a:solidFill>
                          <a:schemeClr val="tx1"/>
                        </a:solidFill>
                        <a:latin typeface="Exo Light"/>
                        <a:ea typeface="Arial" charset="0"/>
                        <a:cs typeface="Exo Light"/>
                      </a:endParaRP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Per Shift</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1"/>
                          </a:solidFill>
                          <a:latin typeface="Exo Light"/>
                          <a:ea typeface="Arial" charset="0"/>
                          <a:cs typeface="Exo Light"/>
                        </a:rPr>
                        <a:t>Parts</a:t>
                      </a:r>
                    </a:p>
                  </a:txBody>
                  <a:tcPr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~$6.50 per cycle</a:t>
                      </a:r>
                    </a:p>
                  </a:txBody>
                  <a:tcPr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Not including spare parts inventory</a:t>
                      </a:r>
                    </a:p>
                  </a:txBody>
                  <a:tcPr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3"/>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1"/>
                          </a:solidFill>
                          <a:latin typeface="Exo Light"/>
                          <a:ea typeface="Arial" charset="0"/>
                          <a:cs typeface="Exo Light"/>
                        </a:rPr>
                        <a:t>Spare parts inventory</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$150K</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Not including spare vessel ($600,000)</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1"/>
                          </a:solidFill>
                          <a:latin typeface="Exo Light"/>
                          <a:ea typeface="Arial" charset="0"/>
                          <a:cs typeface="Exo Light"/>
                        </a:rPr>
                        <a:t>Maintenance</a:t>
                      </a:r>
                      <a:r>
                        <a:rPr lang="en-US" sz="1100" baseline="0" dirty="0">
                          <a:solidFill>
                            <a:schemeClr val="tx1"/>
                          </a:solidFill>
                          <a:latin typeface="Exo Light"/>
                          <a:ea typeface="Arial" charset="0"/>
                          <a:cs typeface="Exo Light"/>
                        </a:rPr>
                        <a:t> downtime</a:t>
                      </a:r>
                    </a:p>
                  </a:txBody>
                  <a:tcPr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8-12%</a:t>
                      </a:r>
                    </a:p>
                  </a:txBody>
                  <a:tcPr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Not including unscheduled downtime</a:t>
                      </a:r>
                    </a:p>
                  </a:txBody>
                  <a:tcPr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5"/>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1"/>
                          </a:solidFill>
                          <a:latin typeface="Exo Light"/>
                          <a:ea typeface="Arial" charset="0"/>
                          <a:cs typeface="Exo Light"/>
                        </a:rPr>
                        <a:t>Utilization</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TBD</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20-30</a:t>
                      </a:r>
                      <a:r>
                        <a:rPr lang="en-US" sz="1100" baseline="0" dirty="0">
                          <a:solidFill>
                            <a:schemeClr val="tx1"/>
                          </a:solidFill>
                          <a:latin typeface="Exo Light"/>
                          <a:ea typeface="Arial" charset="0"/>
                          <a:cs typeface="Exo Light"/>
                        </a:rPr>
                        <a:t> MM lbs. of product required to achieve full utilization</a:t>
                      </a:r>
                      <a:endParaRPr lang="en-US" sz="1100" dirty="0">
                        <a:solidFill>
                          <a:schemeClr val="tx1"/>
                        </a:solidFill>
                        <a:latin typeface="Exo Light"/>
                        <a:ea typeface="Arial" charset="0"/>
                        <a:cs typeface="Exo Light"/>
                      </a:endParaRPr>
                    </a:p>
                  </a:txBody>
                  <a:tcPr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1"/>
                          </a:solidFill>
                          <a:latin typeface="Exo Light"/>
                          <a:ea typeface="Arial" charset="0"/>
                          <a:cs typeface="Exo Light"/>
                        </a:rPr>
                        <a:t>Other costs</a:t>
                      </a:r>
                    </a:p>
                  </a:txBody>
                  <a:tcPr anchor="ctr">
                    <a:lnL>
                      <a:noFill/>
                    </a:lnL>
                    <a:lnR>
                      <a:noFill/>
                    </a:lnR>
                    <a:lnT>
                      <a:noFill/>
                    </a:lnT>
                    <a:lnB w="25400" cmpd="sng">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Site specific</a:t>
                      </a:r>
                    </a:p>
                  </a:txBody>
                  <a:tcPr anchor="ctr">
                    <a:lnL>
                      <a:noFill/>
                    </a:lnL>
                    <a:lnR>
                      <a:noFill/>
                    </a:lnR>
                    <a:lnT>
                      <a:noFill/>
                    </a:lnT>
                    <a:lnB w="25400" cmpd="sng">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1"/>
                          </a:solidFill>
                          <a:latin typeface="Exo Light"/>
                          <a:ea typeface="Arial" charset="0"/>
                          <a:cs typeface="Exo Light"/>
                        </a:rPr>
                        <a:t>Utilities, CIP,  ink jet, labeling, HPP audits / compliance, rent/space</a:t>
                      </a:r>
                      <a:r>
                        <a:rPr lang="en-US" sz="1100" baseline="0" dirty="0">
                          <a:solidFill>
                            <a:schemeClr val="tx1"/>
                          </a:solidFill>
                          <a:latin typeface="Exo Light"/>
                          <a:ea typeface="Arial" charset="0"/>
                          <a:cs typeface="Exo Light"/>
                        </a:rPr>
                        <a:t> for equipment and product storage</a:t>
                      </a:r>
                      <a:endParaRPr lang="en-US" sz="1100" dirty="0">
                        <a:solidFill>
                          <a:schemeClr val="tx1"/>
                        </a:solidFill>
                        <a:latin typeface="Exo Light"/>
                        <a:ea typeface="Arial" charset="0"/>
                        <a:cs typeface="Exo Light"/>
                      </a:endParaRPr>
                    </a:p>
                  </a:txBody>
                  <a:tcPr anchor="ctr">
                    <a:lnL>
                      <a:noFill/>
                    </a:lnL>
                    <a:lnR>
                      <a:noFill/>
                    </a:lnR>
                    <a:lnT>
                      <a:noFill/>
                    </a:lnT>
                    <a:lnB w="25400" cmpd="sng">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7"/>
                  </a:ext>
                </a:extLst>
              </a:tr>
            </a:tbl>
          </a:graphicData>
        </a:graphic>
      </p:graphicFrame>
      <p:sp>
        <p:nvSpPr>
          <p:cNvPr id="8" name="Freeform 7"/>
          <p:cNvSpPr/>
          <p:nvPr/>
        </p:nvSpPr>
        <p:spPr>
          <a:xfrm flipH="1">
            <a:off x="-79555" y="380015"/>
            <a:ext cx="5707356"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itle 1"/>
          <p:cNvSpPr txBox="1">
            <a:spLocks/>
          </p:cNvSpPr>
          <p:nvPr/>
        </p:nvSpPr>
        <p:spPr>
          <a:xfrm>
            <a:off x="437838" y="375696"/>
            <a:ext cx="5067416" cy="604018"/>
          </a:xfrm>
          <a:prstGeom prst="rect">
            <a:avLst/>
          </a:prstGeom>
        </p:spPr>
        <p:txBody>
          <a:bodyPr anchor="ct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altLang="en-US" sz="1800" cap="none" dirty="0">
                <a:ea typeface="Open Sans" panose="020B0606030504020204" pitchFamily="34" charset="0"/>
                <a:cs typeface="Open Sans" panose="020B0606030504020204" pitchFamily="34" charset="0"/>
              </a:rPr>
              <a:t>CAPITAL EXPENDITURE &amp; OPERATING EXPENSES</a:t>
            </a:r>
            <a:endParaRPr lang="en-US" sz="1800" cap="none" dirty="0"/>
          </a:p>
        </p:txBody>
      </p:sp>
      <p:sp>
        <p:nvSpPr>
          <p:cNvPr id="10" name="Rectangle 9"/>
          <p:cNvSpPr/>
          <p:nvPr/>
        </p:nvSpPr>
        <p:spPr>
          <a:xfrm>
            <a:off x="7829601" y="1055384"/>
            <a:ext cx="1223686" cy="1954381"/>
          </a:xfrm>
          <a:prstGeom prst="rect">
            <a:avLst/>
          </a:prstGeom>
        </p:spPr>
        <p:txBody>
          <a:bodyPr wrap="square">
            <a:spAutoFit/>
          </a:bodyPr>
          <a:lstStyle/>
          <a:p>
            <a:pPr defTabSz="914400" eaLnBrk="1" fontAlgn="auto" hangingPunct="1">
              <a:spcBef>
                <a:spcPts val="0"/>
              </a:spcBef>
              <a:spcAft>
                <a:spcPts val="0"/>
              </a:spcAft>
            </a:pPr>
            <a:r>
              <a:rPr lang="en-US" sz="1100" b="1" dirty="0">
                <a:solidFill>
                  <a:schemeClr val="tx1"/>
                </a:solidFill>
                <a:latin typeface="Exo Light"/>
                <a:ea typeface="Open Sans" panose="020B0606030504020204" pitchFamily="34" charset="0"/>
                <a:cs typeface="Exo Light"/>
              </a:rPr>
              <a:t>Can a </a:t>
            </a:r>
            <a:r>
              <a:rPr lang="en-US" sz="1100" b="1" dirty="0">
                <a:solidFill>
                  <a:srgbClr val="E87425"/>
                </a:solidFill>
                <a:latin typeface="Exo regular"/>
                <a:ea typeface="Open Sans" panose="020B0606030504020204" pitchFamily="34" charset="0"/>
                <a:cs typeface="Exo regular"/>
              </a:rPr>
              <a:t>HIGHER RETURN </a:t>
            </a:r>
            <a:r>
              <a:rPr lang="en-US" sz="1100" b="1" dirty="0">
                <a:solidFill>
                  <a:schemeClr val="tx1"/>
                </a:solidFill>
                <a:latin typeface="Exo Light"/>
                <a:ea typeface="Open Sans" panose="020B0606030504020204" pitchFamily="34" charset="0"/>
                <a:cs typeface="Exo Light"/>
              </a:rPr>
              <a:t>on capital be </a:t>
            </a:r>
            <a:r>
              <a:rPr lang="en-US" sz="1100" b="1" dirty="0">
                <a:solidFill>
                  <a:srgbClr val="E87425"/>
                </a:solidFill>
                <a:latin typeface="Exo regular"/>
                <a:ea typeface="Open Sans" panose="020B0606030504020204" pitchFamily="34" charset="0"/>
                <a:cs typeface="Exo regular"/>
              </a:rPr>
              <a:t>ACHIEVED</a:t>
            </a:r>
            <a:r>
              <a:rPr lang="en-US" sz="1100" b="1" dirty="0">
                <a:solidFill>
                  <a:srgbClr val="53585F"/>
                </a:solidFill>
                <a:latin typeface="Exo Light"/>
                <a:ea typeface="Open Sans" panose="020B0606030504020204" pitchFamily="34" charset="0"/>
                <a:cs typeface="Exo Light"/>
              </a:rPr>
              <a:t> </a:t>
            </a:r>
            <a:r>
              <a:rPr lang="en-US" sz="1100" b="1" dirty="0">
                <a:solidFill>
                  <a:schemeClr val="tx1"/>
                </a:solidFill>
                <a:latin typeface="Exo Light"/>
                <a:ea typeface="Open Sans" panose="020B0606030504020204" pitchFamily="34" charset="0"/>
                <a:cs typeface="Exo Light"/>
              </a:rPr>
              <a:t>by investing in your </a:t>
            </a:r>
            <a:r>
              <a:rPr lang="en-US" sz="1100" b="1" dirty="0">
                <a:solidFill>
                  <a:srgbClr val="E87425"/>
                </a:solidFill>
                <a:latin typeface="Exo regular"/>
                <a:ea typeface="Open Sans" panose="020B0606030504020204" pitchFamily="34" charset="0"/>
                <a:cs typeface="Exo regular"/>
              </a:rPr>
              <a:t>CORE BUSINESS,</a:t>
            </a:r>
            <a:r>
              <a:rPr lang="en-US" sz="1100" b="1" dirty="0">
                <a:latin typeface="Exo Light"/>
                <a:ea typeface="Open Sans" panose="020B0606030504020204" pitchFamily="34" charset="0"/>
                <a:cs typeface="Exo Light"/>
              </a:rPr>
              <a:t> </a:t>
            </a:r>
            <a:r>
              <a:rPr lang="en-US" sz="1100" b="1" dirty="0">
                <a:solidFill>
                  <a:srgbClr val="53585F"/>
                </a:solidFill>
                <a:latin typeface="Exo Light"/>
                <a:ea typeface="Open Sans" panose="020B0606030504020204" pitchFamily="34" charset="0"/>
                <a:cs typeface="Exo Light"/>
              </a:rPr>
              <a:t>such as R&amp;D / Innovation, Sales and/or Marketing?</a:t>
            </a:r>
          </a:p>
        </p:txBody>
      </p:sp>
      <p:graphicFrame>
        <p:nvGraphicFramePr>
          <p:cNvPr id="12" name="Table 11">
            <a:extLst>
              <a:ext uri="{FF2B5EF4-FFF2-40B4-BE49-F238E27FC236}">
                <a16:creationId xmlns:a16="http://schemas.microsoft.com/office/drawing/2014/main" id="{79161F80-EB53-417E-92C1-09EB8240E3CC}"/>
              </a:ext>
            </a:extLst>
          </p:cNvPr>
          <p:cNvGraphicFramePr>
            <a:graphicFrameLocks noGrp="1"/>
          </p:cNvGraphicFramePr>
          <p:nvPr>
            <p:extLst>
              <p:ext uri="{D42A27DB-BD31-4B8C-83A1-F6EECF244321}">
                <p14:modId xmlns:p14="http://schemas.microsoft.com/office/powerpoint/2010/main" val="4043318861"/>
              </p:ext>
            </p:extLst>
          </p:nvPr>
        </p:nvGraphicFramePr>
        <p:xfrm>
          <a:off x="565198" y="1127944"/>
          <a:ext cx="7179621" cy="1498600"/>
        </p:xfrm>
        <a:graphic>
          <a:graphicData uri="http://schemas.openxmlformats.org/drawingml/2006/table">
            <a:tbl>
              <a:tblPr firstRow="1" bandRow="1"/>
              <a:tblGrid>
                <a:gridCol w="1502888">
                  <a:extLst>
                    <a:ext uri="{9D8B030D-6E8A-4147-A177-3AD203B41FA5}">
                      <a16:colId xmlns:a16="http://schemas.microsoft.com/office/drawing/2014/main" val="20000"/>
                    </a:ext>
                  </a:extLst>
                </a:gridCol>
                <a:gridCol w="1868146">
                  <a:extLst>
                    <a:ext uri="{9D8B030D-6E8A-4147-A177-3AD203B41FA5}">
                      <a16:colId xmlns:a16="http://schemas.microsoft.com/office/drawing/2014/main" val="20001"/>
                    </a:ext>
                  </a:extLst>
                </a:gridCol>
                <a:gridCol w="3808587">
                  <a:extLst>
                    <a:ext uri="{9D8B030D-6E8A-4147-A177-3AD203B41FA5}">
                      <a16:colId xmlns:a16="http://schemas.microsoft.com/office/drawing/2014/main" val="20002"/>
                    </a:ext>
                  </a:extLst>
                </a:gridCol>
              </a:tblGrid>
              <a:tr h="0">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pPr algn="ctr"/>
                      <a:r>
                        <a:rPr lang="en-US" sz="1200" b="1" dirty="0">
                          <a:solidFill>
                            <a:srgbClr val="FFFFFF"/>
                          </a:solidFill>
                          <a:latin typeface="Exo Light"/>
                          <a:ea typeface="Arial" charset="0"/>
                          <a:cs typeface="Exo Light"/>
                        </a:rPr>
                        <a:t>Capex</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E87425"/>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pPr algn="ctr"/>
                      <a:r>
                        <a:rPr lang="en-US" sz="1200" b="1" dirty="0">
                          <a:solidFill>
                            <a:srgbClr val="FFFFFF"/>
                          </a:solidFill>
                          <a:latin typeface="Exo Light"/>
                          <a:ea typeface="Arial" charset="0"/>
                          <a:cs typeface="Exo Light"/>
                        </a:rPr>
                        <a:t>Industry Average</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a:sym typeface="Helvetica Light"/>
                        </a:defRPr>
                      </a:lvl9pPr>
                    </a:lstStyle>
                    <a:p>
                      <a:pPr algn="ctr"/>
                      <a:r>
                        <a:rPr lang="en-US" sz="1200" b="1" dirty="0">
                          <a:solidFill>
                            <a:srgbClr val="FFFFFF"/>
                          </a:solidFill>
                          <a:latin typeface="Exo Light"/>
                          <a:ea typeface="Arial" charset="0"/>
                          <a:cs typeface="Exo Light"/>
                        </a:rPr>
                        <a:t>Comments</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2"/>
                          </a:solidFill>
                          <a:latin typeface="Exo Light"/>
                          <a:ea typeface="Arial" charset="0"/>
                          <a:cs typeface="Exo Light"/>
                        </a:rPr>
                        <a:t>HPP Machine (525-L)</a:t>
                      </a:r>
                    </a:p>
                  </a:txBody>
                  <a:tcPr anchor="ctr">
                    <a:lnL>
                      <a:noFill/>
                    </a:lnL>
                    <a:lnR>
                      <a:noFill/>
                    </a:lnR>
                    <a:lnT w="25400" cmpd="sng">
                      <a:noFill/>
                    </a:lnT>
                    <a:lnB>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2"/>
                          </a:solidFill>
                          <a:latin typeface="Exo Light"/>
                          <a:ea typeface="Arial" charset="0"/>
                          <a:cs typeface="Exo Light"/>
                        </a:rPr>
                        <a:t>$3MM - $3.5MM</a:t>
                      </a:r>
                    </a:p>
                  </a:txBody>
                  <a:tcPr anchor="ctr">
                    <a:lnL>
                      <a:noFill/>
                    </a:lnL>
                    <a:lnR>
                      <a:noFill/>
                    </a:lnR>
                    <a:lnT w="25400" cmpd="sng">
                      <a:noFill/>
                    </a:lnT>
                    <a:lnB>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2"/>
                          </a:solidFill>
                          <a:latin typeface="Exo Light"/>
                          <a:ea typeface="Arial" charset="0"/>
                          <a:cs typeface="Exo Light"/>
                        </a:rPr>
                        <a:t>Recommended that each machine has a back-up, so customer commitments are not compromised</a:t>
                      </a:r>
                    </a:p>
                  </a:txBody>
                  <a:tcPr anchor="ctr">
                    <a:lnL>
                      <a:noFill/>
                    </a:lnL>
                    <a:lnR>
                      <a:noFill/>
                    </a:lnR>
                    <a:lnT w="25400" cmpd="sng">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1"/>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2"/>
                          </a:solidFill>
                          <a:latin typeface="Exo Light"/>
                          <a:ea typeface="Arial" charset="0"/>
                          <a:cs typeface="Exo Light"/>
                        </a:rPr>
                        <a:t>Front &amp; Back End </a:t>
                      </a:r>
                      <a:br>
                        <a:rPr lang="en-US" sz="1100" dirty="0">
                          <a:solidFill>
                            <a:schemeClr val="tx2"/>
                          </a:solidFill>
                          <a:latin typeface="Exo Light"/>
                          <a:ea typeface="Arial" charset="0"/>
                          <a:cs typeface="Exo Light"/>
                        </a:rPr>
                      </a:br>
                      <a:r>
                        <a:rPr lang="en-US" sz="1100" dirty="0">
                          <a:solidFill>
                            <a:schemeClr val="tx2"/>
                          </a:solidFill>
                          <a:latin typeface="Exo Light"/>
                          <a:ea typeface="Arial" charset="0"/>
                          <a:cs typeface="Exo Light"/>
                        </a:rPr>
                        <a:t>Ancillary Equipment</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2"/>
                          </a:solidFill>
                          <a:latin typeface="Exo Light"/>
                          <a:ea typeface="Arial" charset="0"/>
                          <a:cs typeface="Exo Light"/>
                        </a:rPr>
                        <a:t>$400K-$500K</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2"/>
                          </a:solidFill>
                          <a:latin typeface="Exo Light"/>
                          <a:ea typeface="Arial" charset="0"/>
                          <a:cs typeface="Exo Light"/>
                        </a:rPr>
                        <a:t>Inkjet, scales, hopper, drying system, conveyors, tape machines, carriers</a:t>
                      </a:r>
                      <a:r>
                        <a:rPr lang="en-US" sz="1100" baseline="0" dirty="0">
                          <a:solidFill>
                            <a:schemeClr val="tx2"/>
                          </a:solidFill>
                          <a:latin typeface="Exo Light"/>
                          <a:ea typeface="Arial" charset="0"/>
                          <a:cs typeface="Exo Light"/>
                        </a:rPr>
                        <a:t>, </a:t>
                      </a:r>
                      <a:r>
                        <a:rPr lang="en-US" sz="1100" dirty="0">
                          <a:solidFill>
                            <a:schemeClr val="tx2"/>
                          </a:solidFill>
                          <a:latin typeface="Exo Light"/>
                          <a:ea typeface="Arial" charset="0"/>
                          <a:cs typeface="Exo Light"/>
                        </a:rPr>
                        <a:t>etc.</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70840">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r>
                        <a:rPr lang="en-US" sz="1100" dirty="0">
                          <a:solidFill>
                            <a:schemeClr val="tx2"/>
                          </a:solidFill>
                          <a:latin typeface="Exo Light"/>
                          <a:ea typeface="Arial" charset="0"/>
                          <a:cs typeface="Exo Light"/>
                        </a:rPr>
                        <a:t>Retrofit</a:t>
                      </a:r>
                    </a:p>
                  </a:txBody>
                  <a:tcPr anchor="ctr">
                    <a:lnL>
                      <a:noFill/>
                    </a:lnL>
                    <a:lnR>
                      <a:noFill/>
                    </a:lnR>
                    <a:lnT>
                      <a:noFill/>
                    </a:lnT>
                    <a:lnB w="25400" cmpd="sng">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2"/>
                          </a:solidFill>
                          <a:latin typeface="Exo Light"/>
                          <a:ea typeface="Arial" charset="0"/>
                          <a:cs typeface="Exo Light"/>
                        </a:rPr>
                        <a:t>$250K-$750K*</a:t>
                      </a:r>
                    </a:p>
                  </a:txBody>
                  <a:tcPr anchor="ctr">
                    <a:lnL>
                      <a:noFill/>
                    </a:lnL>
                    <a:lnR>
                      <a:noFill/>
                    </a:lnR>
                    <a:lnT>
                      <a:noFill/>
                    </a:lnT>
                    <a:lnB w="25400" cmpd="sng">
                      <a:noFill/>
                    </a:lnB>
                    <a:lnTlToBr w="12700" cmpd="sng">
                      <a:noFill/>
                      <a:prstDash val="solid"/>
                    </a:lnTlToBr>
                    <a:lnBlToTr w="12700" cmpd="sng">
                      <a:noFill/>
                      <a:prstDash val="solid"/>
                    </a:lnBlToTr>
                    <a:solidFill>
                      <a:srgbClr val="000000">
                        <a:tint val="20000"/>
                      </a:srgbClr>
                    </a:solidFill>
                  </a:tcPr>
                </a:tc>
                <a:tc>
                  <a:txBody>
                    <a:bodyPr/>
                    <a:lstStyle>
                      <a:lvl1pPr marL="0" marR="0" indent="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1pPr>
                      <a:lvl2pPr marL="0" marR="0" indent="1607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2pPr>
                      <a:lvl3pPr marL="0" marR="0" indent="3214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3pPr>
                      <a:lvl4pPr marL="0" marR="0" indent="4821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4pPr>
                      <a:lvl5pPr marL="0" marR="0" indent="642801"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a:sym typeface="Helvetica Light"/>
                        </a:defRPr>
                      </a:lvl9pPr>
                    </a:lstStyle>
                    <a:p>
                      <a:pPr algn="ctr"/>
                      <a:r>
                        <a:rPr lang="en-US" sz="1100" dirty="0">
                          <a:solidFill>
                            <a:schemeClr val="tx2"/>
                          </a:solidFill>
                          <a:latin typeface="Exo Light"/>
                          <a:ea typeface="Arial" charset="0"/>
                          <a:cs typeface="Exo Light"/>
                        </a:rPr>
                        <a:t>Concrete pad, water, drains, electricity</a:t>
                      </a:r>
                    </a:p>
                  </a:txBody>
                  <a:tcPr anchor="ctr">
                    <a:lnL>
                      <a:noFill/>
                    </a:lnL>
                    <a:lnR>
                      <a:noFill/>
                    </a:lnR>
                    <a:lnT>
                      <a:noFill/>
                    </a:lnT>
                    <a:lnB w="25400" cmpd="sng">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3"/>
                  </a:ext>
                </a:extLst>
              </a:tr>
            </a:tbl>
          </a:graphicData>
        </a:graphic>
      </p:graphicFrame>
      <p:sp>
        <p:nvSpPr>
          <p:cNvPr id="13" name="Rectangle 12"/>
          <p:cNvSpPr/>
          <p:nvPr/>
        </p:nvSpPr>
        <p:spPr>
          <a:xfrm>
            <a:off x="482965" y="2590378"/>
            <a:ext cx="4572000" cy="215444"/>
          </a:xfrm>
          <a:prstGeom prst="rect">
            <a:avLst/>
          </a:prstGeom>
        </p:spPr>
        <p:txBody>
          <a:bodyPr>
            <a:spAutoFit/>
          </a:bodyPr>
          <a:lstStyle/>
          <a:p>
            <a:pPr defTabSz="914400" eaLnBrk="1" fontAlgn="auto" hangingPunct="1">
              <a:spcBef>
                <a:spcPts val="0"/>
              </a:spcBef>
              <a:spcAft>
                <a:spcPts val="0"/>
              </a:spcAft>
            </a:pPr>
            <a:r>
              <a:rPr lang="en-US" sz="800" dirty="0">
                <a:solidFill>
                  <a:schemeClr val="tx1"/>
                </a:solidFill>
                <a:latin typeface="Exo Light"/>
                <a:ea typeface="Arial" charset="0"/>
                <a:cs typeface="Exo Light"/>
              </a:rPr>
              <a:t>*If the infrastructure already exists.</a:t>
            </a:r>
          </a:p>
        </p:txBody>
      </p:sp>
      <p:grpSp>
        <p:nvGrpSpPr>
          <p:cNvPr id="14" name="Group 13"/>
          <p:cNvGrpSpPr/>
          <p:nvPr/>
        </p:nvGrpSpPr>
        <p:grpSpPr>
          <a:xfrm>
            <a:off x="387090" y="1064893"/>
            <a:ext cx="3842123" cy="341910"/>
            <a:chOff x="387090" y="1174964"/>
            <a:chExt cx="3842123" cy="341910"/>
          </a:xfrm>
        </p:grpSpPr>
        <p:sp>
          <p:nvSpPr>
            <p:cNvPr id="15" name="Freeform 14"/>
            <p:cNvSpPr/>
            <p:nvPr/>
          </p:nvSpPr>
          <p:spPr>
            <a:xfrm>
              <a:off x="387090" y="1183027"/>
              <a:ext cx="356215" cy="332216"/>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3" h="1036959">
                  <a:moveTo>
                    <a:pt x="1111863" y="4025"/>
                  </a:moveTo>
                  <a:lnTo>
                    <a:pt x="544596" y="1036959"/>
                  </a:lnTo>
                  <a:lnTo>
                    <a:pt x="0" y="1020025"/>
                  </a:lnTo>
                  <a:lnTo>
                    <a:pt x="80225" y="0"/>
                  </a:lnTo>
                  <a:lnTo>
                    <a:pt x="1111863"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Freeform 15"/>
            <p:cNvSpPr/>
            <p:nvPr/>
          </p:nvSpPr>
          <p:spPr>
            <a:xfrm rot="10800000">
              <a:off x="1828484" y="1174964"/>
              <a:ext cx="518493" cy="333847"/>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 name="connsiteX0" fmla="*/ 1618385 w 1618385"/>
                <a:gd name="connsiteY0" fmla="*/ 4025 h 1042050"/>
                <a:gd name="connsiteX1" fmla="*/ 1051118 w 1618385"/>
                <a:gd name="connsiteY1" fmla="*/ 1036959 h 1042050"/>
                <a:gd name="connsiteX2" fmla="*/ 0 w 1618385"/>
                <a:gd name="connsiteY2" fmla="*/ 1042050 h 1042050"/>
                <a:gd name="connsiteX3" fmla="*/ 586747 w 1618385"/>
                <a:gd name="connsiteY3" fmla="*/ 0 h 1042050"/>
                <a:gd name="connsiteX4" fmla="*/ 1618385 w 1618385"/>
                <a:gd name="connsiteY4" fmla="*/ 4025 h 10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385" h="1042050">
                  <a:moveTo>
                    <a:pt x="1618385" y="4025"/>
                  </a:moveTo>
                  <a:lnTo>
                    <a:pt x="1051118" y="1036959"/>
                  </a:lnTo>
                  <a:lnTo>
                    <a:pt x="0" y="1042050"/>
                  </a:lnTo>
                  <a:lnTo>
                    <a:pt x="586747" y="0"/>
                  </a:lnTo>
                  <a:lnTo>
                    <a:pt x="1618385"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Freeform 16"/>
            <p:cNvSpPr/>
            <p:nvPr/>
          </p:nvSpPr>
          <p:spPr>
            <a:xfrm rot="10800000">
              <a:off x="3710720" y="1183027"/>
              <a:ext cx="518493" cy="333847"/>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 name="connsiteX0" fmla="*/ 1618385 w 1618385"/>
                <a:gd name="connsiteY0" fmla="*/ 4025 h 1042050"/>
                <a:gd name="connsiteX1" fmla="*/ 1051118 w 1618385"/>
                <a:gd name="connsiteY1" fmla="*/ 1036959 h 1042050"/>
                <a:gd name="connsiteX2" fmla="*/ 0 w 1618385"/>
                <a:gd name="connsiteY2" fmla="*/ 1042050 h 1042050"/>
                <a:gd name="connsiteX3" fmla="*/ 586747 w 1618385"/>
                <a:gd name="connsiteY3" fmla="*/ 0 h 1042050"/>
                <a:gd name="connsiteX4" fmla="*/ 1618385 w 1618385"/>
                <a:gd name="connsiteY4" fmla="*/ 4025 h 10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385" h="1042050">
                  <a:moveTo>
                    <a:pt x="1618385" y="4025"/>
                  </a:moveTo>
                  <a:lnTo>
                    <a:pt x="1051118" y="1036959"/>
                  </a:lnTo>
                  <a:lnTo>
                    <a:pt x="0" y="1042050"/>
                  </a:lnTo>
                  <a:lnTo>
                    <a:pt x="586747" y="0"/>
                  </a:lnTo>
                  <a:lnTo>
                    <a:pt x="1618385"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18" name="Group 17"/>
          <p:cNvGrpSpPr/>
          <p:nvPr/>
        </p:nvGrpSpPr>
        <p:grpSpPr>
          <a:xfrm>
            <a:off x="387090" y="2878905"/>
            <a:ext cx="3842123" cy="337610"/>
            <a:chOff x="387090" y="3082113"/>
            <a:chExt cx="3842123" cy="337610"/>
          </a:xfrm>
        </p:grpSpPr>
        <p:sp>
          <p:nvSpPr>
            <p:cNvPr id="19" name="Freeform 18"/>
            <p:cNvSpPr/>
            <p:nvPr/>
          </p:nvSpPr>
          <p:spPr>
            <a:xfrm>
              <a:off x="387090" y="3087507"/>
              <a:ext cx="356215" cy="332216"/>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3" h="1036959">
                  <a:moveTo>
                    <a:pt x="1111863" y="4025"/>
                  </a:moveTo>
                  <a:lnTo>
                    <a:pt x="544596" y="1036959"/>
                  </a:lnTo>
                  <a:lnTo>
                    <a:pt x="0" y="1020025"/>
                  </a:lnTo>
                  <a:lnTo>
                    <a:pt x="80225" y="0"/>
                  </a:lnTo>
                  <a:lnTo>
                    <a:pt x="1111863"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Freeform 19"/>
            <p:cNvSpPr/>
            <p:nvPr/>
          </p:nvSpPr>
          <p:spPr>
            <a:xfrm rot="10800000">
              <a:off x="3710720" y="3082113"/>
              <a:ext cx="518493" cy="333847"/>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 name="connsiteX0" fmla="*/ 1618385 w 1618385"/>
                <a:gd name="connsiteY0" fmla="*/ 4025 h 1042050"/>
                <a:gd name="connsiteX1" fmla="*/ 1051118 w 1618385"/>
                <a:gd name="connsiteY1" fmla="*/ 1036959 h 1042050"/>
                <a:gd name="connsiteX2" fmla="*/ 0 w 1618385"/>
                <a:gd name="connsiteY2" fmla="*/ 1042050 h 1042050"/>
                <a:gd name="connsiteX3" fmla="*/ 586747 w 1618385"/>
                <a:gd name="connsiteY3" fmla="*/ 0 h 1042050"/>
                <a:gd name="connsiteX4" fmla="*/ 1618385 w 1618385"/>
                <a:gd name="connsiteY4" fmla="*/ 4025 h 10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385" h="1042050">
                  <a:moveTo>
                    <a:pt x="1618385" y="4025"/>
                  </a:moveTo>
                  <a:lnTo>
                    <a:pt x="1051118" y="1036959"/>
                  </a:lnTo>
                  <a:lnTo>
                    <a:pt x="0" y="1042050"/>
                  </a:lnTo>
                  <a:lnTo>
                    <a:pt x="586747" y="0"/>
                  </a:lnTo>
                  <a:lnTo>
                    <a:pt x="1618385"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1" name="Freeform 20"/>
            <p:cNvSpPr/>
            <p:nvPr/>
          </p:nvSpPr>
          <p:spPr>
            <a:xfrm rot="10800000">
              <a:off x="1877295" y="3082113"/>
              <a:ext cx="518493" cy="333847"/>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 name="connsiteX0" fmla="*/ 1618385 w 1618385"/>
                <a:gd name="connsiteY0" fmla="*/ 4025 h 1042050"/>
                <a:gd name="connsiteX1" fmla="*/ 1051118 w 1618385"/>
                <a:gd name="connsiteY1" fmla="*/ 1036959 h 1042050"/>
                <a:gd name="connsiteX2" fmla="*/ 0 w 1618385"/>
                <a:gd name="connsiteY2" fmla="*/ 1042050 h 1042050"/>
                <a:gd name="connsiteX3" fmla="*/ 586747 w 1618385"/>
                <a:gd name="connsiteY3" fmla="*/ 0 h 1042050"/>
                <a:gd name="connsiteX4" fmla="*/ 1618385 w 1618385"/>
                <a:gd name="connsiteY4" fmla="*/ 4025 h 104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385" h="1042050">
                  <a:moveTo>
                    <a:pt x="1618385" y="4025"/>
                  </a:moveTo>
                  <a:lnTo>
                    <a:pt x="1051118" y="1036959"/>
                  </a:lnTo>
                  <a:lnTo>
                    <a:pt x="0" y="1042050"/>
                  </a:lnTo>
                  <a:lnTo>
                    <a:pt x="586747" y="0"/>
                  </a:lnTo>
                  <a:lnTo>
                    <a:pt x="1618385"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grpSp>
      <p:sp>
        <p:nvSpPr>
          <p:cNvPr id="22"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51</a:t>
            </a:fld>
            <a:endParaRPr lang="en-US" dirty="0"/>
          </a:p>
        </p:txBody>
      </p:sp>
    </p:spTree>
    <p:extLst>
      <p:ext uri="{BB962C8B-B14F-4D97-AF65-F5344CB8AC3E}">
        <p14:creationId xmlns:p14="http://schemas.microsoft.com/office/powerpoint/2010/main" val="230969514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rget.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10346" y="1547247"/>
            <a:ext cx="5638800" cy="4646867"/>
          </a:xfrm>
          <a:prstGeom prst="rect">
            <a:avLst/>
          </a:prstGeom>
        </p:spPr>
      </p:pic>
      <p:sp>
        <p:nvSpPr>
          <p:cNvPr id="12" name="Freeform 11"/>
          <p:cNvSpPr/>
          <p:nvPr/>
        </p:nvSpPr>
        <p:spPr>
          <a:xfrm>
            <a:off x="5122333" y="3335867"/>
            <a:ext cx="1320800" cy="1202266"/>
          </a:xfrm>
          <a:custGeom>
            <a:avLst/>
            <a:gdLst>
              <a:gd name="connsiteX0" fmla="*/ 177800 w 1320800"/>
              <a:gd name="connsiteY0" fmla="*/ 321733 h 1202266"/>
              <a:gd name="connsiteX1" fmla="*/ 389467 w 1320800"/>
              <a:gd name="connsiteY1" fmla="*/ 0 h 1202266"/>
              <a:gd name="connsiteX2" fmla="*/ 1024467 w 1320800"/>
              <a:gd name="connsiteY2" fmla="*/ 25400 h 1202266"/>
              <a:gd name="connsiteX3" fmla="*/ 1244600 w 1320800"/>
              <a:gd name="connsiteY3" fmla="*/ 296333 h 1202266"/>
              <a:gd name="connsiteX4" fmla="*/ 1320800 w 1320800"/>
              <a:gd name="connsiteY4" fmla="*/ 728133 h 1202266"/>
              <a:gd name="connsiteX5" fmla="*/ 1168400 w 1320800"/>
              <a:gd name="connsiteY5" fmla="*/ 1049866 h 1202266"/>
              <a:gd name="connsiteX6" fmla="*/ 872067 w 1320800"/>
              <a:gd name="connsiteY6" fmla="*/ 1193800 h 1202266"/>
              <a:gd name="connsiteX7" fmla="*/ 499534 w 1320800"/>
              <a:gd name="connsiteY7" fmla="*/ 1202266 h 1202266"/>
              <a:gd name="connsiteX8" fmla="*/ 169334 w 1320800"/>
              <a:gd name="connsiteY8" fmla="*/ 956733 h 1202266"/>
              <a:gd name="connsiteX9" fmla="*/ 0 w 1320800"/>
              <a:gd name="connsiteY9" fmla="*/ 736600 h 1202266"/>
              <a:gd name="connsiteX10" fmla="*/ 101600 w 1320800"/>
              <a:gd name="connsiteY10" fmla="*/ 431800 h 1202266"/>
              <a:gd name="connsiteX11" fmla="*/ 177800 w 1320800"/>
              <a:gd name="connsiteY11" fmla="*/ 321733 h 1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0800" h="1202266">
                <a:moveTo>
                  <a:pt x="177800" y="321733"/>
                </a:moveTo>
                <a:lnTo>
                  <a:pt x="389467" y="0"/>
                </a:lnTo>
                <a:lnTo>
                  <a:pt x="1024467" y="25400"/>
                </a:lnTo>
                <a:lnTo>
                  <a:pt x="1244600" y="296333"/>
                </a:lnTo>
                <a:lnTo>
                  <a:pt x="1320800" y="728133"/>
                </a:lnTo>
                <a:lnTo>
                  <a:pt x="1168400" y="1049866"/>
                </a:lnTo>
                <a:lnTo>
                  <a:pt x="872067" y="1193800"/>
                </a:lnTo>
                <a:lnTo>
                  <a:pt x="499534" y="1202266"/>
                </a:lnTo>
                <a:lnTo>
                  <a:pt x="169334" y="956733"/>
                </a:lnTo>
                <a:lnTo>
                  <a:pt x="0" y="736600"/>
                </a:lnTo>
                <a:lnTo>
                  <a:pt x="101600" y="431800"/>
                </a:lnTo>
                <a:lnTo>
                  <a:pt x="177800" y="321733"/>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24" name="Picture 23" descr="logos.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31553" y="3393891"/>
            <a:ext cx="1962270" cy="1192228"/>
          </a:xfrm>
          <a:prstGeom prst="rect">
            <a:avLst/>
          </a:prstGeom>
        </p:spPr>
      </p:pic>
      <p:sp>
        <p:nvSpPr>
          <p:cNvPr id="4" name="Freeform 3"/>
          <p:cNvSpPr/>
          <p:nvPr/>
        </p:nvSpPr>
        <p:spPr>
          <a:xfrm flipH="1">
            <a:off x="-590095"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CORE BUSINESS FOCUS</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7" name="Group 16"/>
          <p:cNvGrpSpPr/>
          <p:nvPr/>
        </p:nvGrpSpPr>
        <p:grpSpPr>
          <a:xfrm rot="21208116">
            <a:off x="6136899" y="615742"/>
            <a:ext cx="1084526" cy="3465226"/>
            <a:chOff x="5399683" y="1043928"/>
            <a:chExt cx="1084526" cy="3465226"/>
          </a:xfrm>
        </p:grpSpPr>
        <p:pic>
          <p:nvPicPr>
            <p:cNvPr id="7" name="Picture 6" descr="target.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8433057">
              <a:off x="4209860" y="2234805"/>
              <a:ext cx="3464172" cy="1084526"/>
            </a:xfrm>
            <a:prstGeom prst="rect">
              <a:avLst/>
            </a:prstGeom>
          </p:spPr>
        </p:pic>
        <p:sp>
          <p:nvSpPr>
            <p:cNvPr id="10" name="TextBox 9">
              <a:extLst>
                <a:ext uri="{FF2B5EF4-FFF2-40B4-BE49-F238E27FC236}">
                  <a16:creationId xmlns:a16="http://schemas.microsoft.com/office/drawing/2014/main" id="{9CD2181B-384C-4030-B5BC-2E47ED69A48A}"/>
                </a:ext>
              </a:extLst>
            </p:cNvPr>
            <p:cNvSpPr txBox="1"/>
            <p:nvPr/>
          </p:nvSpPr>
          <p:spPr>
            <a:xfrm rot="18457438">
              <a:off x="5036617" y="2145092"/>
              <a:ext cx="2510106" cy="307777"/>
            </a:xfrm>
            <a:prstGeom prst="rect">
              <a:avLst/>
            </a:prstGeom>
            <a:noFill/>
          </p:spPr>
          <p:txBody>
            <a:bodyPr wrap="square" rtlCol="0">
              <a:spAutoFit/>
            </a:bodyPr>
            <a:lstStyle/>
            <a:p>
              <a:pPr>
                <a:defRPr>
                  <a:latin typeface="Lato Light"/>
                  <a:ea typeface="Lato Light"/>
                  <a:cs typeface="Lato Light"/>
                  <a:sym typeface="Lato Light"/>
                </a:defRPr>
              </a:pPr>
              <a:r>
                <a:rPr lang="en-US" sz="1400" b="1" dirty="0">
                  <a:solidFill>
                    <a:srgbClr val="FFFFFF"/>
                  </a:solidFill>
                  <a:latin typeface="Exo Light"/>
                  <a:ea typeface="Open Sans" panose="020B0606030504020204" pitchFamily="34" charset="0"/>
                  <a:cs typeface="Exo Light"/>
                  <a:sym typeface="Lato Light"/>
                </a:rPr>
                <a:t>QUALITY &amp; SAFETY?</a:t>
              </a:r>
              <a:endParaRPr lang="en-US" sz="1400" b="1" dirty="0">
                <a:solidFill>
                  <a:srgbClr val="FFFFFF"/>
                </a:solidFill>
                <a:latin typeface="Exo Light"/>
                <a:ea typeface="Open Sans" panose="020B0606030504020204" pitchFamily="34" charset="0"/>
                <a:cs typeface="Exo Light"/>
                <a:sym typeface="Lato Bold"/>
              </a:endParaRPr>
            </a:p>
          </p:txBody>
        </p:sp>
      </p:grpSp>
      <p:grpSp>
        <p:nvGrpSpPr>
          <p:cNvPr id="18" name="Group 17"/>
          <p:cNvGrpSpPr/>
          <p:nvPr/>
        </p:nvGrpSpPr>
        <p:grpSpPr>
          <a:xfrm rot="290875">
            <a:off x="5977067" y="3255220"/>
            <a:ext cx="3550292" cy="1084526"/>
            <a:chOff x="4868334" y="3354419"/>
            <a:chExt cx="3550292" cy="1084526"/>
          </a:xfrm>
        </p:grpSpPr>
        <p:pic>
          <p:nvPicPr>
            <p:cNvPr id="6" name="Picture 5" descr="target.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0984395">
              <a:off x="4868334" y="3354419"/>
              <a:ext cx="3464172" cy="1084526"/>
            </a:xfrm>
            <a:prstGeom prst="rect">
              <a:avLst/>
            </a:prstGeom>
          </p:spPr>
        </p:pic>
        <p:sp>
          <p:nvSpPr>
            <p:cNvPr id="13" name="TextBox 12">
              <a:extLst>
                <a:ext uri="{FF2B5EF4-FFF2-40B4-BE49-F238E27FC236}">
                  <a16:creationId xmlns:a16="http://schemas.microsoft.com/office/drawing/2014/main" id="{9CD2181B-384C-4030-B5BC-2E47ED69A48A}"/>
                </a:ext>
              </a:extLst>
            </p:cNvPr>
            <p:cNvSpPr txBox="1"/>
            <p:nvPr/>
          </p:nvSpPr>
          <p:spPr>
            <a:xfrm rot="20969790">
              <a:off x="5908520" y="3623508"/>
              <a:ext cx="2510106" cy="307777"/>
            </a:xfrm>
            <a:prstGeom prst="rect">
              <a:avLst/>
            </a:prstGeom>
            <a:noFill/>
          </p:spPr>
          <p:txBody>
            <a:bodyPr wrap="square" rtlCol="0">
              <a:spAutoFit/>
            </a:bodyPr>
            <a:lstStyle/>
            <a:p>
              <a:pPr>
                <a:defRPr>
                  <a:latin typeface="Lato Light"/>
                  <a:ea typeface="Lato Light"/>
                  <a:cs typeface="Lato Light"/>
                  <a:sym typeface="Lato Light"/>
                </a:defRPr>
              </a:pPr>
              <a:r>
                <a:rPr lang="en-US" sz="1400" b="1" dirty="0">
                  <a:solidFill>
                    <a:srgbClr val="FFFFFF"/>
                  </a:solidFill>
                  <a:latin typeface="Exo Light"/>
                  <a:ea typeface="Open Sans" panose="020B0606030504020204" pitchFamily="34" charset="0"/>
                  <a:cs typeface="Exo Light"/>
                  <a:sym typeface="Lato Light"/>
                </a:rPr>
                <a:t>INNOVATIVE THINKING</a:t>
              </a:r>
              <a:endParaRPr lang="en-US" sz="1400" b="1" dirty="0">
                <a:solidFill>
                  <a:srgbClr val="FFFFFF"/>
                </a:solidFill>
                <a:latin typeface="Exo Light"/>
                <a:ea typeface="Open Sans" panose="020B0606030504020204" pitchFamily="34" charset="0"/>
                <a:cs typeface="Exo Light"/>
                <a:sym typeface="Lato Bold"/>
              </a:endParaRPr>
            </a:p>
          </p:txBody>
        </p:sp>
      </p:grpSp>
      <p:grpSp>
        <p:nvGrpSpPr>
          <p:cNvPr id="21" name="Group 20"/>
          <p:cNvGrpSpPr/>
          <p:nvPr/>
        </p:nvGrpSpPr>
        <p:grpSpPr>
          <a:xfrm>
            <a:off x="6251560" y="3539643"/>
            <a:ext cx="1084526" cy="3464172"/>
            <a:chOff x="5405415" y="3670133"/>
            <a:chExt cx="1084526" cy="3464172"/>
          </a:xfrm>
        </p:grpSpPr>
        <p:pic>
          <p:nvPicPr>
            <p:cNvPr id="8" name="Picture 7" descr="target.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907230">
              <a:off x="4215592" y="4859956"/>
              <a:ext cx="3464172" cy="1084526"/>
            </a:xfrm>
            <a:prstGeom prst="rect">
              <a:avLst/>
            </a:prstGeom>
          </p:spPr>
        </p:pic>
        <p:sp>
          <p:nvSpPr>
            <p:cNvPr id="14" name="TextBox 13">
              <a:extLst>
                <a:ext uri="{FF2B5EF4-FFF2-40B4-BE49-F238E27FC236}">
                  <a16:creationId xmlns:a16="http://schemas.microsoft.com/office/drawing/2014/main" id="{9CD2181B-384C-4030-B5BC-2E47ED69A48A}"/>
                </a:ext>
              </a:extLst>
            </p:cNvPr>
            <p:cNvSpPr txBox="1"/>
            <p:nvPr/>
          </p:nvSpPr>
          <p:spPr>
            <a:xfrm rot="2931350">
              <a:off x="5064520" y="5642271"/>
              <a:ext cx="2510106" cy="307777"/>
            </a:xfrm>
            <a:prstGeom prst="rect">
              <a:avLst/>
            </a:prstGeom>
            <a:noFill/>
          </p:spPr>
          <p:txBody>
            <a:bodyPr wrap="square" rtlCol="0">
              <a:spAutoFit/>
            </a:bodyPr>
            <a:lstStyle/>
            <a:p>
              <a:pPr>
                <a:defRPr>
                  <a:latin typeface="Lato Light"/>
                  <a:ea typeface="Lato Light"/>
                  <a:cs typeface="Lato Light"/>
                  <a:sym typeface="Lato Light"/>
                </a:defRPr>
              </a:pPr>
              <a:r>
                <a:rPr lang="en-US" sz="1400" b="1" dirty="0">
                  <a:solidFill>
                    <a:srgbClr val="FFFFFF"/>
                  </a:solidFill>
                  <a:latin typeface="Exo Light"/>
                  <a:ea typeface="Open Sans" panose="020B0606030504020204" pitchFamily="34" charset="0"/>
                  <a:cs typeface="Exo Light"/>
                  <a:sym typeface="Lato Light"/>
                </a:rPr>
                <a:t>CUSTOMIZED SOLUTIONS</a:t>
              </a:r>
              <a:endParaRPr lang="en-US" sz="1400" b="1" dirty="0">
                <a:solidFill>
                  <a:srgbClr val="FFFFFF"/>
                </a:solidFill>
                <a:latin typeface="Exo Light"/>
                <a:ea typeface="Open Sans" panose="020B0606030504020204" pitchFamily="34" charset="0"/>
                <a:cs typeface="Exo Light"/>
                <a:sym typeface="Lato Bold"/>
              </a:endParaRPr>
            </a:p>
          </p:txBody>
        </p:sp>
      </p:grpSp>
      <p:grpSp>
        <p:nvGrpSpPr>
          <p:cNvPr id="9" name="Group 8"/>
          <p:cNvGrpSpPr/>
          <p:nvPr/>
        </p:nvGrpSpPr>
        <p:grpSpPr>
          <a:xfrm>
            <a:off x="1431470" y="4936352"/>
            <a:ext cx="3157751" cy="968587"/>
            <a:chOff x="690191" y="5100704"/>
            <a:chExt cx="3157751" cy="968587"/>
          </a:xfrm>
        </p:grpSpPr>
        <p:pic>
          <p:nvPicPr>
            <p:cNvPr id="3" name="Picture 2" descr="green arrow.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8797468">
              <a:off x="690191" y="5100704"/>
              <a:ext cx="3157751" cy="968587"/>
            </a:xfrm>
            <a:prstGeom prst="rect">
              <a:avLst/>
            </a:prstGeom>
          </p:spPr>
        </p:pic>
        <p:sp>
          <p:nvSpPr>
            <p:cNvPr id="15" name="TextBox 14">
              <a:extLst>
                <a:ext uri="{FF2B5EF4-FFF2-40B4-BE49-F238E27FC236}">
                  <a16:creationId xmlns:a16="http://schemas.microsoft.com/office/drawing/2014/main" id="{9CD2181B-384C-4030-B5BC-2E47ED69A48A}"/>
                </a:ext>
              </a:extLst>
            </p:cNvPr>
            <p:cNvSpPr txBox="1"/>
            <p:nvPr/>
          </p:nvSpPr>
          <p:spPr>
            <a:xfrm rot="19583623">
              <a:off x="2282724" y="5266736"/>
              <a:ext cx="551824" cy="307777"/>
            </a:xfrm>
            <a:prstGeom prst="rect">
              <a:avLst/>
            </a:prstGeom>
            <a:noFill/>
          </p:spPr>
          <p:txBody>
            <a:bodyPr wrap="square" rtlCol="0">
              <a:spAutoFit/>
            </a:bodyPr>
            <a:lstStyle/>
            <a:p>
              <a:pPr>
                <a:defRPr>
                  <a:latin typeface="Lato Light"/>
                  <a:ea typeface="Lato Light"/>
                  <a:cs typeface="Lato Light"/>
                  <a:sym typeface="Lato Light"/>
                </a:defRPr>
              </a:pPr>
              <a:r>
                <a:rPr lang="en-US" sz="1400" b="1" dirty="0">
                  <a:solidFill>
                    <a:srgbClr val="FFFFFF"/>
                  </a:solidFill>
                  <a:latin typeface="Exo Light"/>
                  <a:ea typeface="Open Sans" panose="020B0606030504020204" pitchFamily="34" charset="0"/>
                  <a:cs typeface="Exo Light"/>
                  <a:sym typeface="Lato Light"/>
                </a:rPr>
                <a:t>HPP</a:t>
              </a:r>
              <a:endParaRPr lang="en-US" sz="1400" b="1" dirty="0">
                <a:solidFill>
                  <a:srgbClr val="FFFFFF"/>
                </a:solidFill>
                <a:latin typeface="Exo Light"/>
                <a:ea typeface="Open Sans" panose="020B0606030504020204" pitchFamily="34" charset="0"/>
                <a:cs typeface="Exo Light"/>
                <a:sym typeface="Lato Bold"/>
              </a:endParaRPr>
            </a:p>
          </p:txBody>
        </p:sp>
      </p:grpSp>
      <p:sp>
        <p:nvSpPr>
          <p:cNvPr id="16" name="Text Placeholder 1">
            <a:extLst>
              <a:ext uri="{FF2B5EF4-FFF2-40B4-BE49-F238E27FC236}">
                <a16:creationId xmlns:a16="http://schemas.microsoft.com/office/drawing/2014/main" id="{43656504-E81D-424C-A740-B7668E17E06E}"/>
              </a:ext>
            </a:extLst>
          </p:cNvPr>
          <p:cNvSpPr txBox="1">
            <a:spLocks/>
          </p:cNvSpPr>
          <p:nvPr/>
        </p:nvSpPr>
        <p:spPr>
          <a:xfrm>
            <a:off x="551391" y="1326186"/>
            <a:ext cx="3166333" cy="394056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spcBef>
                <a:spcPts val="0"/>
              </a:spcBef>
              <a:buClr>
                <a:srgbClr val="285A91"/>
              </a:buClr>
              <a:buSzPct val="135000"/>
              <a:buNone/>
              <a:defRPr/>
            </a:pPr>
            <a:r>
              <a:rPr lang="en-US" sz="1300" dirty="0">
                <a:latin typeface="Exo Light"/>
                <a:ea typeface="Open Sans" panose="020B0606030504020204" pitchFamily="34" charset="0"/>
                <a:cs typeface="Exo Light"/>
              </a:rPr>
              <a:t>Is in-house HPP a distraction today?</a:t>
            </a:r>
          </a:p>
          <a:p>
            <a:pPr marL="0" indent="0">
              <a:lnSpc>
                <a:spcPct val="114000"/>
              </a:lnSpc>
              <a:spcBef>
                <a:spcPts val="0"/>
              </a:spcBef>
              <a:buClr>
                <a:srgbClr val="285A91"/>
              </a:buClr>
              <a:buSzPct val="135000"/>
              <a:buNone/>
              <a:defRPr/>
            </a:pPr>
            <a:endParaRPr lang="en-US" sz="1300" dirty="0">
              <a:latin typeface="Exo Light"/>
              <a:ea typeface="Open Sans" panose="020B0606030504020204" pitchFamily="34" charset="0"/>
              <a:cs typeface="Exo Light"/>
            </a:endParaRPr>
          </a:p>
          <a:p>
            <a:pPr marL="0" indent="0">
              <a:lnSpc>
                <a:spcPct val="114000"/>
              </a:lnSpc>
              <a:spcBef>
                <a:spcPts val="0"/>
              </a:spcBef>
              <a:buClr>
                <a:srgbClr val="285A91"/>
              </a:buClr>
              <a:buSzPct val="135000"/>
              <a:buNone/>
              <a:defRPr/>
            </a:pPr>
            <a:r>
              <a:rPr lang="en-US" sz="1300" dirty="0">
                <a:latin typeface="Exo Light"/>
                <a:ea typeface="Open Sans" panose="020B0606030504020204" pitchFamily="34" charset="0"/>
                <a:cs typeface="Exo Light"/>
              </a:rPr>
              <a:t>Could outsourcing HPP free up space and labor for further production initiatives?</a:t>
            </a:r>
          </a:p>
          <a:p>
            <a:pPr marL="0" indent="0">
              <a:lnSpc>
                <a:spcPct val="114000"/>
              </a:lnSpc>
              <a:spcBef>
                <a:spcPts val="0"/>
              </a:spcBef>
              <a:buClr>
                <a:srgbClr val="285A91"/>
              </a:buClr>
              <a:buSzPct val="135000"/>
              <a:buNone/>
              <a:defRPr/>
            </a:pPr>
            <a:endParaRPr lang="en-US" sz="1300" kern="0" dirty="0">
              <a:latin typeface="Exo Light"/>
              <a:ea typeface="Open Sans" panose="020B0606030504020204" pitchFamily="34" charset="0"/>
              <a:cs typeface="Exo Light"/>
            </a:endParaRPr>
          </a:p>
          <a:p>
            <a:pPr marL="0" indent="0">
              <a:lnSpc>
                <a:spcPct val="114000"/>
              </a:lnSpc>
              <a:spcBef>
                <a:spcPts val="0"/>
              </a:spcBef>
              <a:buClr>
                <a:srgbClr val="285A91"/>
              </a:buClr>
              <a:buSzPct val="135000"/>
              <a:buNone/>
              <a:defRPr/>
            </a:pPr>
            <a:r>
              <a:rPr lang="en-US" sz="1300" kern="0" dirty="0">
                <a:latin typeface="Exo Light"/>
                <a:ea typeface="Open Sans" panose="020B0606030504020204" pitchFamily="34" charset="0"/>
                <a:cs typeface="Exo Light"/>
              </a:rPr>
              <a:t>Does saving on CapEx allow for further marketing and R&amp;D exploration?</a:t>
            </a:r>
          </a:p>
        </p:txBody>
      </p:sp>
      <p:sp>
        <p:nvSpPr>
          <p:cNvPr id="22"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52</a:t>
            </a:fld>
            <a:endParaRPr lang="en-US" dirty="0"/>
          </a:p>
        </p:txBody>
      </p:sp>
    </p:spTree>
    <p:extLst>
      <p:ext uri="{BB962C8B-B14F-4D97-AF65-F5344CB8AC3E}">
        <p14:creationId xmlns:p14="http://schemas.microsoft.com/office/powerpoint/2010/main" val="62420099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ange arrow.png"/>
          <p:cNvPicPr>
            <a:picLocks noChangeAspect="1"/>
          </p:cNvPicPr>
          <p:nvPr/>
        </p:nvPicPr>
        <p:blipFill>
          <a:blip r:embed="rId2" cstate="print">
            <a:alphaModFix amt="78000"/>
            <a:extLst>
              <a:ext uri="{28A0092B-C50C-407E-A947-70E740481C1C}">
                <a14:useLocalDpi xmlns:a14="http://schemas.microsoft.com/office/drawing/2010/main" val="0"/>
              </a:ext>
            </a:extLst>
          </a:blip>
          <a:stretch>
            <a:fillRect/>
          </a:stretch>
        </p:blipFill>
        <p:spPr>
          <a:xfrm>
            <a:off x="2411349" y="1710019"/>
            <a:ext cx="3045672" cy="3578436"/>
          </a:xfrm>
          <a:prstGeom prst="rect">
            <a:avLst/>
          </a:prstGeom>
        </p:spPr>
      </p:pic>
      <p:pic>
        <p:nvPicPr>
          <p:cNvPr id="3" name="Picture 2" descr="oran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65" y="1721713"/>
            <a:ext cx="3717915" cy="3537278"/>
          </a:xfrm>
          <a:prstGeom prst="rect">
            <a:avLst/>
          </a:prstGeom>
        </p:spPr>
      </p:pic>
      <p:pic>
        <p:nvPicPr>
          <p:cNvPr id="17" name="Picture 16" descr="orange arrow.png"/>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4162231" y="1710019"/>
            <a:ext cx="3045672" cy="3578436"/>
          </a:xfrm>
          <a:prstGeom prst="rect">
            <a:avLst/>
          </a:prstGeom>
        </p:spPr>
      </p:pic>
      <p:sp>
        <p:nvSpPr>
          <p:cNvPr id="21" name="Freeform 20"/>
          <p:cNvSpPr/>
          <p:nvPr/>
        </p:nvSpPr>
        <p:spPr>
          <a:xfrm>
            <a:off x="1701800" y="380015"/>
            <a:ext cx="5225175" cy="644316"/>
          </a:xfrm>
          <a:custGeom>
            <a:avLst/>
            <a:gdLst>
              <a:gd name="connsiteX0" fmla="*/ 0 w 3716867"/>
              <a:gd name="connsiteY0" fmla="*/ 1032934 h 1041400"/>
              <a:gd name="connsiteX1" fmla="*/ 3716867 w 3716867"/>
              <a:gd name="connsiteY1" fmla="*/ 1041400 h 1041400"/>
              <a:gd name="connsiteX2" fmla="*/ 3115733 w 3716867"/>
              <a:gd name="connsiteY2" fmla="*/ 16934 h 1041400"/>
              <a:gd name="connsiteX3" fmla="*/ 25400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33555 w 3716867"/>
              <a:gd name="connsiteY3" fmla="*/ 19347 h 1024466"/>
              <a:gd name="connsiteX4" fmla="*/ 0 w 3716867"/>
              <a:gd name="connsiteY4" fmla="*/ 1016000 h 1024466"/>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32934 h 1041400"/>
              <a:gd name="connsiteX1" fmla="*/ 3716867 w 3716867"/>
              <a:gd name="connsiteY1" fmla="*/ 1041400 h 1041400"/>
              <a:gd name="connsiteX2" fmla="*/ 3115733 w 3716867"/>
              <a:gd name="connsiteY2" fmla="*/ 16934 h 1041400"/>
              <a:gd name="connsiteX3" fmla="*/ 460765 w 3716867"/>
              <a:gd name="connsiteY3" fmla="*/ 0 h 1041400"/>
              <a:gd name="connsiteX4" fmla="*/ 0 w 3716867"/>
              <a:gd name="connsiteY4" fmla="*/ 1032934 h 1041400"/>
              <a:gd name="connsiteX0" fmla="*/ 0 w 3716867"/>
              <a:gd name="connsiteY0" fmla="*/ 1016000 h 1024466"/>
              <a:gd name="connsiteX1" fmla="*/ 3716867 w 3716867"/>
              <a:gd name="connsiteY1" fmla="*/ 1024466 h 1024466"/>
              <a:gd name="connsiteX2" fmla="*/ 3115733 w 3716867"/>
              <a:gd name="connsiteY2" fmla="*/ 0 h 1024466"/>
              <a:gd name="connsiteX3" fmla="*/ 460765 w 3716867"/>
              <a:gd name="connsiteY3" fmla="*/ 10276 h 1024466"/>
              <a:gd name="connsiteX4" fmla="*/ 0 w 3716867"/>
              <a:gd name="connsiteY4" fmla="*/ 1016000 h 1024466"/>
              <a:gd name="connsiteX0" fmla="*/ 0 w 3716867"/>
              <a:gd name="connsiteY0" fmla="*/ 1042004 h 1050470"/>
              <a:gd name="connsiteX1" fmla="*/ 3716867 w 3716867"/>
              <a:gd name="connsiteY1" fmla="*/ 1050470 h 1050470"/>
              <a:gd name="connsiteX2" fmla="*/ 3115733 w 3716867"/>
              <a:gd name="connsiteY2" fmla="*/ 26004 h 1050470"/>
              <a:gd name="connsiteX3" fmla="*/ 478906 w 3716867"/>
              <a:gd name="connsiteY3" fmla="*/ 0 h 1050470"/>
              <a:gd name="connsiteX4" fmla="*/ 0 w 3716867"/>
              <a:gd name="connsiteY4" fmla="*/ 1042004 h 1050470"/>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7 h 1024466"/>
              <a:gd name="connsiteX4" fmla="*/ 0 w 3716867"/>
              <a:gd name="connsiteY4" fmla="*/ 1016000 h 1024466"/>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153294 h 1161760"/>
              <a:gd name="connsiteX1" fmla="*/ 3946950 w 3946950"/>
              <a:gd name="connsiteY1" fmla="*/ 1161760 h 1161760"/>
              <a:gd name="connsiteX2" fmla="*/ 3345816 w 3946950"/>
              <a:gd name="connsiteY2" fmla="*/ 137294 h 1161760"/>
              <a:gd name="connsiteX3" fmla="*/ 718059 w 3946950"/>
              <a:gd name="connsiteY3" fmla="*/ 120359 h 1161760"/>
              <a:gd name="connsiteX4" fmla="*/ 230083 w 3946950"/>
              <a:gd name="connsiteY4" fmla="*/ 1153294 h 1161760"/>
              <a:gd name="connsiteX0" fmla="*/ 230083 w 3946950"/>
              <a:gd name="connsiteY0" fmla="*/ 1095751 h 1104217"/>
              <a:gd name="connsiteX1" fmla="*/ 3946950 w 3946950"/>
              <a:gd name="connsiteY1" fmla="*/ 1104217 h 1104217"/>
              <a:gd name="connsiteX2" fmla="*/ 3345816 w 3946950"/>
              <a:gd name="connsiteY2" fmla="*/ 79751 h 1104217"/>
              <a:gd name="connsiteX3" fmla="*/ 718059 w 3946950"/>
              <a:gd name="connsiteY3" fmla="*/ 62816 h 1104217"/>
              <a:gd name="connsiteX4" fmla="*/ 230083 w 3946950"/>
              <a:gd name="connsiteY4" fmla="*/ 1095751 h 1104217"/>
              <a:gd name="connsiteX0" fmla="*/ 230083 w 3946950"/>
              <a:gd name="connsiteY0" fmla="*/ 1032935 h 1041401"/>
              <a:gd name="connsiteX1" fmla="*/ 3946950 w 3946950"/>
              <a:gd name="connsiteY1" fmla="*/ 1041401 h 1041401"/>
              <a:gd name="connsiteX2" fmla="*/ 3345816 w 3946950"/>
              <a:gd name="connsiteY2" fmla="*/ 16935 h 1041401"/>
              <a:gd name="connsiteX3" fmla="*/ 718059 w 3946950"/>
              <a:gd name="connsiteY3" fmla="*/ 0 h 1041401"/>
              <a:gd name="connsiteX4" fmla="*/ 230083 w 3946950"/>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32935 h 1041401"/>
              <a:gd name="connsiteX1" fmla="*/ 3716867 w 3716867"/>
              <a:gd name="connsiteY1" fmla="*/ 1041401 h 1041401"/>
              <a:gd name="connsiteX2" fmla="*/ 3115733 w 3716867"/>
              <a:gd name="connsiteY2" fmla="*/ 16935 h 1041401"/>
              <a:gd name="connsiteX3" fmla="*/ 487976 w 3716867"/>
              <a:gd name="connsiteY3" fmla="*/ 0 h 1041401"/>
              <a:gd name="connsiteX4" fmla="*/ 0 w 3716867"/>
              <a:gd name="connsiteY4" fmla="*/ 1032935 h 1041401"/>
              <a:gd name="connsiteX0" fmla="*/ 0 w 3716867"/>
              <a:gd name="connsiteY0" fmla="*/ 1016000 h 1024466"/>
              <a:gd name="connsiteX1" fmla="*/ 3716867 w 3716867"/>
              <a:gd name="connsiteY1" fmla="*/ 1024466 h 1024466"/>
              <a:gd name="connsiteX2" fmla="*/ 3115733 w 3716867"/>
              <a:gd name="connsiteY2" fmla="*/ 0 h 1024466"/>
              <a:gd name="connsiteX3" fmla="*/ 478906 w 3716867"/>
              <a:gd name="connsiteY3" fmla="*/ 2841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78906 w 3716867"/>
              <a:gd name="connsiteY3" fmla="*/ 0 h 1032332"/>
              <a:gd name="connsiteX4" fmla="*/ 0 w 3716867"/>
              <a:gd name="connsiteY4" fmla="*/ 1023866 h 1032332"/>
              <a:gd name="connsiteX0" fmla="*/ 0 w 3716867"/>
              <a:gd name="connsiteY0" fmla="*/ 1016000 h 1024466"/>
              <a:gd name="connsiteX1" fmla="*/ 3716867 w 3716867"/>
              <a:gd name="connsiteY1" fmla="*/ 1024466 h 1024466"/>
              <a:gd name="connsiteX2" fmla="*/ 3115733 w 3716867"/>
              <a:gd name="connsiteY2" fmla="*/ 0 h 1024466"/>
              <a:gd name="connsiteX3" fmla="*/ 533327 w 3716867"/>
              <a:gd name="connsiteY3" fmla="*/ 10275 h 1024466"/>
              <a:gd name="connsiteX4" fmla="*/ 0 w 3716867"/>
              <a:gd name="connsiteY4" fmla="*/ 1016000 h 1024466"/>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0 w 3716867"/>
              <a:gd name="connsiteY0" fmla="*/ 1023866 h 1032332"/>
              <a:gd name="connsiteX1" fmla="*/ 3716867 w 3716867"/>
              <a:gd name="connsiteY1" fmla="*/ 1032332 h 1032332"/>
              <a:gd name="connsiteX2" fmla="*/ 3115733 w 3716867"/>
              <a:gd name="connsiteY2" fmla="*/ 7866 h 1032332"/>
              <a:gd name="connsiteX3" fmla="*/ 433555 w 3716867"/>
              <a:gd name="connsiteY3" fmla="*/ 0 h 1032332"/>
              <a:gd name="connsiteX4" fmla="*/ 0 w 3716867"/>
              <a:gd name="connsiteY4" fmla="*/ 1023866 h 1032332"/>
              <a:gd name="connsiteX0" fmla="*/ 128792 w 3283312"/>
              <a:gd name="connsiteY0" fmla="*/ 1032936 h 1032936"/>
              <a:gd name="connsiteX1" fmla="*/ 3283312 w 3283312"/>
              <a:gd name="connsiteY1" fmla="*/ 1032332 h 1032936"/>
              <a:gd name="connsiteX2" fmla="*/ 2682178 w 3283312"/>
              <a:gd name="connsiteY2" fmla="*/ 7866 h 1032936"/>
              <a:gd name="connsiteX3" fmla="*/ 0 w 3283312"/>
              <a:gd name="connsiteY3" fmla="*/ 0 h 1032936"/>
              <a:gd name="connsiteX4" fmla="*/ 128792 w 3283312"/>
              <a:gd name="connsiteY4" fmla="*/ 1032936 h 103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312" h="1032936">
                <a:moveTo>
                  <a:pt x="128792" y="1032936"/>
                </a:moveTo>
                <a:lnTo>
                  <a:pt x="3283312" y="1032332"/>
                </a:lnTo>
                <a:lnTo>
                  <a:pt x="2682178" y="7866"/>
                </a:lnTo>
                <a:lnTo>
                  <a:pt x="0" y="0"/>
                </a:lnTo>
                <a:lnTo>
                  <a:pt x="128792" y="1032936"/>
                </a:lnTo>
                <a:close/>
              </a:path>
            </a:pathLst>
          </a:custGeom>
          <a:gradFill flip="none" rotWithShape="1">
            <a:gsLst>
              <a:gs pos="0">
                <a:schemeClr val="tx1">
                  <a:lumMod val="60000"/>
                  <a:lumOff val="40000"/>
                  <a:alpha val="27000"/>
                </a:schemeClr>
              </a:gs>
              <a:gs pos="61000">
                <a:schemeClr val="tx1">
                  <a:lumMod val="20000"/>
                  <a:lumOff val="80000"/>
                  <a:alpha val="27000"/>
                </a:schemeClr>
              </a:gs>
            </a:gsLst>
            <a:lin ang="0" scaled="1"/>
            <a:tileRect/>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Freeform 3"/>
          <p:cNvSpPr/>
          <p:nvPr/>
        </p:nvSpPr>
        <p:spPr>
          <a:xfrm flipH="1">
            <a:off x="-1757776"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NEXT STEPS</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53</a:t>
            </a:fld>
            <a:endParaRPr lang="en-US" dirty="0"/>
          </a:p>
        </p:txBody>
      </p:sp>
      <p:sp>
        <p:nvSpPr>
          <p:cNvPr id="22" name="TextBox 21">
            <a:extLst>
              <a:ext uri="{FF2B5EF4-FFF2-40B4-BE49-F238E27FC236}">
                <a16:creationId xmlns:a16="http://schemas.microsoft.com/office/drawing/2014/main" id="{9CD2181B-384C-4030-B5BC-2E47ED69A48A}"/>
              </a:ext>
            </a:extLst>
          </p:cNvPr>
          <p:cNvSpPr txBox="1"/>
          <p:nvPr/>
        </p:nvSpPr>
        <p:spPr>
          <a:xfrm>
            <a:off x="2692398" y="378000"/>
            <a:ext cx="5808135" cy="646331"/>
          </a:xfrm>
          <a:prstGeom prst="rect">
            <a:avLst/>
          </a:prstGeom>
          <a:noFill/>
        </p:spPr>
        <p:txBody>
          <a:bodyPr wrap="square" rtlCol="0">
            <a:spAutoFit/>
          </a:bodyPr>
          <a:lstStyle/>
          <a:p>
            <a:pPr>
              <a:defRPr>
                <a:latin typeface="Lato Light"/>
                <a:ea typeface="Lato Light"/>
                <a:cs typeface="Lato Light"/>
                <a:sym typeface="Lato Light"/>
              </a:defRPr>
            </a:pPr>
            <a:r>
              <a:rPr lang="en-US" sz="1800" b="1" dirty="0">
                <a:solidFill>
                  <a:schemeClr val="accent1"/>
                </a:solidFill>
                <a:latin typeface="Exo Light"/>
                <a:ea typeface="Open Sans" panose="020B0606030504020204" pitchFamily="34" charset="0"/>
                <a:cs typeface="Exo Light"/>
                <a:sym typeface="Lato Light"/>
              </a:rPr>
              <a:t>How can we help you make the </a:t>
            </a:r>
            <a:br>
              <a:rPr lang="en-US" sz="1800" b="1" dirty="0">
                <a:solidFill>
                  <a:schemeClr val="accent1"/>
                </a:solidFill>
                <a:latin typeface="Exo Light"/>
                <a:ea typeface="Open Sans" panose="020B0606030504020204" pitchFamily="34" charset="0"/>
                <a:cs typeface="Exo Light"/>
                <a:sym typeface="Lato Light"/>
              </a:rPr>
            </a:br>
            <a:r>
              <a:rPr lang="en-US" sz="1800" b="1" dirty="0">
                <a:solidFill>
                  <a:schemeClr val="accent1"/>
                </a:solidFill>
                <a:latin typeface="Exo Light"/>
                <a:ea typeface="Open Sans" panose="020B0606030504020204" pitchFamily="34" charset="0"/>
                <a:cs typeface="Exo Light"/>
                <a:sym typeface="Lato Light"/>
              </a:rPr>
              <a:t>best decision for your company?</a:t>
            </a:r>
            <a:endParaRPr lang="en-US" sz="1800" b="1" dirty="0">
              <a:solidFill>
                <a:schemeClr val="accent1"/>
              </a:solidFill>
              <a:latin typeface="Exo Light"/>
              <a:ea typeface="Open Sans" panose="020B0606030504020204" pitchFamily="34" charset="0"/>
              <a:cs typeface="Exo Light"/>
              <a:sym typeface="Lato Bold"/>
            </a:endParaRPr>
          </a:p>
        </p:txBody>
      </p:sp>
      <p:sp>
        <p:nvSpPr>
          <p:cNvPr id="27" name="TextBox 26">
            <a:extLst>
              <a:ext uri="{FF2B5EF4-FFF2-40B4-BE49-F238E27FC236}">
                <a16:creationId xmlns:a16="http://schemas.microsoft.com/office/drawing/2014/main" id="{9CD2181B-384C-4030-B5BC-2E47ED69A48A}"/>
              </a:ext>
            </a:extLst>
          </p:cNvPr>
          <p:cNvSpPr txBox="1"/>
          <p:nvPr/>
        </p:nvSpPr>
        <p:spPr>
          <a:xfrm>
            <a:off x="257164" y="2863452"/>
            <a:ext cx="3378665" cy="1095685"/>
          </a:xfrm>
          <a:prstGeom prst="rect">
            <a:avLst/>
          </a:prstGeom>
          <a:noFill/>
        </p:spPr>
        <p:txBody>
          <a:bodyPr wrap="square" rtlCol="0">
            <a:spAutoFit/>
          </a:bodyPr>
          <a:lstStyle/>
          <a:p>
            <a:pPr marL="0" marR="0" lvl="0" indent="0" defTabSz="488950" eaLnBrk="1" fontAlgn="auto" latinLnBrk="0" hangingPunct="1">
              <a:lnSpc>
                <a:spcPct val="90000"/>
              </a:lnSpc>
              <a:spcBef>
                <a:spcPts val="0"/>
              </a:spcBef>
              <a:spcAft>
                <a:spcPct val="35000"/>
              </a:spcAft>
              <a:buClrTx/>
              <a:buSzTx/>
              <a:buFontTx/>
              <a:buNone/>
              <a:tabLst/>
              <a:defRPr/>
            </a:pPr>
            <a:r>
              <a:rPr lang="en-US" sz="2400" kern="0" dirty="0">
                <a:solidFill>
                  <a:srgbClr val="FFFFFF"/>
                </a:solidFill>
                <a:latin typeface="Exo Light"/>
                <a:ea typeface="Open Sans" panose="020B0606030504020204" pitchFamily="34" charset="0"/>
                <a:cs typeface="Exo Light"/>
              </a:rPr>
              <a:t>What next steps </a:t>
            </a:r>
            <a:br>
              <a:rPr lang="en-US" sz="2400" kern="0" dirty="0">
                <a:solidFill>
                  <a:srgbClr val="FFFFFF"/>
                </a:solidFill>
                <a:latin typeface="Exo Light"/>
                <a:ea typeface="Open Sans" panose="020B0606030504020204" pitchFamily="34" charset="0"/>
                <a:cs typeface="Exo Light"/>
              </a:rPr>
            </a:br>
            <a:r>
              <a:rPr lang="en-US" sz="2400" kern="0" dirty="0">
                <a:solidFill>
                  <a:srgbClr val="FFFFFF"/>
                </a:solidFill>
                <a:latin typeface="Exo Light"/>
                <a:ea typeface="Open Sans" panose="020B0606030504020204" pitchFamily="34" charset="0"/>
                <a:cs typeface="Exo Light"/>
              </a:rPr>
              <a:t>would you like us </a:t>
            </a:r>
            <a:br>
              <a:rPr lang="en-US" sz="2400" kern="0" dirty="0">
                <a:solidFill>
                  <a:srgbClr val="FFFFFF"/>
                </a:solidFill>
                <a:latin typeface="Exo Light"/>
                <a:ea typeface="Open Sans" panose="020B0606030504020204" pitchFamily="34" charset="0"/>
                <a:cs typeface="Exo Light"/>
              </a:rPr>
            </a:br>
            <a:r>
              <a:rPr lang="en-US" sz="2400" kern="0" dirty="0">
                <a:solidFill>
                  <a:srgbClr val="FFFFFF"/>
                </a:solidFill>
                <a:latin typeface="Exo Light"/>
                <a:ea typeface="Open Sans" panose="020B0606030504020204" pitchFamily="34" charset="0"/>
                <a:cs typeface="Exo Light"/>
              </a:rPr>
              <a:t>to take?</a:t>
            </a:r>
          </a:p>
        </p:txBody>
      </p:sp>
      <p:sp>
        <p:nvSpPr>
          <p:cNvPr id="28" name="TextBox 27">
            <a:extLst>
              <a:ext uri="{FF2B5EF4-FFF2-40B4-BE49-F238E27FC236}">
                <a16:creationId xmlns:a16="http://schemas.microsoft.com/office/drawing/2014/main" id="{9CD2181B-384C-4030-B5BC-2E47ED69A48A}"/>
              </a:ext>
            </a:extLst>
          </p:cNvPr>
          <p:cNvSpPr txBox="1"/>
          <p:nvPr/>
        </p:nvSpPr>
        <p:spPr>
          <a:xfrm>
            <a:off x="5324324" y="2920602"/>
            <a:ext cx="2276626" cy="954107"/>
          </a:xfrm>
          <a:prstGeom prst="rect">
            <a:avLst/>
          </a:prstGeom>
          <a:noFill/>
        </p:spPr>
        <p:txBody>
          <a:bodyPr wrap="square" rtlCol="0">
            <a:spAutoFit/>
          </a:bodyPr>
          <a:lstStyle/>
          <a:p>
            <a:pPr marL="0" marR="0" lvl="0" indent="0" defTabSz="488950" eaLnBrk="1" fontAlgn="auto" latinLnBrk="0" hangingPunct="1">
              <a:spcBef>
                <a:spcPts val="0"/>
              </a:spcBef>
              <a:spcAft>
                <a:spcPct val="35000"/>
              </a:spcAft>
              <a:buClrTx/>
              <a:buSzTx/>
              <a:buFontTx/>
              <a:buNone/>
              <a:tabLst/>
              <a:defRPr/>
            </a:pPr>
            <a:r>
              <a:rPr lang="en-US" sz="1400" kern="0" dirty="0">
                <a:solidFill>
                  <a:srgbClr val="FFFFFF"/>
                </a:solidFill>
                <a:latin typeface="Exo Light"/>
                <a:ea typeface="Open Sans" panose="020B0606030504020204" pitchFamily="34" charset="0"/>
                <a:cs typeface="Exo Light"/>
              </a:rPr>
              <a:t>What else can </a:t>
            </a:r>
            <a:br>
              <a:rPr lang="en-US" sz="1400" kern="0" dirty="0">
                <a:solidFill>
                  <a:srgbClr val="FFFFFF"/>
                </a:solidFill>
                <a:latin typeface="Exo Light"/>
                <a:ea typeface="Open Sans" panose="020B0606030504020204" pitchFamily="34" charset="0"/>
                <a:cs typeface="Exo Light"/>
              </a:rPr>
            </a:br>
            <a:r>
              <a:rPr lang="en-US" sz="1400" kern="0" dirty="0">
                <a:solidFill>
                  <a:srgbClr val="FFFFFF"/>
                </a:solidFill>
                <a:latin typeface="Exo Light"/>
                <a:ea typeface="Open Sans" panose="020B0606030504020204" pitchFamily="34" charset="0"/>
                <a:cs typeface="Exo Light"/>
              </a:rPr>
              <a:t>   we do to help </a:t>
            </a:r>
            <a:br>
              <a:rPr lang="en-US" sz="1400" kern="0" dirty="0">
                <a:solidFill>
                  <a:srgbClr val="FFFFFF"/>
                </a:solidFill>
                <a:latin typeface="Exo Light"/>
                <a:ea typeface="Open Sans" panose="020B0606030504020204" pitchFamily="34" charset="0"/>
                <a:cs typeface="Exo Light"/>
              </a:rPr>
            </a:br>
            <a:r>
              <a:rPr lang="en-US" sz="1400" kern="0" dirty="0">
                <a:solidFill>
                  <a:srgbClr val="FFFFFF"/>
                </a:solidFill>
                <a:latin typeface="Exo Light"/>
                <a:ea typeface="Open Sans" panose="020B0606030504020204" pitchFamily="34" charset="0"/>
                <a:cs typeface="Exo Light"/>
              </a:rPr>
              <a:t>    you make this </a:t>
            </a:r>
            <a:br>
              <a:rPr lang="en-US" sz="1400" kern="0" dirty="0">
                <a:solidFill>
                  <a:srgbClr val="FFFFFF"/>
                </a:solidFill>
                <a:latin typeface="Exo Light"/>
                <a:ea typeface="Open Sans" panose="020B0606030504020204" pitchFamily="34" charset="0"/>
                <a:cs typeface="Exo Light"/>
              </a:rPr>
            </a:br>
            <a:r>
              <a:rPr lang="en-US" sz="1400" kern="0" dirty="0">
                <a:solidFill>
                  <a:srgbClr val="FFFFFF"/>
                </a:solidFill>
                <a:latin typeface="Exo Light"/>
                <a:ea typeface="Open Sans" panose="020B0606030504020204" pitchFamily="34" charset="0"/>
                <a:cs typeface="Exo Light"/>
              </a:rPr>
              <a:t>  decision?</a:t>
            </a:r>
          </a:p>
        </p:txBody>
      </p:sp>
      <p:sp>
        <p:nvSpPr>
          <p:cNvPr id="29" name="TextBox 28">
            <a:extLst>
              <a:ext uri="{FF2B5EF4-FFF2-40B4-BE49-F238E27FC236}">
                <a16:creationId xmlns:a16="http://schemas.microsoft.com/office/drawing/2014/main" id="{9CD2181B-384C-4030-B5BC-2E47ED69A48A}"/>
              </a:ext>
            </a:extLst>
          </p:cNvPr>
          <p:cNvSpPr txBox="1"/>
          <p:nvPr/>
        </p:nvSpPr>
        <p:spPr>
          <a:xfrm>
            <a:off x="3622902" y="2768786"/>
            <a:ext cx="2085747" cy="1295226"/>
          </a:xfrm>
          <a:prstGeom prst="rect">
            <a:avLst/>
          </a:prstGeom>
          <a:noFill/>
        </p:spPr>
        <p:txBody>
          <a:bodyPr wrap="square" rtlCol="0">
            <a:spAutoFit/>
          </a:bodyPr>
          <a:lstStyle/>
          <a:p>
            <a:pPr marL="0" marR="0" lvl="0" indent="0" defTabSz="488950" eaLnBrk="1" fontAlgn="auto" latinLnBrk="0" hangingPunct="1">
              <a:lnSpc>
                <a:spcPts val="1560"/>
              </a:lnSpc>
              <a:spcBef>
                <a:spcPts val="0"/>
              </a:spcBef>
              <a:spcAft>
                <a:spcPct val="35000"/>
              </a:spcAft>
              <a:buClrTx/>
              <a:buSzTx/>
              <a:buFontTx/>
              <a:buNone/>
              <a:tabLst/>
              <a:defRPr/>
            </a:pPr>
            <a:r>
              <a:rPr lang="en-US" sz="1400" kern="0" dirty="0">
                <a:solidFill>
                  <a:srgbClr val="FFFFFF"/>
                </a:solidFill>
                <a:latin typeface="Exo Light"/>
                <a:ea typeface="Open Sans" panose="020B0606030504020204" pitchFamily="34" charset="0"/>
                <a:cs typeface="Exo Light"/>
              </a:rPr>
              <a:t>Which of the </a:t>
            </a:r>
            <a:br>
              <a:rPr lang="en-US" sz="1400" kern="0" dirty="0">
                <a:solidFill>
                  <a:srgbClr val="FFFFFF"/>
                </a:solidFill>
                <a:latin typeface="Exo Light"/>
                <a:ea typeface="Open Sans" panose="020B0606030504020204" pitchFamily="34" charset="0"/>
                <a:cs typeface="Exo Light"/>
              </a:rPr>
            </a:br>
            <a:r>
              <a:rPr lang="en-US" sz="1400" kern="0" dirty="0">
                <a:solidFill>
                  <a:srgbClr val="FFFFFF"/>
                </a:solidFill>
                <a:latin typeface="Exo Light"/>
                <a:ea typeface="Open Sans" panose="020B0606030504020204" pitchFamily="34" charset="0"/>
                <a:cs typeface="Exo Light"/>
              </a:rPr>
              <a:t> "Key Factors </a:t>
            </a:r>
            <a:br>
              <a:rPr lang="en-US" sz="1400" kern="0" dirty="0">
                <a:solidFill>
                  <a:srgbClr val="FFFFFF"/>
                </a:solidFill>
                <a:latin typeface="Exo Light"/>
                <a:ea typeface="Open Sans" panose="020B0606030504020204" pitchFamily="34" charset="0"/>
                <a:cs typeface="Exo Light"/>
              </a:rPr>
            </a:br>
            <a:r>
              <a:rPr lang="en-US" sz="1400" kern="0" dirty="0">
                <a:solidFill>
                  <a:srgbClr val="FFFFFF"/>
                </a:solidFill>
                <a:latin typeface="Exo Light"/>
                <a:ea typeface="Open Sans" panose="020B0606030504020204" pitchFamily="34" charset="0"/>
                <a:cs typeface="Exo Light"/>
              </a:rPr>
              <a:t>   to Consider” </a:t>
            </a:r>
            <a:br>
              <a:rPr lang="en-US" sz="1400" kern="0" dirty="0">
                <a:solidFill>
                  <a:srgbClr val="FFFFFF"/>
                </a:solidFill>
                <a:latin typeface="Exo Light"/>
                <a:ea typeface="Open Sans" panose="020B0606030504020204" pitchFamily="34" charset="0"/>
                <a:cs typeface="Exo Light"/>
              </a:rPr>
            </a:br>
            <a:r>
              <a:rPr lang="en-US" sz="1400" kern="0" dirty="0">
                <a:solidFill>
                  <a:srgbClr val="FFFFFF"/>
                </a:solidFill>
                <a:latin typeface="Exo Light"/>
                <a:ea typeface="Open Sans" panose="020B0606030504020204" pitchFamily="34" charset="0"/>
                <a:cs typeface="Exo Light"/>
              </a:rPr>
              <a:t>   do you feel will </a:t>
            </a:r>
            <a:br>
              <a:rPr lang="en-US" sz="1400" kern="0" dirty="0">
                <a:solidFill>
                  <a:srgbClr val="FFFFFF"/>
                </a:solidFill>
                <a:latin typeface="Exo Light"/>
                <a:ea typeface="Open Sans" panose="020B0606030504020204" pitchFamily="34" charset="0"/>
                <a:cs typeface="Exo Light"/>
              </a:rPr>
            </a:br>
            <a:r>
              <a:rPr lang="en-US" sz="1400" kern="0" dirty="0">
                <a:solidFill>
                  <a:srgbClr val="FFFFFF"/>
                </a:solidFill>
                <a:latin typeface="Exo Light"/>
                <a:ea typeface="Open Sans" panose="020B0606030504020204" pitchFamily="34" charset="0"/>
                <a:cs typeface="Exo Light"/>
              </a:rPr>
              <a:t>  be the most </a:t>
            </a:r>
            <a:br>
              <a:rPr lang="en-US" sz="1400" kern="0" dirty="0">
                <a:solidFill>
                  <a:srgbClr val="FFFFFF"/>
                </a:solidFill>
                <a:latin typeface="Exo Light"/>
                <a:ea typeface="Open Sans" panose="020B0606030504020204" pitchFamily="34" charset="0"/>
                <a:cs typeface="Exo Light"/>
              </a:rPr>
            </a:br>
            <a:r>
              <a:rPr lang="en-US" sz="1400" kern="0" dirty="0">
                <a:solidFill>
                  <a:srgbClr val="FFFFFF"/>
                </a:solidFill>
                <a:latin typeface="Exo Light"/>
                <a:ea typeface="Open Sans" panose="020B0606030504020204" pitchFamily="34" charset="0"/>
                <a:cs typeface="Exo Light"/>
              </a:rPr>
              <a:t>challenging?</a:t>
            </a:r>
          </a:p>
        </p:txBody>
      </p:sp>
      <p:pic>
        <p:nvPicPr>
          <p:cNvPr id="30" name="Picture 29" descr="Asset White_ic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390" y="3992855"/>
            <a:ext cx="701106" cy="365665"/>
          </a:xfrm>
          <a:prstGeom prst="rect">
            <a:avLst/>
          </a:prstGeom>
        </p:spPr>
      </p:pic>
      <p:pic>
        <p:nvPicPr>
          <p:cNvPr id="18" name="Picture 17" descr="orange arrow.png"/>
          <p:cNvPicPr>
            <a:picLocks noChangeAspect="1"/>
          </p:cNvPicPr>
          <p:nvPr/>
        </p:nvPicPr>
        <p:blipFill>
          <a:blip r:embed="rId2" cstate="print">
            <a:alphaModFix amt="26000"/>
            <a:extLst>
              <a:ext uri="{28A0092B-C50C-407E-A947-70E740481C1C}">
                <a14:useLocalDpi xmlns:a14="http://schemas.microsoft.com/office/drawing/2010/main" val="0"/>
              </a:ext>
            </a:extLst>
          </a:blip>
          <a:stretch>
            <a:fillRect/>
          </a:stretch>
        </p:blipFill>
        <p:spPr>
          <a:xfrm>
            <a:off x="9328150" y="1544919"/>
            <a:ext cx="3045672" cy="3578436"/>
          </a:xfrm>
          <a:prstGeom prst="rect">
            <a:avLst/>
          </a:prstGeom>
        </p:spPr>
      </p:pic>
    </p:spTree>
    <p:extLst>
      <p:ext uri="{BB962C8B-B14F-4D97-AF65-F5344CB8AC3E}">
        <p14:creationId xmlns:p14="http://schemas.microsoft.com/office/powerpoint/2010/main" val="266759690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FA9980DE-3BD4-4867-B2E5-D8DCCF6B748A}"/>
              </a:ext>
            </a:extLst>
          </p:cNvPr>
          <p:cNvSpPr/>
          <p:nvPr/>
        </p:nvSpPr>
        <p:spPr>
          <a:xfrm flipH="1">
            <a:off x="-136626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77C29A3E-6CF6-441B-A684-CBB18AD9C026}"/>
              </a:ext>
            </a:extLst>
          </p:cNvPr>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Next steps</a:t>
            </a:r>
          </a:p>
        </p:txBody>
      </p:sp>
      <p:sp>
        <p:nvSpPr>
          <p:cNvPr id="5" name="Text Placeholder 3">
            <a:extLst>
              <a:ext uri="{FF2B5EF4-FFF2-40B4-BE49-F238E27FC236}">
                <a16:creationId xmlns:a16="http://schemas.microsoft.com/office/drawing/2014/main" id="{5FFDC4CB-B107-4933-BBA2-9CD907C54B4D}"/>
              </a:ext>
            </a:extLst>
          </p:cNvPr>
          <p:cNvSpPr txBox="1">
            <a:spLocks/>
          </p:cNvSpPr>
          <p:nvPr/>
        </p:nvSpPr>
        <p:spPr>
          <a:xfrm>
            <a:off x="1514474" y="1702089"/>
            <a:ext cx="6915151" cy="421244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defTabSz="409575" eaLnBrk="0" hangingPunct="0">
              <a:lnSpc>
                <a:spcPct val="100000"/>
              </a:lnSpc>
              <a:spcBef>
                <a:spcPct val="0"/>
              </a:spcBef>
              <a:spcAft>
                <a:spcPts val="3000"/>
              </a:spcAft>
              <a:buSzPct val="110000"/>
              <a:buNone/>
            </a:pPr>
            <a:r>
              <a:rPr lang="en-US" sz="2000" b="0" cap="none" spc="-140" dirty="0">
                <a:solidFill>
                  <a:srgbClr val="656569"/>
                </a:solidFill>
                <a:latin typeface="Calibri"/>
              </a:rPr>
              <a:t>We welcome your guidance to understand the strategies and objectives for your stores</a:t>
            </a:r>
          </a:p>
          <a:p>
            <a:pPr marL="0" lvl="0" indent="0" algn="just" defTabSz="409575" eaLnBrk="0" hangingPunct="0">
              <a:lnSpc>
                <a:spcPct val="100000"/>
              </a:lnSpc>
              <a:spcBef>
                <a:spcPct val="0"/>
              </a:spcBef>
              <a:spcAft>
                <a:spcPts val="3000"/>
              </a:spcAft>
              <a:buSzPct val="110000"/>
              <a:buNone/>
            </a:pPr>
            <a:r>
              <a:rPr lang="en-US" sz="2000" b="0" cap="none" spc="-140" dirty="0">
                <a:solidFill>
                  <a:srgbClr val="656569"/>
                </a:solidFill>
                <a:latin typeface="Calibri"/>
              </a:rPr>
              <a:t>We want to discuss what types of products you are interested in developing with our assistance. How can incorporating HPP positively impact your profitability, products and brand objectives?</a:t>
            </a:r>
          </a:p>
          <a:p>
            <a:pPr marL="0" lvl="0" indent="0" algn="just" defTabSz="409575" eaLnBrk="0" hangingPunct="0">
              <a:lnSpc>
                <a:spcPct val="100000"/>
              </a:lnSpc>
              <a:spcBef>
                <a:spcPct val="0"/>
              </a:spcBef>
              <a:spcAft>
                <a:spcPts val="3000"/>
              </a:spcAft>
              <a:buSzPct val="110000"/>
              <a:buNone/>
            </a:pPr>
            <a:r>
              <a:rPr lang="en-US" sz="2000" b="0" cap="none" spc="-140" dirty="0">
                <a:solidFill>
                  <a:srgbClr val="656569"/>
                </a:solidFill>
                <a:latin typeface="Calibri"/>
              </a:rPr>
              <a:t>We hope to schedule follow-up meetings to further explore the potential for a mutually beneficial strategic partnership</a:t>
            </a:r>
          </a:p>
          <a:p>
            <a:pPr marL="0" lvl="0" indent="0" algn="just" defTabSz="409575" eaLnBrk="0" hangingPunct="0">
              <a:lnSpc>
                <a:spcPct val="100000"/>
              </a:lnSpc>
              <a:spcBef>
                <a:spcPct val="0"/>
              </a:spcBef>
              <a:spcAft>
                <a:spcPts val="3000"/>
              </a:spcAft>
              <a:buSzPct val="110000"/>
              <a:buNone/>
            </a:pPr>
            <a:r>
              <a:rPr lang="en-US" sz="2000" b="0" cap="none" spc="-140" dirty="0">
                <a:solidFill>
                  <a:srgbClr val="656569"/>
                </a:solidFill>
                <a:latin typeface="Calibri"/>
              </a:rPr>
              <a:t>Our ultimate goal is to XXX</a:t>
            </a:r>
          </a:p>
          <a:p>
            <a:pPr marL="0" lvl="0" indent="0" algn="just" defTabSz="409575">
              <a:lnSpc>
                <a:spcPct val="100000"/>
              </a:lnSpc>
              <a:spcBef>
                <a:spcPct val="0"/>
              </a:spcBef>
              <a:buSzPct val="110000"/>
              <a:buNone/>
            </a:pPr>
            <a:endParaRPr lang="en-US" sz="1800" b="0" kern="0" cap="none" dirty="0">
              <a:solidFill>
                <a:schemeClr val="tx2">
                  <a:lumMod val="50000"/>
                </a:schemeClr>
              </a:solidFill>
              <a:latin typeface="Calibri" panose="020F0502020204030204" pitchFamily="34" charset="0"/>
              <a:ea typeface="Open Sans Light" charset="0"/>
              <a:cs typeface="Open Sans Light" charset="0"/>
            </a:endParaRPr>
          </a:p>
        </p:txBody>
      </p:sp>
      <p:pic>
        <p:nvPicPr>
          <p:cNvPr id="6" name="Graphic 5" descr="Chat">
            <a:extLst>
              <a:ext uri="{FF2B5EF4-FFF2-40B4-BE49-F238E27FC236}">
                <a16:creationId xmlns:a16="http://schemas.microsoft.com/office/drawing/2014/main" id="{79A09A86-5A74-4970-B7C9-C03D368B63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8823" y="2804437"/>
            <a:ext cx="755703" cy="755703"/>
          </a:xfrm>
          <a:prstGeom prst="rect">
            <a:avLst/>
          </a:prstGeom>
        </p:spPr>
      </p:pic>
      <p:pic>
        <p:nvPicPr>
          <p:cNvPr id="7" name="Graphic 6" descr="Handshake">
            <a:extLst>
              <a:ext uri="{FF2B5EF4-FFF2-40B4-BE49-F238E27FC236}">
                <a16:creationId xmlns:a16="http://schemas.microsoft.com/office/drawing/2014/main" id="{1815D3F7-F940-4FD5-829B-EF7F8B05B3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822" y="4884751"/>
            <a:ext cx="755703" cy="755703"/>
          </a:xfrm>
          <a:prstGeom prst="rect">
            <a:avLst/>
          </a:prstGeom>
        </p:spPr>
      </p:pic>
      <p:pic>
        <p:nvPicPr>
          <p:cNvPr id="8" name="Graphic 7" descr="Shopping cart">
            <a:extLst>
              <a:ext uri="{FF2B5EF4-FFF2-40B4-BE49-F238E27FC236}">
                <a16:creationId xmlns:a16="http://schemas.microsoft.com/office/drawing/2014/main" id="{61350E91-20ED-4310-A94F-0FFD853F5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823" y="1638278"/>
            <a:ext cx="755703" cy="755703"/>
          </a:xfrm>
          <a:prstGeom prst="rect">
            <a:avLst/>
          </a:prstGeom>
        </p:spPr>
      </p:pic>
      <p:pic>
        <p:nvPicPr>
          <p:cNvPr id="9" name="Graphic 8" descr="Users">
            <a:extLst>
              <a:ext uri="{FF2B5EF4-FFF2-40B4-BE49-F238E27FC236}">
                <a16:creationId xmlns:a16="http://schemas.microsoft.com/office/drawing/2014/main" id="{65A8FDBF-F40B-413F-BB9F-FB47500F8F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8823" y="3970596"/>
            <a:ext cx="755703" cy="755703"/>
          </a:xfrm>
          <a:prstGeom prst="rect">
            <a:avLst/>
          </a:prstGeom>
        </p:spPr>
      </p:pic>
      <p:sp>
        <p:nvSpPr>
          <p:cNvPr id="10" name="Slide Number Placeholder 6">
            <a:extLst>
              <a:ext uri="{FF2B5EF4-FFF2-40B4-BE49-F238E27FC236}">
                <a16:creationId xmlns:a16="http://schemas.microsoft.com/office/drawing/2014/main" id="{6575B61B-FBB1-4C9F-9BA6-C96BDA0ED404}"/>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54</a:t>
            </a:fld>
            <a:endParaRPr lang="en-US" dirty="0"/>
          </a:p>
        </p:txBody>
      </p:sp>
    </p:spTree>
    <p:extLst>
      <p:ext uri="{BB962C8B-B14F-4D97-AF65-F5344CB8AC3E}">
        <p14:creationId xmlns:p14="http://schemas.microsoft.com/office/powerpoint/2010/main" val="167103738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72504" y="1437683"/>
            <a:ext cx="8511206" cy="5495544"/>
          </a:xfrm>
          <a:prstGeom prst="rect">
            <a:avLst/>
          </a:prstGeom>
          <a:gradFill flip="none" rotWithShape="1">
            <a:gsLst>
              <a:gs pos="0">
                <a:srgbClr val="FFFFFF">
                  <a:alpha val="0"/>
                </a:srgbClr>
              </a:gs>
              <a:gs pos="39000">
                <a:srgbClr val="FFFFFF">
                  <a:alpha val="6700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 name="Rectangle 2"/>
          <p:cNvSpPr/>
          <p:nvPr/>
        </p:nvSpPr>
        <p:spPr>
          <a:xfrm>
            <a:off x="695662" y="4242980"/>
            <a:ext cx="1956816" cy="219456"/>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Pentagon 3"/>
          <p:cNvSpPr/>
          <p:nvPr/>
        </p:nvSpPr>
        <p:spPr>
          <a:xfrm rot="5400000">
            <a:off x="6580278" y="1970360"/>
            <a:ext cx="1911497" cy="2501965"/>
          </a:xfrm>
          <a:prstGeom prst="homePlate">
            <a:avLst/>
          </a:prstGeom>
          <a:solidFill>
            <a:schemeClr val="bg2">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Rectangle 4"/>
          <p:cNvSpPr/>
          <p:nvPr/>
        </p:nvSpPr>
        <p:spPr>
          <a:xfrm>
            <a:off x="6278597" y="1868523"/>
            <a:ext cx="2501965" cy="49377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Text Placeholder 3">
            <a:extLst>
              <a:ext uri="{FF2B5EF4-FFF2-40B4-BE49-F238E27FC236}">
                <a16:creationId xmlns:a16="http://schemas.microsoft.com/office/drawing/2014/main" id="{BEB1A65A-D13A-48B6-8264-F4319823A10B}"/>
              </a:ext>
            </a:extLst>
          </p:cNvPr>
          <p:cNvSpPr txBox="1">
            <a:spLocks/>
          </p:cNvSpPr>
          <p:nvPr/>
        </p:nvSpPr>
        <p:spPr>
          <a:xfrm>
            <a:off x="6295611" y="2424075"/>
            <a:ext cx="2478504" cy="2038361"/>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900" b="0" cap="none" dirty="0">
                <a:solidFill>
                  <a:schemeClr val="tx1"/>
                </a:solidFill>
                <a:latin typeface="Exo Regular"/>
                <a:cs typeface="Exo Regular"/>
              </a:rPr>
              <a:t>Speaking engagements at industry events</a:t>
            </a:r>
          </a:p>
          <a:p>
            <a:pPr marL="0" indent="0">
              <a:lnSpc>
                <a:spcPct val="100000"/>
              </a:lnSpc>
              <a:buNone/>
            </a:pPr>
            <a:r>
              <a:rPr lang="en-US" sz="900" b="0" cap="none" dirty="0">
                <a:solidFill>
                  <a:schemeClr val="tx1"/>
                </a:solidFill>
                <a:latin typeface="Exo Regular"/>
                <a:cs typeface="Exo Regular"/>
              </a:rPr>
              <a:t>Thought leadership content</a:t>
            </a:r>
          </a:p>
          <a:p>
            <a:pPr marL="0" indent="0">
              <a:lnSpc>
                <a:spcPct val="100000"/>
              </a:lnSpc>
              <a:buNone/>
            </a:pPr>
            <a:r>
              <a:rPr lang="en-US" sz="900" b="0" cap="none" dirty="0">
                <a:solidFill>
                  <a:schemeClr val="tx1"/>
                </a:solidFill>
                <a:latin typeface="Exo Regular"/>
                <a:cs typeface="Exo Regular"/>
              </a:rPr>
              <a:t>HPP Summit</a:t>
            </a:r>
          </a:p>
          <a:p>
            <a:pPr marL="0" indent="0">
              <a:lnSpc>
                <a:spcPct val="100000"/>
              </a:lnSpc>
              <a:buNone/>
            </a:pPr>
            <a:r>
              <a:rPr lang="en-US" sz="900" b="0" cap="none" dirty="0">
                <a:solidFill>
                  <a:schemeClr val="tx1"/>
                </a:solidFill>
                <a:latin typeface="Exo Regular"/>
                <a:cs typeface="Exo Regular"/>
              </a:rPr>
              <a:t>Cold Pressure Council</a:t>
            </a:r>
          </a:p>
          <a:p>
            <a:pPr marL="0" indent="0">
              <a:lnSpc>
                <a:spcPct val="100000"/>
              </a:lnSpc>
              <a:buNone/>
            </a:pPr>
            <a:r>
              <a:rPr lang="en-US" sz="900" b="0" cap="none" dirty="0">
                <a:solidFill>
                  <a:schemeClr val="tx1"/>
                </a:solidFill>
                <a:latin typeface="Exo Regular"/>
                <a:cs typeface="Exo Regular"/>
              </a:rPr>
              <a:t>Engage with trade associations </a:t>
            </a:r>
            <a:br>
              <a:rPr lang="en-US" sz="900" b="0" cap="none" dirty="0">
                <a:solidFill>
                  <a:schemeClr val="tx1"/>
                </a:solidFill>
                <a:latin typeface="Exo Regular"/>
                <a:cs typeface="Exo Regular"/>
              </a:rPr>
            </a:br>
            <a:r>
              <a:rPr lang="en-US" sz="900" b="0" cap="none" dirty="0">
                <a:solidFill>
                  <a:schemeClr val="tx1"/>
                </a:solidFill>
                <a:latin typeface="Exo Regular"/>
                <a:cs typeface="Exo Regular"/>
              </a:rPr>
              <a:t>and groups</a:t>
            </a:r>
          </a:p>
          <a:p>
            <a:pPr marL="0" indent="0">
              <a:lnSpc>
                <a:spcPct val="100000"/>
              </a:lnSpc>
              <a:buNone/>
            </a:pPr>
            <a:endParaRPr lang="en-US" sz="1000" b="0" cap="none" dirty="0">
              <a:solidFill>
                <a:schemeClr val="tx1"/>
              </a:solidFill>
              <a:latin typeface="Exo Regular"/>
              <a:cs typeface="Exo Regular"/>
            </a:endParaRPr>
          </a:p>
        </p:txBody>
      </p:sp>
      <p:sp>
        <p:nvSpPr>
          <p:cNvPr id="7" name="Pentagon 6"/>
          <p:cNvSpPr/>
          <p:nvPr/>
        </p:nvSpPr>
        <p:spPr>
          <a:xfrm rot="5400000">
            <a:off x="3640532" y="1970360"/>
            <a:ext cx="1911497" cy="2501965"/>
          </a:xfrm>
          <a:prstGeom prst="homePlate">
            <a:avLst/>
          </a:prstGeom>
          <a:solidFill>
            <a:schemeClr val="bg2">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Pentagon 7"/>
          <p:cNvSpPr/>
          <p:nvPr/>
        </p:nvSpPr>
        <p:spPr>
          <a:xfrm rot="5400000">
            <a:off x="707232" y="1970360"/>
            <a:ext cx="1911497" cy="2501965"/>
          </a:xfrm>
          <a:prstGeom prst="homePlate">
            <a:avLst/>
          </a:prstGeom>
          <a:solidFill>
            <a:schemeClr val="bg2">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p:cNvSpPr/>
          <p:nvPr/>
        </p:nvSpPr>
        <p:spPr>
          <a:xfrm>
            <a:off x="412000" y="1528369"/>
            <a:ext cx="8362116" cy="310896"/>
          </a:xfrm>
          <a:prstGeom prst="rect">
            <a:avLst/>
          </a:prstGeom>
          <a:solidFill>
            <a:schemeClr val="accent2">
              <a:alpha val="3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Text Placeholder 3">
            <a:extLst>
              <a:ext uri="{FF2B5EF4-FFF2-40B4-BE49-F238E27FC236}">
                <a16:creationId xmlns:a16="http://schemas.microsoft.com/office/drawing/2014/main" id="{BEB1A65A-D13A-48B6-8264-F4319823A10B}"/>
              </a:ext>
            </a:extLst>
          </p:cNvPr>
          <p:cNvSpPr txBox="1">
            <a:spLocks/>
          </p:cNvSpPr>
          <p:nvPr/>
        </p:nvSpPr>
        <p:spPr>
          <a:xfrm>
            <a:off x="372504" y="1559069"/>
            <a:ext cx="8414500" cy="355692"/>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lgn="ctr">
              <a:lnSpc>
                <a:spcPts val="1280"/>
              </a:lnSpc>
              <a:buFont typeface="Arial" panose="020B0604020202020204" pitchFamily="34" charset="0"/>
              <a:buNone/>
            </a:pPr>
            <a:r>
              <a:rPr lang="en-US" sz="1600" b="1" kern="2300" spc="130" dirty="0">
                <a:solidFill>
                  <a:schemeClr val="tx1"/>
                </a:solidFill>
                <a:latin typeface="Exo Regular"/>
                <a:cs typeface="Exo Regular"/>
              </a:rPr>
              <a:t>2018 KEY INITIATIVE</a:t>
            </a:r>
            <a:endParaRPr lang="en-US" sz="1600" b="1" kern="2300" cap="none" spc="130" dirty="0">
              <a:solidFill>
                <a:schemeClr val="tx1"/>
              </a:solidFill>
              <a:latin typeface="Exo Light"/>
              <a:cs typeface="Exo Light"/>
            </a:endParaRPr>
          </a:p>
        </p:txBody>
      </p:sp>
      <p:sp>
        <p:nvSpPr>
          <p:cNvPr id="11" name="Rectangle 10"/>
          <p:cNvSpPr/>
          <p:nvPr/>
        </p:nvSpPr>
        <p:spPr>
          <a:xfrm>
            <a:off x="3345298" y="1868523"/>
            <a:ext cx="2501965" cy="49377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tangle 11"/>
          <p:cNvSpPr/>
          <p:nvPr/>
        </p:nvSpPr>
        <p:spPr>
          <a:xfrm>
            <a:off x="411999" y="1868523"/>
            <a:ext cx="2501965" cy="49377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Text Placeholder 3">
            <a:extLst>
              <a:ext uri="{FF2B5EF4-FFF2-40B4-BE49-F238E27FC236}">
                <a16:creationId xmlns:a16="http://schemas.microsoft.com/office/drawing/2014/main" id="{BEB1A65A-D13A-48B6-8264-F4319823A10B}"/>
              </a:ext>
            </a:extLst>
          </p:cNvPr>
          <p:cNvSpPr txBox="1">
            <a:spLocks/>
          </p:cNvSpPr>
          <p:nvPr/>
        </p:nvSpPr>
        <p:spPr>
          <a:xfrm>
            <a:off x="3294321" y="1849182"/>
            <a:ext cx="2617407" cy="542657"/>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dirty="0">
                <a:latin typeface="Exo Regular"/>
                <a:cs typeface="Exo Regular"/>
              </a:rPr>
              <a:t>LEAD GENERATION</a:t>
            </a:r>
            <a:br>
              <a:rPr lang="en-US" sz="1400" b="0" dirty="0">
                <a:latin typeface="Exo Regular"/>
                <a:cs typeface="Exo Regular"/>
              </a:rPr>
            </a:br>
            <a:r>
              <a:rPr lang="en-US" sz="1400" b="0" dirty="0">
                <a:latin typeface="Exo Regular"/>
                <a:cs typeface="Exo Regular"/>
              </a:rPr>
              <a:t>RESULTS</a:t>
            </a:r>
            <a:endParaRPr lang="en-US" sz="1300" b="0" cap="none" dirty="0">
              <a:solidFill>
                <a:schemeClr val="tx1"/>
              </a:solidFill>
              <a:latin typeface="Exo Regular"/>
              <a:cs typeface="Exo Regular"/>
            </a:endParaRPr>
          </a:p>
        </p:txBody>
      </p:sp>
      <p:sp>
        <p:nvSpPr>
          <p:cNvPr id="14" name="Text Placeholder 3">
            <a:extLst>
              <a:ext uri="{FF2B5EF4-FFF2-40B4-BE49-F238E27FC236}">
                <a16:creationId xmlns:a16="http://schemas.microsoft.com/office/drawing/2014/main" id="{BEB1A65A-D13A-48B6-8264-F4319823A10B}"/>
              </a:ext>
            </a:extLst>
          </p:cNvPr>
          <p:cNvSpPr txBox="1">
            <a:spLocks/>
          </p:cNvSpPr>
          <p:nvPr/>
        </p:nvSpPr>
        <p:spPr>
          <a:xfrm>
            <a:off x="411999" y="2424074"/>
            <a:ext cx="2501965" cy="1418341"/>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900" b="0" cap="none" dirty="0" err="1">
                <a:solidFill>
                  <a:schemeClr val="tx1"/>
                </a:solidFill>
                <a:latin typeface="Exo Regular"/>
                <a:cs typeface="Exo Regular"/>
              </a:rPr>
              <a:t>Salesforce</a:t>
            </a:r>
            <a:r>
              <a:rPr lang="en-US" sz="900" b="0" cap="none" dirty="0">
                <a:solidFill>
                  <a:schemeClr val="tx1"/>
                </a:solidFill>
                <a:latin typeface="Exo Regular"/>
                <a:cs typeface="Exo Regular"/>
              </a:rPr>
              <a:t> training</a:t>
            </a:r>
          </a:p>
          <a:p>
            <a:pPr marL="0" indent="0">
              <a:lnSpc>
                <a:spcPct val="100000"/>
              </a:lnSpc>
              <a:buNone/>
            </a:pPr>
            <a:r>
              <a:rPr lang="en-US" sz="900" b="0" cap="none" dirty="0" err="1">
                <a:solidFill>
                  <a:schemeClr val="tx1"/>
                </a:solidFill>
                <a:latin typeface="Exo Regular"/>
                <a:cs typeface="Exo Regular"/>
              </a:rPr>
              <a:t>Salesforce</a:t>
            </a:r>
            <a:r>
              <a:rPr lang="en-US" sz="900" b="0" cap="none" dirty="0">
                <a:solidFill>
                  <a:schemeClr val="tx1"/>
                </a:solidFill>
                <a:latin typeface="Exo Regular"/>
                <a:cs typeface="Exo Regular"/>
              </a:rPr>
              <a:t> optimization</a:t>
            </a:r>
          </a:p>
          <a:p>
            <a:pPr marL="0" indent="0">
              <a:lnSpc>
                <a:spcPct val="100000"/>
              </a:lnSpc>
              <a:buNone/>
            </a:pPr>
            <a:r>
              <a:rPr lang="en-US" sz="900" b="0" cap="none" dirty="0">
                <a:solidFill>
                  <a:schemeClr val="tx1"/>
                </a:solidFill>
                <a:latin typeface="Exo Regular"/>
                <a:cs typeface="Exo Regular"/>
              </a:rPr>
              <a:t>Value proposition templates</a:t>
            </a:r>
          </a:p>
          <a:p>
            <a:pPr marL="0" indent="0">
              <a:lnSpc>
                <a:spcPct val="100000"/>
              </a:lnSpc>
              <a:buNone/>
            </a:pPr>
            <a:r>
              <a:rPr lang="en-US" sz="900" b="0" cap="none" dirty="0">
                <a:solidFill>
                  <a:schemeClr val="tx1"/>
                </a:solidFill>
                <a:latin typeface="Exo Regular"/>
                <a:cs typeface="Exo Regular"/>
              </a:rPr>
              <a:t>Lead management process</a:t>
            </a:r>
          </a:p>
          <a:p>
            <a:pPr marL="0" indent="0">
              <a:lnSpc>
                <a:spcPct val="100000"/>
              </a:lnSpc>
              <a:buNone/>
            </a:pPr>
            <a:r>
              <a:rPr lang="en-US" sz="900" b="0" cap="none" dirty="0">
                <a:solidFill>
                  <a:schemeClr val="tx1"/>
                </a:solidFill>
                <a:latin typeface="Exo Regular"/>
                <a:cs typeface="Exo Regular"/>
              </a:rPr>
              <a:t>Create sales dashboards</a:t>
            </a:r>
          </a:p>
          <a:p>
            <a:pPr marL="0" indent="0">
              <a:lnSpc>
                <a:spcPct val="100000"/>
              </a:lnSpc>
              <a:buFont typeface="Arial" panose="020B0604020202020204" pitchFamily="34" charset="0"/>
              <a:buNone/>
            </a:pPr>
            <a:endParaRPr lang="en-US" sz="1300" b="0" cap="none" dirty="0">
              <a:solidFill>
                <a:schemeClr val="tx1"/>
              </a:solidFill>
              <a:latin typeface="Exo Light"/>
              <a:cs typeface="Exo Light"/>
            </a:endParaRPr>
          </a:p>
        </p:txBody>
      </p:sp>
      <p:sp>
        <p:nvSpPr>
          <p:cNvPr id="15" name="Text Placeholder 3">
            <a:extLst>
              <a:ext uri="{FF2B5EF4-FFF2-40B4-BE49-F238E27FC236}">
                <a16:creationId xmlns:a16="http://schemas.microsoft.com/office/drawing/2014/main" id="{BEB1A65A-D13A-48B6-8264-F4319823A10B}"/>
              </a:ext>
            </a:extLst>
          </p:cNvPr>
          <p:cNvSpPr txBox="1">
            <a:spLocks/>
          </p:cNvSpPr>
          <p:nvPr/>
        </p:nvSpPr>
        <p:spPr>
          <a:xfrm>
            <a:off x="6278597" y="1855630"/>
            <a:ext cx="2495518" cy="710278"/>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dirty="0">
                <a:latin typeface="Exo Regular"/>
                <a:cs typeface="Exo Regular"/>
              </a:rPr>
              <a:t>LEADERSHIP POSITIONING </a:t>
            </a:r>
            <a:br>
              <a:rPr lang="en-US" sz="1400" b="0" dirty="0">
                <a:latin typeface="Exo Regular"/>
                <a:cs typeface="Exo Regular"/>
              </a:rPr>
            </a:br>
            <a:r>
              <a:rPr lang="en-US" sz="1400" b="0" dirty="0">
                <a:latin typeface="Exo Regular"/>
                <a:cs typeface="Exo Regular"/>
              </a:rPr>
              <a:t>&amp; MESSAGING</a:t>
            </a:r>
            <a:endParaRPr lang="en-US" sz="1000" b="0" cap="none" dirty="0">
              <a:latin typeface="Exo Regular"/>
              <a:cs typeface="Exo Regular"/>
            </a:endParaRPr>
          </a:p>
        </p:txBody>
      </p:sp>
      <p:sp>
        <p:nvSpPr>
          <p:cNvPr id="16" name="Text Placeholder 3">
            <a:extLst>
              <a:ext uri="{FF2B5EF4-FFF2-40B4-BE49-F238E27FC236}">
                <a16:creationId xmlns:a16="http://schemas.microsoft.com/office/drawing/2014/main" id="{BEB1A65A-D13A-48B6-8264-F4319823A10B}"/>
              </a:ext>
            </a:extLst>
          </p:cNvPr>
          <p:cNvSpPr txBox="1">
            <a:spLocks/>
          </p:cNvSpPr>
          <p:nvPr/>
        </p:nvSpPr>
        <p:spPr>
          <a:xfrm>
            <a:off x="631194" y="1945888"/>
            <a:ext cx="2192514" cy="465292"/>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0" dirty="0">
                <a:latin typeface="Exo Regular"/>
                <a:cs typeface="Exo Regular"/>
              </a:rPr>
              <a:t>Sales enablement</a:t>
            </a:r>
          </a:p>
        </p:txBody>
      </p:sp>
      <p:sp>
        <p:nvSpPr>
          <p:cNvPr id="17" name="Text Placeholder 3">
            <a:extLst>
              <a:ext uri="{FF2B5EF4-FFF2-40B4-BE49-F238E27FC236}">
                <a16:creationId xmlns:a16="http://schemas.microsoft.com/office/drawing/2014/main" id="{BEB1A65A-D13A-48B6-8264-F4319823A10B}"/>
              </a:ext>
            </a:extLst>
          </p:cNvPr>
          <p:cNvSpPr txBox="1">
            <a:spLocks/>
          </p:cNvSpPr>
          <p:nvPr/>
        </p:nvSpPr>
        <p:spPr>
          <a:xfrm>
            <a:off x="3345297" y="2424074"/>
            <a:ext cx="2501965" cy="1557846"/>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900" b="0" cap="none" dirty="0">
                <a:solidFill>
                  <a:schemeClr val="tx1"/>
                </a:solidFill>
                <a:latin typeface="Exo Regular"/>
                <a:cs typeface="Exo Regular"/>
              </a:rPr>
              <a:t>Build lead nurturing campaigns</a:t>
            </a:r>
          </a:p>
          <a:p>
            <a:pPr marL="0" indent="0">
              <a:lnSpc>
                <a:spcPct val="100000"/>
              </a:lnSpc>
              <a:buNone/>
            </a:pPr>
            <a:r>
              <a:rPr lang="en-US" sz="900" b="0" cap="none" dirty="0">
                <a:solidFill>
                  <a:schemeClr val="tx1"/>
                </a:solidFill>
                <a:latin typeface="Exo Regular"/>
                <a:cs typeface="Exo Regular"/>
              </a:rPr>
              <a:t>Execute cross channel lead</a:t>
            </a:r>
            <a:br>
              <a:rPr lang="en-US" sz="900" b="0" cap="none" dirty="0">
                <a:solidFill>
                  <a:schemeClr val="tx1"/>
                </a:solidFill>
                <a:latin typeface="Exo Regular"/>
                <a:cs typeface="Exo Regular"/>
              </a:rPr>
            </a:br>
            <a:r>
              <a:rPr lang="en-US" sz="900" b="0" cap="none" dirty="0">
                <a:solidFill>
                  <a:schemeClr val="tx1"/>
                </a:solidFill>
                <a:latin typeface="Exo Regular"/>
                <a:cs typeface="Exo Regular"/>
              </a:rPr>
              <a:t>generation campaigns</a:t>
            </a:r>
          </a:p>
          <a:p>
            <a:pPr marL="0" indent="0">
              <a:lnSpc>
                <a:spcPct val="100000"/>
              </a:lnSpc>
              <a:buNone/>
            </a:pPr>
            <a:r>
              <a:rPr lang="en-US" sz="900" b="0" cap="none" dirty="0">
                <a:solidFill>
                  <a:schemeClr val="tx1"/>
                </a:solidFill>
                <a:latin typeface="Exo Regular"/>
                <a:cs typeface="Exo Regular"/>
              </a:rPr>
              <a:t>Generate consistent inbound leads</a:t>
            </a:r>
          </a:p>
          <a:p>
            <a:pPr marL="0" indent="0">
              <a:lnSpc>
                <a:spcPct val="100000"/>
              </a:lnSpc>
              <a:buNone/>
            </a:pPr>
            <a:r>
              <a:rPr lang="en-US" sz="900" b="0" cap="none" dirty="0">
                <a:solidFill>
                  <a:schemeClr val="tx1"/>
                </a:solidFill>
                <a:latin typeface="Exo Regular"/>
                <a:cs typeface="Exo Regular"/>
              </a:rPr>
              <a:t>Establish KPI’s</a:t>
            </a:r>
          </a:p>
          <a:p>
            <a:pPr marL="0" indent="0">
              <a:lnSpc>
                <a:spcPct val="100000"/>
              </a:lnSpc>
              <a:buNone/>
            </a:pPr>
            <a:endParaRPr lang="en-US" sz="1300" b="0" cap="none" dirty="0">
              <a:solidFill>
                <a:schemeClr val="tx1"/>
              </a:solidFill>
              <a:latin typeface="Exo Regular"/>
              <a:cs typeface="Exo Regular"/>
            </a:endParaRPr>
          </a:p>
        </p:txBody>
      </p:sp>
      <p:sp>
        <p:nvSpPr>
          <p:cNvPr id="18" name="Rectangle 17"/>
          <p:cNvSpPr/>
          <p:nvPr/>
        </p:nvSpPr>
        <p:spPr>
          <a:xfrm>
            <a:off x="3616069" y="4242980"/>
            <a:ext cx="1956816" cy="219456"/>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Rectangle 18"/>
          <p:cNvSpPr/>
          <p:nvPr/>
        </p:nvSpPr>
        <p:spPr>
          <a:xfrm>
            <a:off x="6549369" y="4242980"/>
            <a:ext cx="1956816" cy="219456"/>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Freeform 22"/>
          <p:cNvSpPr/>
          <p:nvPr/>
        </p:nvSpPr>
        <p:spPr>
          <a:xfrm flipH="1">
            <a:off x="-102409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KEY INITIATIVES</a:t>
            </a:r>
          </a:p>
        </p:txBody>
      </p:sp>
      <p:sp>
        <p:nvSpPr>
          <p:cNvPr id="27" name="Rectangle 26"/>
          <p:cNvSpPr/>
          <p:nvPr/>
        </p:nvSpPr>
        <p:spPr>
          <a:xfrm>
            <a:off x="695662" y="4462436"/>
            <a:ext cx="1956816" cy="1752475"/>
          </a:xfrm>
          <a:prstGeom prst="rect">
            <a:avLst/>
          </a:prstGeom>
          <a:gradFill flip="none" rotWithShape="1">
            <a:gsLst>
              <a:gs pos="73000">
                <a:schemeClr val="tx1">
                  <a:alpha val="10000"/>
                </a:schemeClr>
              </a:gs>
              <a:gs pos="39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8" name="Rectangle 27"/>
          <p:cNvSpPr/>
          <p:nvPr/>
        </p:nvSpPr>
        <p:spPr>
          <a:xfrm>
            <a:off x="3616069" y="4462436"/>
            <a:ext cx="1956816" cy="1752475"/>
          </a:xfrm>
          <a:prstGeom prst="rect">
            <a:avLst/>
          </a:prstGeom>
          <a:gradFill flip="none" rotWithShape="1">
            <a:gsLst>
              <a:gs pos="73000">
                <a:schemeClr val="tx1">
                  <a:alpha val="10000"/>
                </a:schemeClr>
              </a:gs>
              <a:gs pos="39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Rectangle 28"/>
          <p:cNvSpPr/>
          <p:nvPr/>
        </p:nvSpPr>
        <p:spPr>
          <a:xfrm>
            <a:off x="6549369" y="4462436"/>
            <a:ext cx="1956816" cy="1752475"/>
          </a:xfrm>
          <a:prstGeom prst="rect">
            <a:avLst/>
          </a:prstGeom>
          <a:gradFill flip="none" rotWithShape="1">
            <a:gsLst>
              <a:gs pos="73000">
                <a:schemeClr val="tx1">
                  <a:alpha val="10000"/>
                </a:schemeClr>
              </a:gs>
              <a:gs pos="39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Text Placeholder 3">
            <a:extLst>
              <a:ext uri="{FF2B5EF4-FFF2-40B4-BE49-F238E27FC236}">
                <a16:creationId xmlns:a16="http://schemas.microsoft.com/office/drawing/2014/main" id="{BEB1A65A-D13A-48B6-8264-F4319823A10B}"/>
              </a:ext>
            </a:extLst>
          </p:cNvPr>
          <p:cNvSpPr txBox="1">
            <a:spLocks/>
          </p:cNvSpPr>
          <p:nvPr/>
        </p:nvSpPr>
        <p:spPr>
          <a:xfrm>
            <a:off x="372504" y="4235682"/>
            <a:ext cx="2547089" cy="1998570"/>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900" b="0" cap="none" dirty="0">
                <a:solidFill>
                  <a:schemeClr val="tx1"/>
                </a:solidFill>
                <a:latin typeface="Exo Regular"/>
                <a:cs typeface="Exo Regular"/>
              </a:rPr>
              <a:t>Efficiency Revenue Impact</a:t>
            </a:r>
          </a:p>
          <a:p>
            <a:pPr marL="0" indent="0">
              <a:lnSpc>
                <a:spcPct val="100000"/>
              </a:lnSpc>
              <a:buNone/>
            </a:pPr>
            <a:br>
              <a:rPr lang="en-US" sz="900" cap="none" dirty="0">
                <a:solidFill>
                  <a:schemeClr val="tx1"/>
                </a:solidFill>
                <a:latin typeface="Exo Regular"/>
                <a:cs typeface="Exo Regular"/>
              </a:rPr>
            </a:br>
            <a:r>
              <a:rPr lang="en-US" sz="900" cap="none" dirty="0">
                <a:solidFill>
                  <a:schemeClr val="tx1"/>
                </a:solidFill>
                <a:latin typeface="Exo Regular"/>
                <a:cs typeface="Exo Regular"/>
              </a:rPr>
              <a:t>Execution Goals: </a:t>
            </a:r>
            <a:br>
              <a:rPr lang="en-US" sz="900" b="0" cap="none" dirty="0">
                <a:solidFill>
                  <a:schemeClr val="tx1"/>
                </a:solidFill>
                <a:latin typeface="Exo Regular"/>
                <a:cs typeface="Exo Regular"/>
              </a:rPr>
            </a:br>
            <a:r>
              <a:rPr lang="en-US" sz="900" b="0" cap="none" dirty="0">
                <a:solidFill>
                  <a:schemeClr val="tx1"/>
                </a:solidFill>
                <a:latin typeface="Exo Regular"/>
                <a:cs typeface="Exo Regular"/>
              </a:rPr>
              <a:t>Team training by 2/28/18</a:t>
            </a:r>
          </a:p>
          <a:p>
            <a:pPr marL="0" indent="0">
              <a:lnSpc>
                <a:spcPct val="100000"/>
              </a:lnSpc>
              <a:buNone/>
            </a:pPr>
            <a:r>
              <a:rPr lang="en-US" sz="900" b="0" cap="none" dirty="0">
                <a:solidFill>
                  <a:schemeClr val="tx1"/>
                </a:solidFill>
                <a:latin typeface="Exo Regular"/>
                <a:cs typeface="Exo Regular"/>
              </a:rPr>
              <a:t>Create dashboards by 3/31/18</a:t>
            </a:r>
          </a:p>
          <a:p>
            <a:pPr marL="0" indent="0">
              <a:lnSpc>
                <a:spcPct val="100000"/>
              </a:lnSpc>
              <a:buNone/>
            </a:pPr>
            <a:r>
              <a:rPr lang="en-US" sz="900" b="0" cap="none" dirty="0">
                <a:solidFill>
                  <a:schemeClr val="tx1"/>
                </a:solidFill>
                <a:latin typeface="Exo Regular"/>
                <a:cs typeface="Exo Regular"/>
              </a:rPr>
              <a:t>Sustainability &amp; Brand </a:t>
            </a:r>
            <a:br>
              <a:rPr lang="en-US" sz="900" b="0" cap="none" dirty="0">
                <a:solidFill>
                  <a:schemeClr val="tx1"/>
                </a:solidFill>
                <a:latin typeface="Exo Regular"/>
                <a:cs typeface="Exo Regular"/>
              </a:rPr>
            </a:br>
            <a:r>
              <a:rPr lang="en-US" sz="900" b="0" cap="none" dirty="0">
                <a:solidFill>
                  <a:schemeClr val="tx1"/>
                </a:solidFill>
                <a:latin typeface="Exo Regular"/>
                <a:cs typeface="Exo Regular"/>
              </a:rPr>
              <a:t>protection template</a:t>
            </a:r>
          </a:p>
          <a:p>
            <a:pPr marL="0" indent="0">
              <a:lnSpc>
                <a:spcPct val="100000"/>
              </a:lnSpc>
              <a:buFont typeface="Arial" panose="020B0604020202020204" pitchFamily="34" charset="0"/>
              <a:buNone/>
            </a:pPr>
            <a:endParaRPr lang="en-US" sz="1000" b="0" cap="none" dirty="0">
              <a:solidFill>
                <a:schemeClr val="tx1"/>
              </a:solidFill>
              <a:latin typeface="Exo Regular"/>
              <a:cs typeface="Exo Regular"/>
            </a:endParaRPr>
          </a:p>
        </p:txBody>
      </p:sp>
      <p:sp>
        <p:nvSpPr>
          <p:cNvPr id="31" name="Text Placeholder 3">
            <a:extLst>
              <a:ext uri="{FF2B5EF4-FFF2-40B4-BE49-F238E27FC236}">
                <a16:creationId xmlns:a16="http://schemas.microsoft.com/office/drawing/2014/main" id="{BEB1A65A-D13A-48B6-8264-F4319823A10B}"/>
              </a:ext>
            </a:extLst>
          </p:cNvPr>
          <p:cNvSpPr txBox="1">
            <a:spLocks/>
          </p:cNvSpPr>
          <p:nvPr/>
        </p:nvSpPr>
        <p:spPr>
          <a:xfrm>
            <a:off x="3325957" y="4242129"/>
            <a:ext cx="2547089" cy="1998570"/>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900" b="0" cap="none" dirty="0">
                <a:solidFill>
                  <a:schemeClr val="tx1"/>
                </a:solidFill>
                <a:latin typeface="Exo Regular"/>
                <a:cs typeface="Exo Regular"/>
              </a:rPr>
              <a:t>Revenue Impact</a:t>
            </a:r>
          </a:p>
          <a:p>
            <a:pPr marL="0" indent="0">
              <a:buNone/>
            </a:pPr>
            <a:br>
              <a:rPr lang="en-US" sz="900" cap="none" dirty="0">
                <a:solidFill>
                  <a:schemeClr val="tx1"/>
                </a:solidFill>
                <a:latin typeface="Exo Regular"/>
                <a:cs typeface="Exo Regular"/>
              </a:rPr>
            </a:br>
            <a:r>
              <a:rPr lang="en-US" sz="900" cap="none" dirty="0">
                <a:solidFill>
                  <a:schemeClr val="tx1"/>
                </a:solidFill>
                <a:latin typeface="Exo Regular"/>
                <a:cs typeface="Exo Regular"/>
              </a:rPr>
              <a:t>Execution Goals: </a:t>
            </a:r>
            <a:br>
              <a:rPr lang="en-US" sz="900" b="0" cap="none" dirty="0">
                <a:solidFill>
                  <a:schemeClr val="tx1"/>
                </a:solidFill>
                <a:latin typeface="Exo Regular"/>
                <a:cs typeface="Exo Regular"/>
              </a:rPr>
            </a:br>
            <a:r>
              <a:rPr lang="en-US" sz="900" b="0" cap="none" dirty="0">
                <a:solidFill>
                  <a:schemeClr val="tx1"/>
                </a:solidFill>
                <a:latin typeface="Exo Regular"/>
                <a:cs typeface="Exo Regular"/>
              </a:rPr>
              <a:t>$1.5MM marketing sourced pipeline</a:t>
            </a:r>
            <a:br>
              <a:rPr lang="en-US" sz="1000" b="0" cap="none" dirty="0">
                <a:solidFill>
                  <a:schemeClr val="tx1"/>
                </a:solidFill>
                <a:latin typeface="Exo Regular"/>
                <a:cs typeface="Exo Regular"/>
              </a:rPr>
            </a:br>
            <a:endParaRPr lang="en-US" sz="1000" b="0" cap="none" dirty="0">
              <a:solidFill>
                <a:schemeClr val="tx1"/>
              </a:solidFill>
              <a:latin typeface="Exo Regular"/>
              <a:cs typeface="Exo Regular"/>
            </a:endParaRPr>
          </a:p>
          <a:p>
            <a:pPr marL="0" indent="0">
              <a:lnSpc>
                <a:spcPct val="100000"/>
              </a:lnSpc>
              <a:buFont typeface="Arial" panose="020B0604020202020204" pitchFamily="34" charset="0"/>
              <a:buNone/>
            </a:pPr>
            <a:endParaRPr lang="en-US" sz="1000" b="0" cap="none" dirty="0">
              <a:solidFill>
                <a:schemeClr val="tx1"/>
              </a:solidFill>
              <a:latin typeface="Exo Regular"/>
              <a:cs typeface="Exo Regular"/>
            </a:endParaRPr>
          </a:p>
        </p:txBody>
      </p:sp>
      <p:sp>
        <p:nvSpPr>
          <p:cNvPr id="32" name="Text Placeholder 3">
            <a:extLst>
              <a:ext uri="{FF2B5EF4-FFF2-40B4-BE49-F238E27FC236}">
                <a16:creationId xmlns:a16="http://schemas.microsoft.com/office/drawing/2014/main" id="{BEB1A65A-D13A-48B6-8264-F4319823A10B}"/>
              </a:ext>
            </a:extLst>
          </p:cNvPr>
          <p:cNvSpPr txBox="1">
            <a:spLocks/>
          </p:cNvSpPr>
          <p:nvPr/>
        </p:nvSpPr>
        <p:spPr>
          <a:xfrm>
            <a:off x="6239915" y="4242129"/>
            <a:ext cx="2547089" cy="1998570"/>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900" b="0" cap="none" dirty="0">
                <a:solidFill>
                  <a:schemeClr val="tx1"/>
                </a:solidFill>
                <a:latin typeface="Exo Regular"/>
                <a:cs typeface="Exo Regular"/>
              </a:rPr>
              <a:t>Customer Value Revenue Impact</a:t>
            </a:r>
          </a:p>
          <a:p>
            <a:pPr marL="0" indent="0">
              <a:lnSpc>
                <a:spcPct val="100000"/>
              </a:lnSpc>
              <a:buNone/>
            </a:pPr>
            <a:br>
              <a:rPr lang="en-US" sz="900" cap="none" dirty="0">
                <a:solidFill>
                  <a:schemeClr val="tx1"/>
                </a:solidFill>
                <a:latin typeface="Exo Regular"/>
                <a:cs typeface="Exo Regular"/>
              </a:rPr>
            </a:br>
            <a:r>
              <a:rPr lang="en-US" sz="900" cap="none" dirty="0">
                <a:solidFill>
                  <a:schemeClr val="tx1"/>
                </a:solidFill>
                <a:latin typeface="Exo Regular"/>
                <a:cs typeface="Exo Regular"/>
              </a:rPr>
              <a:t>Execution Goals: </a:t>
            </a:r>
            <a:br>
              <a:rPr lang="en-US" sz="900" b="0" cap="none" dirty="0">
                <a:solidFill>
                  <a:schemeClr val="tx1"/>
                </a:solidFill>
                <a:latin typeface="Exo Regular"/>
                <a:cs typeface="Exo Regular"/>
              </a:rPr>
            </a:br>
            <a:r>
              <a:rPr lang="en-US" sz="900" b="0" cap="none" dirty="0">
                <a:solidFill>
                  <a:schemeClr val="tx1"/>
                </a:solidFill>
                <a:latin typeface="Exo Regular"/>
                <a:cs typeface="Exo Regular"/>
              </a:rPr>
              <a:t>4 speaking engagements</a:t>
            </a:r>
          </a:p>
          <a:p>
            <a:pPr marL="0" indent="0">
              <a:lnSpc>
                <a:spcPct val="100000"/>
              </a:lnSpc>
              <a:buNone/>
            </a:pPr>
            <a:r>
              <a:rPr lang="en-US" sz="900" b="0" cap="none" dirty="0">
                <a:solidFill>
                  <a:schemeClr val="tx1"/>
                </a:solidFill>
                <a:latin typeface="Exo Regular"/>
                <a:cs typeface="Exo Regular"/>
              </a:rPr>
              <a:t>4 whitepapers or research reports</a:t>
            </a:r>
          </a:p>
          <a:p>
            <a:pPr marL="0" indent="0">
              <a:lnSpc>
                <a:spcPct val="100000"/>
              </a:lnSpc>
              <a:buNone/>
            </a:pPr>
            <a:br>
              <a:rPr lang="en-US" sz="1000" b="0" cap="none" dirty="0">
                <a:solidFill>
                  <a:schemeClr val="tx1"/>
                </a:solidFill>
                <a:latin typeface="Exo Regular"/>
                <a:cs typeface="Exo Regular"/>
              </a:rPr>
            </a:br>
            <a:endParaRPr lang="en-US" sz="1000" b="0" cap="none" dirty="0">
              <a:solidFill>
                <a:schemeClr val="tx1"/>
              </a:solidFill>
              <a:latin typeface="Exo Regular"/>
              <a:cs typeface="Exo Regular"/>
            </a:endParaRPr>
          </a:p>
          <a:p>
            <a:pPr marL="0" indent="0">
              <a:lnSpc>
                <a:spcPct val="100000"/>
              </a:lnSpc>
              <a:buFont typeface="Arial" panose="020B0604020202020204" pitchFamily="34" charset="0"/>
              <a:buNone/>
            </a:pPr>
            <a:endParaRPr lang="en-US" sz="1000" b="0" cap="none" dirty="0">
              <a:solidFill>
                <a:schemeClr val="tx1"/>
              </a:solidFill>
              <a:latin typeface="Exo Regular"/>
              <a:cs typeface="Exo Regular"/>
            </a:endParaRPr>
          </a:p>
        </p:txBody>
      </p:sp>
      <p:sp>
        <p:nvSpPr>
          <p:cNvPr id="33"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55</a:t>
            </a:fld>
            <a:endParaRPr lang="en-US" dirty="0"/>
          </a:p>
        </p:txBody>
      </p:sp>
    </p:spTree>
    <p:extLst>
      <p:ext uri="{BB962C8B-B14F-4D97-AF65-F5344CB8AC3E}">
        <p14:creationId xmlns:p14="http://schemas.microsoft.com/office/powerpoint/2010/main" val="309449409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04243" y="5069727"/>
            <a:ext cx="2145614" cy="1476623"/>
          </a:xfrm>
          <a:custGeom>
            <a:avLst/>
            <a:gdLst>
              <a:gd name="connsiteX0" fmla="*/ 0 w 1956816"/>
              <a:gd name="connsiteY0" fmla="*/ 0 h 1481328"/>
              <a:gd name="connsiteX1" fmla="*/ 1956816 w 1956816"/>
              <a:gd name="connsiteY1" fmla="*/ 0 h 1481328"/>
              <a:gd name="connsiteX2" fmla="*/ 1956816 w 1956816"/>
              <a:gd name="connsiteY2" fmla="*/ 1481328 h 1481328"/>
              <a:gd name="connsiteX3" fmla="*/ 0 w 1956816"/>
              <a:gd name="connsiteY3" fmla="*/ 1481328 h 1481328"/>
              <a:gd name="connsiteX4" fmla="*/ 0 w 1956816"/>
              <a:gd name="connsiteY4" fmla="*/ 0 h 1481328"/>
              <a:gd name="connsiteX0" fmla="*/ 0 w 1956816"/>
              <a:gd name="connsiteY0" fmla="*/ 0 h 1481328"/>
              <a:gd name="connsiteX1" fmla="*/ 1084749 w 1956816"/>
              <a:gd name="connsiteY1" fmla="*/ 8467 h 1481328"/>
              <a:gd name="connsiteX2" fmla="*/ 1956816 w 1956816"/>
              <a:gd name="connsiteY2" fmla="*/ 1481328 h 1481328"/>
              <a:gd name="connsiteX3" fmla="*/ 0 w 1956816"/>
              <a:gd name="connsiteY3" fmla="*/ 1481328 h 1481328"/>
              <a:gd name="connsiteX4" fmla="*/ 0 w 1956816"/>
              <a:gd name="connsiteY4" fmla="*/ 0 h 1481328"/>
              <a:gd name="connsiteX0" fmla="*/ 0 w 2151549"/>
              <a:gd name="connsiteY0" fmla="*/ 0 h 1481328"/>
              <a:gd name="connsiteX1" fmla="*/ 1279482 w 2151549"/>
              <a:gd name="connsiteY1" fmla="*/ 8467 h 1481328"/>
              <a:gd name="connsiteX2" fmla="*/ 2151549 w 2151549"/>
              <a:gd name="connsiteY2" fmla="*/ 1481328 h 1481328"/>
              <a:gd name="connsiteX3" fmla="*/ 194733 w 2151549"/>
              <a:gd name="connsiteY3" fmla="*/ 1481328 h 1481328"/>
              <a:gd name="connsiteX4" fmla="*/ 0 w 2151549"/>
              <a:gd name="connsiteY4" fmla="*/ 0 h 1481328"/>
              <a:gd name="connsiteX0" fmla="*/ 0 w 2151549"/>
              <a:gd name="connsiteY0" fmla="*/ 0 h 1481328"/>
              <a:gd name="connsiteX1" fmla="*/ 1279482 w 2151549"/>
              <a:gd name="connsiteY1" fmla="*/ 8467 h 1481328"/>
              <a:gd name="connsiteX2" fmla="*/ 2151549 w 2151549"/>
              <a:gd name="connsiteY2" fmla="*/ 1481328 h 1481328"/>
              <a:gd name="connsiteX3" fmla="*/ 25400 w 2151549"/>
              <a:gd name="connsiteY3" fmla="*/ 1481328 h 1481328"/>
              <a:gd name="connsiteX4" fmla="*/ 0 w 2151549"/>
              <a:gd name="connsiteY4" fmla="*/ 0 h 1481328"/>
              <a:gd name="connsiteX0" fmla="*/ 0 w 2151549"/>
              <a:gd name="connsiteY0" fmla="*/ 0 h 1472861"/>
              <a:gd name="connsiteX1" fmla="*/ 1279482 w 2151549"/>
              <a:gd name="connsiteY1" fmla="*/ 0 h 1472861"/>
              <a:gd name="connsiteX2" fmla="*/ 2151549 w 2151549"/>
              <a:gd name="connsiteY2" fmla="*/ 1472861 h 1472861"/>
              <a:gd name="connsiteX3" fmla="*/ 25400 w 2151549"/>
              <a:gd name="connsiteY3" fmla="*/ 1472861 h 1472861"/>
              <a:gd name="connsiteX4" fmla="*/ 0 w 2151549"/>
              <a:gd name="connsiteY4" fmla="*/ 0 h 1472861"/>
              <a:gd name="connsiteX0" fmla="*/ 415 w 2151964"/>
              <a:gd name="connsiteY0" fmla="*/ 3762 h 1476623"/>
              <a:gd name="connsiteX1" fmla="*/ 1279897 w 2151964"/>
              <a:gd name="connsiteY1" fmla="*/ 3762 h 1476623"/>
              <a:gd name="connsiteX2" fmla="*/ 2151964 w 2151964"/>
              <a:gd name="connsiteY2" fmla="*/ 1476623 h 1476623"/>
              <a:gd name="connsiteX3" fmla="*/ 25815 w 2151964"/>
              <a:gd name="connsiteY3" fmla="*/ 1476623 h 1476623"/>
              <a:gd name="connsiteX4" fmla="*/ 415 w 2151964"/>
              <a:gd name="connsiteY4" fmla="*/ 3762 h 1476623"/>
              <a:gd name="connsiteX0" fmla="*/ 8014 w 2159563"/>
              <a:gd name="connsiteY0" fmla="*/ 3762 h 1476623"/>
              <a:gd name="connsiteX1" fmla="*/ 1287496 w 2159563"/>
              <a:gd name="connsiteY1" fmla="*/ 3762 h 1476623"/>
              <a:gd name="connsiteX2" fmla="*/ 2159563 w 2159563"/>
              <a:gd name="connsiteY2" fmla="*/ 1476623 h 1476623"/>
              <a:gd name="connsiteX3" fmla="*/ 33414 w 2159563"/>
              <a:gd name="connsiteY3" fmla="*/ 1476623 h 1476623"/>
              <a:gd name="connsiteX4" fmla="*/ 8014 w 2159563"/>
              <a:gd name="connsiteY4" fmla="*/ 3762 h 1476623"/>
              <a:gd name="connsiteX0" fmla="*/ 13415 w 2139564"/>
              <a:gd name="connsiteY0" fmla="*/ 25400 h 1472861"/>
              <a:gd name="connsiteX1" fmla="*/ 1267497 w 2139564"/>
              <a:gd name="connsiteY1" fmla="*/ 0 h 1472861"/>
              <a:gd name="connsiteX2" fmla="*/ 2139564 w 2139564"/>
              <a:gd name="connsiteY2" fmla="*/ 1472861 h 1472861"/>
              <a:gd name="connsiteX3" fmla="*/ 13415 w 2139564"/>
              <a:gd name="connsiteY3" fmla="*/ 1472861 h 1472861"/>
              <a:gd name="connsiteX4" fmla="*/ 13415 w 2139564"/>
              <a:gd name="connsiteY4" fmla="*/ 25400 h 1472861"/>
              <a:gd name="connsiteX0" fmla="*/ 13415 w 2139564"/>
              <a:gd name="connsiteY0" fmla="*/ 3762 h 1476623"/>
              <a:gd name="connsiteX1" fmla="*/ 1267497 w 2139564"/>
              <a:gd name="connsiteY1" fmla="*/ 3762 h 1476623"/>
              <a:gd name="connsiteX2" fmla="*/ 2139564 w 2139564"/>
              <a:gd name="connsiteY2" fmla="*/ 1476623 h 1476623"/>
              <a:gd name="connsiteX3" fmla="*/ 13415 w 2139564"/>
              <a:gd name="connsiteY3" fmla="*/ 1476623 h 1476623"/>
              <a:gd name="connsiteX4" fmla="*/ 13415 w 2139564"/>
              <a:gd name="connsiteY4" fmla="*/ 3762 h 1476623"/>
              <a:gd name="connsiteX0" fmla="*/ 13415 w 2139564"/>
              <a:gd name="connsiteY0" fmla="*/ 25400 h 1472861"/>
              <a:gd name="connsiteX1" fmla="*/ 1267497 w 2139564"/>
              <a:gd name="connsiteY1" fmla="*/ 0 h 1472861"/>
              <a:gd name="connsiteX2" fmla="*/ 2139564 w 2139564"/>
              <a:gd name="connsiteY2" fmla="*/ 1472861 h 1472861"/>
              <a:gd name="connsiteX3" fmla="*/ 13415 w 2139564"/>
              <a:gd name="connsiteY3" fmla="*/ 1472861 h 1472861"/>
              <a:gd name="connsiteX4" fmla="*/ 13415 w 2139564"/>
              <a:gd name="connsiteY4" fmla="*/ 25400 h 1472861"/>
              <a:gd name="connsiteX0" fmla="*/ 10998 w 2145614"/>
              <a:gd name="connsiteY0" fmla="*/ 3762 h 1476623"/>
              <a:gd name="connsiteX1" fmla="*/ 1273547 w 2145614"/>
              <a:gd name="connsiteY1" fmla="*/ 3762 h 1476623"/>
              <a:gd name="connsiteX2" fmla="*/ 2145614 w 2145614"/>
              <a:gd name="connsiteY2" fmla="*/ 1476623 h 1476623"/>
              <a:gd name="connsiteX3" fmla="*/ 19465 w 2145614"/>
              <a:gd name="connsiteY3" fmla="*/ 1476623 h 1476623"/>
              <a:gd name="connsiteX4" fmla="*/ 10998 w 2145614"/>
              <a:gd name="connsiteY4" fmla="*/ 3762 h 147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14" h="1476623">
                <a:moveTo>
                  <a:pt x="10998" y="3762"/>
                </a:moveTo>
                <a:cubicBezTo>
                  <a:pt x="-11241" y="-4704"/>
                  <a:pt x="847053" y="3762"/>
                  <a:pt x="1273547" y="3762"/>
                </a:cubicBezTo>
                <a:lnTo>
                  <a:pt x="2145614" y="1476623"/>
                </a:lnTo>
                <a:lnTo>
                  <a:pt x="19465" y="1476623"/>
                </a:lnTo>
                <a:cubicBezTo>
                  <a:pt x="10998" y="985669"/>
                  <a:pt x="-14401" y="-38684"/>
                  <a:pt x="10998" y="3762"/>
                </a:cubicBezTo>
                <a:close/>
              </a:path>
            </a:pathLst>
          </a:custGeom>
          <a:gradFill flip="none" rotWithShape="1">
            <a:gsLst>
              <a:gs pos="73000">
                <a:schemeClr val="tx1">
                  <a:alpha val="10000"/>
                </a:schemeClr>
              </a:gs>
              <a:gs pos="39000">
                <a:srgbClr val="FFFFFF">
                  <a:alpha val="0"/>
                </a:srgbClr>
              </a:gs>
            </a:gsLst>
            <a:lin ang="16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Freeform 4"/>
          <p:cNvSpPr/>
          <p:nvPr/>
        </p:nvSpPr>
        <p:spPr>
          <a:xfrm>
            <a:off x="4864100" y="2590800"/>
            <a:ext cx="3086100" cy="3505200"/>
          </a:xfrm>
          <a:custGeom>
            <a:avLst/>
            <a:gdLst>
              <a:gd name="connsiteX0" fmla="*/ 2387600 w 3086100"/>
              <a:gd name="connsiteY0" fmla="*/ 0 h 3505200"/>
              <a:gd name="connsiteX1" fmla="*/ 3086100 w 3086100"/>
              <a:gd name="connsiteY1" fmla="*/ 1371600 h 3505200"/>
              <a:gd name="connsiteX2" fmla="*/ 1841500 w 3086100"/>
              <a:gd name="connsiteY2" fmla="*/ 3505200 h 3505200"/>
              <a:gd name="connsiteX3" fmla="*/ 596900 w 3086100"/>
              <a:gd name="connsiteY3" fmla="*/ 3467100 h 3505200"/>
              <a:gd name="connsiteX4" fmla="*/ 0 w 3086100"/>
              <a:gd name="connsiteY4" fmla="*/ 2273300 h 3505200"/>
              <a:gd name="connsiteX5" fmla="*/ 2387600 w 3086100"/>
              <a:gd name="connsiteY5"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6100" h="3505200">
                <a:moveTo>
                  <a:pt x="2387600" y="0"/>
                </a:moveTo>
                <a:lnTo>
                  <a:pt x="3086100" y="1371600"/>
                </a:lnTo>
                <a:lnTo>
                  <a:pt x="1841500" y="3505200"/>
                </a:lnTo>
                <a:lnTo>
                  <a:pt x="596900" y="3467100"/>
                </a:lnTo>
                <a:lnTo>
                  <a:pt x="0" y="2273300"/>
                </a:lnTo>
                <a:lnTo>
                  <a:pt x="2387600" y="0"/>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5" descr="LOGO ART-06.png"/>
          <p:cNvPicPr>
            <a:picLocks noChangeAspect="1"/>
          </p:cNvPicPr>
          <p:nvPr/>
        </p:nvPicPr>
        <p:blipFill rotWithShape="1">
          <a:blip r:embed="rId2" cstate="screen">
            <a:extLst>
              <a:ext uri="{28A0092B-C50C-407E-A947-70E740481C1C}">
                <a14:useLocalDpi xmlns:a14="http://schemas.microsoft.com/office/drawing/2010/main"/>
              </a:ext>
            </a:extLst>
          </a:blip>
          <a:srcRect l="17752" t="11100" r="15830" b="11098"/>
          <a:stretch/>
        </p:blipFill>
        <p:spPr>
          <a:xfrm>
            <a:off x="1059777" y="325796"/>
            <a:ext cx="7233279" cy="6352658"/>
          </a:xfrm>
          <a:prstGeom prst="rect">
            <a:avLst/>
          </a:prstGeom>
        </p:spPr>
      </p:pic>
      <p:sp>
        <p:nvSpPr>
          <p:cNvPr id="7" name="Text Placeholder 3">
            <a:extLst>
              <a:ext uri="{FF2B5EF4-FFF2-40B4-BE49-F238E27FC236}">
                <a16:creationId xmlns:a16="http://schemas.microsoft.com/office/drawing/2014/main" id="{BEB1A65A-D13A-48B6-8264-F4319823A10B}"/>
              </a:ext>
            </a:extLst>
          </p:cNvPr>
          <p:cNvSpPr txBox="1">
            <a:spLocks/>
          </p:cNvSpPr>
          <p:nvPr/>
        </p:nvSpPr>
        <p:spPr>
          <a:xfrm>
            <a:off x="2290878" y="500580"/>
            <a:ext cx="2948161"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00" cap="none" dirty="0">
                <a:latin typeface="Exo Regular"/>
                <a:cs typeface="Exo Regular"/>
              </a:rPr>
              <a:t>Food Safety</a:t>
            </a:r>
          </a:p>
        </p:txBody>
      </p:sp>
      <p:sp>
        <p:nvSpPr>
          <p:cNvPr id="8" name="Text Placeholder 3">
            <a:extLst>
              <a:ext uri="{FF2B5EF4-FFF2-40B4-BE49-F238E27FC236}">
                <a16:creationId xmlns:a16="http://schemas.microsoft.com/office/drawing/2014/main" id="{BEB1A65A-D13A-48B6-8264-F4319823A10B}"/>
              </a:ext>
            </a:extLst>
          </p:cNvPr>
          <p:cNvSpPr txBox="1">
            <a:spLocks/>
          </p:cNvSpPr>
          <p:nvPr/>
        </p:nvSpPr>
        <p:spPr>
          <a:xfrm rot="3580768">
            <a:off x="5216894" y="1095118"/>
            <a:ext cx="2574419"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00" cap="none" dirty="0">
                <a:latin typeface="Exo Regular"/>
                <a:cs typeface="Exo Regular"/>
              </a:rPr>
              <a:t>Cleaner Labels</a:t>
            </a:r>
          </a:p>
        </p:txBody>
      </p:sp>
      <p:sp>
        <p:nvSpPr>
          <p:cNvPr id="9" name="Text Placeholder 3">
            <a:extLst>
              <a:ext uri="{FF2B5EF4-FFF2-40B4-BE49-F238E27FC236}">
                <a16:creationId xmlns:a16="http://schemas.microsoft.com/office/drawing/2014/main" id="{BEB1A65A-D13A-48B6-8264-F4319823A10B}"/>
              </a:ext>
            </a:extLst>
          </p:cNvPr>
          <p:cNvSpPr txBox="1">
            <a:spLocks/>
          </p:cNvSpPr>
          <p:nvPr/>
        </p:nvSpPr>
        <p:spPr>
          <a:xfrm rot="17904272">
            <a:off x="5711322" y="3608103"/>
            <a:ext cx="2948161"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00" cap="none" dirty="0">
                <a:latin typeface="Exo Regular"/>
                <a:cs typeface="Exo Regular"/>
              </a:rPr>
              <a:t>Sustainability</a:t>
            </a:r>
          </a:p>
        </p:txBody>
      </p:sp>
      <p:sp>
        <p:nvSpPr>
          <p:cNvPr id="10" name="Text Placeholder 3">
            <a:extLst>
              <a:ext uri="{FF2B5EF4-FFF2-40B4-BE49-F238E27FC236}">
                <a16:creationId xmlns:a16="http://schemas.microsoft.com/office/drawing/2014/main" id="{BEB1A65A-D13A-48B6-8264-F4319823A10B}"/>
              </a:ext>
            </a:extLst>
          </p:cNvPr>
          <p:cNvSpPr txBox="1">
            <a:spLocks/>
          </p:cNvSpPr>
          <p:nvPr/>
        </p:nvSpPr>
        <p:spPr>
          <a:xfrm rot="18003804">
            <a:off x="648639" y="2735088"/>
            <a:ext cx="2948161"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00" cap="none" dirty="0">
                <a:latin typeface="Exo Regular"/>
                <a:cs typeface="Exo Regular"/>
              </a:rPr>
              <a:t>Quality</a:t>
            </a:r>
          </a:p>
          <a:p>
            <a:pPr marL="0" indent="0">
              <a:lnSpc>
                <a:spcPct val="100000"/>
              </a:lnSpc>
              <a:buNone/>
            </a:pPr>
            <a:endParaRPr lang="en-US" sz="1800" cap="none" dirty="0">
              <a:latin typeface="Exo Regular"/>
              <a:cs typeface="Exo Regular"/>
            </a:endParaRPr>
          </a:p>
        </p:txBody>
      </p:sp>
      <p:sp>
        <p:nvSpPr>
          <p:cNvPr id="11" name="Text Placeholder 3">
            <a:extLst>
              <a:ext uri="{FF2B5EF4-FFF2-40B4-BE49-F238E27FC236}">
                <a16:creationId xmlns:a16="http://schemas.microsoft.com/office/drawing/2014/main" id="{BEB1A65A-D13A-48B6-8264-F4319823A10B}"/>
              </a:ext>
            </a:extLst>
          </p:cNvPr>
          <p:cNvSpPr txBox="1">
            <a:spLocks/>
          </p:cNvSpPr>
          <p:nvPr/>
        </p:nvSpPr>
        <p:spPr>
          <a:xfrm rot="3579242">
            <a:off x="1836582" y="5011195"/>
            <a:ext cx="2948161" cy="625654"/>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00" cap="none" dirty="0">
                <a:latin typeface="Exo Regular"/>
                <a:cs typeface="Exo Regular"/>
              </a:rPr>
              <a:t>Shelf-Life Extension</a:t>
            </a:r>
          </a:p>
        </p:txBody>
      </p:sp>
      <p:sp>
        <p:nvSpPr>
          <p:cNvPr id="3" name="Freeform 2"/>
          <p:cNvSpPr/>
          <p:nvPr/>
        </p:nvSpPr>
        <p:spPr>
          <a:xfrm flipH="1">
            <a:off x="-136626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KEY TRENDS</a:t>
            </a:r>
          </a:p>
        </p:txBody>
      </p:sp>
      <p:sp>
        <p:nvSpPr>
          <p:cNvPr id="12" name="Rectangle 11">
            <a:extLst>
              <a:ext uri="{FF2B5EF4-FFF2-40B4-BE49-F238E27FC236}">
                <a16:creationId xmlns:a16="http://schemas.microsoft.com/office/drawing/2014/main" id="{6F6344EC-23A1-4DCD-A06F-549BAFB26679}"/>
              </a:ext>
            </a:extLst>
          </p:cNvPr>
          <p:cNvSpPr/>
          <p:nvPr/>
        </p:nvSpPr>
        <p:spPr>
          <a:xfrm>
            <a:off x="2349917" y="821803"/>
            <a:ext cx="2856277" cy="908796"/>
          </a:xfrm>
          <a:prstGeom prst="rect">
            <a:avLst/>
          </a:prstGeom>
        </p:spPr>
        <p:txBody>
          <a:bodyPr wrap="square">
            <a:spAutoFit/>
          </a:bodyPr>
          <a:lstStyle/>
          <a:p>
            <a:pPr algn="ctr" defTabSz="914400" eaLnBrk="1" fontAlgn="auto" hangingPunct="1">
              <a:lnSpc>
                <a:spcPts val="1280"/>
              </a:lnSpc>
              <a:spcBef>
                <a:spcPts val="0"/>
              </a:spcBef>
              <a:spcAft>
                <a:spcPts val="0"/>
              </a:spcAft>
            </a:pPr>
            <a:r>
              <a:rPr lang="en-US" sz="900" dirty="0">
                <a:solidFill>
                  <a:srgbClr val="FFFFFF"/>
                </a:solidFill>
                <a:latin typeface="Exo Regular"/>
                <a:ea typeface="+mn-ea"/>
                <a:cs typeface="Exo Regular"/>
              </a:rPr>
              <a:t>Reduce Product Contamination </a:t>
            </a:r>
          </a:p>
          <a:p>
            <a:pPr algn="ctr" defTabSz="914400" eaLnBrk="1" fontAlgn="auto" hangingPunct="1">
              <a:lnSpc>
                <a:spcPts val="1280"/>
              </a:lnSpc>
              <a:spcBef>
                <a:spcPts val="0"/>
              </a:spcBef>
              <a:spcAft>
                <a:spcPts val="0"/>
              </a:spcAft>
            </a:pPr>
            <a:r>
              <a:rPr lang="en-US" sz="900" dirty="0">
                <a:solidFill>
                  <a:srgbClr val="FFFFFF"/>
                </a:solidFill>
                <a:latin typeface="Exo Regular"/>
                <a:ea typeface="+mn-ea"/>
                <a:cs typeface="Exo Regular"/>
              </a:rPr>
              <a:t>5 Log Reduction </a:t>
            </a:r>
          </a:p>
          <a:p>
            <a:pPr algn="ctr" defTabSz="914400" eaLnBrk="1" fontAlgn="auto" hangingPunct="1">
              <a:lnSpc>
                <a:spcPts val="1280"/>
              </a:lnSpc>
              <a:spcBef>
                <a:spcPts val="0"/>
              </a:spcBef>
              <a:spcAft>
                <a:spcPts val="0"/>
              </a:spcAft>
            </a:pPr>
            <a:r>
              <a:rPr lang="en-US" sz="900" dirty="0">
                <a:solidFill>
                  <a:srgbClr val="FFFFFF"/>
                </a:solidFill>
                <a:latin typeface="Exo Regular"/>
                <a:ea typeface="+mn-ea"/>
                <a:cs typeface="Exo Regular"/>
              </a:rPr>
              <a:t>Reduce Risk of Recall</a:t>
            </a:r>
          </a:p>
          <a:p>
            <a:pPr algn="ctr" defTabSz="914400" eaLnBrk="1" fontAlgn="auto" hangingPunct="1">
              <a:lnSpc>
                <a:spcPts val="1280"/>
              </a:lnSpc>
              <a:spcBef>
                <a:spcPts val="0"/>
              </a:spcBef>
              <a:spcAft>
                <a:spcPts val="0"/>
              </a:spcAft>
            </a:pPr>
            <a:r>
              <a:rPr lang="en-US" sz="900" dirty="0">
                <a:solidFill>
                  <a:srgbClr val="FFFFFF"/>
                </a:solidFill>
                <a:latin typeface="Exo Regular"/>
                <a:ea typeface="+mn-ea"/>
                <a:cs typeface="Exo Regular"/>
              </a:rPr>
              <a:t>Regulatory Compliance </a:t>
            </a:r>
          </a:p>
          <a:p>
            <a:pPr algn="ctr" defTabSz="914400" eaLnBrk="1" fontAlgn="auto" hangingPunct="1">
              <a:lnSpc>
                <a:spcPts val="1280"/>
              </a:lnSpc>
              <a:spcBef>
                <a:spcPts val="0"/>
              </a:spcBef>
              <a:spcAft>
                <a:spcPts val="0"/>
              </a:spcAft>
            </a:pPr>
            <a:r>
              <a:rPr lang="en-US" sz="900" dirty="0">
                <a:solidFill>
                  <a:srgbClr val="FFFFFF"/>
                </a:solidFill>
                <a:latin typeface="Exo Regular"/>
                <a:ea typeface="+mn-ea"/>
                <a:cs typeface="Exo Regular"/>
              </a:rPr>
              <a:t>Good Name &amp; Reputation (Company, Brand)</a:t>
            </a:r>
          </a:p>
        </p:txBody>
      </p:sp>
      <p:sp>
        <p:nvSpPr>
          <p:cNvPr id="17" name="Rectangle 16">
            <a:extLst>
              <a:ext uri="{FF2B5EF4-FFF2-40B4-BE49-F238E27FC236}">
                <a16:creationId xmlns:a16="http://schemas.microsoft.com/office/drawing/2014/main" id="{A39B9269-FA86-4C0A-82CA-AAF59986D9DE}"/>
              </a:ext>
            </a:extLst>
          </p:cNvPr>
          <p:cNvSpPr/>
          <p:nvPr/>
        </p:nvSpPr>
        <p:spPr>
          <a:xfrm rot="3591339">
            <a:off x="4720502" y="1212606"/>
            <a:ext cx="2892376" cy="744648"/>
          </a:xfrm>
          <a:prstGeom prst="rect">
            <a:avLst/>
          </a:prstGeom>
        </p:spPr>
        <p:txBody>
          <a:bodyPr wrap="square">
            <a:spAutoFit/>
          </a:bodyPr>
          <a:lstStyle/>
          <a:p>
            <a:pPr algn="ctr" defTabSz="914400" eaLnBrk="1" fontAlgn="auto" hangingPunct="1">
              <a:lnSpc>
                <a:spcPts val="1280"/>
              </a:lnSpc>
              <a:spcBef>
                <a:spcPts val="0"/>
              </a:spcBef>
              <a:spcAft>
                <a:spcPts val="0"/>
              </a:spcAft>
            </a:pPr>
            <a:r>
              <a:rPr lang="en-US" sz="900" dirty="0">
                <a:solidFill>
                  <a:srgbClr val="FFFFFF"/>
                </a:solidFill>
                <a:latin typeface="Calibri"/>
                <a:ea typeface="+mn-ea"/>
                <a:cs typeface="+mn-cs"/>
              </a:rPr>
              <a:t>Consumer Expectations </a:t>
            </a:r>
          </a:p>
          <a:p>
            <a:pPr algn="ctr" defTabSz="914400" eaLnBrk="1" fontAlgn="auto" hangingPunct="1">
              <a:lnSpc>
                <a:spcPts val="1280"/>
              </a:lnSpc>
              <a:spcBef>
                <a:spcPts val="0"/>
              </a:spcBef>
              <a:spcAft>
                <a:spcPts val="0"/>
              </a:spcAft>
            </a:pPr>
            <a:r>
              <a:rPr lang="en-US" sz="900" dirty="0">
                <a:solidFill>
                  <a:srgbClr val="FFFFFF"/>
                </a:solidFill>
                <a:latin typeface="Calibri"/>
                <a:ea typeface="+mn-ea"/>
                <a:cs typeface="+mn-cs"/>
              </a:rPr>
              <a:t>   New Product Development</a:t>
            </a:r>
          </a:p>
          <a:p>
            <a:pPr algn="ctr" defTabSz="914400" eaLnBrk="1" fontAlgn="auto" hangingPunct="1">
              <a:lnSpc>
                <a:spcPts val="1280"/>
              </a:lnSpc>
              <a:spcBef>
                <a:spcPts val="0"/>
              </a:spcBef>
              <a:spcAft>
                <a:spcPts val="0"/>
              </a:spcAft>
            </a:pPr>
            <a:r>
              <a:rPr lang="en-US" sz="900" dirty="0">
                <a:solidFill>
                  <a:srgbClr val="FFFFFF"/>
                </a:solidFill>
                <a:latin typeface="Calibri"/>
                <a:ea typeface="+mn-ea"/>
                <a:cs typeface="+mn-cs"/>
              </a:rPr>
              <a:t>Enhance Business with Consumer Connection</a:t>
            </a:r>
          </a:p>
          <a:p>
            <a:pPr algn="ctr" defTabSz="914400" eaLnBrk="1" fontAlgn="auto" hangingPunct="1">
              <a:lnSpc>
                <a:spcPts val="1280"/>
              </a:lnSpc>
              <a:spcBef>
                <a:spcPts val="0"/>
              </a:spcBef>
              <a:spcAft>
                <a:spcPts val="0"/>
              </a:spcAft>
            </a:pPr>
            <a:r>
              <a:rPr lang="en-US" sz="900" dirty="0">
                <a:solidFill>
                  <a:srgbClr val="FFFFFF"/>
                </a:solidFill>
                <a:latin typeface="Calibri"/>
                <a:ea typeface="+mn-ea"/>
                <a:cs typeface="+mn-cs"/>
              </a:rPr>
              <a:t>Healthy </a:t>
            </a:r>
          </a:p>
        </p:txBody>
      </p:sp>
      <p:sp>
        <p:nvSpPr>
          <p:cNvPr id="18" name="Rectangle 17">
            <a:extLst>
              <a:ext uri="{FF2B5EF4-FFF2-40B4-BE49-F238E27FC236}">
                <a16:creationId xmlns:a16="http://schemas.microsoft.com/office/drawing/2014/main" id="{9AC498EF-D989-4961-8198-C7D27CAE3554}"/>
              </a:ext>
            </a:extLst>
          </p:cNvPr>
          <p:cNvSpPr/>
          <p:nvPr/>
        </p:nvSpPr>
        <p:spPr>
          <a:xfrm rot="17987914">
            <a:off x="1045630" y="2953430"/>
            <a:ext cx="2758485" cy="494152"/>
          </a:xfrm>
          <a:prstGeom prst="rect">
            <a:avLst/>
          </a:prstGeom>
        </p:spPr>
        <p:txBody>
          <a:bodyPr wrap="square">
            <a:spAutoFit/>
          </a:bodyPr>
          <a:lstStyle/>
          <a:p>
            <a:pPr algn="ctr" defTabSz="914400" eaLnBrk="1" fontAlgn="auto" hangingPunct="1">
              <a:lnSpc>
                <a:spcPts val="1600"/>
              </a:lnSpc>
              <a:spcBef>
                <a:spcPts val="0"/>
              </a:spcBef>
              <a:spcAft>
                <a:spcPts val="0"/>
              </a:spcAft>
            </a:pPr>
            <a:r>
              <a:rPr lang="en-US" sz="1000" dirty="0">
                <a:solidFill>
                  <a:srgbClr val="FFFFFF"/>
                </a:solidFill>
                <a:latin typeface="Exo Regular"/>
                <a:ea typeface="+mn-ea"/>
                <a:cs typeface="Exo Regular"/>
              </a:rPr>
              <a:t>Nutritional Value</a:t>
            </a:r>
          </a:p>
          <a:p>
            <a:pPr algn="ctr" defTabSz="914400" eaLnBrk="1" fontAlgn="auto" hangingPunct="1">
              <a:lnSpc>
                <a:spcPts val="1600"/>
              </a:lnSpc>
              <a:spcBef>
                <a:spcPts val="0"/>
              </a:spcBef>
              <a:spcAft>
                <a:spcPts val="0"/>
              </a:spcAft>
            </a:pPr>
            <a:r>
              <a:rPr lang="en-US" sz="1000" dirty="0">
                <a:solidFill>
                  <a:srgbClr val="FFFFFF"/>
                </a:solidFill>
                <a:latin typeface="Exo Regular"/>
                <a:ea typeface="+mn-ea"/>
                <a:cs typeface="Exo Regular"/>
              </a:rPr>
              <a:t>Flavor</a:t>
            </a:r>
          </a:p>
        </p:txBody>
      </p:sp>
      <p:sp>
        <p:nvSpPr>
          <p:cNvPr id="19" name="Rectangle 18">
            <a:extLst>
              <a:ext uri="{FF2B5EF4-FFF2-40B4-BE49-F238E27FC236}">
                <a16:creationId xmlns:a16="http://schemas.microsoft.com/office/drawing/2014/main" id="{B937B49C-6676-47D4-AE28-2C85180A4D51}"/>
              </a:ext>
            </a:extLst>
          </p:cNvPr>
          <p:cNvSpPr/>
          <p:nvPr/>
        </p:nvSpPr>
        <p:spPr>
          <a:xfrm rot="3598978">
            <a:off x="1772135" y="5133230"/>
            <a:ext cx="2316195" cy="800219"/>
          </a:xfrm>
          <a:prstGeom prst="rect">
            <a:avLst/>
          </a:prstGeom>
        </p:spPr>
        <p:txBody>
          <a:bodyPr wrap="square">
            <a:spAutoFit/>
          </a:bodyPr>
          <a:lstStyle/>
          <a:p>
            <a:pPr algn="ctr" defTabSz="914400" eaLnBrk="1" fontAlgn="auto" hangingPunct="1">
              <a:lnSpc>
                <a:spcPts val="1080"/>
              </a:lnSpc>
              <a:spcBef>
                <a:spcPts val="0"/>
              </a:spcBef>
              <a:spcAft>
                <a:spcPts val="0"/>
              </a:spcAft>
            </a:pPr>
            <a:r>
              <a:rPr lang="en-US" sz="900" dirty="0">
                <a:solidFill>
                  <a:srgbClr val="FFFFFF"/>
                </a:solidFill>
                <a:latin typeface="Exo Regular"/>
                <a:ea typeface="+mn-ea"/>
                <a:cs typeface="Exo Regular"/>
              </a:rPr>
              <a:t>Export Opportunities </a:t>
            </a:r>
          </a:p>
          <a:p>
            <a:pPr algn="ctr" defTabSz="914400" eaLnBrk="1" fontAlgn="auto" hangingPunct="1">
              <a:lnSpc>
                <a:spcPts val="1080"/>
              </a:lnSpc>
              <a:spcBef>
                <a:spcPts val="600"/>
              </a:spcBef>
              <a:spcAft>
                <a:spcPts val="600"/>
              </a:spcAft>
            </a:pPr>
            <a:r>
              <a:rPr lang="en-US" sz="900" dirty="0">
                <a:solidFill>
                  <a:srgbClr val="FFFFFF"/>
                </a:solidFill>
                <a:latin typeface="Exo Regular"/>
                <a:ea typeface="+mn-ea"/>
                <a:cs typeface="Exo Regular"/>
              </a:rPr>
              <a:t>Fresh vs. Frozen</a:t>
            </a:r>
          </a:p>
          <a:p>
            <a:pPr algn="ctr" defTabSz="914400" eaLnBrk="1" fontAlgn="auto" hangingPunct="1">
              <a:lnSpc>
                <a:spcPts val="1080"/>
              </a:lnSpc>
              <a:spcBef>
                <a:spcPts val="0"/>
              </a:spcBef>
              <a:spcAft>
                <a:spcPts val="0"/>
              </a:spcAft>
            </a:pPr>
            <a:r>
              <a:rPr lang="en-US" sz="900" dirty="0">
                <a:solidFill>
                  <a:srgbClr val="FFFFFF"/>
                </a:solidFill>
                <a:latin typeface="Exo Regular"/>
                <a:ea typeface="+mn-ea"/>
                <a:cs typeface="Exo Regular"/>
              </a:rPr>
              <a:t>Food Waste Reduction</a:t>
            </a:r>
          </a:p>
          <a:p>
            <a:pPr algn="ctr" defTabSz="914400" eaLnBrk="1" fontAlgn="auto" hangingPunct="1">
              <a:lnSpc>
                <a:spcPts val="1080"/>
              </a:lnSpc>
              <a:spcBef>
                <a:spcPts val="0"/>
              </a:spcBef>
              <a:spcAft>
                <a:spcPts val="0"/>
              </a:spcAft>
            </a:pPr>
            <a:r>
              <a:rPr lang="en-US" sz="900" dirty="0">
                <a:solidFill>
                  <a:srgbClr val="FFFFFF"/>
                </a:solidFill>
                <a:latin typeface="Exo Regular"/>
                <a:ea typeface="+mn-ea"/>
                <a:cs typeface="Exo Regular"/>
              </a:rPr>
              <a:t>Packaging Innovation</a:t>
            </a:r>
          </a:p>
        </p:txBody>
      </p:sp>
      <p:sp>
        <p:nvSpPr>
          <p:cNvPr id="20" name="Rectangle 19">
            <a:extLst>
              <a:ext uri="{FF2B5EF4-FFF2-40B4-BE49-F238E27FC236}">
                <a16:creationId xmlns:a16="http://schemas.microsoft.com/office/drawing/2014/main" id="{D89D8AEA-7E60-4277-8201-A93BDB9733C1}"/>
              </a:ext>
            </a:extLst>
          </p:cNvPr>
          <p:cNvSpPr/>
          <p:nvPr/>
        </p:nvSpPr>
        <p:spPr>
          <a:xfrm>
            <a:off x="728484" y="5208792"/>
            <a:ext cx="1621433" cy="616835"/>
          </a:xfrm>
          <a:prstGeom prst="rect">
            <a:avLst/>
          </a:prstGeom>
        </p:spPr>
        <p:txBody>
          <a:bodyPr wrap="square">
            <a:spAutoFit/>
          </a:bodyPr>
          <a:lstStyle/>
          <a:p>
            <a:pPr algn="ctr" defTabSz="914400" eaLnBrk="1" fontAlgn="auto" hangingPunct="1">
              <a:lnSpc>
                <a:spcPts val="1380"/>
              </a:lnSpc>
              <a:spcBef>
                <a:spcPts val="0"/>
              </a:spcBef>
              <a:spcAft>
                <a:spcPts val="0"/>
              </a:spcAft>
            </a:pPr>
            <a:r>
              <a:rPr lang="en-US" sz="900" dirty="0">
                <a:solidFill>
                  <a:schemeClr val="tx1"/>
                </a:solidFill>
                <a:latin typeface="Exo Regular"/>
                <a:ea typeface="+mn-ea"/>
                <a:cs typeface="Exo Regular"/>
              </a:rPr>
              <a:t>Direct to Customer </a:t>
            </a:r>
          </a:p>
          <a:p>
            <a:pPr algn="ctr" defTabSz="914400" eaLnBrk="1" fontAlgn="auto" hangingPunct="1">
              <a:lnSpc>
                <a:spcPts val="1380"/>
              </a:lnSpc>
              <a:spcBef>
                <a:spcPts val="0"/>
              </a:spcBef>
              <a:spcAft>
                <a:spcPts val="0"/>
              </a:spcAft>
            </a:pPr>
            <a:r>
              <a:rPr lang="en-US" sz="900" dirty="0">
                <a:solidFill>
                  <a:schemeClr val="tx1"/>
                </a:solidFill>
                <a:latin typeface="Exo Regular"/>
                <a:ea typeface="+mn-ea"/>
                <a:cs typeface="Exo Regular"/>
              </a:rPr>
              <a:t>Retail </a:t>
            </a:r>
          </a:p>
          <a:p>
            <a:pPr algn="ctr" defTabSz="914400" eaLnBrk="1" fontAlgn="auto" hangingPunct="1">
              <a:lnSpc>
                <a:spcPts val="1380"/>
              </a:lnSpc>
              <a:spcBef>
                <a:spcPts val="0"/>
              </a:spcBef>
              <a:spcAft>
                <a:spcPts val="0"/>
              </a:spcAft>
            </a:pPr>
            <a:r>
              <a:rPr lang="en-US" sz="900" dirty="0">
                <a:solidFill>
                  <a:schemeClr val="tx1"/>
                </a:solidFill>
                <a:latin typeface="Exo Regular"/>
                <a:ea typeface="+mn-ea"/>
                <a:cs typeface="Exo Regular"/>
              </a:rPr>
              <a:t>Foodservice</a:t>
            </a:r>
          </a:p>
        </p:txBody>
      </p:sp>
      <p:sp>
        <p:nvSpPr>
          <p:cNvPr id="2" name="Freeform 1"/>
          <p:cNvSpPr/>
          <p:nvPr/>
        </p:nvSpPr>
        <p:spPr>
          <a:xfrm>
            <a:off x="3031067" y="2006600"/>
            <a:ext cx="3361266" cy="2954867"/>
          </a:xfrm>
          <a:custGeom>
            <a:avLst/>
            <a:gdLst>
              <a:gd name="connsiteX0" fmla="*/ 736600 w 3276600"/>
              <a:gd name="connsiteY0" fmla="*/ 0 h 2954867"/>
              <a:gd name="connsiteX1" fmla="*/ 2438400 w 3276600"/>
              <a:gd name="connsiteY1" fmla="*/ 0 h 2954867"/>
              <a:gd name="connsiteX2" fmla="*/ 3276600 w 3276600"/>
              <a:gd name="connsiteY2" fmla="*/ 1397000 h 2954867"/>
              <a:gd name="connsiteX3" fmla="*/ 2540000 w 3276600"/>
              <a:gd name="connsiteY3" fmla="*/ 2921000 h 2954867"/>
              <a:gd name="connsiteX4" fmla="*/ 812800 w 3276600"/>
              <a:gd name="connsiteY4" fmla="*/ 2954867 h 2954867"/>
              <a:gd name="connsiteX5" fmla="*/ 0 w 3276600"/>
              <a:gd name="connsiteY5" fmla="*/ 1540933 h 2954867"/>
              <a:gd name="connsiteX6" fmla="*/ 736600 w 3276600"/>
              <a:gd name="connsiteY6" fmla="*/ 0 h 2954867"/>
              <a:gd name="connsiteX0" fmla="*/ 736600 w 3327400"/>
              <a:gd name="connsiteY0" fmla="*/ 0 h 2954867"/>
              <a:gd name="connsiteX1" fmla="*/ 2438400 w 3327400"/>
              <a:gd name="connsiteY1" fmla="*/ 0 h 2954867"/>
              <a:gd name="connsiteX2" fmla="*/ 3327400 w 3327400"/>
              <a:gd name="connsiteY2" fmla="*/ 1422400 h 2954867"/>
              <a:gd name="connsiteX3" fmla="*/ 2540000 w 3327400"/>
              <a:gd name="connsiteY3" fmla="*/ 2921000 h 2954867"/>
              <a:gd name="connsiteX4" fmla="*/ 812800 w 3327400"/>
              <a:gd name="connsiteY4" fmla="*/ 2954867 h 2954867"/>
              <a:gd name="connsiteX5" fmla="*/ 0 w 3327400"/>
              <a:gd name="connsiteY5" fmla="*/ 1540933 h 2954867"/>
              <a:gd name="connsiteX6" fmla="*/ 736600 w 3327400"/>
              <a:gd name="connsiteY6" fmla="*/ 0 h 2954867"/>
              <a:gd name="connsiteX0" fmla="*/ 736600 w 3327400"/>
              <a:gd name="connsiteY0" fmla="*/ 0 h 2954867"/>
              <a:gd name="connsiteX1" fmla="*/ 2438400 w 3327400"/>
              <a:gd name="connsiteY1" fmla="*/ 0 h 2954867"/>
              <a:gd name="connsiteX2" fmla="*/ 3327400 w 3327400"/>
              <a:gd name="connsiteY2" fmla="*/ 1422400 h 2954867"/>
              <a:gd name="connsiteX3" fmla="*/ 2523066 w 3327400"/>
              <a:gd name="connsiteY3" fmla="*/ 2954866 h 2954867"/>
              <a:gd name="connsiteX4" fmla="*/ 812800 w 3327400"/>
              <a:gd name="connsiteY4" fmla="*/ 2954867 h 2954867"/>
              <a:gd name="connsiteX5" fmla="*/ 0 w 3327400"/>
              <a:gd name="connsiteY5" fmla="*/ 1540933 h 2954867"/>
              <a:gd name="connsiteX6" fmla="*/ 736600 w 3327400"/>
              <a:gd name="connsiteY6" fmla="*/ 0 h 2954867"/>
              <a:gd name="connsiteX0" fmla="*/ 770466 w 3361266"/>
              <a:gd name="connsiteY0" fmla="*/ 0 h 2954867"/>
              <a:gd name="connsiteX1" fmla="*/ 2472266 w 3361266"/>
              <a:gd name="connsiteY1" fmla="*/ 0 h 2954867"/>
              <a:gd name="connsiteX2" fmla="*/ 3361266 w 3361266"/>
              <a:gd name="connsiteY2" fmla="*/ 1422400 h 2954867"/>
              <a:gd name="connsiteX3" fmla="*/ 2556932 w 3361266"/>
              <a:gd name="connsiteY3" fmla="*/ 2954866 h 2954867"/>
              <a:gd name="connsiteX4" fmla="*/ 846666 w 3361266"/>
              <a:gd name="connsiteY4" fmla="*/ 2954867 h 2954867"/>
              <a:gd name="connsiteX5" fmla="*/ 0 w 3361266"/>
              <a:gd name="connsiteY5" fmla="*/ 1507066 h 2954867"/>
              <a:gd name="connsiteX6" fmla="*/ 770466 w 3361266"/>
              <a:gd name="connsiteY6" fmla="*/ 0 h 2954867"/>
              <a:gd name="connsiteX0" fmla="*/ 812800 w 3361266"/>
              <a:gd name="connsiteY0" fmla="*/ 0 h 2954867"/>
              <a:gd name="connsiteX1" fmla="*/ 2472266 w 3361266"/>
              <a:gd name="connsiteY1" fmla="*/ 0 h 2954867"/>
              <a:gd name="connsiteX2" fmla="*/ 3361266 w 3361266"/>
              <a:gd name="connsiteY2" fmla="*/ 1422400 h 2954867"/>
              <a:gd name="connsiteX3" fmla="*/ 2556932 w 3361266"/>
              <a:gd name="connsiteY3" fmla="*/ 2954866 h 2954867"/>
              <a:gd name="connsiteX4" fmla="*/ 846666 w 3361266"/>
              <a:gd name="connsiteY4" fmla="*/ 2954867 h 2954867"/>
              <a:gd name="connsiteX5" fmla="*/ 0 w 3361266"/>
              <a:gd name="connsiteY5" fmla="*/ 1507066 h 2954867"/>
              <a:gd name="connsiteX6" fmla="*/ 812800 w 3361266"/>
              <a:gd name="connsiteY6" fmla="*/ 0 h 29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1266" h="2954867">
                <a:moveTo>
                  <a:pt x="812800" y="0"/>
                </a:moveTo>
                <a:lnTo>
                  <a:pt x="2472266" y="0"/>
                </a:lnTo>
                <a:lnTo>
                  <a:pt x="3361266" y="1422400"/>
                </a:lnTo>
                <a:lnTo>
                  <a:pt x="2556932" y="2954866"/>
                </a:lnTo>
                <a:lnTo>
                  <a:pt x="846666" y="2954867"/>
                </a:lnTo>
                <a:lnTo>
                  <a:pt x="0" y="1507066"/>
                </a:lnTo>
                <a:lnTo>
                  <a:pt x="812800" y="0"/>
                </a:lnTo>
                <a:close/>
              </a:path>
            </a:pathLst>
          </a:custGeom>
          <a:blipFill rotWithShape="1">
            <a:blip r:embed="rId3" cstate="screen">
              <a:extLst>
                <a:ext uri="{28A0092B-C50C-407E-A947-70E740481C1C}">
                  <a14:useLocalDpi xmlns:a14="http://schemas.microsoft.com/office/drawing/2010/main"/>
                </a:ext>
              </a:extLst>
            </a:blip>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56</a:t>
            </a:fld>
            <a:endParaRPr lang="en-US" dirty="0"/>
          </a:p>
        </p:txBody>
      </p:sp>
    </p:spTree>
    <p:extLst>
      <p:ext uri="{BB962C8B-B14F-4D97-AF65-F5344CB8AC3E}">
        <p14:creationId xmlns:p14="http://schemas.microsoft.com/office/powerpoint/2010/main" val="352451143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reeform 3">
            <a:extLst>
              <a:ext uri="{FF2B5EF4-FFF2-40B4-BE49-F238E27FC236}">
                <a16:creationId xmlns:a16="http://schemas.microsoft.com/office/drawing/2014/main" id="{0DEF7F10-4458-4001-B278-417653DC5986}"/>
              </a:ext>
            </a:extLst>
          </p:cNvPr>
          <p:cNvSpPr/>
          <p:nvPr/>
        </p:nvSpPr>
        <p:spPr>
          <a:xfrm flipH="1">
            <a:off x="-922645" y="380015"/>
            <a:ext cx="6449238"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7" name="Title 1">
            <a:extLst>
              <a:ext uri="{FF2B5EF4-FFF2-40B4-BE49-F238E27FC236}">
                <a16:creationId xmlns:a16="http://schemas.microsoft.com/office/drawing/2014/main" id="{0FF697B4-4D16-44A2-B84F-1010D99FFB4B}"/>
              </a:ext>
            </a:extLst>
          </p:cNvPr>
          <p:cNvSpPr txBox="1">
            <a:spLocks/>
          </p:cNvSpPr>
          <p:nvPr/>
        </p:nvSpPr>
        <p:spPr>
          <a:xfrm>
            <a:off x="115831" y="485538"/>
            <a:ext cx="5852889"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HOW UNIVERSAL PURE CAN SUPPORT YOU</a:t>
            </a:r>
          </a:p>
        </p:txBody>
      </p:sp>
      <p:sp>
        <p:nvSpPr>
          <p:cNvPr id="174" name="Slide Number Placeholder 6">
            <a:extLst>
              <a:ext uri="{FF2B5EF4-FFF2-40B4-BE49-F238E27FC236}">
                <a16:creationId xmlns:a16="http://schemas.microsoft.com/office/drawing/2014/main" id="{949AB77E-B127-4887-A87A-B9B7FD013340}"/>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57</a:t>
            </a:fld>
            <a:endParaRPr lang="en-US" dirty="0"/>
          </a:p>
        </p:txBody>
      </p:sp>
      <p:sp>
        <p:nvSpPr>
          <p:cNvPr id="175" name="Rectangle 174">
            <a:extLst>
              <a:ext uri="{FF2B5EF4-FFF2-40B4-BE49-F238E27FC236}">
                <a16:creationId xmlns:a16="http://schemas.microsoft.com/office/drawing/2014/main" id="{C7AC309E-6DEE-49B1-AE1B-84C34CB83A2A}"/>
              </a:ext>
            </a:extLst>
          </p:cNvPr>
          <p:cNvSpPr/>
          <p:nvPr/>
        </p:nvSpPr>
        <p:spPr>
          <a:xfrm>
            <a:off x="1568451" y="5038856"/>
            <a:ext cx="1308100" cy="1691640"/>
          </a:xfrm>
          <a:prstGeom prst="rect">
            <a:avLst/>
          </a:prstGeom>
          <a:solidFill>
            <a:srgbClr val="C4D707">
              <a:alpha val="8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82" name="Rectangle 181">
            <a:extLst>
              <a:ext uri="{FF2B5EF4-FFF2-40B4-BE49-F238E27FC236}">
                <a16:creationId xmlns:a16="http://schemas.microsoft.com/office/drawing/2014/main" id="{934DA7DD-77AF-4A8D-B2B7-2FF0601266F4}"/>
              </a:ext>
            </a:extLst>
          </p:cNvPr>
          <p:cNvSpPr/>
          <p:nvPr/>
        </p:nvSpPr>
        <p:spPr>
          <a:xfrm>
            <a:off x="146050" y="5976421"/>
            <a:ext cx="1369761" cy="274320"/>
          </a:xfrm>
          <a:prstGeom prst="rect">
            <a:avLst/>
          </a:prstGeom>
          <a:solidFill>
            <a:srgbClr val="E35C09">
              <a:alpha val="13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83" name="Rectangle 182">
            <a:extLst>
              <a:ext uri="{FF2B5EF4-FFF2-40B4-BE49-F238E27FC236}">
                <a16:creationId xmlns:a16="http://schemas.microsoft.com/office/drawing/2014/main" id="{E715DAD1-3A4D-44F8-B63A-C3CEA8E6DE5C}"/>
              </a:ext>
            </a:extLst>
          </p:cNvPr>
          <p:cNvSpPr/>
          <p:nvPr/>
        </p:nvSpPr>
        <p:spPr>
          <a:xfrm>
            <a:off x="146050" y="3740788"/>
            <a:ext cx="1369761" cy="2191092"/>
          </a:xfrm>
          <a:prstGeom prst="rect">
            <a:avLst/>
          </a:prstGeom>
          <a:solidFill>
            <a:srgbClr val="B2B2B2">
              <a:alpha val="15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pic>
        <p:nvPicPr>
          <p:cNvPr id="184" name="Picture 183">
            <a:extLst>
              <a:ext uri="{FF2B5EF4-FFF2-40B4-BE49-F238E27FC236}">
                <a16:creationId xmlns:a16="http://schemas.microsoft.com/office/drawing/2014/main" id="{94342E7B-BD2E-4439-BD2C-23DCFC384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641" y="1581897"/>
            <a:ext cx="8099671" cy="4940806"/>
          </a:xfrm>
          <a:prstGeom prst="rect">
            <a:avLst/>
          </a:prstGeom>
        </p:spPr>
      </p:pic>
      <p:sp>
        <p:nvSpPr>
          <p:cNvPr id="185" name="Rectangle 184">
            <a:extLst>
              <a:ext uri="{FF2B5EF4-FFF2-40B4-BE49-F238E27FC236}">
                <a16:creationId xmlns:a16="http://schemas.microsoft.com/office/drawing/2014/main" id="{33A4DF6E-AC6E-4022-9276-1BFE7F147735}"/>
              </a:ext>
            </a:extLst>
          </p:cNvPr>
          <p:cNvSpPr/>
          <p:nvPr/>
        </p:nvSpPr>
        <p:spPr>
          <a:xfrm>
            <a:off x="146050" y="3008992"/>
            <a:ext cx="1355784" cy="687145"/>
          </a:xfrm>
          <a:prstGeom prst="rect">
            <a:avLst/>
          </a:prstGeom>
          <a:solidFill>
            <a:srgbClr val="00538A">
              <a:alpha val="1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86" name="Text Placeholder 3">
            <a:extLst>
              <a:ext uri="{FF2B5EF4-FFF2-40B4-BE49-F238E27FC236}">
                <a16:creationId xmlns:a16="http://schemas.microsoft.com/office/drawing/2014/main" id="{BC824325-B6DD-4506-9BA2-5FA64CDFB998}"/>
              </a:ext>
            </a:extLst>
          </p:cNvPr>
          <p:cNvSpPr txBox="1">
            <a:spLocks/>
          </p:cNvSpPr>
          <p:nvPr/>
        </p:nvSpPr>
        <p:spPr>
          <a:xfrm>
            <a:off x="160028" y="2997449"/>
            <a:ext cx="1355784" cy="724211"/>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840"/>
              </a:lnSpc>
              <a:buFont typeface="Arial" panose="020B0604020202020204" pitchFamily="34" charset="0"/>
              <a:buNone/>
            </a:pPr>
            <a:r>
              <a:rPr lang="en-US" sz="700" cap="none">
                <a:solidFill>
                  <a:srgbClr val="1168AD"/>
                </a:solidFill>
                <a:latin typeface="Exo Regular"/>
                <a:ea typeface="Calibri" panose="020F0502020204030204" pitchFamily="34" charset="0"/>
                <a:cs typeface="Exo Regular"/>
              </a:rPr>
              <a:t>Juice &amp; Dairy: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United Juice Companies of    America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Harvest Soul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Juice From the Raw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BGC Manufacturing</a:t>
            </a:r>
          </a:p>
          <a:p>
            <a:pPr marL="0" indent="0" algn="l">
              <a:lnSpc>
                <a:spcPts val="840"/>
              </a:lnSpc>
              <a:spcBef>
                <a:spcPts val="0"/>
              </a:spcBef>
              <a:spcAft>
                <a:spcPts val="0"/>
              </a:spcAft>
              <a:buFont typeface="Arial" panose="020B0604020202020204" pitchFamily="34" charset="0"/>
              <a:buNone/>
            </a:pPr>
            <a:endParaRPr lang="en-US" sz="650" b="0" cap="none">
              <a:solidFill>
                <a:srgbClr val="1168AD"/>
              </a:solidFill>
              <a:latin typeface="Exo Regular"/>
              <a:ea typeface="Calibri" panose="020F0502020204030204" pitchFamily="34" charset="0"/>
              <a:cs typeface="Exo Regular"/>
            </a:endParaRPr>
          </a:p>
          <a:p>
            <a:pPr marL="0" indent="0" algn="l">
              <a:lnSpc>
                <a:spcPts val="840"/>
              </a:lnSpc>
              <a:spcBef>
                <a:spcPts val="0"/>
              </a:spcBef>
              <a:spcAft>
                <a:spcPts val="0"/>
              </a:spcAft>
              <a:buFont typeface="Arial" panose="020B0604020202020204" pitchFamily="34" charset="0"/>
              <a:buNone/>
            </a:pPr>
            <a:endParaRPr lang="en-US" sz="700" cap="none">
              <a:solidFill>
                <a:srgbClr val="656569"/>
              </a:solidFill>
              <a:latin typeface="Exo Regular"/>
              <a:ea typeface="Calibri" panose="020F0502020204030204" pitchFamily="34" charset="0"/>
              <a:cs typeface="Exo Regular"/>
            </a:endParaRPr>
          </a:p>
        </p:txBody>
      </p:sp>
      <p:sp>
        <p:nvSpPr>
          <p:cNvPr id="187" name="Text Placeholder 3">
            <a:extLst>
              <a:ext uri="{FF2B5EF4-FFF2-40B4-BE49-F238E27FC236}">
                <a16:creationId xmlns:a16="http://schemas.microsoft.com/office/drawing/2014/main" id="{271267C3-7A8C-427E-81C4-5F50546D5D30}"/>
              </a:ext>
            </a:extLst>
          </p:cNvPr>
          <p:cNvSpPr txBox="1">
            <a:spLocks/>
          </p:cNvSpPr>
          <p:nvPr/>
        </p:nvSpPr>
        <p:spPr>
          <a:xfrm>
            <a:off x="1579312" y="5041731"/>
            <a:ext cx="1251226" cy="1688766"/>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840"/>
              </a:lnSpc>
              <a:spcBef>
                <a:spcPts val="0"/>
              </a:spcBef>
              <a:spcAft>
                <a:spcPts val="0"/>
              </a:spcAft>
              <a:buFont typeface="Arial" panose="020B0604020202020204" pitchFamily="34" charset="0"/>
              <a:buNone/>
            </a:pPr>
            <a:r>
              <a:rPr lang="en-US" sz="700" cap="none">
                <a:solidFill>
                  <a:srgbClr val="C4D707">
                    <a:lumMod val="50000"/>
                  </a:srgbClr>
                </a:solidFill>
                <a:latin typeface="Exo Regular"/>
                <a:ea typeface="Calibri" panose="020F0502020204030204" pitchFamily="34" charset="0"/>
                <a:cs typeface="Exo Regular"/>
              </a:rPr>
              <a:t>Soups, Sauces, &amp; Dressings:</a:t>
            </a:r>
          </a:p>
          <a:p>
            <a:pPr marL="137160" indent="-137160" algn="l">
              <a:lnSpc>
                <a:spcPct val="100000"/>
              </a:lnSpc>
              <a:spcBef>
                <a:spcPts val="0"/>
              </a:spcBef>
              <a:spcAft>
                <a:spcPts val="0"/>
              </a:spcAft>
              <a:buFont typeface="Arial" panose="020B0604020202020204" pitchFamily="34" charset="0"/>
              <a:buAutoNum type="arabicPeriod"/>
            </a:pPr>
            <a:r>
              <a:rPr lang="en-US" sz="650" b="0" cap="none" err="1">
                <a:solidFill>
                  <a:srgbClr val="4E4038"/>
                </a:solidFill>
                <a:latin typeface="Exo Regular"/>
              </a:rPr>
              <a:t>Calpack</a:t>
            </a:r>
            <a:r>
              <a:rPr lang="en-US" sz="650" b="0" cap="none">
                <a:solidFill>
                  <a:srgbClr val="4E4038"/>
                </a:solidFill>
                <a:latin typeface="Exo Regular"/>
              </a:rPr>
              <a:t> Foods</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Faribault Foods, Inc</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Parkers Farm</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Bakkavor</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Summer Garden Food Mfg.</a:t>
            </a:r>
          </a:p>
          <a:p>
            <a:pPr marL="137160" indent="-137160" algn="l">
              <a:lnSpc>
                <a:spcPct val="100000"/>
              </a:lnSpc>
              <a:spcBef>
                <a:spcPts val="0"/>
              </a:spcBef>
              <a:spcAft>
                <a:spcPts val="0"/>
              </a:spcAft>
              <a:buFont typeface="Arial" panose="020B0604020202020204" pitchFamily="34" charset="0"/>
              <a:buAutoNum type="arabicPeriod"/>
            </a:pPr>
            <a:r>
              <a:rPr lang="en-US" sz="650" b="0" cap="none" err="1">
                <a:solidFill>
                  <a:srgbClr val="4E4038"/>
                </a:solidFill>
                <a:latin typeface="Exo Regular"/>
              </a:rPr>
              <a:t>Chairmans</a:t>
            </a:r>
            <a:r>
              <a:rPr lang="en-US" sz="650" b="0" cap="none">
                <a:solidFill>
                  <a:srgbClr val="4E4038"/>
                </a:solidFill>
                <a:latin typeface="Exo Regular"/>
              </a:rPr>
              <a:t> Foods</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Knotts Food</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House of </a:t>
            </a:r>
            <a:r>
              <a:rPr lang="en-US" sz="650" b="0" cap="none" err="1">
                <a:solidFill>
                  <a:srgbClr val="4E4038"/>
                </a:solidFill>
                <a:latin typeface="Exo Regular"/>
              </a:rPr>
              <a:t>Thaller</a:t>
            </a:r>
            <a:endParaRPr lang="en-US" sz="650" b="0" cap="none">
              <a:solidFill>
                <a:srgbClr val="4E4038"/>
              </a:solidFill>
              <a:latin typeface="Exo Regular"/>
            </a:endParaRP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Bally's Plus Foods</a:t>
            </a:r>
          </a:p>
          <a:p>
            <a:pPr marL="137160" indent="-137160" algn="l">
              <a:lnSpc>
                <a:spcPct val="100000"/>
              </a:lnSpc>
              <a:spcBef>
                <a:spcPts val="0"/>
              </a:spcBef>
              <a:spcAft>
                <a:spcPts val="0"/>
              </a:spcAft>
              <a:buFont typeface="Arial" panose="020B0604020202020204" pitchFamily="34" charset="0"/>
              <a:buAutoNum type="arabicPeriod"/>
            </a:pPr>
            <a:r>
              <a:rPr lang="en-US" sz="650" b="0" cap="none" err="1">
                <a:solidFill>
                  <a:srgbClr val="4E4038"/>
                </a:solidFill>
                <a:latin typeface="Exo Regular"/>
              </a:rPr>
              <a:t>Bartush</a:t>
            </a:r>
            <a:r>
              <a:rPr lang="en-US" sz="650" b="0" cap="none">
                <a:solidFill>
                  <a:srgbClr val="4E4038"/>
                </a:solidFill>
                <a:latin typeface="Exo Regular"/>
              </a:rPr>
              <a:t> Foods</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Classic Foods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Frankie V's Kitchen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Hill Country </a:t>
            </a:r>
            <a:r>
              <a:rPr lang="en-US" sz="650" b="0" cap="none" err="1">
                <a:solidFill>
                  <a:srgbClr val="4E4038"/>
                </a:solidFill>
                <a:latin typeface="Exo Regular"/>
              </a:rPr>
              <a:t>Foodworks</a:t>
            </a:r>
            <a:r>
              <a:rPr lang="en-US" sz="650" b="0" cap="none">
                <a:solidFill>
                  <a:srgbClr val="4E4038"/>
                </a:solidFill>
                <a:latin typeface="Exo Regular"/>
              </a:rPr>
              <a:t>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Heritage Family Foods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Giraffe Foods (Canada)</a:t>
            </a:r>
          </a:p>
        </p:txBody>
      </p:sp>
      <p:sp>
        <p:nvSpPr>
          <p:cNvPr id="188" name="Text Placeholder 3">
            <a:extLst>
              <a:ext uri="{FF2B5EF4-FFF2-40B4-BE49-F238E27FC236}">
                <a16:creationId xmlns:a16="http://schemas.microsoft.com/office/drawing/2014/main" id="{283A5BE9-23AA-4043-9D4C-F3DA60457A3A}"/>
              </a:ext>
            </a:extLst>
          </p:cNvPr>
          <p:cNvSpPr txBox="1">
            <a:spLocks/>
          </p:cNvSpPr>
          <p:nvPr/>
        </p:nvSpPr>
        <p:spPr>
          <a:xfrm>
            <a:off x="160028" y="3752896"/>
            <a:ext cx="1299128" cy="2395711"/>
          </a:xfrm>
          <a:prstGeom prst="rect">
            <a:avLst/>
          </a:prstGeom>
        </p:spPr>
        <p:txBody>
          <a:bodyPr vert="horz" lIns="91440" tIns="45720" rIns="91440" bIns="45720" rtlCol="0" anchor="t">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840"/>
              </a:lnSpc>
              <a:spcBef>
                <a:spcPts val="0"/>
              </a:spcBef>
              <a:spcAft>
                <a:spcPts val="0"/>
              </a:spcAft>
              <a:buFont typeface="Arial" panose="020B0604020202020204" pitchFamily="34" charset="0"/>
              <a:buNone/>
            </a:pPr>
            <a:r>
              <a:rPr lang="en-US" sz="700" cap="none">
                <a:solidFill>
                  <a:srgbClr val="4E4038"/>
                </a:solidFill>
                <a:latin typeface="Exo Regular"/>
                <a:ea typeface="Calibri" panose="020F0502020204030204" pitchFamily="34" charset="0"/>
                <a:cs typeface="Exo Regular"/>
              </a:rPr>
              <a:t>Meat:</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Continental Sausage</a:t>
            </a:r>
          </a:p>
          <a:p>
            <a:pPr marL="137160" indent="-137160" algn="l">
              <a:lnSpc>
                <a:spcPct val="100000"/>
              </a:lnSpc>
              <a:spcBef>
                <a:spcPts val="0"/>
              </a:spcBef>
              <a:spcAft>
                <a:spcPts val="0"/>
              </a:spcAft>
              <a:buFont typeface="Arial" panose="020B0604020202020204" pitchFamily="34" charset="0"/>
              <a:buAutoNum type="arabicPeriod"/>
            </a:pPr>
            <a:r>
              <a:rPr lang="en-US" sz="650" b="0" cap="none" err="1">
                <a:solidFill>
                  <a:srgbClr val="4E4038"/>
                </a:solidFill>
                <a:latin typeface="Exo Regular"/>
              </a:rPr>
              <a:t>Maryanns</a:t>
            </a:r>
            <a:r>
              <a:rPr lang="en-US" sz="650" b="0" cap="none">
                <a:solidFill>
                  <a:srgbClr val="4E4038"/>
                </a:solidFill>
                <a:latin typeface="Exo Regular"/>
              </a:rPr>
              <a:t> Specialty Foods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West Liberty Foods</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WG Provisions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Wolverine Packing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American Foods Group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Crystal Lake Foods</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Glenn Valley Foods</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Gourmet Boutique</a:t>
            </a:r>
          </a:p>
          <a:p>
            <a:pPr marL="137160" indent="-137160" algn="l">
              <a:lnSpc>
                <a:spcPct val="100000"/>
              </a:lnSpc>
              <a:spcBef>
                <a:spcPts val="0"/>
              </a:spcBef>
              <a:spcAft>
                <a:spcPts val="0"/>
              </a:spcAft>
              <a:buFont typeface="Arial" panose="020B0604020202020204" pitchFamily="34" charset="0"/>
              <a:buAutoNum type="arabicPeriod"/>
            </a:pPr>
            <a:r>
              <a:rPr lang="en-US" sz="650" b="0" cap="none" err="1">
                <a:solidFill>
                  <a:srgbClr val="4E4038"/>
                </a:solidFill>
                <a:latin typeface="Exo Regular"/>
              </a:rPr>
              <a:t>Mosner</a:t>
            </a:r>
            <a:r>
              <a:rPr lang="en-US" sz="650" b="0" cap="none">
                <a:solidFill>
                  <a:srgbClr val="4E4038"/>
                </a:solidFill>
                <a:latin typeface="Exo Regular"/>
              </a:rPr>
              <a:t> Family Brands</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House of Raeford </a:t>
            </a:r>
          </a:p>
          <a:p>
            <a:pPr marL="137160" indent="-137160" algn="l">
              <a:lnSpc>
                <a:spcPct val="100000"/>
              </a:lnSpc>
              <a:spcBef>
                <a:spcPts val="0"/>
              </a:spcBef>
              <a:spcAft>
                <a:spcPts val="0"/>
              </a:spcAft>
              <a:buFont typeface="Arial" panose="020B0604020202020204" pitchFamily="34" charset="0"/>
              <a:buAutoNum type="arabicPeriod"/>
            </a:pPr>
            <a:r>
              <a:rPr lang="en-US" sz="650" b="0" cap="none" err="1">
                <a:solidFill>
                  <a:srgbClr val="4E4038"/>
                </a:solidFill>
                <a:latin typeface="Exo Regular"/>
              </a:rPr>
              <a:t>Villari</a:t>
            </a:r>
            <a:r>
              <a:rPr lang="en-US" sz="650" b="0" cap="none">
                <a:solidFill>
                  <a:srgbClr val="4E4038"/>
                </a:solidFill>
                <a:latin typeface="Exo Regular"/>
              </a:rPr>
              <a:t> Foods Group</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American Foods Group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Sugar Creek</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Berk’s Packing Company</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John F Martin and Sons </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Blount Seafood Corp </a:t>
            </a:r>
          </a:p>
          <a:p>
            <a:pPr marL="137160" indent="-137160" algn="l">
              <a:lnSpc>
                <a:spcPct val="100000"/>
              </a:lnSpc>
              <a:spcBef>
                <a:spcPts val="0"/>
              </a:spcBef>
              <a:spcAft>
                <a:spcPts val="0"/>
              </a:spcAft>
              <a:buFont typeface="Arial" panose="020B0604020202020204" pitchFamily="34" charset="0"/>
              <a:buAutoNum type="arabicPeriod"/>
            </a:pPr>
            <a:r>
              <a:rPr lang="en-US" sz="650" b="0" cap="none" err="1">
                <a:solidFill>
                  <a:srgbClr val="4E4038"/>
                </a:solidFill>
                <a:latin typeface="Exo Regular"/>
              </a:rPr>
              <a:t>Deen</a:t>
            </a:r>
            <a:r>
              <a:rPr lang="en-US" sz="650" b="0" cap="none">
                <a:solidFill>
                  <a:srgbClr val="4E4038"/>
                </a:solidFill>
                <a:latin typeface="Exo Regular"/>
              </a:rPr>
              <a:t> Meats Co.</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Bally's Plus Foods</a:t>
            </a:r>
          </a:p>
          <a:p>
            <a:pPr marL="137160" indent="-137160" algn="l">
              <a:lnSpc>
                <a:spcPct val="100000"/>
              </a:lnSpc>
              <a:spcBef>
                <a:spcPts val="0"/>
              </a:spcBef>
              <a:spcAft>
                <a:spcPts val="0"/>
              </a:spcAft>
              <a:buFont typeface="Arial" panose="020B0604020202020204" pitchFamily="34" charset="0"/>
              <a:buAutoNum type="arabicPeriod"/>
            </a:pPr>
            <a:r>
              <a:rPr lang="en-US" sz="650" b="0" cap="none">
                <a:solidFill>
                  <a:srgbClr val="4E4038"/>
                </a:solidFill>
                <a:latin typeface="Exo Regular"/>
              </a:rPr>
              <a:t>American Foods Group</a:t>
            </a:r>
          </a:p>
        </p:txBody>
      </p:sp>
      <p:sp>
        <p:nvSpPr>
          <p:cNvPr id="189" name="Text Placeholder 3">
            <a:extLst>
              <a:ext uri="{FF2B5EF4-FFF2-40B4-BE49-F238E27FC236}">
                <a16:creationId xmlns:a16="http://schemas.microsoft.com/office/drawing/2014/main" id="{692FC661-E263-4A04-AD59-5D81DF748A1F}"/>
              </a:ext>
            </a:extLst>
          </p:cNvPr>
          <p:cNvSpPr txBox="1">
            <a:spLocks/>
          </p:cNvSpPr>
          <p:nvPr/>
        </p:nvSpPr>
        <p:spPr>
          <a:xfrm>
            <a:off x="160028" y="5951508"/>
            <a:ext cx="1431566" cy="28523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840"/>
              </a:lnSpc>
              <a:spcBef>
                <a:spcPts val="0"/>
              </a:spcBef>
              <a:spcAft>
                <a:spcPts val="0"/>
              </a:spcAft>
              <a:buFont typeface="Arial" panose="020B0604020202020204" pitchFamily="34" charset="0"/>
              <a:buNone/>
            </a:pPr>
            <a:r>
              <a:rPr lang="en-US" sz="700" cap="none">
                <a:solidFill>
                  <a:srgbClr val="E35C09"/>
                </a:solidFill>
                <a:latin typeface="Exo Regular"/>
                <a:ea typeface="Calibri" panose="020F0502020204030204" pitchFamily="34" charset="0"/>
                <a:cs typeface="Exo Regular"/>
              </a:rPr>
              <a:t>Fruits &amp; Vegetables:</a:t>
            </a:r>
          </a:p>
          <a:p>
            <a:pPr marL="0" indent="0" algn="l">
              <a:lnSpc>
                <a:spcPts val="840"/>
              </a:lnSpc>
              <a:spcBef>
                <a:spcPts val="0"/>
              </a:spcBef>
              <a:spcAft>
                <a:spcPts val="0"/>
              </a:spcAft>
              <a:buFont typeface="Arial" panose="020B0604020202020204" pitchFamily="34" charset="0"/>
              <a:buNone/>
            </a:pPr>
            <a:r>
              <a:rPr lang="en-US" sz="650" b="0" cap="none">
                <a:solidFill>
                  <a:srgbClr val="4E4038"/>
                </a:solidFill>
                <a:latin typeface="Exo Regular"/>
                <a:ea typeface="Calibri" panose="020F0502020204030204" pitchFamily="34" charset="0"/>
                <a:cs typeface="Exo Regular"/>
              </a:rPr>
              <a:t>1.    </a:t>
            </a:r>
            <a:r>
              <a:rPr lang="en-US" sz="650" b="0" cap="none">
                <a:solidFill>
                  <a:srgbClr val="4E4038"/>
                </a:solidFill>
                <a:latin typeface="Exo Regular"/>
              </a:rPr>
              <a:t>Summer Garden Food Mfg.</a:t>
            </a:r>
            <a:endParaRPr lang="en-US" sz="650" b="0" cap="none">
              <a:solidFill>
                <a:srgbClr val="FF0000"/>
              </a:solidFill>
              <a:latin typeface="Exo Regular"/>
              <a:cs typeface="Exo Regular"/>
            </a:endParaRPr>
          </a:p>
        </p:txBody>
      </p:sp>
      <p:sp>
        <p:nvSpPr>
          <p:cNvPr id="190" name="Rectangle 189">
            <a:extLst>
              <a:ext uri="{FF2B5EF4-FFF2-40B4-BE49-F238E27FC236}">
                <a16:creationId xmlns:a16="http://schemas.microsoft.com/office/drawing/2014/main" id="{8502C7FC-B0B7-447E-9392-A6999BC3D717}"/>
              </a:ext>
            </a:extLst>
          </p:cNvPr>
          <p:cNvSpPr/>
          <p:nvPr/>
        </p:nvSpPr>
        <p:spPr>
          <a:xfrm>
            <a:off x="146050" y="6348954"/>
            <a:ext cx="1369761" cy="365760"/>
          </a:xfrm>
          <a:prstGeom prst="rect">
            <a:avLst/>
          </a:prstGeom>
          <a:solidFill>
            <a:srgbClr val="FF0000">
              <a:alpha val="5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91" name="Rectangle 190">
            <a:extLst>
              <a:ext uri="{FF2B5EF4-FFF2-40B4-BE49-F238E27FC236}">
                <a16:creationId xmlns:a16="http://schemas.microsoft.com/office/drawing/2014/main" id="{52546DAB-A92E-43B5-8B96-B1A0FF541D19}"/>
              </a:ext>
            </a:extLst>
          </p:cNvPr>
          <p:cNvSpPr/>
          <p:nvPr/>
        </p:nvSpPr>
        <p:spPr>
          <a:xfrm>
            <a:off x="2954214" y="5506142"/>
            <a:ext cx="1250950" cy="1224428"/>
          </a:xfrm>
          <a:prstGeom prst="rect">
            <a:avLst/>
          </a:prstGeom>
          <a:solidFill>
            <a:srgbClr val="00538A">
              <a:lumMod val="60000"/>
              <a:lumOff val="40000"/>
              <a:alpha val="1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92" name="Text Placeholder 3">
            <a:extLst>
              <a:ext uri="{FF2B5EF4-FFF2-40B4-BE49-F238E27FC236}">
                <a16:creationId xmlns:a16="http://schemas.microsoft.com/office/drawing/2014/main" id="{B5636491-48DE-40D0-98D0-8E37236594EC}"/>
              </a:ext>
            </a:extLst>
          </p:cNvPr>
          <p:cNvSpPr txBox="1">
            <a:spLocks/>
          </p:cNvSpPr>
          <p:nvPr/>
        </p:nvSpPr>
        <p:spPr>
          <a:xfrm>
            <a:off x="2990801" y="5494344"/>
            <a:ext cx="1163549" cy="1286952"/>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spcBef>
                <a:spcPts val="0"/>
              </a:spcBef>
              <a:spcAft>
                <a:spcPts val="0"/>
              </a:spcAft>
              <a:buFont typeface="Arial" panose="020B0604020202020204" pitchFamily="34" charset="0"/>
              <a:buNone/>
            </a:pPr>
            <a:r>
              <a:rPr lang="en-US" sz="800" cap="none" dirty="0">
                <a:solidFill>
                  <a:srgbClr val="00538A">
                    <a:lumMod val="60000"/>
                    <a:lumOff val="40000"/>
                  </a:srgbClr>
                </a:solidFill>
                <a:latin typeface="Exo Regular"/>
              </a:rPr>
              <a:t>Packaging:</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a:solidFill>
                  <a:srgbClr val="4E4038"/>
                </a:solidFill>
                <a:latin typeface="Exo Regular"/>
              </a:rPr>
              <a:t>Printpack Inc. </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err="1">
                <a:solidFill>
                  <a:srgbClr val="4E4038"/>
                </a:solidFill>
                <a:latin typeface="Exo Regular"/>
              </a:rPr>
              <a:t>Winpak</a:t>
            </a:r>
            <a:r>
              <a:rPr lang="en-US" sz="650" b="0" cap="none" dirty="0">
                <a:solidFill>
                  <a:srgbClr val="4E4038"/>
                </a:solidFill>
                <a:latin typeface="Exo Regular"/>
              </a:rPr>
              <a:t> Films Inc.</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err="1">
                <a:solidFill>
                  <a:srgbClr val="4E4038"/>
                </a:solidFill>
                <a:latin typeface="Exo Regular"/>
              </a:rPr>
              <a:t>Teinnovations</a:t>
            </a:r>
            <a:r>
              <a:rPr lang="en-US" sz="650" b="0" cap="none" dirty="0">
                <a:solidFill>
                  <a:srgbClr val="4E4038"/>
                </a:solidFill>
                <a:latin typeface="Exo Regular"/>
              </a:rPr>
              <a:t> LLC</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a:solidFill>
                  <a:srgbClr val="4E4038"/>
                </a:solidFill>
                <a:latin typeface="Exo Regular"/>
              </a:rPr>
              <a:t>Berry Plastics Corp. </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err="1">
                <a:solidFill>
                  <a:srgbClr val="4E4038"/>
                </a:solidFill>
                <a:latin typeface="Exo Regular"/>
              </a:rPr>
              <a:t>EasyPak</a:t>
            </a:r>
            <a:r>
              <a:rPr lang="en-US" sz="650" b="0" cap="none" dirty="0">
                <a:solidFill>
                  <a:srgbClr val="4E4038"/>
                </a:solidFill>
                <a:latin typeface="Exo Regular"/>
              </a:rPr>
              <a:t>/Tray-Pak </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err="1">
                <a:solidFill>
                  <a:srgbClr val="4E4038"/>
                </a:solidFill>
                <a:latin typeface="Exo Regular"/>
              </a:rPr>
              <a:t>Kapak</a:t>
            </a:r>
            <a:r>
              <a:rPr lang="en-US" sz="650" b="0" cap="none" dirty="0">
                <a:solidFill>
                  <a:srgbClr val="4E4038"/>
                </a:solidFill>
                <a:latin typeface="Exo Regular"/>
              </a:rPr>
              <a:t> </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err="1">
                <a:solidFill>
                  <a:srgbClr val="4E4038"/>
                </a:solidFill>
                <a:latin typeface="Exo Regular"/>
              </a:rPr>
              <a:t>Comar</a:t>
            </a:r>
            <a:r>
              <a:rPr lang="en-US" sz="650" b="0" cap="none" dirty="0">
                <a:solidFill>
                  <a:srgbClr val="4E4038"/>
                </a:solidFill>
                <a:latin typeface="Exo Regular"/>
              </a:rPr>
              <a:t> </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a:solidFill>
                  <a:srgbClr val="4E4038"/>
                </a:solidFill>
                <a:latin typeface="Exo Regular"/>
              </a:rPr>
              <a:t>GK Packaging </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err="1">
                <a:solidFill>
                  <a:srgbClr val="4E4038"/>
                </a:solidFill>
                <a:latin typeface="Exo Regular"/>
              </a:rPr>
              <a:t>Cryovac</a:t>
            </a:r>
            <a:r>
              <a:rPr lang="en-US" sz="650" b="0" cap="none" dirty="0">
                <a:solidFill>
                  <a:srgbClr val="4E4038"/>
                </a:solidFill>
                <a:latin typeface="Exo Regular"/>
              </a:rPr>
              <a:t> Sealed Air Corp. </a:t>
            </a:r>
          </a:p>
          <a:p>
            <a:pPr marL="137160" indent="-137160" algn="l">
              <a:lnSpc>
                <a:spcPct val="100000"/>
              </a:lnSpc>
              <a:spcBef>
                <a:spcPts val="0"/>
              </a:spcBef>
              <a:spcAft>
                <a:spcPts val="0"/>
              </a:spcAft>
              <a:buFont typeface="Arial" panose="020B0604020202020204" pitchFamily="34" charset="0"/>
              <a:buAutoNum type="arabicPeriod"/>
            </a:pPr>
            <a:r>
              <a:rPr lang="en-US" sz="650" b="0" cap="none" dirty="0" err="1">
                <a:solidFill>
                  <a:srgbClr val="4E4038"/>
                </a:solidFill>
                <a:latin typeface="Exo Regular"/>
              </a:rPr>
              <a:t>Curwood</a:t>
            </a:r>
            <a:r>
              <a:rPr lang="en-US" sz="650" b="0" cap="none" dirty="0">
                <a:solidFill>
                  <a:srgbClr val="4E4038"/>
                </a:solidFill>
                <a:latin typeface="Exo Regular"/>
              </a:rPr>
              <a:t> Inc. </a:t>
            </a:r>
          </a:p>
        </p:txBody>
      </p:sp>
      <p:sp>
        <p:nvSpPr>
          <p:cNvPr id="193" name="Oval 192">
            <a:extLst>
              <a:ext uri="{FF2B5EF4-FFF2-40B4-BE49-F238E27FC236}">
                <a16:creationId xmlns:a16="http://schemas.microsoft.com/office/drawing/2014/main" id="{F1AA5BC3-2DF1-40FB-9431-249F0026181C}"/>
              </a:ext>
            </a:extLst>
          </p:cNvPr>
          <p:cNvSpPr/>
          <p:nvPr/>
        </p:nvSpPr>
        <p:spPr>
          <a:xfrm>
            <a:off x="7011709" y="4742609"/>
            <a:ext cx="91184" cy="91799"/>
          </a:xfrm>
          <a:prstGeom prst="ellipse">
            <a:avLst/>
          </a:prstGeom>
          <a:solidFill>
            <a:srgbClr val="00538A"/>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194" name="Straight Connector 193">
            <a:extLst>
              <a:ext uri="{FF2B5EF4-FFF2-40B4-BE49-F238E27FC236}">
                <a16:creationId xmlns:a16="http://schemas.microsoft.com/office/drawing/2014/main" id="{4AE21746-E0CB-448C-A0CE-22F29A023AE3}"/>
              </a:ext>
            </a:extLst>
          </p:cNvPr>
          <p:cNvCxnSpPr>
            <a:cxnSpLocks/>
          </p:cNvCxnSpPr>
          <p:nvPr/>
        </p:nvCxnSpPr>
        <p:spPr>
          <a:xfrm>
            <a:off x="7030951" y="4770020"/>
            <a:ext cx="926339" cy="539480"/>
          </a:xfrm>
          <a:prstGeom prst="line">
            <a:avLst/>
          </a:prstGeom>
          <a:noFill/>
          <a:ln w="12700" cap="flat" cmpd="sng">
            <a:solidFill>
              <a:srgbClr val="1168AD"/>
            </a:solidFill>
            <a:prstDash val="solid"/>
            <a:miter lim="400000"/>
          </a:ln>
          <a:effectLst/>
          <a:sp3d/>
        </p:spPr>
      </p:cxnSp>
      <p:sp>
        <p:nvSpPr>
          <p:cNvPr id="195" name="Rectangle 194">
            <a:extLst>
              <a:ext uri="{FF2B5EF4-FFF2-40B4-BE49-F238E27FC236}">
                <a16:creationId xmlns:a16="http://schemas.microsoft.com/office/drawing/2014/main" id="{C81E3F1B-69D4-45E1-956C-8C6A84CE79ED}"/>
              </a:ext>
            </a:extLst>
          </p:cNvPr>
          <p:cNvSpPr/>
          <p:nvPr/>
        </p:nvSpPr>
        <p:spPr>
          <a:xfrm>
            <a:off x="7556089" y="5194364"/>
            <a:ext cx="1116399" cy="323165"/>
          </a:xfrm>
          <a:prstGeom prst="rect">
            <a:avLst/>
          </a:prstGeom>
        </p:spPr>
        <p:txBody>
          <a:bodyPr wrap="square" anchor="ctr">
            <a:spAutoFit/>
          </a:bodyPr>
          <a:lstStyle/>
          <a:p>
            <a:pPr algn="ctr">
              <a:lnSpc>
                <a:spcPts val="1780"/>
              </a:lnSpc>
              <a:spcBef>
                <a:spcPts val="250"/>
              </a:spcBef>
            </a:pPr>
            <a:r>
              <a:rPr lang="en-US" sz="1200" b="1">
                <a:solidFill>
                  <a:srgbClr val="E35C09"/>
                </a:solidFill>
                <a:latin typeface="Exo Regular"/>
                <a:cs typeface="Exo Regular"/>
              </a:rPr>
              <a:t>Villa Rica, GA</a:t>
            </a:r>
          </a:p>
        </p:txBody>
      </p:sp>
      <p:sp>
        <p:nvSpPr>
          <p:cNvPr id="196" name="Rectangle 195">
            <a:extLst>
              <a:ext uri="{FF2B5EF4-FFF2-40B4-BE49-F238E27FC236}">
                <a16:creationId xmlns:a16="http://schemas.microsoft.com/office/drawing/2014/main" id="{F1A58E4F-FD45-42E8-91B2-C15BC488448F}"/>
              </a:ext>
            </a:extLst>
          </p:cNvPr>
          <p:cNvSpPr/>
          <p:nvPr/>
        </p:nvSpPr>
        <p:spPr>
          <a:xfrm>
            <a:off x="5513037" y="5842551"/>
            <a:ext cx="912300" cy="323165"/>
          </a:xfrm>
          <a:prstGeom prst="rect">
            <a:avLst/>
          </a:prstGeom>
        </p:spPr>
        <p:txBody>
          <a:bodyPr wrap="square" anchor="ctr">
            <a:spAutoFit/>
          </a:bodyPr>
          <a:lstStyle/>
          <a:p>
            <a:pPr algn="ctr">
              <a:lnSpc>
                <a:spcPts val="1780"/>
              </a:lnSpc>
              <a:spcBef>
                <a:spcPts val="250"/>
              </a:spcBef>
            </a:pPr>
            <a:r>
              <a:rPr lang="en-US" sz="1200" b="1">
                <a:solidFill>
                  <a:srgbClr val="E35C09"/>
                </a:solidFill>
                <a:latin typeface="Exo Regular"/>
                <a:cs typeface="Exo Regular"/>
              </a:rPr>
              <a:t>Coppell, TX</a:t>
            </a:r>
          </a:p>
        </p:txBody>
      </p:sp>
      <p:cxnSp>
        <p:nvCxnSpPr>
          <p:cNvPr id="197" name="Straight Connector 196">
            <a:extLst>
              <a:ext uri="{FF2B5EF4-FFF2-40B4-BE49-F238E27FC236}">
                <a16:creationId xmlns:a16="http://schemas.microsoft.com/office/drawing/2014/main" id="{6710BDE6-5B18-42AD-8088-9DC90280E240}"/>
              </a:ext>
            </a:extLst>
          </p:cNvPr>
          <p:cNvCxnSpPr>
            <a:cxnSpLocks/>
          </p:cNvCxnSpPr>
          <p:nvPr/>
        </p:nvCxnSpPr>
        <p:spPr>
          <a:xfrm>
            <a:off x="4314497" y="2681294"/>
            <a:ext cx="811912" cy="894895"/>
          </a:xfrm>
          <a:prstGeom prst="line">
            <a:avLst/>
          </a:prstGeom>
          <a:noFill/>
          <a:ln w="12700" cap="flat" cmpd="sng">
            <a:solidFill>
              <a:srgbClr val="1168AD"/>
            </a:solidFill>
            <a:prstDash val="solid"/>
            <a:miter lim="400000"/>
          </a:ln>
          <a:effectLst/>
          <a:sp3d/>
        </p:spPr>
      </p:cxnSp>
      <p:sp>
        <p:nvSpPr>
          <p:cNvPr id="198" name="Rectangle 197">
            <a:extLst>
              <a:ext uri="{FF2B5EF4-FFF2-40B4-BE49-F238E27FC236}">
                <a16:creationId xmlns:a16="http://schemas.microsoft.com/office/drawing/2014/main" id="{E63160FA-5685-4462-9AF1-C8110F473B72}"/>
              </a:ext>
            </a:extLst>
          </p:cNvPr>
          <p:cNvSpPr/>
          <p:nvPr/>
        </p:nvSpPr>
        <p:spPr>
          <a:xfrm>
            <a:off x="3732738" y="2430921"/>
            <a:ext cx="1116399" cy="323165"/>
          </a:xfrm>
          <a:prstGeom prst="rect">
            <a:avLst/>
          </a:prstGeom>
        </p:spPr>
        <p:txBody>
          <a:bodyPr wrap="square" anchor="ctr">
            <a:spAutoFit/>
          </a:bodyPr>
          <a:lstStyle/>
          <a:p>
            <a:pPr algn="ctr">
              <a:lnSpc>
                <a:spcPts val="1780"/>
              </a:lnSpc>
              <a:spcBef>
                <a:spcPts val="250"/>
              </a:spcBef>
            </a:pPr>
            <a:r>
              <a:rPr lang="en-US" sz="1200" b="1">
                <a:solidFill>
                  <a:srgbClr val="E35C09"/>
                </a:solidFill>
                <a:latin typeface="Exo Regular"/>
                <a:cs typeface="Exo Regular"/>
              </a:rPr>
              <a:t>Lincoln, NE</a:t>
            </a:r>
          </a:p>
        </p:txBody>
      </p:sp>
      <p:cxnSp>
        <p:nvCxnSpPr>
          <p:cNvPr id="199" name="Straight Connector 198">
            <a:extLst>
              <a:ext uri="{FF2B5EF4-FFF2-40B4-BE49-F238E27FC236}">
                <a16:creationId xmlns:a16="http://schemas.microsoft.com/office/drawing/2014/main" id="{FDE8C5C2-9B70-4A14-BE60-5E8AAAA49E83}"/>
              </a:ext>
            </a:extLst>
          </p:cNvPr>
          <p:cNvCxnSpPr>
            <a:cxnSpLocks/>
          </p:cNvCxnSpPr>
          <p:nvPr/>
        </p:nvCxnSpPr>
        <p:spPr>
          <a:xfrm>
            <a:off x="7515758" y="1981932"/>
            <a:ext cx="547249" cy="1404975"/>
          </a:xfrm>
          <a:prstGeom prst="line">
            <a:avLst/>
          </a:prstGeom>
          <a:noFill/>
          <a:ln w="12700" cap="flat" cmpd="sng">
            <a:solidFill>
              <a:srgbClr val="1168AD"/>
            </a:solidFill>
            <a:prstDash val="solid"/>
            <a:miter lim="400000"/>
          </a:ln>
          <a:effectLst/>
          <a:sp3d/>
        </p:spPr>
      </p:cxnSp>
      <p:sp>
        <p:nvSpPr>
          <p:cNvPr id="200" name="Rectangle 199">
            <a:extLst>
              <a:ext uri="{FF2B5EF4-FFF2-40B4-BE49-F238E27FC236}">
                <a16:creationId xmlns:a16="http://schemas.microsoft.com/office/drawing/2014/main" id="{0C369C35-A129-4822-BA51-BDFF41A1BA5A}"/>
              </a:ext>
            </a:extLst>
          </p:cNvPr>
          <p:cNvSpPr/>
          <p:nvPr/>
        </p:nvSpPr>
        <p:spPr>
          <a:xfrm>
            <a:off x="7040640" y="1747155"/>
            <a:ext cx="997570" cy="323165"/>
          </a:xfrm>
          <a:prstGeom prst="rect">
            <a:avLst/>
          </a:prstGeom>
        </p:spPr>
        <p:txBody>
          <a:bodyPr wrap="square" anchor="ctr">
            <a:spAutoFit/>
          </a:bodyPr>
          <a:lstStyle/>
          <a:p>
            <a:pPr algn="ctr">
              <a:lnSpc>
                <a:spcPts val="1780"/>
              </a:lnSpc>
              <a:spcBef>
                <a:spcPts val="250"/>
              </a:spcBef>
            </a:pPr>
            <a:r>
              <a:rPr lang="en-US" sz="1200" b="1">
                <a:solidFill>
                  <a:srgbClr val="E35C09"/>
                </a:solidFill>
                <a:latin typeface="Exo Regular"/>
                <a:cs typeface="Exo Regular"/>
              </a:rPr>
              <a:t>Malvern, PA</a:t>
            </a:r>
          </a:p>
        </p:txBody>
      </p:sp>
      <p:grpSp>
        <p:nvGrpSpPr>
          <p:cNvPr id="201" name="Group 200">
            <a:extLst>
              <a:ext uri="{FF2B5EF4-FFF2-40B4-BE49-F238E27FC236}">
                <a16:creationId xmlns:a16="http://schemas.microsoft.com/office/drawing/2014/main" id="{247F54F0-0677-4638-AA6D-3D13EECDE9C7}"/>
              </a:ext>
            </a:extLst>
          </p:cNvPr>
          <p:cNvGrpSpPr/>
          <p:nvPr/>
        </p:nvGrpSpPr>
        <p:grpSpPr>
          <a:xfrm>
            <a:off x="1879601" y="4456426"/>
            <a:ext cx="144431" cy="131731"/>
            <a:chOff x="3779870" y="3441700"/>
            <a:chExt cx="144431" cy="131731"/>
          </a:xfrm>
        </p:grpSpPr>
        <p:sp>
          <p:nvSpPr>
            <p:cNvPr id="202" name="Oval 201">
              <a:extLst>
                <a:ext uri="{FF2B5EF4-FFF2-40B4-BE49-F238E27FC236}">
                  <a16:creationId xmlns:a16="http://schemas.microsoft.com/office/drawing/2014/main" id="{9AD86760-E4C4-47E6-B105-1FB6120396CD}"/>
                </a:ext>
              </a:extLst>
            </p:cNvPr>
            <p:cNvSpPr/>
            <p:nvPr/>
          </p:nvSpPr>
          <p:spPr>
            <a:xfrm>
              <a:off x="3792570" y="3441700"/>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03" name="TextBox 202">
              <a:extLst>
                <a:ext uri="{FF2B5EF4-FFF2-40B4-BE49-F238E27FC236}">
                  <a16:creationId xmlns:a16="http://schemas.microsoft.com/office/drawing/2014/main" id="{9CB58C5A-99B2-43A4-96C5-A1438E7CB5E0}"/>
                </a:ext>
              </a:extLst>
            </p:cNvPr>
            <p:cNvSpPr txBox="1"/>
            <p:nvPr/>
          </p:nvSpPr>
          <p:spPr>
            <a:xfrm>
              <a:off x="3779870" y="3479223"/>
              <a:ext cx="139700" cy="45720"/>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a:t>
              </a:r>
            </a:p>
          </p:txBody>
        </p:sp>
      </p:grpSp>
      <p:grpSp>
        <p:nvGrpSpPr>
          <p:cNvPr id="204" name="Group 203">
            <a:extLst>
              <a:ext uri="{FF2B5EF4-FFF2-40B4-BE49-F238E27FC236}">
                <a16:creationId xmlns:a16="http://schemas.microsoft.com/office/drawing/2014/main" id="{BD78A43F-EB06-4F20-A0BB-21F8EB519B52}"/>
              </a:ext>
            </a:extLst>
          </p:cNvPr>
          <p:cNvGrpSpPr/>
          <p:nvPr/>
        </p:nvGrpSpPr>
        <p:grpSpPr>
          <a:xfrm>
            <a:off x="3911601" y="3649976"/>
            <a:ext cx="144431" cy="131731"/>
            <a:chOff x="3779870" y="3441700"/>
            <a:chExt cx="144431" cy="131731"/>
          </a:xfrm>
        </p:grpSpPr>
        <p:sp>
          <p:nvSpPr>
            <p:cNvPr id="205" name="Oval 204">
              <a:extLst>
                <a:ext uri="{FF2B5EF4-FFF2-40B4-BE49-F238E27FC236}">
                  <a16:creationId xmlns:a16="http://schemas.microsoft.com/office/drawing/2014/main" id="{9D6E9223-FAEB-4B68-A5C7-6371FAEC76F2}"/>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06" name="TextBox 205">
              <a:extLst>
                <a:ext uri="{FF2B5EF4-FFF2-40B4-BE49-F238E27FC236}">
                  <a16:creationId xmlns:a16="http://schemas.microsoft.com/office/drawing/2014/main" id="{AEFF640F-7042-4DB2-B540-77463B03F621}"/>
                </a:ext>
              </a:extLst>
            </p:cNvPr>
            <p:cNvSpPr txBox="1"/>
            <p:nvPr/>
          </p:nvSpPr>
          <p:spPr>
            <a:xfrm>
              <a:off x="3779870" y="3479223"/>
              <a:ext cx="139700" cy="45720"/>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a:t>
              </a:r>
            </a:p>
          </p:txBody>
        </p:sp>
      </p:grpSp>
      <p:grpSp>
        <p:nvGrpSpPr>
          <p:cNvPr id="207" name="Group 206">
            <a:extLst>
              <a:ext uri="{FF2B5EF4-FFF2-40B4-BE49-F238E27FC236}">
                <a16:creationId xmlns:a16="http://schemas.microsoft.com/office/drawing/2014/main" id="{E94648E8-B0E3-4803-A24B-B4CBDE9DEC6A}"/>
              </a:ext>
            </a:extLst>
          </p:cNvPr>
          <p:cNvGrpSpPr/>
          <p:nvPr/>
        </p:nvGrpSpPr>
        <p:grpSpPr>
          <a:xfrm>
            <a:off x="4946651" y="3362558"/>
            <a:ext cx="144431" cy="225703"/>
            <a:chOff x="3779870" y="3389232"/>
            <a:chExt cx="144431" cy="225703"/>
          </a:xfrm>
        </p:grpSpPr>
        <p:sp>
          <p:nvSpPr>
            <p:cNvPr id="208" name="Oval 207">
              <a:extLst>
                <a:ext uri="{FF2B5EF4-FFF2-40B4-BE49-F238E27FC236}">
                  <a16:creationId xmlns:a16="http://schemas.microsoft.com/office/drawing/2014/main" id="{DAC61748-54DD-413E-87E8-10BDE514E37B}"/>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09" name="TextBox 208">
              <a:extLst>
                <a:ext uri="{FF2B5EF4-FFF2-40B4-BE49-F238E27FC236}">
                  <a16:creationId xmlns:a16="http://schemas.microsoft.com/office/drawing/2014/main" id="{32ADC283-77B4-49C6-AEE0-EE02A56086C9}"/>
                </a:ext>
              </a:extLst>
            </p:cNvPr>
            <p:cNvSpPr txBox="1"/>
            <p:nvPr/>
          </p:nvSpPr>
          <p:spPr>
            <a:xfrm>
              <a:off x="3779870" y="3389232"/>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7</a:t>
              </a:r>
            </a:p>
          </p:txBody>
        </p:sp>
      </p:grpSp>
      <p:grpSp>
        <p:nvGrpSpPr>
          <p:cNvPr id="210" name="Group 209">
            <a:extLst>
              <a:ext uri="{FF2B5EF4-FFF2-40B4-BE49-F238E27FC236}">
                <a16:creationId xmlns:a16="http://schemas.microsoft.com/office/drawing/2014/main" id="{C57C9B46-A4F1-451B-8A7E-C30C9838DF5C}"/>
              </a:ext>
            </a:extLst>
          </p:cNvPr>
          <p:cNvGrpSpPr/>
          <p:nvPr/>
        </p:nvGrpSpPr>
        <p:grpSpPr>
          <a:xfrm>
            <a:off x="5086351" y="3249706"/>
            <a:ext cx="144431" cy="225703"/>
            <a:chOff x="3779870" y="3389232"/>
            <a:chExt cx="144431" cy="225703"/>
          </a:xfrm>
        </p:grpSpPr>
        <p:sp>
          <p:nvSpPr>
            <p:cNvPr id="211" name="Oval 210">
              <a:extLst>
                <a:ext uri="{FF2B5EF4-FFF2-40B4-BE49-F238E27FC236}">
                  <a16:creationId xmlns:a16="http://schemas.microsoft.com/office/drawing/2014/main" id="{95ABDF0D-461A-4140-978F-206EF10935B7}"/>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12" name="TextBox 211">
              <a:extLst>
                <a:ext uri="{FF2B5EF4-FFF2-40B4-BE49-F238E27FC236}">
                  <a16:creationId xmlns:a16="http://schemas.microsoft.com/office/drawing/2014/main" id="{0B633CD5-ED2E-47DF-9C47-65207D88E822}"/>
                </a:ext>
              </a:extLst>
            </p:cNvPr>
            <p:cNvSpPr txBox="1"/>
            <p:nvPr/>
          </p:nvSpPr>
          <p:spPr>
            <a:xfrm>
              <a:off x="3779870" y="3389232"/>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8</a:t>
              </a:r>
            </a:p>
          </p:txBody>
        </p:sp>
      </p:grpSp>
      <p:grpSp>
        <p:nvGrpSpPr>
          <p:cNvPr id="213" name="Group 212">
            <a:extLst>
              <a:ext uri="{FF2B5EF4-FFF2-40B4-BE49-F238E27FC236}">
                <a16:creationId xmlns:a16="http://schemas.microsoft.com/office/drawing/2014/main" id="{2D8C6D61-34EB-4133-8B84-6FF435CF134B}"/>
              </a:ext>
            </a:extLst>
          </p:cNvPr>
          <p:cNvGrpSpPr/>
          <p:nvPr/>
        </p:nvGrpSpPr>
        <p:grpSpPr>
          <a:xfrm>
            <a:off x="5166535" y="3321054"/>
            <a:ext cx="144431" cy="225703"/>
            <a:chOff x="3779870" y="3389232"/>
            <a:chExt cx="144431" cy="225703"/>
          </a:xfrm>
        </p:grpSpPr>
        <p:sp>
          <p:nvSpPr>
            <p:cNvPr id="214" name="Oval 213">
              <a:extLst>
                <a:ext uri="{FF2B5EF4-FFF2-40B4-BE49-F238E27FC236}">
                  <a16:creationId xmlns:a16="http://schemas.microsoft.com/office/drawing/2014/main" id="{DDE8B970-4001-4C20-B361-F0575947D31E}"/>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15" name="TextBox 214">
              <a:extLst>
                <a:ext uri="{FF2B5EF4-FFF2-40B4-BE49-F238E27FC236}">
                  <a16:creationId xmlns:a16="http://schemas.microsoft.com/office/drawing/2014/main" id="{308D98DD-FB54-4AE3-925D-0DDD755077B3}"/>
                </a:ext>
              </a:extLst>
            </p:cNvPr>
            <p:cNvSpPr txBox="1"/>
            <p:nvPr/>
          </p:nvSpPr>
          <p:spPr>
            <a:xfrm>
              <a:off x="3779870" y="3389232"/>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6</a:t>
              </a:r>
            </a:p>
          </p:txBody>
        </p:sp>
      </p:grpSp>
      <p:grpSp>
        <p:nvGrpSpPr>
          <p:cNvPr id="216" name="Group 215">
            <a:extLst>
              <a:ext uri="{FF2B5EF4-FFF2-40B4-BE49-F238E27FC236}">
                <a16:creationId xmlns:a16="http://schemas.microsoft.com/office/drawing/2014/main" id="{1A90ECF1-A954-48B4-B7AE-16C1875B1591}"/>
              </a:ext>
            </a:extLst>
          </p:cNvPr>
          <p:cNvGrpSpPr/>
          <p:nvPr/>
        </p:nvGrpSpPr>
        <p:grpSpPr>
          <a:xfrm>
            <a:off x="5594351" y="3006509"/>
            <a:ext cx="144431" cy="225703"/>
            <a:chOff x="3779870" y="3389232"/>
            <a:chExt cx="144431" cy="225703"/>
          </a:xfrm>
        </p:grpSpPr>
        <p:sp>
          <p:nvSpPr>
            <p:cNvPr id="217" name="Oval 216">
              <a:extLst>
                <a:ext uri="{FF2B5EF4-FFF2-40B4-BE49-F238E27FC236}">
                  <a16:creationId xmlns:a16="http://schemas.microsoft.com/office/drawing/2014/main" id="{63F85E7B-F761-4A70-9731-3F38E20B1BE1}"/>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18" name="TextBox 217">
              <a:extLst>
                <a:ext uri="{FF2B5EF4-FFF2-40B4-BE49-F238E27FC236}">
                  <a16:creationId xmlns:a16="http://schemas.microsoft.com/office/drawing/2014/main" id="{C138B187-20BD-457C-B1BA-B9627EC2F106}"/>
                </a:ext>
              </a:extLst>
            </p:cNvPr>
            <p:cNvSpPr txBox="1"/>
            <p:nvPr/>
          </p:nvSpPr>
          <p:spPr>
            <a:xfrm>
              <a:off x="3779870" y="3389232"/>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2</a:t>
              </a:r>
            </a:p>
          </p:txBody>
        </p:sp>
      </p:grpSp>
      <p:grpSp>
        <p:nvGrpSpPr>
          <p:cNvPr id="219" name="Group 218">
            <a:extLst>
              <a:ext uri="{FF2B5EF4-FFF2-40B4-BE49-F238E27FC236}">
                <a16:creationId xmlns:a16="http://schemas.microsoft.com/office/drawing/2014/main" id="{B12DD064-FA94-4F1A-9C41-A1BD8B726F71}"/>
              </a:ext>
            </a:extLst>
          </p:cNvPr>
          <p:cNvGrpSpPr/>
          <p:nvPr/>
        </p:nvGrpSpPr>
        <p:grpSpPr>
          <a:xfrm>
            <a:off x="5632637" y="3247970"/>
            <a:ext cx="144431" cy="225703"/>
            <a:chOff x="3779870" y="3389232"/>
            <a:chExt cx="144431" cy="225703"/>
          </a:xfrm>
        </p:grpSpPr>
        <p:sp>
          <p:nvSpPr>
            <p:cNvPr id="220" name="Oval 219">
              <a:extLst>
                <a:ext uri="{FF2B5EF4-FFF2-40B4-BE49-F238E27FC236}">
                  <a16:creationId xmlns:a16="http://schemas.microsoft.com/office/drawing/2014/main" id="{4FDD2EC9-8908-44F5-B483-61AECFCBF22E}"/>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21" name="TextBox 220">
              <a:extLst>
                <a:ext uri="{FF2B5EF4-FFF2-40B4-BE49-F238E27FC236}">
                  <a16:creationId xmlns:a16="http://schemas.microsoft.com/office/drawing/2014/main" id="{30628634-E847-478F-BB39-BE0D086EB155}"/>
                </a:ext>
              </a:extLst>
            </p:cNvPr>
            <p:cNvSpPr txBox="1"/>
            <p:nvPr/>
          </p:nvSpPr>
          <p:spPr>
            <a:xfrm>
              <a:off x="3779870" y="3389232"/>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4</a:t>
              </a:r>
            </a:p>
          </p:txBody>
        </p:sp>
      </p:grpSp>
      <p:grpSp>
        <p:nvGrpSpPr>
          <p:cNvPr id="222" name="Group 221">
            <a:extLst>
              <a:ext uri="{FF2B5EF4-FFF2-40B4-BE49-F238E27FC236}">
                <a16:creationId xmlns:a16="http://schemas.microsoft.com/office/drawing/2014/main" id="{873BCD8F-B709-42A7-A71C-BB6D9903DCCD}"/>
              </a:ext>
            </a:extLst>
          </p:cNvPr>
          <p:cNvGrpSpPr/>
          <p:nvPr/>
        </p:nvGrpSpPr>
        <p:grpSpPr>
          <a:xfrm>
            <a:off x="5829487" y="3244795"/>
            <a:ext cx="144431" cy="225703"/>
            <a:chOff x="3779870" y="3389232"/>
            <a:chExt cx="144431" cy="225703"/>
          </a:xfrm>
        </p:grpSpPr>
        <p:sp>
          <p:nvSpPr>
            <p:cNvPr id="223" name="Oval 222">
              <a:extLst>
                <a:ext uri="{FF2B5EF4-FFF2-40B4-BE49-F238E27FC236}">
                  <a16:creationId xmlns:a16="http://schemas.microsoft.com/office/drawing/2014/main" id="{E8259A83-E335-44D4-B5ED-989B6FFDD5FF}"/>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24" name="TextBox 223">
              <a:extLst>
                <a:ext uri="{FF2B5EF4-FFF2-40B4-BE49-F238E27FC236}">
                  <a16:creationId xmlns:a16="http://schemas.microsoft.com/office/drawing/2014/main" id="{EFA217D0-610F-45F3-A4B4-E508F4F9A72A}"/>
                </a:ext>
              </a:extLst>
            </p:cNvPr>
            <p:cNvSpPr txBox="1"/>
            <p:nvPr/>
          </p:nvSpPr>
          <p:spPr>
            <a:xfrm>
              <a:off x="3779870" y="3389232"/>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3</a:t>
              </a:r>
            </a:p>
          </p:txBody>
        </p:sp>
      </p:grpSp>
      <p:sp>
        <p:nvSpPr>
          <p:cNvPr id="225" name="Oval 224">
            <a:extLst>
              <a:ext uri="{FF2B5EF4-FFF2-40B4-BE49-F238E27FC236}">
                <a16:creationId xmlns:a16="http://schemas.microsoft.com/office/drawing/2014/main" id="{639C1BDC-BCF2-44B6-948C-5E503BCF83BB}"/>
              </a:ext>
            </a:extLst>
          </p:cNvPr>
          <p:cNvSpPr/>
          <p:nvPr/>
        </p:nvSpPr>
        <p:spPr>
          <a:xfrm>
            <a:off x="5602320" y="2832045"/>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26" name="TextBox 225">
            <a:extLst>
              <a:ext uri="{FF2B5EF4-FFF2-40B4-BE49-F238E27FC236}">
                <a16:creationId xmlns:a16="http://schemas.microsoft.com/office/drawing/2014/main" id="{843068C4-5B0E-4D08-9B4B-E20F884A2913}"/>
              </a:ext>
            </a:extLst>
          </p:cNvPr>
          <p:cNvSpPr txBox="1"/>
          <p:nvPr/>
        </p:nvSpPr>
        <p:spPr>
          <a:xfrm>
            <a:off x="5588188" y="2868477"/>
            <a:ext cx="139700" cy="45720"/>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3</a:t>
            </a:r>
          </a:p>
        </p:txBody>
      </p:sp>
      <p:sp>
        <p:nvSpPr>
          <p:cNvPr id="227" name="Oval 226">
            <a:extLst>
              <a:ext uri="{FF2B5EF4-FFF2-40B4-BE49-F238E27FC236}">
                <a16:creationId xmlns:a16="http://schemas.microsoft.com/office/drawing/2014/main" id="{2BDA27F1-AC40-435A-B2F1-05CF5E9854D1}"/>
              </a:ext>
            </a:extLst>
          </p:cNvPr>
          <p:cNvSpPr/>
          <p:nvPr/>
        </p:nvSpPr>
        <p:spPr>
          <a:xfrm>
            <a:off x="5536454" y="2736346"/>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28" name="TextBox 227">
            <a:extLst>
              <a:ext uri="{FF2B5EF4-FFF2-40B4-BE49-F238E27FC236}">
                <a16:creationId xmlns:a16="http://schemas.microsoft.com/office/drawing/2014/main" id="{A00E20E2-BBB0-432F-B827-3033B8F5C179}"/>
              </a:ext>
            </a:extLst>
          </p:cNvPr>
          <p:cNvSpPr txBox="1"/>
          <p:nvPr/>
        </p:nvSpPr>
        <p:spPr>
          <a:xfrm>
            <a:off x="5522322" y="2682787"/>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2</a:t>
            </a:r>
          </a:p>
        </p:txBody>
      </p:sp>
      <p:sp>
        <p:nvSpPr>
          <p:cNvPr id="229" name="Oval 228">
            <a:extLst>
              <a:ext uri="{FF2B5EF4-FFF2-40B4-BE49-F238E27FC236}">
                <a16:creationId xmlns:a16="http://schemas.microsoft.com/office/drawing/2014/main" id="{F248EFA7-C14D-47EC-9DCC-AF513FC99955}"/>
              </a:ext>
            </a:extLst>
          </p:cNvPr>
          <p:cNvSpPr/>
          <p:nvPr/>
        </p:nvSpPr>
        <p:spPr>
          <a:xfrm>
            <a:off x="5475507" y="2616921"/>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30" name="TextBox 229">
            <a:extLst>
              <a:ext uri="{FF2B5EF4-FFF2-40B4-BE49-F238E27FC236}">
                <a16:creationId xmlns:a16="http://schemas.microsoft.com/office/drawing/2014/main" id="{20417ABE-6BC4-4C80-AF3A-44CB0F35955B}"/>
              </a:ext>
            </a:extLst>
          </p:cNvPr>
          <p:cNvSpPr txBox="1"/>
          <p:nvPr/>
        </p:nvSpPr>
        <p:spPr>
          <a:xfrm>
            <a:off x="5467539" y="2659927"/>
            <a:ext cx="139700" cy="45720"/>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6</a:t>
            </a:r>
          </a:p>
        </p:txBody>
      </p:sp>
      <p:sp>
        <p:nvSpPr>
          <p:cNvPr id="231" name="Oval 230">
            <a:extLst>
              <a:ext uri="{FF2B5EF4-FFF2-40B4-BE49-F238E27FC236}">
                <a16:creationId xmlns:a16="http://schemas.microsoft.com/office/drawing/2014/main" id="{1B4057A5-A5AF-40F4-BAD2-F76115A43586}"/>
              </a:ext>
            </a:extLst>
          </p:cNvPr>
          <p:cNvSpPr/>
          <p:nvPr/>
        </p:nvSpPr>
        <p:spPr>
          <a:xfrm>
            <a:off x="6237507" y="2782466"/>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32" name="Oval 231">
            <a:extLst>
              <a:ext uri="{FF2B5EF4-FFF2-40B4-BE49-F238E27FC236}">
                <a16:creationId xmlns:a16="http://schemas.microsoft.com/office/drawing/2014/main" id="{C7C734E2-5407-4490-92F5-19525F5E5FF0}"/>
              </a:ext>
            </a:extLst>
          </p:cNvPr>
          <p:cNvSpPr/>
          <p:nvPr/>
        </p:nvSpPr>
        <p:spPr>
          <a:xfrm>
            <a:off x="6266082" y="3230827"/>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33" name="TextBox 232">
            <a:extLst>
              <a:ext uri="{FF2B5EF4-FFF2-40B4-BE49-F238E27FC236}">
                <a16:creationId xmlns:a16="http://schemas.microsoft.com/office/drawing/2014/main" id="{BE424EB3-C8D6-4E48-8B47-7992748C710E}"/>
              </a:ext>
            </a:extLst>
          </p:cNvPr>
          <p:cNvSpPr txBox="1"/>
          <p:nvPr/>
        </p:nvSpPr>
        <p:spPr>
          <a:xfrm>
            <a:off x="6254938" y="3171711"/>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3</a:t>
            </a:r>
          </a:p>
        </p:txBody>
      </p:sp>
      <p:sp>
        <p:nvSpPr>
          <p:cNvPr id="234" name="TextBox 233">
            <a:extLst>
              <a:ext uri="{FF2B5EF4-FFF2-40B4-BE49-F238E27FC236}">
                <a16:creationId xmlns:a16="http://schemas.microsoft.com/office/drawing/2014/main" id="{EC3E8882-7338-43D0-8C87-11D429B3C788}"/>
              </a:ext>
            </a:extLst>
          </p:cNvPr>
          <p:cNvSpPr txBox="1"/>
          <p:nvPr/>
        </p:nvSpPr>
        <p:spPr>
          <a:xfrm>
            <a:off x="6127937" y="2729369"/>
            <a:ext cx="336363"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10</a:t>
            </a:r>
          </a:p>
        </p:txBody>
      </p:sp>
      <p:grpSp>
        <p:nvGrpSpPr>
          <p:cNvPr id="235" name="Group 234">
            <a:extLst>
              <a:ext uri="{FF2B5EF4-FFF2-40B4-BE49-F238E27FC236}">
                <a16:creationId xmlns:a16="http://schemas.microsoft.com/office/drawing/2014/main" id="{2CED20B1-F3E9-4246-8377-2B760DFCECBB}"/>
              </a:ext>
            </a:extLst>
          </p:cNvPr>
          <p:cNvGrpSpPr/>
          <p:nvPr/>
        </p:nvGrpSpPr>
        <p:grpSpPr>
          <a:xfrm>
            <a:off x="6189881" y="2883090"/>
            <a:ext cx="277593" cy="225703"/>
            <a:chOff x="3719544" y="3389232"/>
            <a:chExt cx="277593" cy="225703"/>
          </a:xfrm>
        </p:grpSpPr>
        <p:sp>
          <p:nvSpPr>
            <p:cNvPr id="236" name="Oval 235">
              <a:extLst>
                <a:ext uri="{FF2B5EF4-FFF2-40B4-BE49-F238E27FC236}">
                  <a16:creationId xmlns:a16="http://schemas.microsoft.com/office/drawing/2014/main" id="{0B784978-E4E7-4BED-8975-B273FAC7C436}"/>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37" name="TextBox 236">
              <a:extLst>
                <a:ext uri="{FF2B5EF4-FFF2-40B4-BE49-F238E27FC236}">
                  <a16:creationId xmlns:a16="http://schemas.microsoft.com/office/drawing/2014/main" id="{AB4DF9CF-DE37-4773-95B2-51866E165DD4}"/>
                </a:ext>
              </a:extLst>
            </p:cNvPr>
            <p:cNvSpPr txBox="1"/>
            <p:nvPr/>
          </p:nvSpPr>
          <p:spPr>
            <a:xfrm>
              <a:off x="3719544" y="3389232"/>
              <a:ext cx="277593"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20</a:t>
              </a:r>
            </a:p>
          </p:txBody>
        </p:sp>
      </p:grpSp>
      <p:grpSp>
        <p:nvGrpSpPr>
          <p:cNvPr id="238" name="Group 237">
            <a:extLst>
              <a:ext uri="{FF2B5EF4-FFF2-40B4-BE49-F238E27FC236}">
                <a16:creationId xmlns:a16="http://schemas.microsoft.com/office/drawing/2014/main" id="{11703EA9-9705-4C29-8212-905AF31D1164}"/>
              </a:ext>
            </a:extLst>
          </p:cNvPr>
          <p:cNvGrpSpPr/>
          <p:nvPr/>
        </p:nvGrpSpPr>
        <p:grpSpPr>
          <a:xfrm>
            <a:off x="6862049" y="3054606"/>
            <a:ext cx="145364" cy="225703"/>
            <a:chOff x="3778937" y="3388485"/>
            <a:chExt cx="145364" cy="225703"/>
          </a:xfrm>
        </p:grpSpPr>
        <p:sp>
          <p:nvSpPr>
            <p:cNvPr id="239" name="Oval 238">
              <a:extLst>
                <a:ext uri="{FF2B5EF4-FFF2-40B4-BE49-F238E27FC236}">
                  <a16:creationId xmlns:a16="http://schemas.microsoft.com/office/drawing/2014/main" id="{C7BD256A-6A84-4883-AB18-09F8C827FCBC}"/>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40" name="TextBox 239">
              <a:extLst>
                <a:ext uri="{FF2B5EF4-FFF2-40B4-BE49-F238E27FC236}">
                  <a16:creationId xmlns:a16="http://schemas.microsoft.com/office/drawing/2014/main" id="{E41C5912-6654-4778-85F9-4BE574F8832F}"/>
                </a:ext>
              </a:extLst>
            </p:cNvPr>
            <p:cNvSpPr txBox="1"/>
            <p:nvPr/>
          </p:nvSpPr>
          <p:spPr>
            <a:xfrm>
              <a:off x="3778937" y="3388485"/>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5</a:t>
              </a:r>
            </a:p>
          </p:txBody>
        </p:sp>
      </p:grpSp>
      <p:sp>
        <p:nvSpPr>
          <p:cNvPr id="241" name="Oval 240">
            <a:extLst>
              <a:ext uri="{FF2B5EF4-FFF2-40B4-BE49-F238E27FC236}">
                <a16:creationId xmlns:a16="http://schemas.microsoft.com/office/drawing/2014/main" id="{5B7BD338-71C0-4273-8FA7-6CE2C22B556F}"/>
              </a:ext>
            </a:extLst>
          </p:cNvPr>
          <p:cNvSpPr/>
          <p:nvPr/>
        </p:nvSpPr>
        <p:spPr>
          <a:xfrm>
            <a:off x="6928847" y="3387718"/>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42" name="TextBox 241">
            <a:extLst>
              <a:ext uri="{FF2B5EF4-FFF2-40B4-BE49-F238E27FC236}">
                <a16:creationId xmlns:a16="http://schemas.microsoft.com/office/drawing/2014/main" id="{B8EE9363-9CBD-4710-9195-5FBD269D18FF}"/>
              </a:ext>
            </a:extLst>
          </p:cNvPr>
          <p:cNvSpPr txBox="1"/>
          <p:nvPr/>
        </p:nvSpPr>
        <p:spPr>
          <a:xfrm>
            <a:off x="6918945" y="3338596"/>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8</a:t>
            </a:r>
          </a:p>
        </p:txBody>
      </p:sp>
      <p:grpSp>
        <p:nvGrpSpPr>
          <p:cNvPr id="243" name="Group 242">
            <a:extLst>
              <a:ext uri="{FF2B5EF4-FFF2-40B4-BE49-F238E27FC236}">
                <a16:creationId xmlns:a16="http://schemas.microsoft.com/office/drawing/2014/main" id="{50C08C3A-2599-4069-8AC5-49EB1438D7BB}"/>
              </a:ext>
            </a:extLst>
          </p:cNvPr>
          <p:cNvGrpSpPr/>
          <p:nvPr/>
        </p:nvGrpSpPr>
        <p:grpSpPr>
          <a:xfrm>
            <a:off x="6875247" y="3469059"/>
            <a:ext cx="220320" cy="225703"/>
            <a:chOff x="3744200" y="3389232"/>
            <a:chExt cx="220320" cy="225703"/>
          </a:xfrm>
        </p:grpSpPr>
        <p:sp>
          <p:nvSpPr>
            <p:cNvPr id="244" name="Oval 243">
              <a:extLst>
                <a:ext uri="{FF2B5EF4-FFF2-40B4-BE49-F238E27FC236}">
                  <a16:creationId xmlns:a16="http://schemas.microsoft.com/office/drawing/2014/main" id="{33EF2D6D-CF60-421F-88F1-ECA368A37DBA}"/>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45" name="TextBox 244">
              <a:extLst>
                <a:ext uri="{FF2B5EF4-FFF2-40B4-BE49-F238E27FC236}">
                  <a16:creationId xmlns:a16="http://schemas.microsoft.com/office/drawing/2014/main" id="{F0425FB6-FD5E-4CF3-8186-F76AF58B6C82}"/>
                </a:ext>
              </a:extLst>
            </p:cNvPr>
            <p:cNvSpPr txBox="1"/>
            <p:nvPr/>
          </p:nvSpPr>
          <p:spPr>
            <a:xfrm>
              <a:off x="3744200" y="3389232"/>
              <a:ext cx="22032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14</a:t>
              </a:r>
            </a:p>
          </p:txBody>
        </p:sp>
      </p:grpSp>
      <p:grpSp>
        <p:nvGrpSpPr>
          <p:cNvPr id="246" name="Group 245">
            <a:extLst>
              <a:ext uri="{FF2B5EF4-FFF2-40B4-BE49-F238E27FC236}">
                <a16:creationId xmlns:a16="http://schemas.microsoft.com/office/drawing/2014/main" id="{20D04EA6-6986-4631-8C07-B4DFB590C2F2}"/>
              </a:ext>
            </a:extLst>
          </p:cNvPr>
          <p:cNvGrpSpPr/>
          <p:nvPr/>
        </p:nvGrpSpPr>
        <p:grpSpPr>
          <a:xfrm>
            <a:off x="6998074" y="3387889"/>
            <a:ext cx="223307" cy="225703"/>
            <a:chOff x="3738283" y="3387896"/>
            <a:chExt cx="223307" cy="225703"/>
          </a:xfrm>
        </p:grpSpPr>
        <p:sp>
          <p:nvSpPr>
            <p:cNvPr id="247" name="Oval 246">
              <a:extLst>
                <a:ext uri="{FF2B5EF4-FFF2-40B4-BE49-F238E27FC236}">
                  <a16:creationId xmlns:a16="http://schemas.microsoft.com/office/drawing/2014/main" id="{A59B33B4-7753-486B-949D-E2CC53AD0BFE}"/>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48" name="TextBox 247">
              <a:extLst>
                <a:ext uri="{FF2B5EF4-FFF2-40B4-BE49-F238E27FC236}">
                  <a16:creationId xmlns:a16="http://schemas.microsoft.com/office/drawing/2014/main" id="{D9F35D73-DB13-42BB-88C3-C0F60EF8F832}"/>
                </a:ext>
              </a:extLst>
            </p:cNvPr>
            <p:cNvSpPr txBox="1"/>
            <p:nvPr/>
          </p:nvSpPr>
          <p:spPr>
            <a:xfrm>
              <a:off x="3738283" y="3387896"/>
              <a:ext cx="223307"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13</a:t>
              </a:r>
            </a:p>
          </p:txBody>
        </p:sp>
      </p:grpSp>
      <p:grpSp>
        <p:nvGrpSpPr>
          <p:cNvPr id="249" name="Group 248">
            <a:extLst>
              <a:ext uri="{FF2B5EF4-FFF2-40B4-BE49-F238E27FC236}">
                <a16:creationId xmlns:a16="http://schemas.microsoft.com/office/drawing/2014/main" id="{EB6A3FE4-2278-4145-B487-2915E98482A0}"/>
              </a:ext>
            </a:extLst>
          </p:cNvPr>
          <p:cNvGrpSpPr/>
          <p:nvPr/>
        </p:nvGrpSpPr>
        <p:grpSpPr>
          <a:xfrm>
            <a:off x="7806592" y="3299359"/>
            <a:ext cx="223618" cy="225703"/>
            <a:chOff x="3738595" y="3390499"/>
            <a:chExt cx="223618" cy="225703"/>
          </a:xfrm>
        </p:grpSpPr>
        <p:sp>
          <p:nvSpPr>
            <p:cNvPr id="250" name="Oval 249">
              <a:extLst>
                <a:ext uri="{FF2B5EF4-FFF2-40B4-BE49-F238E27FC236}">
                  <a16:creationId xmlns:a16="http://schemas.microsoft.com/office/drawing/2014/main" id="{9FD6DF54-9ABF-433D-8E59-181247AB97B8}"/>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51" name="TextBox 250">
              <a:extLst>
                <a:ext uri="{FF2B5EF4-FFF2-40B4-BE49-F238E27FC236}">
                  <a16:creationId xmlns:a16="http://schemas.microsoft.com/office/drawing/2014/main" id="{62C4F645-983B-4414-B0F4-A14CB0912503}"/>
                </a:ext>
              </a:extLst>
            </p:cNvPr>
            <p:cNvSpPr txBox="1"/>
            <p:nvPr/>
          </p:nvSpPr>
          <p:spPr>
            <a:xfrm>
              <a:off x="3738595" y="3390499"/>
              <a:ext cx="223618"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16</a:t>
              </a:r>
            </a:p>
          </p:txBody>
        </p:sp>
      </p:grpSp>
      <p:grpSp>
        <p:nvGrpSpPr>
          <p:cNvPr id="252" name="Group 251">
            <a:extLst>
              <a:ext uri="{FF2B5EF4-FFF2-40B4-BE49-F238E27FC236}">
                <a16:creationId xmlns:a16="http://schemas.microsoft.com/office/drawing/2014/main" id="{21B75C6D-D75D-472A-9F6E-2769E766F69C}"/>
              </a:ext>
            </a:extLst>
          </p:cNvPr>
          <p:cNvGrpSpPr/>
          <p:nvPr/>
        </p:nvGrpSpPr>
        <p:grpSpPr>
          <a:xfrm>
            <a:off x="7888238" y="3243297"/>
            <a:ext cx="283944" cy="225703"/>
            <a:chOff x="3706844" y="3389232"/>
            <a:chExt cx="283944" cy="225703"/>
          </a:xfrm>
        </p:grpSpPr>
        <p:sp>
          <p:nvSpPr>
            <p:cNvPr id="253" name="Oval 252">
              <a:extLst>
                <a:ext uri="{FF2B5EF4-FFF2-40B4-BE49-F238E27FC236}">
                  <a16:creationId xmlns:a16="http://schemas.microsoft.com/office/drawing/2014/main" id="{9F17D7B1-80E7-4358-89F4-E8B46AAB0C9B}"/>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54" name="TextBox 253">
              <a:extLst>
                <a:ext uri="{FF2B5EF4-FFF2-40B4-BE49-F238E27FC236}">
                  <a16:creationId xmlns:a16="http://schemas.microsoft.com/office/drawing/2014/main" id="{35A600FB-4B59-4A84-A72B-DEDA099015D7}"/>
                </a:ext>
              </a:extLst>
            </p:cNvPr>
            <p:cNvSpPr txBox="1"/>
            <p:nvPr/>
          </p:nvSpPr>
          <p:spPr>
            <a:xfrm>
              <a:off x="3706844" y="3389232"/>
              <a:ext cx="283944"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15</a:t>
              </a:r>
            </a:p>
          </p:txBody>
        </p:sp>
      </p:grpSp>
      <p:grpSp>
        <p:nvGrpSpPr>
          <p:cNvPr id="255" name="Group 254">
            <a:extLst>
              <a:ext uri="{FF2B5EF4-FFF2-40B4-BE49-F238E27FC236}">
                <a16:creationId xmlns:a16="http://schemas.microsoft.com/office/drawing/2014/main" id="{28C24F0A-643D-4077-926C-D47540B767ED}"/>
              </a:ext>
            </a:extLst>
          </p:cNvPr>
          <p:cNvGrpSpPr/>
          <p:nvPr/>
        </p:nvGrpSpPr>
        <p:grpSpPr>
          <a:xfrm>
            <a:off x="8228866" y="3109660"/>
            <a:ext cx="233143" cy="225703"/>
            <a:chOff x="3732244" y="3389232"/>
            <a:chExt cx="233143" cy="225703"/>
          </a:xfrm>
        </p:grpSpPr>
        <p:sp>
          <p:nvSpPr>
            <p:cNvPr id="256" name="Oval 255">
              <a:extLst>
                <a:ext uri="{FF2B5EF4-FFF2-40B4-BE49-F238E27FC236}">
                  <a16:creationId xmlns:a16="http://schemas.microsoft.com/office/drawing/2014/main" id="{9ADFBF98-46D0-4F5B-BF9E-8B155E1AC0F5}"/>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57" name="TextBox 256">
              <a:extLst>
                <a:ext uri="{FF2B5EF4-FFF2-40B4-BE49-F238E27FC236}">
                  <a16:creationId xmlns:a16="http://schemas.microsoft.com/office/drawing/2014/main" id="{86045756-B76C-4A8B-A8F8-AB696BE77C89}"/>
                </a:ext>
              </a:extLst>
            </p:cNvPr>
            <p:cNvSpPr txBox="1"/>
            <p:nvPr/>
          </p:nvSpPr>
          <p:spPr>
            <a:xfrm>
              <a:off x="3732244" y="3389232"/>
              <a:ext cx="233143"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10</a:t>
              </a:r>
            </a:p>
          </p:txBody>
        </p:sp>
      </p:grpSp>
      <p:grpSp>
        <p:nvGrpSpPr>
          <p:cNvPr id="258" name="Group 257">
            <a:extLst>
              <a:ext uri="{FF2B5EF4-FFF2-40B4-BE49-F238E27FC236}">
                <a16:creationId xmlns:a16="http://schemas.microsoft.com/office/drawing/2014/main" id="{1FD4D4DF-38C6-44F2-B838-2D21902E29E0}"/>
              </a:ext>
            </a:extLst>
          </p:cNvPr>
          <p:cNvGrpSpPr/>
          <p:nvPr/>
        </p:nvGrpSpPr>
        <p:grpSpPr>
          <a:xfrm>
            <a:off x="8389793" y="3042375"/>
            <a:ext cx="144431" cy="225703"/>
            <a:chOff x="3779870" y="3389232"/>
            <a:chExt cx="144431" cy="225703"/>
          </a:xfrm>
        </p:grpSpPr>
        <p:sp>
          <p:nvSpPr>
            <p:cNvPr id="259" name="Oval 258">
              <a:extLst>
                <a:ext uri="{FF2B5EF4-FFF2-40B4-BE49-F238E27FC236}">
                  <a16:creationId xmlns:a16="http://schemas.microsoft.com/office/drawing/2014/main" id="{0B4C212C-971A-4B3C-8F4D-8602D0C06A9F}"/>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60" name="TextBox 259">
              <a:extLst>
                <a:ext uri="{FF2B5EF4-FFF2-40B4-BE49-F238E27FC236}">
                  <a16:creationId xmlns:a16="http://schemas.microsoft.com/office/drawing/2014/main" id="{A9106335-981E-49E6-A939-B7166375CDDB}"/>
                </a:ext>
              </a:extLst>
            </p:cNvPr>
            <p:cNvSpPr txBox="1"/>
            <p:nvPr/>
          </p:nvSpPr>
          <p:spPr>
            <a:xfrm>
              <a:off x="3779870" y="3389232"/>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9</a:t>
              </a:r>
            </a:p>
          </p:txBody>
        </p:sp>
      </p:grpSp>
      <p:grpSp>
        <p:nvGrpSpPr>
          <p:cNvPr id="261" name="Group 260">
            <a:extLst>
              <a:ext uri="{FF2B5EF4-FFF2-40B4-BE49-F238E27FC236}">
                <a16:creationId xmlns:a16="http://schemas.microsoft.com/office/drawing/2014/main" id="{4C191BDB-AF63-4566-A5E2-2FFC3C6F8179}"/>
              </a:ext>
            </a:extLst>
          </p:cNvPr>
          <p:cNvGrpSpPr/>
          <p:nvPr/>
        </p:nvGrpSpPr>
        <p:grpSpPr>
          <a:xfrm>
            <a:off x="8467934" y="2860807"/>
            <a:ext cx="277592" cy="224174"/>
            <a:chOff x="3718311" y="3389233"/>
            <a:chExt cx="277592" cy="224174"/>
          </a:xfrm>
        </p:grpSpPr>
        <p:sp>
          <p:nvSpPr>
            <p:cNvPr id="262" name="Oval 261">
              <a:extLst>
                <a:ext uri="{FF2B5EF4-FFF2-40B4-BE49-F238E27FC236}">
                  <a16:creationId xmlns:a16="http://schemas.microsoft.com/office/drawing/2014/main" id="{F34871D7-9B90-4F4A-A3B5-B83D6D3C3E65}"/>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63" name="TextBox 262">
              <a:extLst>
                <a:ext uri="{FF2B5EF4-FFF2-40B4-BE49-F238E27FC236}">
                  <a16:creationId xmlns:a16="http://schemas.microsoft.com/office/drawing/2014/main" id="{7B47816C-1E59-4E82-AC27-9C32EEC7BE3B}"/>
                </a:ext>
              </a:extLst>
            </p:cNvPr>
            <p:cNvSpPr txBox="1"/>
            <p:nvPr/>
          </p:nvSpPr>
          <p:spPr>
            <a:xfrm>
              <a:off x="3718311" y="3389233"/>
              <a:ext cx="277592" cy="22417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17</a:t>
              </a:r>
            </a:p>
          </p:txBody>
        </p:sp>
      </p:grpSp>
      <p:grpSp>
        <p:nvGrpSpPr>
          <p:cNvPr id="264" name="Group 263">
            <a:extLst>
              <a:ext uri="{FF2B5EF4-FFF2-40B4-BE49-F238E27FC236}">
                <a16:creationId xmlns:a16="http://schemas.microsoft.com/office/drawing/2014/main" id="{6F436289-8947-45C7-A7A1-2616211DBC77}"/>
              </a:ext>
            </a:extLst>
          </p:cNvPr>
          <p:cNvGrpSpPr/>
          <p:nvPr/>
        </p:nvGrpSpPr>
        <p:grpSpPr>
          <a:xfrm>
            <a:off x="7285866" y="3184492"/>
            <a:ext cx="139700" cy="225703"/>
            <a:chOff x="3790692" y="3387805"/>
            <a:chExt cx="139700" cy="225703"/>
          </a:xfrm>
        </p:grpSpPr>
        <p:sp>
          <p:nvSpPr>
            <p:cNvPr id="265" name="Oval 264">
              <a:extLst>
                <a:ext uri="{FF2B5EF4-FFF2-40B4-BE49-F238E27FC236}">
                  <a16:creationId xmlns:a16="http://schemas.microsoft.com/office/drawing/2014/main" id="{1BA95B19-3F22-45B4-B665-583C6F1953B8}"/>
                </a:ext>
              </a:extLst>
            </p:cNvPr>
            <p:cNvSpPr/>
            <p:nvPr/>
          </p:nvSpPr>
          <p:spPr>
            <a:xfrm>
              <a:off x="3792570" y="3441700"/>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266" name="TextBox 265">
              <a:extLst>
                <a:ext uri="{FF2B5EF4-FFF2-40B4-BE49-F238E27FC236}">
                  <a16:creationId xmlns:a16="http://schemas.microsoft.com/office/drawing/2014/main" id="{D799EC77-FCF2-4DEE-BEE4-31D0206E0B52}"/>
                </a:ext>
              </a:extLst>
            </p:cNvPr>
            <p:cNvSpPr txBox="1"/>
            <p:nvPr/>
          </p:nvSpPr>
          <p:spPr>
            <a:xfrm>
              <a:off x="3790692" y="3387805"/>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Arial"/>
                  <a:ea typeface="+mn-ea"/>
                  <a:cs typeface="Arial"/>
                </a:rPr>
                <a:t>5</a:t>
              </a:r>
            </a:p>
          </p:txBody>
        </p:sp>
      </p:grpSp>
      <p:grpSp>
        <p:nvGrpSpPr>
          <p:cNvPr id="267" name="Group 266">
            <a:extLst>
              <a:ext uri="{FF2B5EF4-FFF2-40B4-BE49-F238E27FC236}">
                <a16:creationId xmlns:a16="http://schemas.microsoft.com/office/drawing/2014/main" id="{D02DB3BB-5998-422A-AB90-24715F206D1E}"/>
              </a:ext>
            </a:extLst>
          </p:cNvPr>
          <p:cNvGrpSpPr/>
          <p:nvPr/>
        </p:nvGrpSpPr>
        <p:grpSpPr>
          <a:xfrm>
            <a:off x="7292475" y="3303671"/>
            <a:ext cx="139700" cy="225703"/>
            <a:chOff x="3784601" y="3390729"/>
            <a:chExt cx="139700" cy="225703"/>
          </a:xfrm>
        </p:grpSpPr>
        <p:sp>
          <p:nvSpPr>
            <p:cNvPr id="268" name="Oval 267">
              <a:extLst>
                <a:ext uri="{FF2B5EF4-FFF2-40B4-BE49-F238E27FC236}">
                  <a16:creationId xmlns:a16="http://schemas.microsoft.com/office/drawing/2014/main" id="{EFD2598F-F0C9-4C7B-A215-E7AB5DFFCE3D}"/>
                </a:ext>
              </a:extLst>
            </p:cNvPr>
            <p:cNvSpPr/>
            <p:nvPr/>
          </p:nvSpPr>
          <p:spPr>
            <a:xfrm>
              <a:off x="3792570" y="3441700"/>
              <a:ext cx="131731" cy="131731"/>
            </a:xfrm>
            <a:prstGeom prst="ellipse">
              <a:avLst/>
            </a:prstGeom>
            <a:solidFill>
              <a:srgbClr val="E15D09"/>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69" name="TextBox 268">
              <a:extLst>
                <a:ext uri="{FF2B5EF4-FFF2-40B4-BE49-F238E27FC236}">
                  <a16:creationId xmlns:a16="http://schemas.microsoft.com/office/drawing/2014/main" id="{59928468-7FE8-4DC0-8A02-D63578BB705D}"/>
                </a:ext>
              </a:extLst>
            </p:cNvPr>
            <p:cNvSpPr txBox="1"/>
            <p:nvPr/>
          </p:nvSpPr>
          <p:spPr>
            <a:xfrm>
              <a:off x="3784601" y="3390729"/>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a:t>
              </a:r>
            </a:p>
          </p:txBody>
        </p:sp>
      </p:grpSp>
      <p:grpSp>
        <p:nvGrpSpPr>
          <p:cNvPr id="270" name="Group 269">
            <a:extLst>
              <a:ext uri="{FF2B5EF4-FFF2-40B4-BE49-F238E27FC236}">
                <a16:creationId xmlns:a16="http://schemas.microsoft.com/office/drawing/2014/main" id="{B891389C-7ECC-4DEA-BD9B-98A638B0EBC3}"/>
              </a:ext>
            </a:extLst>
          </p:cNvPr>
          <p:cNvGrpSpPr/>
          <p:nvPr/>
        </p:nvGrpSpPr>
        <p:grpSpPr>
          <a:xfrm>
            <a:off x="8086677" y="3289834"/>
            <a:ext cx="141256" cy="225703"/>
            <a:chOff x="3783045" y="3391489"/>
            <a:chExt cx="141256" cy="225703"/>
          </a:xfrm>
        </p:grpSpPr>
        <p:sp>
          <p:nvSpPr>
            <p:cNvPr id="271" name="Oval 270">
              <a:extLst>
                <a:ext uri="{FF2B5EF4-FFF2-40B4-BE49-F238E27FC236}">
                  <a16:creationId xmlns:a16="http://schemas.microsoft.com/office/drawing/2014/main" id="{BB20394C-2902-43CB-BEA0-5F64872EED0B}"/>
                </a:ext>
              </a:extLst>
            </p:cNvPr>
            <p:cNvSpPr/>
            <p:nvPr/>
          </p:nvSpPr>
          <p:spPr>
            <a:xfrm>
              <a:off x="3792570" y="3441700"/>
              <a:ext cx="131731" cy="131731"/>
            </a:xfrm>
            <a:prstGeom prst="ellipse">
              <a:avLst/>
            </a:prstGeom>
            <a:solidFill>
              <a:srgbClr val="1168AD"/>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72" name="TextBox 271">
              <a:extLst>
                <a:ext uri="{FF2B5EF4-FFF2-40B4-BE49-F238E27FC236}">
                  <a16:creationId xmlns:a16="http://schemas.microsoft.com/office/drawing/2014/main" id="{3B9E3759-A0B6-4BE9-BC6A-B2D6C309321C}"/>
                </a:ext>
              </a:extLst>
            </p:cNvPr>
            <p:cNvSpPr txBox="1"/>
            <p:nvPr/>
          </p:nvSpPr>
          <p:spPr>
            <a:xfrm>
              <a:off x="3783045" y="3391489"/>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3</a:t>
              </a:r>
            </a:p>
          </p:txBody>
        </p:sp>
      </p:grpSp>
      <p:grpSp>
        <p:nvGrpSpPr>
          <p:cNvPr id="273" name="Group 272">
            <a:extLst>
              <a:ext uri="{FF2B5EF4-FFF2-40B4-BE49-F238E27FC236}">
                <a16:creationId xmlns:a16="http://schemas.microsoft.com/office/drawing/2014/main" id="{5312AFB5-11DB-4FA6-9513-07A72E56F241}"/>
              </a:ext>
            </a:extLst>
          </p:cNvPr>
          <p:cNvGrpSpPr/>
          <p:nvPr/>
        </p:nvGrpSpPr>
        <p:grpSpPr>
          <a:xfrm>
            <a:off x="8127267" y="3163635"/>
            <a:ext cx="139700" cy="225703"/>
            <a:chOff x="3784601" y="3392349"/>
            <a:chExt cx="139700" cy="225703"/>
          </a:xfrm>
        </p:grpSpPr>
        <p:sp>
          <p:nvSpPr>
            <p:cNvPr id="274" name="Oval 273">
              <a:extLst>
                <a:ext uri="{FF2B5EF4-FFF2-40B4-BE49-F238E27FC236}">
                  <a16:creationId xmlns:a16="http://schemas.microsoft.com/office/drawing/2014/main" id="{09AA67F5-499E-44B0-853B-138DB937AC46}"/>
                </a:ext>
              </a:extLst>
            </p:cNvPr>
            <p:cNvSpPr/>
            <p:nvPr/>
          </p:nvSpPr>
          <p:spPr>
            <a:xfrm>
              <a:off x="3792570" y="3441700"/>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75" name="TextBox 274">
              <a:extLst>
                <a:ext uri="{FF2B5EF4-FFF2-40B4-BE49-F238E27FC236}">
                  <a16:creationId xmlns:a16="http://schemas.microsoft.com/office/drawing/2014/main" id="{31FDB208-4BA0-48F2-AC49-31F58DD3F34C}"/>
                </a:ext>
              </a:extLst>
            </p:cNvPr>
            <p:cNvSpPr txBox="1"/>
            <p:nvPr/>
          </p:nvSpPr>
          <p:spPr>
            <a:xfrm>
              <a:off x="3784601" y="3392349"/>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7</a:t>
              </a:r>
            </a:p>
          </p:txBody>
        </p:sp>
      </p:grpSp>
      <p:grpSp>
        <p:nvGrpSpPr>
          <p:cNvPr id="276" name="Group 275">
            <a:extLst>
              <a:ext uri="{FF2B5EF4-FFF2-40B4-BE49-F238E27FC236}">
                <a16:creationId xmlns:a16="http://schemas.microsoft.com/office/drawing/2014/main" id="{7EDDAF87-4F96-4B99-BF4C-1490B62519E8}"/>
              </a:ext>
            </a:extLst>
          </p:cNvPr>
          <p:cNvGrpSpPr/>
          <p:nvPr/>
        </p:nvGrpSpPr>
        <p:grpSpPr>
          <a:xfrm>
            <a:off x="8442215" y="2768112"/>
            <a:ext cx="139700" cy="225703"/>
            <a:chOff x="3792570" y="3390333"/>
            <a:chExt cx="139700" cy="225703"/>
          </a:xfrm>
        </p:grpSpPr>
        <p:sp>
          <p:nvSpPr>
            <p:cNvPr id="277" name="Oval 276">
              <a:extLst>
                <a:ext uri="{FF2B5EF4-FFF2-40B4-BE49-F238E27FC236}">
                  <a16:creationId xmlns:a16="http://schemas.microsoft.com/office/drawing/2014/main" id="{FAB8A0E6-EA1E-4CC3-8FC8-957B80779C88}"/>
                </a:ext>
              </a:extLst>
            </p:cNvPr>
            <p:cNvSpPr/>
            <p:nvPr/>
          </p:nvSpPr>
          <p:spPr>
            <a:xfrm>
              <a:off x="3792570" y="3441700"/>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78" name="TextBox 277">
              <a:extLst>
                <a:ext uri="{FF2B5EF4-FFF2-40B4-BE49-F238E27FC236}">
                  <a16:creationId xmlns:a16="http://schemas.microsoft.com/office/drawing/2014/main" id="{27EE68DF-9CAF-4F4E-B71F-EAE61AB63F62}"/>
                </a:ext>
              </a:extLst>
            </p:cNvPr>
            <p:cNvSpPr txBox="1"/>
            <p:nvPr/>
          </p:nvSpPr>
          <p:spPr>
            <a:xfrm>
              <a:off x="3792570" y="3390333"/>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5</a:t>
              </a:r>
            </a:p>
          </p:txBody>
        </p:sp>
      </p:grpSp>
      <p:grpSp>
        <p:nvGrpSpPr>
          <p:cNvPr id="279" name="Group 278">
            <a:extLst>
              <a:ext uri="{FF2B5EF4-FFF2-40B4-BE49-F238E27FC236}">
                <a16:creationId xmlns:a16="http://schemas.microsoft.com/office/drawing/2014/main" id="{58D484F4-ED71-4238-85C1-8E300DD5D368}"/>
              </a:ext>
            </a:extLst>
          </p:cNvPr>
          <p:cNvGrpSpPr/>
          <p:nvPr/>
        </p:nvGrpSpPr>
        <p:grpSpPr>
          <a:xfrm>
            <a:off x="7609793" y="4179752"/>
            <a:ext cx="220660" cy="225703"/>
            <a:chOff x="3744945" y="3395582"/>
            <a:chExt cx="220660" cy="225703"/>
          </a:xfrm>
        </p:grpSpPr>
        <p:sp>
          <p:nvSpPr>
            <p:cNvPr id="280" name="Oval 279">
              <a:extLst>
                <a:ext uri="{FF2B5EF4-FFF2-40B4-BE49-F238E27FC236}">
                  <a16:creationId xmlns:a16="http://schemas.microsoft.com/office/drawing/2014/main" id="{C6ED6F46-B346-4D91-9ADD-3ADDF1178D1D}"/>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81" name="TextBox 280">
              <a:extLst>
                <a:ext uri="{FF2B5EF4-FFF2-40B4-BE49-F238E27FC236}">
                  <a16:creationId xmlns:a16="http://schemas.microsoft.com/office/drawing/2014/main" id="{2F4ED9C5-14E7-4549-8991-DA81D49C0AC8}"/>
                </a:ext>
              </a:extLst>
            </p:cNvPr>
            <p:cNvSpPr txBox="1"/>
            <p:nvPr/>
          </p:nvSpPr>
          <p:spPr>
            <a:xfrm>
              <a:off x="3744945" y="3395582"/>
              <a:ext cx="22066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11</a:t>
              </a:r>
            </a:p>
          </p:txBody>
        </p:sp>
      </p:grpSp>
      <p:grpSp>
        <p:nvGrpSpPr>
          <p:cNvPr id="282" name="Group 281">
            <a:extLst>
              <a:ext uri="{FF2B5EF4-FFF2-40B4-BE49-F238E27FC236}">
                <a16:creationId xmlns:a16="http://schemas.microsoft.com/office/drawing/2014/main" id="{1C97C02B-E223-46F7-AA7F-902775726C56}"/>
              </a:ext>
            </a:extLst>
          </p:cNvPr>
          <p:cNvGrpSpPr/>
          <p:nvPr/>
        </p:nvGrpSpPr>
        <p:grpSpPr>
          <a:xfrm>
            <a:off x="7714690" y="4267374"/>
            <a:ext cx="241859" cy="225703"/>
            <a:chOff x="3729069" y="3389232"/>
            <a:chExt cx="241859" cy="225703"/>
          </a:xfrm>
        </p:grpSpPr>
        <p:sp>
          <p:nvSpPr>
            <p:cNvPr id="283" name="Oval 282">
              <a:extLst>
                <a:ext uri="{FF2B5EF4-FFF2-40B4-BE49-F238E27FC236}">
                  <a16:creationId xmlns:a16="http://schemas.microsoft.com/office/drawing/2014/main" id="{B257B394-A8A7-44F5-8A7D-7F6E9D90EC9F}"/>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84" name="TextBox 283">
              <a:extLst>
                <a:ext uri="{FF2B5EF4-FFF2-40B4-BE49-F238E27FC236}">
                  <a16:creationId xmlns:a16="http://schemas.microsoft.com/office/drawing/2014/main" id="{F5CA4869-53AB-4935-8BEC-CD02111CAC4F}"/>
                </a:ext>
              </a:extLst>
            </p:cNvPr>
            <p:cNvSpPr txBox="1"/>
            <p:nvPr/>
          </p:nvSpPr>
          <p:spPr>
            <a:xfrm>
              <a:off x="3729069" y="3389232"/>
              <a:ext cx="241859"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12</a:t>
              </a:r>
            </a:p>
          </p:txBody>
        </p:sp>
      </p:grpSp>
      <p:sp>
        <p:nvSpPr>
          <p:cNvPr id="285" name="Oval 284">
            <a:extLst>
              <a:ext uri="{FF2B5EF4-FFF2-40B4-BE49-F238E27FC236}">
                <a16:creationId xmlns:a16="http://schemas.microsoft.com/office/drawing/2014/main" id="{22DC0A5A-2982-445E-8CE0-8D58E1696070}"/>
              </a:ext>
            </a:extLst>
          </p:cNvPr>
          <p:cNvSpPr/>
          <p:nvPr/>
        </p:nvSpPr>
        <p:spPr>
          <a:xfrm>
            <a:off x="7083487" y="4225870"/>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86" name="TextBox 285">
            <a:extLst>
              <a:ext uri="{FF2B5EF4-FFF2-40B4-BE49-F238E27FC236}">
                <a16:creationId xmlns:a16="http://schemas.microsoft.com/office/drawing/2014/main" id="{5FBC6525-6E9D-4B16-87A6-F81367125D8D}"/>
              </a:ext>
            </a:extLst>
          </p:cNvPr>
          <p:cNvSpPr txBox="1"/>
          <p:nvPr/>
        </p:nvSpPr>
        <p:spPr>
          <a:xfrm>
            <a:off x="7071035" y="4170227"/>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8</a:t>
            </a:r>
          </a:p>
        </p:txBody>
      </p:sp>
      <p:sp>
        <p:nvSpPr>
          <p:cNvPr id="287" name="Oval 286">
            <a:extLst>
              <a:ext uri="{FF2B5EF4-FFF2-40B4-BE49-F238E27FC236}">
                <a16:creationId xmlns:a16="http://schemas.microsoft.com/office/drawing/2014/main" id="{18435B97-B61B-471C-81E4-093261BB3834}"/>
              </a:ext>
            </a:extLst>
          </p:cNvPr>
          <p:cNvSpPr/>
          <p:nvPr/>
        </p:nvSpPr>
        <p:spPr>
          <a:xfrm>
            <a:off x="6577478" y="4267374"/>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88" name="Oval 287">
            <a:extLst>
              <a:ext uri="{FF2B5EF4-FFF2-40B4-BE49-F238E27FC236}">
                <a16:creationId xmlns:a16="http://schemas.microsoft.com/office/drawing/2014/main" id="{ED195154-9C07-40BF-A3CC-23FDE05D634F}"/>
              </a:ext>
            </a:extLst>
          </p:cNvPr>
          <p:cNvSpPr/>
          <p:nvPr/>
        </p:nvSpPr>
        <p:spPr>
          <a:xfrm>
            <a:off x="6477496" y="4328790"/>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89" name="TextBox 288">
            <a:extLst>
              <a:ext uri="{FF2B5EF4-FFF2-40B4-BE49-F238E27FC236}">
                <a16:creationId xmlns:a16="http://schemas.microsoft.com/office/drawing/2014/main" id="{74EF297C-5D53-423A-AB3F-E872B122BDB3}"/>
              </a:ext>
            </a:extLst>
          </p:cNvPr>
          <p:cNvSpPr txBox="1"/>
          <p:nvPr/>
        </p:nvSpPr>
        <p:spPr>
          <a:xfrm>
            <a:off x="6559860" y="4209191"/>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6</a:t>
            </a:r>
          </a:p>
        </p:txBody>
      </p:sp>
      <p:sp>
        <p:nvSpPr>
          <p:cNvPr id="290" name="TextBox 289">
            <a:extLst>
              <a:ext uri="{FF2B5EF4-FFF2-40B4-BE49-F238E27FC236}">
                <a16:creationId xmlns:a16="http://schemas.microsoft.com/office/drawing/2014/main" id="{7CAEF224-5C8C-4B21-8B81-E8AC63D90C1D}"/>
              </a:ext>
            </a:extLst>
          </p:cNvPr>
          <p:cNvSpPr txBox="1"/>
          <p:nvPr/>
        </p:nvSpPr>
        <p:spPr>
          <a:xfrm>
            <a:off x="6469217" y="4286254"/>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7</a:t>
            </a:r>
          </a:p>
        </p:txBody>
      </p:sp>
      <p:sp>
        <p:nvSpPr>
          <p:cNvPr id="291" name="Oval 290">
            <a:extLst>
              <a:ext uri="{FF2B5EF4-FFF2-40B4-BE49-F238E27FC236}">
                <a16:creationId xmlns:a16="http://schemas.microsoft.com/office/drawing/2014/main" id="{9B0FAB31-0E9A-4A00-8B3E-AA004475FC72}"/>
              </a:ext>
            </a:extLst>
          </p:cNvPr>
          <p:cNvSpPr/>
          <p:nvPr/>
        </p:nvSpPr>
        <p:spPr>
          <a:xfrm>
            <a:off x="6678954" y="4267374"/>
            <a:ext cx="131731" cy="131731"/>
          </a:xfrm>
          <a:prstGeom prst="ellipse">
            <a:avLst/>
          </a:prstGeom>
          <a:solidFill>
            <a:srgbClr val="FF0000"/>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92" name="TextBox 291">
            <a:extLst>
              <a:ext uri="{FF2B5EF4-FFF2-40B4-BE49-F238E27FC236}">
                <a16:creationId xmlns:a16="http://schemas.microsoft.com/office/drawing/2014/main" id="{FCC03333-738C-4C6E-AEA1-74C5A25E7DC5}"/>
              </a:ext>
            </a:extLst>
          </p:cNvPr>
          <p:cNvSpPr txBox="1"/>
          <p:nvPr/>
        </p:nvSpPr>
        <p:spPr>
          <a:xfrm>
            <a:off x="6670985" y="4211096"/>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2</a:t>
            </a:r>
          </a:p>
        </p:txBody>
      </p:sp>
      <p:sp>
        <p:nvSpPr>
          <p:cNvPr id="293" name="Oval 292">
            <a:extLst>
              <a:ext uri="{FF2B5EF4-FFF2-40B4-BE49-F238E27FC236}">
                <a16:creationId xmlns:a16="http://schemas.microsoft.com/office/drawing/2014/main" id="{9EA5D697-F557-4403-81AE-0131C2C7F46B}"/>
              </a:ext>
            </a:extLst>
          </p:cNvPr>
          <p:cNvSpPr/>
          <p:nvPr/>
        </p:nvSpPr>
        <p:spPr>
          <a:xfrm>
            <a:off x="7515534" y="4328790"/>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94" name="Oval 293">
            <a:extLst>
              <a:ext uri="{FF2B5EF4-FFF2-40B4-BE49-F238E27FC236}">
                <a16:creationId xmlns:a16="http://schemas.microsoft.com/office/drawing/2014/main" id="{B8A7B2A5-F21B-45CE-83A5-1F31B0643C2F}"/>
              </a:ext>
            </a:extLst>
          </p:cNvPr>
          <p:cNvSpPr/>
          <p:nvPr/>
        </p:nvSpPr>
        <p:spPr>
          <a:xfrm>
            <a:off x="7358840" y="4427211"/>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95" name="Oval 294">
            <a:extLst>
              <a:ext uri="{FF2B5EF4-FFF2-40B4-BE49-F238E27FC236}">
                <a16:creationId xmlns:a16="http://schemas.microsoft.com/office/drawing/2014/main" id="{B062B908-2BEC-4670-93C3-9B1B29689916}"/>
              </a:ext>
            </a:extLst>
          </p:cNvPr>
          <p:cNvSpPr/>
          <p:nvPr/>
        </p:nvSpPr>
        <p:spPr>
          <a:xfrm>
            <a:off x="7631390" y="4357601"/>
            <a:ext cx="131731" cy="131731"/>
          </a:xfrm>
          <a:prstGeom prst="ellipse">
            <a:avLst/>
          </a:prstGeom>
          <a:solidFill>
            <a:srgbClr val="FF0000"/>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96" name="Oval 295">
            <a:extLst>
              <a:ext uri="{FF2B5EF4-FFF2-40B4-BE49-F238E27FC236}">
                <a16:creationId xmlns:a16="http://schemas.microsoft.com/office/drawing/2014/main" id="{C3A0C6FE-CBEF-4C35-866E-20AC266E4171}"/>
              </a:ext>
            </a:extLst>
          </p:cNvPr>
          <p:cNvSpPr/>
          <p:nvPr/>
        </p:nvSpPr>
        <p:spPr>
          <a:xfrm>
            <a:off x="7083487" y="4816014"/>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97" name="Oval 296">
            <a:extLst>
              <a:ext uri="{FF2B5EF4-FFF2-40B4-BE49-F238E27FC236}">
                <a16:creationId xmlns:a16="http://schemas.microsoft.com/office/drawing/2014/main" id="{222B4834-722E-4575-BAE9-B268BB3FA202}"/>
              </a:ext>
            </a:extLst>
          </p:cNvPr>
          <p:cNvSpPr/>
          <p:nvPr/>
        </p:nvSpPr>
        <p:spPr>
          <a:xfrm>
            <a:off x="7017621" y="4636335"/>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98" name="Oval 297">
            <a:extLst>
              <a:ext uri="{FF2B5EF4-FFF2-40B4-BE49-F238E27FC236}">
                <a16:creationId xmlns:a16="http://schemas.microsoft.com/office/drawing/2014/main" id="{F5866FDD-4A3D-4803-820B-C0BE5AE9F7F7}"/>
              </a:ext>
            </a:extLst>
          </p:cNvPr>
          <p:cNvSpPr/>
          <p:nvPr/>
        </p:nvSpPr>
        <p:spPr>
          <a:xfrm>
            <a:off x="6963836" y="4741286"/>
            <a:ext cx="131731" cy="131731"/>
          </a:xfrm>
          <a:prstGeom prst="ellipse">
            <a:avLst/>
          </a:prstGeom>
          <a:solidFill>
            <a:srgbClr val="1168AD"/>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299" name="TextBox 298">
            <a:extLst>
              <a:ext uri="{FF2B5EF4-FFF2-40B4-BE49-F238E27FC236}">
                <a16:creationId xmlns:a16="http://schemas.microsoft.com/office/drawing/2014/main" id="{0F4D408A-D79F-4E22-86BF-23A004B0BF2E}"/>
              </a:ext>
            </a:extLst>
          </p:cNvPr>
          <p:cNvSpPr txBox="1"/>
          <p:nvPr/>
        </p:nvSpPr>
        <p:spPr>
          <a:xfrm>
            <a:off x="7347260" y="4374796"/>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9</a:t>
            </a:r>
          </a:p>
        </p:txBody>
      </p:sp>
      <p:sp>
        <p:nvSpPr>
          <p:cNvPr id="300" name="TextBox 299">
            <a:extLst>
              <a:ext uri="{FF2B5EF4-FFF2-40B4-BE49-F238E27FC236}">
                <a16:creationId xmlns:a16="http://schemas.microsoft.com/office/drawing/2014/main" id="{070EAB64-4382-45BF-BFDF-1C1E7BA15C45}"/>
              </a:ext>
            </a:extLst>
          </p:cNvPr>
          <p:cNvSpPr txBox="1"/>
          <p:nvPr/>
        </p:nvSpPr>
        <p:spPr>
          <a:xfrm>
            <a:off x="7491690" y="4276729"/>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4</a:t>
            </a:r>
          </a:p>
        </p:txBody>
      </p:sp>
      <p:sp>
        <p:nvSpPr>
          <p:cNvPr id="301" name="TextBox 300">
            <a:extLst>
              <a:ext uri="{FF2B5EF4-FFF2-40B4-BE49-F238E27FC236}">
                <a16:creationId xmlns:a16="http://schemas.microsoft.com/office/drawing/2014/main" id="{BAF0355F-B190-491D-973B-0B473DA51DED}"/>
              </a:ext>
            </a:extLst>
          </p:cNvPr>
          <p:cNvSpPr txBox="1"/>
          <p:nvPr/>
        </p:nvSpPr>
        <p:spPr>
          <a:xfrm>
            <a:off x="7634827" y="4304834"/>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a:t>
            </a:r>
          </a:p>
        </p:txBody>
      </p:sp>
      <p:sp>
        <p:nvSpPr>
          <p:cNvPr id="302" name="TextBox 301">
            <a:extLst>
              <a:ext uri="{FF2B5EF4-FFF2-40B4-BE49-F238E27FC236}">
                <a16:creationId xmlns:a16="http://schemas.microsoft.com/office/drawing/2014/main" id="{1DE28543-0755-4D78-9421-955C793E115A}"/>
              </a:ext>
            </a:extLst>
          </p:cNvPr>
          <p:cNvSpPr txBox="1"/>
          <p:nvPr/>
        </p:nvSpPr>
        <p:spPr>
          <a:xfrm>
            <a:off x="7008286" y="4581959"/>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a:t>
            </a:r>
          </a:p>
        </p:txBody>
      </p:sp>
      <p:sp>
        <p:nvSpPr>
          <p:cNvPr id="303" name="TextBox 302">
            <a:extLst>
              <a:ext uri="{FF2B5EF4-FFF2-40B4-BE49-F238E27FC236}">
                <a16:creationId xmlns:a16="http://schemas.microsoft.com/office/drawing/2014/main" id="{197C3026-32B5-40E2-A417-BB7CECEFA37C}"/>
              </a:ext>
            </a:extLst>
          </p:cNvPr>
          <p:cNvSpPr txBox="1"/>
          <p:nvPr/>
        </p:nvSpPr>
        <p:spPr>
          <a:xfrm>
            <a:off x="7073962" y="4761956"/>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2</a:t>
            </a:r>
          </a:p>
        </p:txBody>
      </p:sp>
      <p:sp>
        <p:nvSpPr>
          <p:cNvPr id="304" name="Oval 303">
            <a:extLst>
              <a:ext uri="{FF2B5EF4-FFF2-40B4-BE49-F238E27FC236}">
                <a16:creationId xmlns:a16="http://schemas.microsoft.com/office/drawing/2014/main" id="{976908CF-6995-493D-84C2-45C46F44D027}"/>
              </a:ext>
            </a:extLst>
          </p:cNvPr>
          <p:cNvSpPr/>
          <p:nvPr/>
        </p:nvSpPr>
        <p:spPr>
          <a:xfrm>
            <a:off x="6461312" y="3849473"/>
            <a:ext cx="131731" cy="131731"/>
          </a:xfrm>
          <a:prstGeom prst="ellipse">
            <a:avLst/>
          </a:prstGeom>
          <a:solidFill>
            <a:srgbClr val="1168AD">
              <a:lumMod val="60000"/>
              <a:lumOff val="40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05" name="TextBox 304">
            <a:extLst>
              <a:ext uri="{FF2B5EF4-FFF2-40B4-BE49-F238E27FC236}">
                <a16:creationId xmlns:a16="http://schemas.microsoft.com/office/drawing/2014/main" id="{E965B208-AA40-4E81-AEB5-45F83BFD2651}"/>
              </a:ext>
            </a:extLst>
          </p:cNvPr>
          <p:cNvSpPr txBox="1"/>
          <p:nvPr/>
        </p:nvSpPr>
        <p:spPr>
          <a:xfrm>
            <a:off x="6443818" y="3800757"/>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4</a:t>
            </a:r>
          </a:p>
        </p:txBody>
      </p:sp>
      <p:sp>
        <p:nvSpPr>
          <p:cNvPr id="306" name="Oval 305">
            <a:extLst>
              <a:ext uri="{FF2B5EF4-FFF2-40B4-BE49-F238E27FC236}">
                <a16:creationId xmlns:a16="http://schemas.microsoft.com/office/drawing/2014/main" id="{375F6F44-AE7A-4169-A751-F19E86BD6BCB}"/>
              </a:ext>
            </a:extLst>
          </p:cNvPr>
          <p:cNvSpPr/>
          <p:nvPr/>
        </p:nvSpPr>
        <p:spPr>
          <a:xfrm>
            <a:off x="7646460" y="5588835"/>
            <a:ext cx="131731" cy="131731"/>
          </a:xfrm>
          <a:prstGeom prst="ellipse">
            <a:avLst/>
          </a:prstGeom>
          <a:solidFill>
            <a:srgbClr val="1168AD"/>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07" name="TextBox 306">
            <a:extLst>
              <a:ext uri="{FF2B5EF4-FFF2-40B4-BE49-F238E27FC236}">
                <a16:creationId xmlns:a16="http://schemas.microsoft.com/office/drawing/2014/main" id="{ECDBDC02-ADFB-4828-807B-C0BF1F415E59}"/>
              </a:ext>
            </a:extLst>
          </p:cNvPr>
          <p:cNvSpPr txBox="1"/>
          <p:nvPr/>
        </p:nvSpPr>
        <p:spPr>
          <a:xfrm>
            <a:off x="7626694" y="5532073"/>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a:t>
            </a:r>
          </a:p>
        </p:txBody>
      </p:sp>
      <p:sp>
        <p:nvSpPr>
          <p:cNvPr id="308" name="Oval 307">
            <a:extLst>
              <a:ext uri="{FF2B5EF4-FFF2-40B4-BE49-F238E27FC236}">
                <a16:creationId xmlns:a16="http://schemas.microsoft.com/office/drawing/2014/main" id="{7734F7E9-2E5E-4510-A044-7B0C07DCF561}"/>
              </a:ext>
            </a:extLst>
          </p:cNvPr>
          <p:cNvSpPr/>
          <p:nvPr/>
        </p:nvSpPr>
        <p:spPr>
          <a:xfrm>
            <a:off x="5344773" y="4989467"/>
            <a:ext cx="131731" cy="131731"/>
          </a:xfrm>
          <a:prstGeom prst="ellipse">
            <a:avLst/>
          </a:prstGeom>
          <a:solidFill>
            <a:srgbClr val="1168AD"/>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grpSp>
        <p:nvGrpSpPr>
          <p:cNvPr id="309" name="Group 308">
            <a:extLst>
              <a:ext uri="{FF2B5EF4-FFF2-40B4-BE49-F238E27FC236}">
                <a16:creationId xmlns:a16="http://schemas.microsoft.com/office/drawing/2014/main" id="{0D746907-C325-4267-B28F-82AB406A51A6}"/>
              </a:ext>
            </a:extLst>
          </p:cNvPr>
          <p:cNvGrpSpPr/>
          <p:nvPr/>
        </p:nvGrpSpPr>
        <p:grpSpPr>
          <a:xfrm>
            <a:off x="4825679" y="4999193"/>
            <a:ext cx="271431" cy="225703"/>
            <a:chOff x="3718414" y="3386797"/>
            <a:chExt cx="271431" cy="225703"/>
          </a:xfrm>
        </p:grpSpPr>
        <p:sp>
          <p:nvSpPr>
            <p:cNvPr id="310" name="Oval 309">
              <a:extLst>
                <a:ext uri="{FF2B5EF4-FFF2-40B4-BE49-F238E27FC236}">
                  <a16:creationId xmlns:a16="http://schemas.microsoft.com/office/drawing/2014/main" id="{23494C11-D328-4AC1-AD7F-8978319036BB}"/>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11" name="TextBox 310">
              <a:extLst>
                <a:ext uri="{FF2B5EF4-FFF2-40B4-BE49-F238E27FC236}">
                  <a16:creationId xmlns:a16="http://schemas.microsoft.com/office/drawing/2014/main" id="{62537952-4814-494A-BEFC-A5B3FC15B5B9}"/>
                </a:ext>
              </a:extLst>
            </p:cNvPr>
            <p:cNvSpPr txBox="1"/>
            <p:nvPr/>
          </p:nvSpPr>
          <p:spPr>
            <a:xfrm>
              <a:off x="3718414" y="3386797"/>
              <a:ext cx="271431"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18</a:t>
              </a:r>
            </a:p>
          </p:txBody>
        </p:sp>
      </p:grpSp>
      <p:grpSp>
        <p:nvGrpSpPr>
          <p:cNvPr id="312" name="Group 311">
            <a:extLst>
              <a:ext uri="{FF2B5EF4-FFF2-40B4-BE49-F238E27FC236}">
                <a16:creationId xmlns:a16="http://schemas.microsoft.com/office/drawing/2014/main" id="{F52EAC0E-CFE4-4650-9452-94BD04AC406A}"/>
              </a:ext>
            </a:extLst>
          </p:cNvPr>
          <p:cNvGrpSpPr/>
          <p:nvPr/>
        </p:nvGrpSpPr>
        <p:grpSpPr>
          <a:xfrm>
            <a:off x="4968128" y="5072975"/>
            <a:ext cx="271431" cy="225703"/>
            <a:chOff x="3713194" y="3389232"/>
            <a:chExt cx="271431" cy="225703"/>
          </a:xfrm>
        </p:grpSpPr>
        <p:sp>
          <p:nvSpPr>
            <p:cNvPr id="313" name="Oval 312">
              <a:extLst>
                <a:ext uri="{FF2B5EF4-FFF2-40B4-BE49-F238E27FC236}">
                  <a16:creationId xmlns:a16="http://schemas.microsoft.com/office/drawing/2014/main" id="{84ED483D-91C4-423D-BDA8-3CF114BB2C93}"/>
                </a:ext>
              </a:extLst>
            </p:cNvPr>
            <p:cNvSpPr/>
            <p:nvPr/>
          </p:nvSpPr>
          <p:spPr>
            <a:xfrm>
              <a:off x="3792570" y="3441700"/>
              <a:ext cx="131731" cy="131731"/>
            </a:xfrm>
            <a:prstGeom prst="ellipse">
              <a:avLst/>
            </a:prstGeom>
            <a:solidFill>
              <a:srgbClr val="53585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14" name="TextBox 313">
              <a:extLst>
                <a:ext uri="{FF2B5EF4-FFF2-40B4-BE49-F238E27FC236}">
                  <a16:creationId xmlns:a16="http://schemas.microsoft.com/office/drawing/2014/main" id="{CECEDDA5-F3F3-4576-BECB-117E09DAB81E}"/>
                </a:ext>
              </a:extLst>
            </p:cNvPr>
            <p:cNvSpPr txBox="1"/>
            <p:nvPr/>
          </p:nvSpPr>
          <p:spPr>
            <a:xfrm>
              <a:off x="3713194" y="3389232"/>
              <a:ext cx="271431"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19</a:t>
              </a:r>
            </a:p>
          </p:txBody>
        </p:sp>
      </p:grpSp>
      <p:sp>
        <p:nvSpPr>
          <p:cNvPr id="315" name="Oval 314">
            <a:extLst>
              <a:ext uri="{FF2B5EF4-FFF2-40B4-BE49-F238E27FC236}">
                <a16:creationId xmlns:a16="http://schemas.microsoft.com/office/drawing/2014/main" id="{09D588C1-677E-436C-8C06-CA477A30099E}"/>
              </a:ext>
            </a:extLst>
          </p:cNvPr>
          <p:cNvSpPr/>
          <p:nvPr/>
        </p:nvSpPr>
        <p:spPr>
          <a:xfrm>
            <a:off x="5002992" y="4988230"/>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16" name="Oval 315">
            <a:extLst>
              <a:ext uri="{FF2B5EF4-FFF2-40B4-BE49-F238E27FC236}">
                <a16:creationId xmlns:a16="http://schemas.microsoft.com/office/drawing/2014/main" id="{DED3DAFC-3BC5-4EAC-918D-E34452BF1EC9}"/>
              </a:ext>
            </a:extLst>
          </p:cNvPr>
          <p:cNvSpPr/>
          <p:nvPr/>
        </p:nvSpPr>
        <p:spPr>
          <a:xfrm>
            <a:off x="4968128" y="4869897"/>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17" name="Oval 316">
            <a:extLst>
              <a:ext uri="{FF2B5EF4-FFF2-40B4-BE49-F238E27FC236}">
                <a16:creationId xmlns:a16="http://schemas.microsoft.com/office/drawing/2014/main" id="{A6D28C18-3055-4438-8420-976D0E18193F}"/>
              </a:ext>
            </a:extLst>
          </p:cNvPr>
          <p:cNvSpPr/>
          <p:nvPr/>
        </p:nvSpPr>
        <p:spPr>
          <a:xfrm>
            <a:off x="5115798" y="5007109"/>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18" name="Oval 317">
            <a:extLst>
              <a:ext uri="{FF2B5EF4-FFF2-40B4-BE49-F238E27FC236}">
                <a16:creationId xmlns:a16="http://schemas.microsoft.com/office/drawing/2014/main" id="{BECE7885-D201-49E5-BC39-89F6B2001EFB}"/>
              </a:ext>
            </a:extLst>
          </p:cNvPr>
          <p:cNvSpPr/>
          <p:nvPr/>
        </p:nvSpPr>
        <p:spPr>
          <a:xfrm>
            <a:off x="5146551" y="4894257"/>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19" name="Oval 318">
            <a:extLst>
              <a:ext uri="{FF2B5EF4-FFF2-40B4-BE49-F238E27FC236}">
                <a16:creationId xmlns:a16="http://schemas.microsoft.com/office/drawing/2014/main" id="{C456D491-AE11-49B6-A81D-5439C1C3A0E7}"/>
              </a:ext>
            </a:extLst>
          </p:cNvPr>
          <p:cNvSpPr/>
          <p:nvPr/>
        </p:nvSpPr>
        <p:spPr>
          <a:xfrm>
            <a:off x="5267201" y="4894257"/>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20" name="TextBox 319">
            <a:extLst>
              <a:ext uri="{FF2B5EF4-FFF2-40B4-BE49-F238E27FC236}">
                <a16:creationId xmlns:a16="http://schemas.microsoft.com/office/drawing/2014/main" id="{9AEC6628-1BB4-4811-846D-64FF870A08AB}"/>
              </a:ext>
            </a:extLst>
          </p:cNvPr>
          <p:cNvSpPr txBox="1"/>
          <p:nvPr/>
        </p:nvSpPr>
        <p:spPr>
          <a:xfrm>
            <a:off x="4899835" y="4815238"/>
            <a:ext cx="246716"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10</a:t>
            </a:r>
          </a:p>
        </p:txBody>
      </p:sp>
      <p:sp>
        <p:nvSpPr>
          <p:cNvPr id="321" name="TextBox 320">
            <a:extLst>
              <a:ext uri="{FF2B5EF4-FFF2-40B4-BE49-F238E27FC236}">
                <a16:creationId xmlns:a16="http://schemas.microsoft.com/office/drawing/2014/main" id="{F4C1D27C-7624-4E82-A8E7-50F17F2AD374}"/>
              </a:ext>
            </a:extLst>
          </p:cNvPr>
          <p:cNvSpPr txBox="1"/>
          <p:nvPr/>
        </p:nvSpPr>
        <p:spPr>
          <a:xfrm>
            <a:off x="4934948" y="4937614"/>
            <a:ext cx="246716"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11</a:t>
            </a:r>
          </a:p>
        </p:txBody>
      </p:sp>
      <p:sp>
        <p:nvSpPr>
          <p:cNvPr id="322" name="TextBox 321">
            <a:extLst>
              <a:ext uri="{FF2B5EF4-FFF2-40B4-BE49-F238E27FC236}">
                <a16:creationId xmlns:a16="http://schemas.microsoft.com/office/drawing/2014/main" id="{B4032200-2FF4-409D-856A-1BB3B6CE6717}"/>
              </a:ext>
            </a:extLst>
          </p:cNvPr>
          <p:cNvSpPr txBox="1"/>
          <p:nvPr/>
        </p:nvSpPr>
        <p:spPr>
          <a:xfrm>
            <a:off x="5046819" y="4960123"/>
            <a:ext cx="246716"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14</a:t>
            </a:r>
          </a:p>
        </p:txBody>
      </p:sp>
      <p:sp>
        <p:nvSpPr>
          <p:cNvPr id="323" name="TextBox 322">
            <a:extLst>
              <a:ext uri="{FF2B5EF4-FFF2-40B4-BE49-F238E27FC236}">
                <a16:creationId xmlns:a16="http://schemas.microsoft.com/office/drawing/2014/main" id="{C30AA517-7BB4-49CB-BABD-0C593C1A77D5}"/>
              </a:ext>
            </a:extLst>
          </p:cNvPr>
          <p:cNvSpPr txBox="1"/>
          <p:nvPr/>
        </p:nvSpPr>
        <p:spPr>
          <a:xfrm>
            <a:off x="5086351" y="4847272"/>
            <a:ext cx="246716"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9</a:t>
            </a:r>
          </a:p>
        </p:txBody>
      </p:sp>
      <p:sp>
        <p:nvSpPr>
          <p:cNvPr id="324" name="TextBox 323">
            <a:extLst>
              <a:ext uri="{FF2B5EF4-FFF2-40B4-BE49-F238E27FC236}">
                <a16:creationId xmlns:a16="http://schemas.microsoft.com/office/drawing/2014/main" id="{0BBC01B9-99C8-4145-ACAA-BC11DEBC423D}"/>
              </a:ext>
            </a:extLst>
          </p:cNvPr>
          <p:cNvSpPr txBox="1"/>
          <p:nvPr/>
        </p:nvSpPr>
        <p:spPr>
          <a:xfrm>
            <a:off x="5201962" y="4847271"/>
            <a:ext cx="246716"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12</a:t>
            </a:r>
          </a:p>
        </p:txBody>
      </p:sp>
      <p:sp>
        <p:nvSpPr>
          <p:cNvPr id="325" name="TextBox 324">
            <a:extLst>
              <a:ext uri="{FF2B5EF4-FFF2-40B4-BE49-F238E27FC236}">
                <a16:creationId xmlns:a16="http://schemas.microsoft.com/office/drawing/2014/main" id="{1852BE46-CBC0-4069-9E60-FD6D8AE78B44}"/>
              </a:ext>
            </a:extLst>
          </p:cNvPr>
          <p:cNvSpPr txBox="1"/>
          <p:nvPr/>
        </p:nvSpPr>
        <p:spPr>
          <a:xfrm>
            <a:off x="5284010" y="4937899"/>
            <a:ext cx="246716"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4</a:t>
            </a:r>
          </a:p>
        </p:txBody>
      </p:sp>
      <p:sp>
        <p:nvSpPr>
          <p:cNvPr id="326" name="Oval 325">
            <a:extLst>
              <a:ext uri="{FF2B5EF4-FFF2-40B4-BE49-F238E27FC236}">
                <a16:creationId xmlns:a16="http://schemas.microsoft.com/office/drawing/2014/main" id="{13184514-58CE-4216-A053-DC8E749F946C}"/>
              </a:ext>
            </a:extLst>
          </p:cNvPr>
          <p:cNvSpPr/>
          <p:nvPr/>
        </p:nvSpPr>
        <p:spPr>
          <a:xfrm>
            <a:off x="5002992" y="5466207"/>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27" name="TextBox 326">
            <a:extLst>
              <a:ext uri="{FF2B5EF4-FFF2-40B4-BE49-F238E27FC236}">
                <a16:creationId xmlns:a16="http://schemas.microsoft.com/office/drawing/2014/main" id="{49F143F3-0AB2-4FED-822E-6DE575AD7EC4}"/>
              </a:ext>
            </a:extLst>
          </p:cNvPr>
          <p:cNvSpPr txBox="1"/>
          <p:nvPr/>
        </p:nvSpPr>
        <p:spPr>
          <a:xfrm>
            <a:off x="4940302" y="5409696"/>
            <a:ext cx="246716"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13</a:t>
            </a:r>
          </a:p>
        </p:txBody>
      </p:sp>
      <p:sp>
        <p:nvSpPr>
          <p:cNvPr id="328" name="Oval 327">
            <a:extLst>
              <a:ext uri="{FF2B5EF4-FFF2-40B4-BE49-F238E27FC236}">
                <a16:creationId xmlns:a16="http://schemas.microsoft.com/office/drawing/2014/main" id="{32A0A920-A232-48BB-9D3F-0E5C46B55C63}"/>
              </a:ext>
            </a:extLst>
          </p:cNvPr>
          <p:cNvSpPr/>
          <p:nvPr/>
        </p:nvSpPr>
        <p:spPr>
          <a:xfrm>
            <a:off x="7335679" y="2872875"/>
            <a:ext cx="131731" cy="131731"/>
          </a:xfrm>
          <a:prstGeom prst="ellipse">
            <a:avLst/>
          </a:prstGeom>
          <a:solidFill>
            <a:srgbClr val="C4D707"/>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endParaRPr lang="en-US" sz="2400" kern="0">
              <a:solidFill>
                <a:srgbClr val="FFFFFF"/>
              </a:solidFill>
              <a:latin typeface="Calibri"/>
              <a:ea typeface="+mn-ea"/>
              <a:cs typeface="+mn-cs"/>
            </a:endParaRPr>
          </a:p>
        </p:txBody>
      </p:sp>
      <p:sp>
        <p:nvSpPr>
          <p:cNvPr id="329" name="TextBox 328">
            <a:extLst>
              <a:ext uri="{FF2B5EF4-FFF2-40B4-BE49-F238E27FC236}">
                <a16:creationId xmlns:a16="http://schemas.microsoft.com/office/drawing/2014/main" id="{4DFAE435-6961-4CCA-BD8F-D1AB1A6141D9}"/>
              </a:ext>
            </a:extLst>
          </p:cNvPr>
          <p:cNvSpPr txBox="1"/>
          <p:nvPr/>
        </p:nvSpPr>
        <p:spPr>
          <a:xfrm>
            <a:off x="7248212" y="2821108"/>
            <a:ext cx="296274"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15</a:t>
            </a:r>
          </a:p>
        </p:txBody>
      </p:sp>
      <p:sp>
        <p:nvSpPr>
          <p:cNvPr id="330" name="Rectangle 329">
            <a:extLst>
              <a:ext uri="{FF2B5EF4-FFF2-40B4-BE49-F238E27FC236}">
                <a16:creationId xmlns:a16="http://schemas.microsoft.com/office/drawing/2014/main" id="{4A969617-CE9E-4A86-A3AC-D82222664BDE}"/>
              </a:ext>
            </a:extLst>
          </p:cNvPr>
          <p:cNvSpPr/>
          <p:nvPr/>
        </p:nvSpPr>
        <p:spPr>
          <a:xfrm>
            <a:off x="160028" y="6329992"/>
            <a:ext cx="1333500" cy="400110"/>
          </a:xfrm>
          <a:prstGeom prst="rect">
            <a:avLst/>
          </a:prstGeom>
        </p:spPr>
        <p:txBody>
          <a:bodyPr wrap="square">
            <a:spAutoFit/>
          </a:bodyPr>
          <a:lstStyle/>
          <a:p>
            <a:pPr>
              <a:lnSpc>
                <a:spcPts val="840"/>
              </a:lnSpc>
              <a:spcBef>
                <a:spcPts val="0"/>
              </a:spcBef>
              <a:spcAft>
                <a:spcPts val="0"/>
              </a:spcAft>
            </a:pPr>
            <a:r>
              <a:rPr lang="en-US" sz="700">
                <a:solidFill>
                  <a:srgbClr val="FF0000"/>
                </a:solidFill>
                <a:latin typeface="Exo Regular"/>
                <a:ea typeface="Calibri" panose="020F0502020204030204" pitchFamily="34" charset="0"/>
                <a:cs typeface="Exo Regular"/>
              </a:rPr>
              <a:t>Ready Meals &amp; Wet Salads:</a:t>
            </a:r>
          </a:p>
          <a:p>
            <a:pPr marL="137160" indent="-137160" defTabSz="685800" eaLnBrk="1" hangingPunct="1">
              <a:spcBef>
                <a:spcPts val="0"/>
              </a:spcBef>
              <a:spcAft>
                <a:spcPts val="0"/>
              </a:spcAft>
              <a:buFont typeface="Arial" panose="020B0604020202020204" pitchFamily="34" charset="0"/>
              <a:buAutoNum type="arabicPeriod"/>
            </a:pPr>
            <a:r>
              <a:rPr lang="en-US" sz="650">
                <a:solidFill>
                  <a:srgbClr val="4E4038"/>
                </a:solidFill>
                <a:latin typeface="Exo Regular"/>
                <a:ea typeface="+mn-ea"/>
                <a:cs typeface="+mn-cs"/>
              </a:rPr>
              <a:t>Vanguard Foods </a:t>
            </a:r>
          </a:p>
          <a:p>
            <a:pPr marL="137160" indent="-137160" defTabSz="685800" eaLnBrk="1" hangingPunct="1">
              <a:spcBef>
                <a:spcPts val="0"/>
              </a:spcBef>
              <a:spcAft>
                <a:spcPts val="0"/>
              </a:spcAft>
              <a:buFont typeface="Arial" panose="020B0604020202020204" pitchFamily="34" charset="0"/>
              <a:buAutoNum type="arabicPeriod"/>
            </a:pPr>
            <a:r>
              <a:rPr lang="en-US" sz="650">
                <a:solidFill>
                  <a:srgbClr val="4E4038"/>
                </a:solidFill>
                <a:latin typeface="Exo Regular"/>
                <a:ea typeface="+mn-ea"/>
                <a:cs typeface="+mn-cs"/>
              </a:rPr>
              <a:t>Chairman's Foods</a:t>
            </a:r>
          </a:p>
        </p:txBody>
      </p:sp>
      <p:sp>
        <p:nvSpPr>
          <p:cNvPr id="331" name="Rectangle 330">
            <a:extLst>
              <a:ext uri="{FF2B5EF4-FFF2-40B4-BE49-F238E27FC236}">
                <a16:creationId xmlns:a16="http://schemas.microsoft.com/office/drawing/2014/main" id="{E31A11AB-45EF-4792-B134-50DF6B016A4C}"/>
              </a:ext>
            </a:extLst>
          </p:cNvPr>
          <p:cNvSpPr/>
          <p:nvPr/>
        </p:nvSpPr>
        <p:spPr>
          <a:xfrm>
            <a:off x="583901" y="1007709"/>
            <a:ext cx="7976199" cy="584775"/>
          </a:xfrm>
          <a:prstGeom prst="rect">
            <a:avLst/>
          </a:prstGeom>
        </p:spPr>
        <p:txBody>
          <a:bodyPr wrap="square">
            <a:spAutoFit/>
          </a:bodyPr>
          <a:lstStyle/>
          <a:p>
            <a:pPr algn="ctr"/>
            <a:r>
              <a:rPr lang="en-US" sz="1600" b="1">
                <a:solidFill>
                  <a:srgbClr val="4E4038"/>
                </a:solidFill>
                <a:latin typeface="Calibri"/>
                <a:ea typeface="Open Sans" panose="020B0606030504020204" pitchFamily="34" charset="0"/>
                <a:cs typeface="Open Sans" panose="020B0606030504020204" pitchFamily="34" charset="0"/>
              </a:rPr>
              <a:t>Universal Pure can work with your </a:t>
            </a:r>
            <a:r>
              <a:rPr lang="en-US" sz="1600" b="1">
                <a:solidFill>
                  <a:srgbClr val="1168AD"/>
                </a:solidFill>
                <a:latin typeface="Calibri"/>
                <a:ea typeface="Open Sans" panose="020B0606030504020204" pitchFamily="34" charset="0"/>
                <a:cs typeface="Open Sans" panose="020B0606030504020204" pitchFamily="34" charset="0"/>
              </a:rPr>
              <a:t>co-manufacturing partners </a:t>
            </a:r>
            <a:r>
              <a:rPr lang="en-US" sz="1600" b="1">
                <a:solidFill>
                  <a:srgbClr val="4E4038"/>
                </a:solidFill>
                <a:latin typeface="Calibri"/>
                <a:ea typeface="Open Sans" panose="020B0606030504020204" pitchFamily="34" charset="0"/>
                <a:cs typeface="Open Sans" panose="020B0606030504020204" pitchFamily="34" charset="0"/>
              </a:rPr>
              <a:t>or bring our relationships to help you </a:t>
            </a:r>
            <a:r>
              <a:rPr lang="en-US" sz="1600" b="1">
                <a:solidFill>
                  <a:srgbClr val="1168AD"/>
                </a:solidFill>
                <a:latin typeface="Calibri"/>
                <a:ea typeface="Open Sans" panose="020B0606030504020204" pitchFamily="34" charset="0"/>
                <a:cs typeface="Open Sans" panose="020B0606030504020204" pitchFamily="34" charset="0"/>
              </a:rPr>
              <a:t>innovate and deliver </a:t>
            </a:r>
            <a:r>
              <a:rPr lang="en-US" sz="1600" b="1">
                <a:solidFill>
                  <a:srgbClr val="4E4038"/>
                </a:solidFill>
                <a:latin typeface="Calibri"/>
                <a:ea typeface="Open Sans" panose="020B0606030504020204" pitchFamily="34" charset="0"/>
                <a:cs typeface="Open Sans" panose="020B0606030504020204" pitchFamily="34" charset="0"/>
              </a:rPr>
              <a:t>the best products to your customers</a:t>
            </a:r>
            <a:endParaRPr lang="en-US" sz="1600" b="1">
              <a:solidFill>
                <a:srgbClr val="1168AD"/>
              </a:solidFill>
              <a:latin typeface="Calibri"/>
              <a:ea typeface="Open Sans" panose="020B0606030504020204" pitchFamily="34" charset="0"/>
              <a:cs typeface="Open Sans" panose="020B0606030504020204" pitchFamily="34" charset="0"/>
            </a:endParaRPr>
          </a:p>
        </p:txBody>
      </p:sp>
      <p:sp>
        <p:nvSpPr>
          <p:cNvPr id="332" name="Oval 331">
            <a:extLst>
              <a:ext uri="{FF2B5EF4-FFF2-40B4-BE49-F238E27FC236}">
                <a16:creationId xmlns:a16="http://schemas.microsoft.com/office/drawing/2014/main" id="{3F979B10-6499-4410-B7FA-02BE827C3A1C}"/>
              </a:ext>
            </a:extLst>
          </p:cNvPr>
          <p:cNvSpPr/>
          <p:nvPr/>
        </p:nvSpPr>
        <p:spPr>
          <a:xfrm>
            <a:off x="6958065" y="4684767"/>
            <a:ext cx="91184" cy="91799"/>
          </a:xfrm>
          <a:prstGeom prst="ellipse">
            <a:avLst/>
          </a:prstGeom>
          <a:solidFill>
            <a:srgbClr val="00538A"/>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333" name="Oval 332">
            <a:extLst>
              <a:ext uri="{FF2B5EF4-FFF2-40B4-BE49-F238E27FC236}">
                <a16:creationId xmlns:a16="http://schemas.microsoft.com/office/drawing/2014/main" id="{9798652E-A64D-4B4E-9AC0-3EBD28286510}"/>
              </a:ext>
            </a:extLst>
          </p:cNvPr>
          <p:cNvSpPr/>
          <p:nvPr/>
        </p:nvSpPr>
        <p:spPr>
          <a:xfrm>
            <a:off x="5222762" y="5057736"/>
            <a:ext cx="91184" cy="91799"/>
          </a:xfrm>
          <a:prstGeom prst="ellipse">
            <a:avLst/>
          </a:prstGeom>
          <a:solidFill>
            <a:srgbClr val="00538A"/>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334" name="Oval 333">
            <a:extLst>
              <a:ext uri="{FF2B5EF4-FFF2-40B4-BE49-F238E27FC236}">
                <a16:creationId xmlns:a16="http://schemas.microsoft.com/office/drawing/2014/main" id="{A55EE780-84E9-4CEC-8286-0ED964004110}"/>
              </a:ext>
            </a:extLst>
          </p:cNvPr>
          <p:cNvSpPr/>
          <p:nvPr/>
        </p:nvSpPr>
        <p:spPr>
          <a:xfrm>
            <a:off x="5097414" y="3537932"/>
            <a:ext cx="91184" cy="91799"/>
          </a:xfrm>
          <a:prstGeom prst="ellipse">
            <a:avLst/>
          </a:prstGeom>
          <a:solidFill>
            <a:srgbClr val="00538A"/>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335" name="TextBox 334">
            <a:extLst>
              <a:ext uri="{FF2B5EF4-FFF2-40B4-BE49-F238E27FC236}">
                <a16:creationId xmlns:a16="http://schemas.microsoft.com/office/drawing/2014/main" id="{AC63978C-6923-4DDE-B09E-D2E70DECF329}"/>
              </a:ext>
            </a:extLst>
          </p:cNvPr>
          <p:cNvSpPr txBox="1"/>
          <p:nvPr/>
        </p:nvSpPr>
        <p:spPr>
          <a:xfrm>
            <a:off x="6954311" y="4684775"/>
            <a:ext cx="139700" cy="225703"/>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algn="ctr" defTabSz="584200" eaLnBrk="1" fontAlgn="auto" hangingPunct="1">
              <a:spcBef>
                <a:spcPts val="0"/>
              </a:spcBef>
              <a:spcAft>
                <a:spcPts val="0"/>
              </a:spcAft>
              <a:defRPr/>
            </a:pPr>
            <a:r>
              <a:rPr lang="en-US" sz="800" b="1" kern="0">
                <a:solidFill>
                  <a:srgbClr val="FFFFFF"/>
                </a:solidFill>
                <a:latin typeface="Arial"/>
                <a:ea typeface="+mn-ea"/>
                <a:cs typeface="Arial"/>
              </a:rPr>
              <a:t>2</a:t>
            </a:r>
          </a:p>
        </p:txBody>
      </p:sp>
      <p:cxnSp>
        <p:nvCxnSpPr>
          <p:cNvPr id="336" name="Straight Connector 335">
            <a:extLst>
              <a:ext uri="{FF2B5EF4-FFF2-40B4-BE49-F238E27FC236}">
                <a16:creationId xmlns:a16="http://schemas.microsoft.com/office/drawing/2014/main" id="{939D893F-1CD8-42B0-8557-A3F4761800FC}"/>
              </a:ext>
            </a:extLst>
          </p:cNvPr>
          <p:cNvCxnSpPr>
            <a:cxnSpLocks/>
          </p:cNvCxnSpPr>
          <p:nvPr/>
        </p:nvCxnSpPr>
        <p:spPr>
          <a:xfrm flipH="1" flipV="1">
            <a:off x="5245622" y="5103636"/>
            <a:ext cx="639880" cy="869206"/>
          </a:xfrm>
          <a:prstGeom prst="line">
            <a:avLst/>
          </a:prstGeom>
          <a:noFill/>
          <a:ln w="12700" cap="flat" cmpd="sng">
            <a:solidFill>
              <a:srgbClr val="1168AD"/>
            </a:solidFill>
            <a:prstDash val="solid"/>
            <a:miter lim="400000"/>
          </a:ln>
          <a:effectLst/>
          <a:sp3d/>
        </p:spPr>
      </p:cxnSp>
    </p:spTree>
    <p:extLst>
      <p:ext uri="{BB962C8B-B14F-4D97-AF65-F5344CB8AC3E}">
        <p14:creationId xmlns:p14="http://schemas.microsoft.com/office/powerpoint/2010/main" val="73668416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CEFC683-5F08-44E1-B49F-5FAC1276D1A0}"/>
              </a:ext>
            </a:extLst>
          </p:cNvPr>
          <p:cNvSpPr/>
          <p:nvPr/>
        </p:nvSpPr>
        <p:spPr>
          <a:xfrm flipH="1">
            <a:off x="-604003" y="380015"/>
            <a:ext cx="7444640"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1F5BDC9F-F4B2-4F70-8E23-20A1A8443D81}"/>
              </a:ext>
            </a:extLst>
          </p:cNvPr>
          <p:cNvSpPr txBox="1">
            <a:spLocks/>
          </p:cNvSpPr>
          <p:nvPr/>
        </p:nvSpPr>
        <p:spPr>
          <a:xfrm>
            <a:off x="0" y="485538"/>
            <a:ext cx="6146157"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pPr algn="ctr"/>
            <a:r>
              <a:rPr lang="en-US" sz="2200"/>
              <a:t>Universal pure network of supplier partners</a:t>
            </a:r>
          </a:p>
        </p:txBody>
      </p:sp>
      <p:sp>
        <p:nvSpPr>
          <p:cNvPr id="5" name="Rectangle 4">
            <a:extLst>
              <a:ext uri="{FF2B5EF4-FFF2-40B4-BE49-F238E27FC236}">
                <a16:creationId xmlns:a16="http://schemas.microsoft.com/office/drawing/2014/main" id="{FBC64FC0-58DC-4E59-B45B-1DE149833217}"/>
              </a:ext>
            </a:extLst>
          </p:cNvPr>
          <p:cNvSpPr/>
          <p:nvPr/>
        </p:nvSpPr>
        <p:spPr>
          <a:xfrm>
            <a:off x="1630136" y="1348735"/>
            <a:ext cx="5883728" cy="335285"/>
          </a:xfrm>
          <a:prstGeom prst="rect">
            <a:avLst/>
          </a:prstGeom>
        </p:spPr>
        <p:txBody>
          <a:bodyPr wrap="square" anchor="ctr">
            <a:spAutoFit/>
          </a:bodyPr>
          <a:lstStyle/>
          <a:p>
            <a:pPr marL="0" lvl="1" indent="0" algn="ctr">
              <a:lnSpc>
                <a:spcPct val="107000"/>
              </a:lnSpc>
              <a:spcAft>
                <a:spcPts val="600"/>
              </a:spcAft>
              <a:buSzPct val="110000"/>
            </a:pPr>
            <a:r>
              <a:rPr lang="en-US" sz="1600" b="1" dirty="0">
                <a:solidFill>
                  <a:schemeClr val="accent1"/>
                </a:solidFill>
                <a:latin typeface="Arial Narrow" panose="020B0606020202030204" pitchFamily="34" charset="0"/>
                <a:cs typeface="Arial" panose="020B0604020202020204" pitchFamily="34" charset="0"/>
              </a:rPr>
              <a:t>Pre-HPP, HPP and Post-HPP Value-Added Services &amp; Logistics</a:t>
            </a:r>
          </a:p>
        </p:txBody>
      </p:sp>
      <p:grpSp>
        <p:nvGrpSpPr>
          <p:cNvPr id="6" name="Group 5">
            <a:extLst>
              <a:ext uri="{FF2B5EF4-FFF2-40B4-BE49-F238E27FC236}">
                <a16:creationId xmlns:a16="http://schemas.microsoft.com/office/drawing/2014/main" id="{F00BC278-9866-45AD-947B-2EF40C554512}"/>
              </a:ext>
            </a:extLst>
          </p:cNvPr>
          <p:cNvGrpSpPr/>
          <p:nvPr/>
        </p:nvGrpSpPr>
        <p:grpSpPr>
          <a:xfrm>
            <a:off x="143557" y="1882699"/>
            <a:ext cx="7437428" cy="5409653"/>
            <a:chOff x="764191" y="1391236"/>
            <a:chExt cx="8181171" cy="5950619"/>
          </a:xfrm>
        </p:grpSpPr>
        <p:pic>
          <p:nvPicPr>
            <p:cNvPr id="7" name="Picture 3" descr="map-12.png">
              <a:extLst>
                <a:ext uri="{FF2B5EF4-FFF2-40B4-BE49-F238E27FC236}">
                  <a16:creationId xmlns:a16="http://schemas.microsoft.com/office/drawing/2014/main" id="{2DBAF076-ACB2-4895-87AD-26B6E734C2B3}"/>
                </a:ext>
              </a:extLst>
            </p:cNvPr>
            <p:cNvPicPr>
              <a:picLocks noChangeAspect="1"/>
            </p:cNvPicPr>
            <p:nvPr/>
          </p:nvPicPr>
          <p:blipFill>
            <a:blip r:embed="rId2" cstate="screen">
              <a:alphaModFix amt="64000"/>
              <a:extLst>
                <a:ext uri="{28A0092B-C50C-407E-A947-70E740481C1C}">
                  <a14:useLocalDpi xmlns:a14="http://schemas.microsoft.com/office/drawing/2010/main"/>
                </a:ext>
              </a:extLst>
            </a:blip>
            <a:stretch>
              <a:fillRect/>
            </a:stretch>
          </p:blipFill>
          <p:spPr>
            <a:xfrm>
              <a:off x="764191" y="1391236"/>
              <a:ext cx="8181171" cy="5950619"/>
            </a:xfrm>
            <a:prstGeom prst="rect">
              <a:avLst/>
            </a:prstGeom>
          </p:spPr>
        </p:pic>
        <p:grpSp>
          <p:nvGrpSpPr>
            <p:cNvPr id="8" name="Group 7">
              <a:extLst>
                <a:ext uri="{FF2B5EF4-FFF2-40B4-BE49-F238E27FC236}">
                  <a16:creationId xmlns:a16="http://schemas.microsoft.com/office/drawing/2014/main" id="{3AD9AC0E-0AA2-4029-961F-7E5830D440FE}"/>
                </a:ext>
              </a:extLst>
            </p:cNvPr>
            <p:cNvGrpSpPr/>
            <p:nvPr/>
          </p:nvGrpSpPr>
          <p:grpSpPr>
            <a:xfrm>
              <a:off x="1539268" y="2728095"/>
              <a:ext cx="6787338" cy="2984220"/>
              <a:chOff x="1539268" y="2308995"/>
              <a:chExt cx="6787338" cy="2984220"/>
            </a:xfrm>
          </p:grpSpPr>
          <p:sp>
            <p:nvSpPr>
              <p:cNvPr id="27" name="Oval 26">
                <a:extLst>
                  <a:ext uri="{FF2B5EF4-FFF2-40B4-BE49-F238E27FC236}">
                    <a16:creationId xmlns:a16="http://schemas.microsoft.com/office/drawing/2014/main" id="{245A3524-23DB-4FB5-850A-5B8DAF23EEDF}"/>
                  </a:ext>
                </a:extLst>
              </p:cNvPr>
              <p:cNvSpPr/>
              <p:nvPr/>
            </p:nvSpPr>
            <p:spPr>
              <a:xfrm>
                <a:off x="3599843" y="3222625"/>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8" name="Oval 27">
                <a:extLst>
                  <a:ext uri="{FF2B5EF4-FFF2-40B4-BE49-F238E27FC236}">
                    <a16:creationId xmlns:a16="http://schemas.microsoft.com/office/drawing/2014/main" id="{15E0229A-05D4-449D-BEBD-4B4A7B796DD5}"/>
                  </a:ext>
                </a:extLst>
              </p:cNvPr>
              <p:cNvSpPr/>
              <p:nvPr/>
            </p:nvSpPr>
            <p:spPr>
              <a:xfrm>
                <a:off x="1539268" y="3952875"/>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9" name="Oval 28">
                <a:extLst>
                  <a:ext uri="{FF2B5EF4-FFF2-40B4-BE49-F238E27FC236}">
                    <a16:creationId xmlns:a16="http://schemas.microsoft.com/office/drawing/2014/main" id="{85F9E93D-B6DE-4250-8922-8B02EEC0D256}"/>
                  </a:ext>
                </a:extLst>
              </p:cNvPr>
              <p:cNvSpPr/>
              <p:nvPr/>
            </p:nvSpPr>
            <p:spPr>
              <a:xfrm>
                <a:off x="4634893" y="2987675"/>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0" name="Oval 29">
                <a:extLst>
                  <a:ext uri="{FF2B5EF4-FFF2-40B4-BE49-F238E27FC236}">
                    <a16:creationId xmlns:a16="http://schemas.microsoft.com/office/drawing/2014/main" id="{92D35260-E43C-4392-B1DC-4120D48AF388}"/>
                  </a:ext>
                </a:extLst>
              </p:cNvPr>
              <p:cNvSpPr/>
              <p:nvPr/>
            </p:nvSpPr>
            <p:spPr>
              <a:xfrm>
                <a:off x="4774593" y="2874823"/>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Oval 30">
                <a:extLst>
                  <a:ext uri="{FF2B5EF4-FFF2-40B4-BE49-F238E27FC236}">
                    <a16:creationId xmlns:a16="http://schemas.microsoft.com/office/drawing/2014/main" id="{40EC9820-D27F-4F57-A5BA-0094A7059125}"/>
                  </a:ext>
                </a:extLst>
              </p:cNvPr>
              <p:cNvSpPr/>
              <p:nvPr/>
            </p:nvSpPr>
            <p:spPr>
              <a:xfrm>
                <a:off x="4854777" y="2946171"/>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2" name="Oval 31">
                <a:extLst>
                  <a:ext uri="{FF2B5EF4-FFF2-40B4-BE49-F238E27FC236}">
                    <a16:creationId xmlns:a16="http://schemas.microsoft.com/office/drawing/2014/main" id="{6E191F0B-F077-4513-A9EC-B92BA109FCAA}"/>
                  </a:ext>
                </a:extLst>
              </p:cNvPr>
              <p:cNvSpPr/>
              <p:nvPr/>
            </p:nvSpPr>
            <p:spPr>
              <a:xfrm>
                <a:off x="5282593" y="2631626"/>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Oval 32">
                <a:extLst>
                  <a:ext uri="{FF2B5EF4-FFF2-40B4-BE49-F238E27FC236}">
                    <a16:creationId xmlns:a16="http://schemas.microsoft.com/office/drawing/2014/main" id="{23D2D6A0-F18E-4671-A29D-EE743DC66D7E}"/>
                  </a:ext>
                </a:extLst>
              </p:cNvPr>
              <p:cNvSpPr/>
              <p:nvPr/>
            </p:nvSpPr>
            <p:spPr>
              <a:xfrm>
                <a:off x="5320879" y="2873087"/>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4" name="Oval 33">
                <a:extLst>
                  <a:ext uri="{FF2B5EF4-FFF2-40B4-BE49-F238E27FC236}">
                    <a16:creationId xmlns:a16="http://schemas.microsoft.com/office/drawing/2014/main" id="{DBAA7E47-D115-40A9-A75A-FF4E8782CEFB}"/>
                  </a:ext>
                </a:extLst>
              </p:cNvPr>
              <p:cNvSpPr/>
              <p:nvPr/>
            </p:nvSpPr>
            <p:spPr>
              <a:xfrm>
                <a:off x="5517729" y="2869912"/>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5" name="Oval 16">
                <a:extLst>
                  <a:ext uri="{FF2B5EF4-FFF2-40B4-BE49-F238E27FC236}">
                    <a16:creationId xmlns:a16="http://schemas.microsoft.com/office/drawing/2014/main" id="{54677396-9A11-410F-B15C-E7F157BEC8AB}"/>
                  </a:ext>
                </a:extLst>
              </p:cNvPr>
              <p:cNvSpPr/>
              <p:nvPr/>
            </p:nvSpPr>
            <p:spPr>
              <a:xfrm>
                <a:off x="5277862" y="2404694"/>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6" name="Oval 51">
                <a:extLst>
                  <a:ext uri="{FF2B5EF4-FFF2-40B4-BE49-F238E27FC236}">
                    <a16:creationId xmlns:a16="http://schemas.microsoft.com/office/drawing/2014/main" id="{C971B28D-B1B2-4663-8160-A1EC6B4C9152}"/>
                  </a:ext>
                </a:extLst>
              </p:cNvPr>
              <p:cNvSpPr/>
              <p:nvPr/>
            </p:nvSpPr>
            <p:spPr>
              <a:xfrm>
                <a:off x="5211996" y="2308995"/>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7" name="Oval 36">
                <a:extLst>
                  <a:ext uri="{FF2B5EF4-FFF2-40B4-BE49-F238E27FC236}">
                    <a16:creationId xmlns:a16="http://schemas.microsoft.com/office/drawing/2014/main" id="{3FDE5CFC-5394-4162-B552-E82F9CF6228E}"/>
                  </a:ext>
                </a:extLst>
              </p:cNvPr>
              <p:cNvSpPr/>
              <p:nvPr/>
            </p:nvSpPr>
            <p:spPr>
              <a:xfrm>
                <a:off x="5938449" y="2508207"/>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8" name="Oval 37">
                <a:extLst>
                  <a:ext uri="{FF2B5EF4-FFF2-40B4-BE49-F238E27FC236}">
                    <a16:creationId xmlns:a16="http://schemas.microsoft.com/office/drawing/2014/main" id="{EA2D18E7-3DBF-4BD9-B402-066CF96400A1}"/>
                  </a:ext>
                </a:extLst>
              </p:cNvPr>
              <p:cNvSpPr/>
              <p:nvPr/>
            </p:nvSpPr>
            <p:spPr>
              <a:xfrm>
                <a:off x="6551224" y="2680470"/>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9" name="Oval 63">
                <a:extLst>
                  <a:ext uri="{FF2B5EF4-FFF2-40B4-BE49-F238E27FC236}">
                    <a16:creationId xmlns:a16="http://schemas.microsoft.com/office/drawing/2014/main" id="{8F8B984F-635A-42BC-9456-43941554FBB7}"/>
                  </a:ext>
                </a:extLst>
              </p:cNvPr>
              <p:cNvSpPr/>
              <p:nvPr/>
            </p:nvSpPr>
            <p:spPr>
              <a:xfrm>
                <a:off x="5020315" y="4562116"/>
                <a:ext cx="131731" cy="131731"/>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0" name="TextBox 64">
                <a:extLst>
                  <a:ext uri="{FF2B5EF4-FFF2-40B4-BE49-F238E27FC236}">
                    <a16:creationId xmlns:a16="http://schemas.microsoft.com/office/drawing/2014/main" id="{7F2A8F5A-963E-47A1-9512-4B2359F76503}"/>
                  </a:ext>
                </a:extLst>
              </p:cNvPr>
              <p:cNvSpPr txBox="1"/>
              <p:nvPr/>
            </p:nvSpPr>
            <p:spPr>
              <a:xfrm>
                <a:off x="6119360" y="3373406"/>
                <a:ext cx="139700"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800" b="1" dirty="0">
                    <a:solidFill>
                      <a:srgbClr val="FFFFFF"/>
                    </a:solidFill>
                    <a:latin typeface="Arial"/>
                    <a:ea typeface="+mn-ea"/>
                    <a:cs typeface="Arial"/>
                  </a:rPr>
                  <a:t>4</a:t>
                </a:r>
                <a:endParaRPr kumimoji="0" lang="en-US" sz="800" b="1" u="none" strike="noStrike" cap="none" spc="0" normalizeH="0" baseline="0" dirty="0">
                  <a:ln>
                    <a:noFill/>
                  </a:ln>
                  <a:solidFill>
                    <a:srgbClr val="FFFFFF"/>
                  </a:solidFill>
                  <a:effectLst/>
                  <a:uFillTx/>
                  <a:latin typeface="Arial"/>
                  <a:ea typeface="+mn-ea"/>
                  <a:cs typeface="Arial"/>
                  <a:sym typeface="Helvetica Light"/>
                </a:endParaRPr>
              </a:p>
            </p:txBody>
          </p:sp>
          <p:sp>
            <p:nvSpPr>
              <p:cNvPr id="41" name="Oval 40">
                <a:extLst>
                  <a:ext uri="{FF2B5EF4-FFF2-40B4-BE49-F238E27FC236}">
                    <a16:creationId xmlns:a16="http://schemas.microsoft.com/office/drawing/2014/main" id="{4C4E5B2A-58FF-49DC-9A2A-3713266BBC78}"/>
                  </a:ext>
                </a:extLst>
              </p:cNvPr>
              <p:cNvSpPr/>
              <p:nvPr/>
            </p:nvSpPr>
            <p:spPr>
              <a:xfrm>
                <a:off x="6599159" y="3094176"/>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2" name="Oval 73">
                <a:extLst>
                  <a:ext uri="{FF2B5EF4-FFF2-40B4-BE49-F238E27FC236}">
                    <a16:creationId xmlns:a16="http://schemas.microsoft.com/office/drawing/2014/main" id="{1FB52452-2FAC-450E-90C6-1BF8F84255A8}"/>
                  </a:ext>
                </a:extLst>
              </p:cNvPr>
              <p:cNvSpPr/>
              <p:nvPr/>
            </p:nvSpPr>
            <p:spPr>
              <a:xfrm>
                <a:off x="6727903" y="3014342"/>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3" name="Oval 79">
                <a:extLst>
                  <a:ext uri="{FF2B5EF4-FFF2-40B4-BE49-F238E27FC236}">
                    <a16:creationId xmlns:a16="http://schemas.microsoft.com/office/drawing/2014/main" id="{CA81FE14-867E-46F1-ADE2-35C88672C12B}"/>
                  </a:ext>
                </a:extLst>
              </p:cNvPr>
              <p:cNvSpPr/>
              <p:nvPr/>
            </p:nvSpPr>
            <p:spPr>
              <a:xfrm>
                <a:off x="7513249" y="2885109"/>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4" name="Oval 84">
                <a:extLst>
                  <a:ext uri="{FF2B5EF4-FFF2-40B4-BE49-F238E27FC236}">
                    <a16:creationId xmlns:a16="http://schemas.microsoft.com/office/drawing/2014/main" id="{4B37DE70-6C3C-48B2-913C-CFF55CFE11F0}"/>
                  </a:ext>
                </a:extLst>
              </p:cNvPr>
              <p:cNvSpPr/>
              <p:nvPr/>
            </p:nvSpPr>
            <p:spPr>
              <a:xfrm>
                <a:off x="7626646" y="2830314"/>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5" name="Oval 88">
                <a:extLst>
                  <a:ext uri="{FF2B5EF4-FFF2-40B4-BE49-F238E27FC236}">
                    <a16:creationId xmlns:a16="http://schemas.microsoft.com/office/drawing/2014/main" id="{F71BFFE7-2876-493A-A8E7-157B45F6B377}"/>
                  </a:ext>
                </a:extLst>
              </p:cNvPr>
              <p:cNvSpPr/>
              <p:nvPr/>
            </p:nvSpPr>
            <p:spPr>
              <a:xfrm>
                <a:off x="7941874" y="2696677"/>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6" name="Oval 93">
                <a:extLst>
                  <a:ext uri="{FF2B5EF4-FFF2-40B4-BE49-F238E27FC236}">
                    <a16:creationId xmlns:a16="http://schemas.microsoft.com/office/drawing/2014/main" id="{C853E56C-77E5-4211-A853-77BDE1A10B03}"/>
                  </a:ext>
                </a:extLst>
              </p:cNvPr>
              <p:cNvSpPr/>
              <p:nvPr/>
            </p:nvSpPr>
            <p:spPr>
              <a:xfrm>
                <a:off x="8055175" y="2629392"/>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7" name="Oval 97">
                <a:extLst>
                  <a:ext uri="{FF2B5EF4-FFF2-40B4-BE49-F238E27FC236}">
                    <a16:creationId xmlns:a16="http://schemas.microsoft.com/office/drawing/2014/main" id="{4BE575A5-F2BE-4A0C-803C-19E96A5BE432}"/>
                  </a:ext>
                </a:extLst>
              </p:cNvPr>
              <p:cNvSpPr/>
              <p:nvPr/>
            </p:nvSpPr>
            <p:spPr>
              <a:xfrm>
                <a:off x="8194875" y="2447823"/>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8" name="Oval 121">
                <a:extLst>
                  <a:ext uri="{FF2B5EF4-FFF2-40B4-BE49-F238E27FC236}">
                    <a16:creationId xmlns:a16="http://schemas.microsoft.com/office/drawing/2014/main" id="{D7F5BB1E-EF62-471F-AC8C-280BF83B9DDE}"/>
                  </a:ext>
                </a:extLst>
              </p:cNvPr>
              <p:cNvSpPr/>
              <p:nvPr/>
            </p:nvSpPr>
            <p:spPr>
              <a:xfrm>
                <a:off x="7332960" y="3798519"/>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9" name="Oval 126">
                <a:extLst>
                  <a:ext uri="{FF2B5EF4-FFF2-40B4-BE49-F238E27FC236}">
                    <a16:creationId xmlns:a16="http://schemas.microsoft.com/office/drawing/2014/main" id="{B1CEE8D5-9F0B-42F6-895F-4D27E2F30B81}"/>
                  </a:ext>
                </a:extLst>
              </p:cNvPr>
              <p:cNvSpPr/>
              <p:nvPr/>
            </p:nvSpPr>
            <p:spPr>
              <a:xfrm>
                <a:off x="7453733" y="3892491"/>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0" name="Oval 133">
                <a:extLst>
                  <a:ext uri="{FF2B5EF4-FFF2-40B4-BE49-F238E27FC236}">
                    <a16:creationId xmlns:a16="http://schemas.microsoft.com/office/drawing/2014/main" id="{85FD4ED1-EB5E-44EF-9A10-3EB02C79B1F9}"/>
                  </a:ext>
                </a:extLst>
              </p:cNvPr>
              <p:cNvSpPr/>
              <p:nvPr/>
            </p:nvSpPr>
            <p:spPr>
              <a:xfrm>
                <a:off x="4575377" y="4626745"/>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1" name="Oval 139">
                <a:extLst>
                  <a:ext uri="{FF2B5EF4-FFF2-40B4-BE49-F238E27FC236}">
                    <a16:creationId xmlns:a16="http://schemas.microsoft.com/office/drawing/2014/main" id="{DE6FDDD6-5BF4-4A59-B4C5-53B0AA1D2C50}"/>
                  </a:ext>
                </a:extLst>
              </p:cNvPr>
              <p:cNvSpPr/>
              <p:nvPr/>
            </p:nvSpPr>
            <p:spPr>
              <a:xfrm>
                <a:off x="4723046" y="4698092"/>
                <a:ext cx="131731" cy="13173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2" name="Oval 141">
                <a:extLst>
                  <a:ext uri="{FF2B5EF4-FFF2-40B4-BE49-F238E27FC236}">
                    <a16:creationId xmlns:a16="http://schemas.microsoft.com/office/drawing/2014/main" id="{1A6B14CB-5950-4CE9-9483-60470197DD6D}"/>
                  </a:ext>
                </a:extLst>
              </p:cNvPr>
              <p:cNvSpPr/>
              <p:nvPr/>
            </p:nvSpPr>
            <p:spPr>
              <a:xfrm>
                <a:off x="4678534" y="4560879"/>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3" name="Oval 142">
                <a:extLst>
                  <a:ext uri="{FF2B5EF4-FFF2-40B4-BE49-F238E27FC236}">
                    <a16:creationId xmlns:a16="http://schemas.microsoft.com/office/drawing/2014/main" id="{13AC9452-F144-4274-A18D-0361F1B800B3}"/>
                  </a:ext>
                </a:extLst>
              </p:cNvPr>
              <p:cNvSpPr/>
              <p:nvPr/>
            </p:nvSpPr>
            <p:spPr>
              <a:xfrm>
                <a:off x="4643670" y="4442546"/>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4" name="Oval 143">
                <a:extLst>
                  <a:ext uri="{FF2B5EF4-FFF2-40B4-BE49-F238E27FC236}">
                    <a16:creationId xmlns:a16="http://schemas.microsoft.com/office/drawing/2014/main" id="{83C789E9-9E5F-4F88-A381-A49452EA923F}"/>
                  </a:ext>
                </a:extLst>
              </p:cNvPr>
              <p:cNvSpPr/>
              <p:nvPr/>
            </p:nvSpPr>
            <p:spPr>
              <a:xfrm>
                <a:off x="4791340" y="4579758"/>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5" name="Oval 144">
                <a:extLst>
                  <a:ext uri="{FF2B5EF4-FFF2-40B4-BE49-F238E27FC236}">
                    <a16:creationId xmlns:a16="http://schemas.microsoft.com/office/drawing/2014/main" id="{AB8D26EC-FBE2-48A4-96C4-7983E336CB8D}"/>
                  </a:ext>
                </a:extLst>
              </p:cNvPr>
              <p:cNvSpPr/>
              <p:nvPr/>
            </p:nvSpPr>
            <p:spPr>
              <a:xfrm>
                <a:off x="4822093" y="4466906"/>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6" name="Oval 145">
                <a:extLst>
                  <a:ext uri="{FF2B5EF4-FFF2-40B4-BE49-F238E27FC236}">
                    <a16:creationId xmlns:a16="http://schemas.microsoft.com/office/drawing/2014/main" id="{AE9ACF91-5A83-425F-A1AC-033A629292D5}"/>
                  </a:ext>
                </a:extLst>
              </p:cNvPr>
              <p:cNvSpPr/>
              <p:nvPr/>
            </p:nvSpPr>
            <p:spPr>
              <a:xfrm>
                <a:off x="4942743" y="4466906"/>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7" name="Oval 158">
                <a:extLst>
                  <a:ext uri="{FF2B5EF4-FFF2-40B4-BE49-F238E27FC236}">
                    <a16:creationId xmlns:a16="http://schemas.microsoft.com/office/drawing/2014/main" id="{30C25E18-91C2-4F12-9FCE-9C2FA026C4B6}"/>
                  </a:ext>
                </a:extLst>
              </p:cNvPr>
              <p:cNvSpPr/>
              <p:nvPr/>
            </p:nvSpPr>
            <p:spPr>
              <a:xfrm>
                <a:off x="6759029" y="3798519"/>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8" name="Oval 160">
                <a:extLst>
                  <a:ext uri="{FF2B5EF4-FFF2-40B4-BE49-F238E27FC236}">
                    <a16:creationId xmlns:a16="http://schemas.microsoft.com/office/drawing/2014/main" id="{8861554B-3B79-40FA-9211-7EAEDCE7D828}"/>
                  </a:ext>
                </a:extLst>
              </p:cNvPr>
              <p:cNvSpPr/>
              <p:nvPr/>
            </p:nvSpPr>
            <p:spPr>
              <a:xfrm>
                <a:off x="6253020" y="3840023"/>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9" name="Oval 161">
                <a:extLst>
                  <a:ext uri="{FF2B5EF4-FFF2-40B4-BE49-F238E27FC236}">
                    <a16:creationId xmlns:a16="http://schemas.microsoft.com/office/drawing/2014/main" id="{16112948-6557-44C2-A53F-37B00B45C393}"/>
                  </a:ext>
                </a:extLst>
              </p:cNvPr>
              <p:cNvSpPr/>
              <p:nvPr/>
            </p:nvSpPr>
            <p:spPr>
              <a:xfrm>
                <a:off x="6153038" y="3901439"/>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0" name="Oval 164">
                <a:extLst>
                  <a:ext uri="{FF2B5EF4-FFF2-40B4-BE49-F238E27FC236}">
                    <a16:creationId xmlns:a16="http://schemas.microsoft.com/office/drawing/2014/main" id="{4D4428C4-85BF-4CD6-ACB4-D8E9CCDBFD81}"/>
                  </a:ext>
                </a:extLst>
              </p:cNvPr>
              <p:cNvSpPr/>
              <p:nvPr/>
            </p:nvSpPr>
            <p:spPr>
              <a:xfrm>
                <a:off x="6354496" y="3840023"/>
                <a:ext cx="131731" cy="131731"/>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1" name="Oval 166">
                <a:extLst>
                  <a:ext uri="{FF2B5EF4-FFF2-40B4-BE49-F238E27FC236}">
                    <a16:creationId xmlns:a16="http://schemas.microsoft.com/office/drawing/2014/main" id="{FE11711E-FB0D-43A1-A4AD-032DDC7AC05E}"/>
                  </a:ext>
                </a:extLst>
              </p:cNvPr>
              <p:cNvSpPr/>
              <p:nvPr/>
            </p:nvSpPr>
            <p:spPr>
              <a:xfrm>
                <a:off x="7191076" y="3901439"/>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2" name="Oval 167">
                <a:extLst>
                  <a:ext uri="{FF2B5EF4-FFF2-40B4-BE49-F238E27FC236}">
                    <a16:creationId xmlns:a16="http://schemas.microsoft.com/office/drawing/2014/main" id="{E02BBCCB-BDC2-4862-8775-784A0905C9DD}"/>
                  </a:ext>
                </a:extLst>
              </p:cNvPr>
              <p:cNvSpPr/>
              <p:nvPr/>
            </p:nvSpPr>
            <p:spPr>
              <a:xfrm>
                <a:off x="7306932" y="3930250"/>
                <a:ext cx="131731" cy="131731"/>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3" name="Oval 168">
                <a:extLst>
                  <a:ext uri="{FF2B5EF4-FFF2-40B4-BE49-F238E27FC236}">
                    <a16:creationId xmlns:a16="http://schemas.microsoft.com/office/drawing/2014/main" id="{1C81BEE4-BFA4-458F-8CB6-C5778BD928C0}"/>
                  </a:ext>
                </a:extLst>
              </p:cNvPr>
              <p:cNvSpPr/>
              <p:nvPr/>
            </p:nvSpPr>
            <p:spPr>
              <a:xfrm>
                <a:off x="6639378" y="4313935"/>
                <a:ext cx="131731" cy="131731"/>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4" name="Oval 173">
                <a:extLst>
                  <a:ext uri="{FF2B5EF4-FFF2-40B4-BE49-F238E27FC236}">
                    <a16:creationId xmlns:a16="http://schemas.microsoft.com/office/drawing/2014/main" id="{06C064CE-CC97-4569-AE2E-39B6B5EDCFF3}"/>
                  </a:ext>
                </a:extLst>
              </p:cNvPr>
              <p:cNvSpPr/>
              <p:nvPr/>
            </p:nvSpPr>
            <p:spPr>
              <a:xfrm>
                <a:off x="6963286" y="2811036"/>
                <a:ext cx="131731" cy="131731"/>
              </a:xfrm>
              <a:prstGeom prst="ellipse">
                <a:avLst/>
              </a:prstGeom>
              <a:solidFill>
                <a:srgbClr val="E35C0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5" name="Oval 175">
                <a:extLst>
                  <a:ext uri="{FF2B5EF4-FFF2-40B4-BE49-F238E27FC236}">
                    <a16:creationId xmlns:a16="http://schemas.microsoft.com/office/drawing/2014/main" id="{A7C7264F-1A75-4465-8C25-15701C58B7DB}"/>
                  </a:ext>
                </a:extLst>
              </p:cNvPr>
              <p:cNvSpPr/>
              <p:nvPr/>
            </p:nvSpPr>
            <p:spPr>
              <a:xfrm>
                <a:off x="6975986" y="2927291"/>
                <a:ext cx="131731" cy="131731"/>
              </a:xfrm>
              <a:prstGeom prst="ellips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6" name="Oval 178">
                <a:extLst>
                  <a:ext uri="{FF2B5EF4-FFF2-40B4-BE49-F238E27FC236}">
                    <a16:creationId xmlns:a16="http://schemas.microsoft.com/office/drawing/2014/main" id="{49BD4FD1-0B0B-41BD-911B-D4D87CEC15CA}"/>
                  </a:ext>
                </a:extLst>
              </p:cNvPr>
              <p:cNvSpPr/>
              <p:nvPr/>
            </p:nvSpPr>
            <p:spPr>
              <a:xfrm>
                <a:off x="7748884" y="2874594"/>
                <a:ext cx="131731" cy="131731"/>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7" name="Oval 180">
                <a:extLst>
                  <a:ext uri="{FF2B5EF4-FFF2-40B4-BE49-F238E27FC236}">
                    <a16:creationId xmlns:a16="http://schemas.microsoft.com/office/drawing/2014/main" id="{E662CED1-2648-456E-9BF7-7C334F8611D1}"/>
                  </a:ext>
                </a:extLst>
              </p:cNvPr>
              <p:cNvSpPr/>
              <p:nvPr/>
            </p:nvSpPr>
            <p:spPr>
              <a:xfrm>
                <a:off x="6981639" y="2401236"/>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8" name="Oval 182">
                <a:extLst>
                  <a:ext uri="{FF2B5EF4-FFF2-40B4-BE49-F238E27FC236}">
                    <a16:creationId xmlns:a16="http://schemas.microsoft.com/office/drawing/2014/main" id="{B1356CE3-F4E3-41D1-B594-E9AF32B91BD0}"/>
                  </a:ext>
                </a:extLst>
              </p:cNvPr>
              <p:cNvSpPr/>
              <p:nvPr/>
            </p:nvSpPr>
            <p:spPr>
              <a:xfrm>
                <a:off x="7322002" y="5161484"/>
                <a:ext cx="131731" cy="131731"/>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9" name="Oval 184">
                <a:extLst>
                  <a:ext uri="{FF2B5EF4-FFF2-40B4-BE49-F238E27FC236}">
                    <a16:creationId xmlns:a16="http://schemas.microsoft.com/office/drawing/2014/main" id="{9362ED6A-1FB4-49FC-A2D4-796FE79E9EB2}"/>
                  </a:ext>
                </a:extLst>
              </p:cNvPr>
              <p:cNvSpPr/>
              <p:nvPr/>
            </p:nvSpPr>
            <p:spPr>
              <a:xfrm>
                <a:off x="4678534" y="5038856"/>
                <a:ext cx="131731" cy="131731"/>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grpSp>
        <p:grpSp>
          <p:nvGrpSpPr>
            <p:cNvPr id="9" name="Group 8">
              <a:extLst>
                <a:ext uri="{FF2B5EF4-FFF2-40B4-BE49-F238E27FC236}">
                  <a16:creationId xmlns:a16="http://schemas.microsoft.com/office/drawing/2014/main" id="{EC7B0FE2-8565-4B14-A8B7-E72DB8F60406}"/>
                </a:ext>
              </a:extLst>
            </p:cNvPr>
            <p:cNvGrpSpPr/>
            <p:nvPr/>
          </p:nvGrpSpPr>
          <p:grpSpPr>
            <a:xfrm>
              <a:off x="4735544" y="2583257"/>
              <a:ext cx="3491084" cy="2325775"/>
              <a:chOff x="4735544" y="2164157"/>
              <a:chExt cx="3491084" cy="2325775"/>
            </a:xfrm>
          </p:grpSpPr>
          <p:sp>
            <p:nvSpPr>
              <p:cNvPr id="10" name="Oval 4">
                <a:extLst>
                  <a:ext uri="{FF2B5EF4-FFF2-40B4-BE49-F238E27FC236}">
                    <a16:creationId xmlns:a16="http://schemas.microsoft.com/office/drawing/2014/main" id="{B35DE803-C143-4C02-8B10-384DAA4221A7}"/>
                  </a:ext>
                </a:extLst>
              </p:cNvPr>
              <p:cNvSpPr/>
              <p:nvPr/>
            </p:nvSpPr>
            <p:spPr>
              <a:xfrm>
                <a:off x="5151049" y="2164157"/>
                <a:ext cx="131731" cy="126680"/>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Oval 6">
                <a:extLst>
                  <a:ext uri="{FF2B5EF4-FFF2-40B4-BE49-F238E27FC236}">
                    <a16:creationId xmlns:a16="http://schemas.microsoft.com/office/drawing/2014/main" id="{16A4988F-EEDB-4C49-9E8E-FF4BF1956B5E}"/>
                  </a:ext>
                </a:extLst>
              </p:cNvPr>
              <p:cNvSpPr/>
              <p:nvPr/>
            </p:nvSpPr>
            <p:spPr>
              <a:xfrm>
                <a:off x="5913049" y="2329700"/>
                <a:ext cx="131731" cy="126680"/>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Oval 7">
                <a:extLst>
                  <a:ext uri="{FF2B5EF4-FFF2-40B4-BE49-F238E27FC236}">
                    <a16:creationId xmlns:a16="http://schemas.microsoft.com/office/drawing/2014/main" id="{A287F38B-3144-43E0-B287-AE9A9F366D1A}"/>
                  </a:ext>
                </a:extLst>
              </p:cNvPr>
              <p:cNvSpPr/>
              <p:nvPr/>
            </p:nvSpPr>
            <p:spPr>
              <a:xfrm>
                <a:off x="5941624" y="2778061"/>
                <a:ext cx="131731" cy="126681"/>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Oval 10">
                <a:extLst>
                  <a:ext uri="{FF2B5EF4-FFF2-40B4-BE49-F238E27FC236}">
                    <a16:creationId xmlns:a16="http://schemas.microsoft.com/office/drawing/2014/main" id="{5C2BBBEC-5B85-4B56-A38F-15C0A18AFD28}"/>
                  </a:ext>
                </a:extLst>
              </p:cNvPr>
              <p:cNvSpPr/>
              <p:nvPr/>
            </p:nvSpPr>
            <p:spPr>
              <a:xfrm>
                <a:off x="6136855" y="3396707"/>
                <a:ext cx="131731" cy="126681"/>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Oval 11">
                <a:extLst>
                  <a:ext uri="{FF2B5EF4-FFF2-40B4-BE49-F238E27FC236}">
                    <a16:creationId xmlns:a16="http://schemas.microsoft.com/office/drawing/2014/main" id="{F23567C2-E63A-4B85-B421-8661212EFF7C}"/>
                  </a:ext>
                </a:extLst>
              </p:cNvPr>
              <p:cNvSpPr/>
              <p:nvPr/>
            </p:nvSpPr>
            <p:spPr>
              <a:xfrm>
                <a:off x="6604389" y="2934953"/>
                <a:ext cx="131731" cy="126681"/>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5" name="Oval 14">
                <a:extLst>
                  <a:ext uri="{FF2B5EF4-FFF2-40B4-BE49-F238E27FC236}">
                    <a16:creationId xmlns:a16="http://schemas.microsoft.com/office/drawing/2014/main" id="{1771B2D8-8A28-48BB-9ACB-3893B1CAC07C}"/>
                  </a:ext>
                </a:extLst>
              </p:cNvPr>
              <p:cNvSpPr/>
              <p:nvPr/>
            </p:nvSpPr>
            <p:spPr>
              <a:xfrm>
                <a:off x="7034382" y="3999860"/>
                <a:ext cx="131731" cy="131731"/>
              </a:xfrm>
              <a:prstGeom prst="ellips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Oval 15">
                <a:extLst>
                  <a:ext uri="{FF2B5EF4-FFF2-40B4-BE49-F238E27FC236}">
                    <a16:creationId xmlns:a16="http://schemas.microsoft.com/office/drawing/2014/main" id="{FC23C4FF-0403-4930-A2C6-B5207C23CE7E}"/>
                  </a:ext>
                </a:extLst>
              </p:cNvPr>
              <p:cNvSpPr/>
              <p:nvPr/>
            </p:nvSpPr>
            <p:spPr>
              <a:xfrm>
                <a:off x="6759029" y="4363251"/>
                <a:ext cx="131731" cy="126681"/>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Oval 16">
                <a:extLst>
                  <a:ext uri="{FF2B5EF4-FFF2-40B4-BE49-F238E27FC236}">
                    <a16:creationId xmlns:a16="http://schemas.microsoft.com/office/drawing/2014/main" id="{0470750C-86B5-40B3-B5C6-789ADB088786}"/>
                  </a:ext>
                </a:extLst>
              </p:cNvPr>
              <p:cNvSpPr/>
              <p:nvPr/>
            </p:nvSpPr>
            <p:spPr>
              <a:xfrm>
                <a:off x="6693163" y="4183566"/>
                <a:ext cx="131731" cy="126681"/>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Isosceles Triangle 17">
                <a:extLst>
                  <a:ext uri="{FF2B5EF4-FFF2-40B4-BE49-F238E27FC236}">
                    <a16:creationId xmlns:a16="http://schemas.microsoft.com/office/drawing/2014/main" id="{02353B9F-1217-45A4-8F8B-1F3FC5AE6F76}"/>
                  </a:ext>
                </a:extLst>
              </p:cNvPr>
              <p:cNvSpPr/>
              <p:nvPr/>
            </p:nvSpPr>
            <p:spPr>
              <a:xfrm>
                <a:off x="7787918" y="2722121"/>
                <a:ext cx="131731" cy="126681"/>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9" name="Isosceles Triangle 18">
                <a:extLst>
                  <a:ext uri="{FF2B5EF4-FFF2-40B4-BE49-F238E27FC236}">
                    <a16:creationId xmlns:a16="http://schemas.microsoft.com/office/drawing/2014/main" id="{EE5E9325-A25B-49AD-B882-414BC66E2429}"/>
                  </a:ext>
                </a:extLst>
              </p:cNvPr>
              <p:cNvSpPr/>
              <p:nvPr/>
            </p:nvSpPr>
            <p:spPr>
              <a:xfrm>
                <a:off x="8094897" y="2328615"/>
                <a:ext cx="131731" cy="126680"/>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1" name="Oval 25">
                <a:extLst>
                  <a:ext uri="{FF2B5EF4-FFF2-40B4-BE49-F238E27FC236}">
                    <a16:creationId xmlns:a16="http://schemas.microsoft.com/office/drawing/2014/main" id="{3E3AB0A1-FEFD-4ADD-99B9-6379A31E3E05}"/>
                  </a:ext>
                </a:extLst>
              </p:cNvPr>
              <p:cNvSpPr/>
              <p:nvPr/>
            </p:nvSpPr>
            <p:spPr>
              <a:xfrm>
                <a:off x="8065864" y="2620262"/>
                <a:ext cx="131731" cy="126681"/>
              </a:xfrm>
              <a:prstGeom prst="triangle">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2" name="Oval 30">
                <a:extLst>
                  <a:ext uri="{FF2B5EF4-FFF2-40B4-BE49-F238E27FC236}">
                    <a16:creationId xmlns:a16="http://schemas.microsoft.com/office/drawing/2014/main" id="{4D48BFF1-F78E-4046-8A7F-A6A24D5EDFD5}"/>
                  </a:ext>
                </a:extLst>
              </p:cNvPr>
              <p:cNvSpPr/>
              <p:nvPr/>
            </p:nvSpPr>
            <p:spPr>
              <a:xfrm>
                <a:off x="6015643" y="2892643"/>
                <a:ext cx="131731" cy="126681"/>
              </a:xfrm>
              <a:prstGeom prst="triangle">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3" name="Oval 448">
                <a:extLst>
                  <a:ext uri="{FF2B5EF4-FFF2-40B4-BE49-F238E27FC236}">
                    <a16:creationId xmlns:a16="http://schemas.microsoft.com/office/drawing/2014/main" id="{90E30019-1CD0-491E-9CF2-B48411444CA7}"/>
                  </a:ext>
                </a:extLst>
              </p:cNvPr>
              <p:cNvSpPr/>
              <p:nvPr/>
            </p:nvSpPr>
            <p:spPr>
              <a:xfrm>
                <a:off x="4942628" y="3347991"/>
                <a:ext cx="131731" cy="126681"/>
              </a:xfrm>
              <a:prstGeom prst="triangle">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4" name="Isosceles Triangle 23">
                <a:extLst>
                  <a:ext uri="{FF2B5EF4-FFF2-40B4-BE49-F238E27FC236}">
                    <a16:creationId xmlns:a16="http://schemas.microsoft.com/office/drawing/2014/main" id="{5B12A83F-85C5-48BC-8927-593539838032}"/>
                  </a:ext>
                </a:extLst>
              </p:cNvPr>
              <p:cNvSpPr/>
              <p:nvPr/>
            </p:nvSpPr>
            <p:spPr>
              <a:xfrm>
                <a:off x="6845563" y="4185019"/>
                <a:ext cx="131731" cy="126681"/>
              </a:xfrm>
              <a:prstGeom prst="triangle">
                <a:avLst/>
              </a:prstGeom>
              <a:solidFill>
                <a:srgbClr val="3333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5" name="Isosceles Triangle 24">
                <a:extLst>
                  <a:ext uri="{FF2B5EF4-FFF2-40B4-BE49-F238E27FC236}">
                    <a16:creationId xmlns:a16="http://schemas.microsoft.com/office/drawing/2014/main" id="{98D4CBC1-72C4-43B1-A0D3-CE817C9349F5}"/>
                  </a:ext>
                </a:extLst>
              </p:cNvPr>
              <p:cNvSpPr/>
              <p:nvPr/>
            </p:nvSpPr>
            <p:spPr>
              <a:xfrm>
                <a:off x="4735544" y="2997114"/>
                <a:ext cx="131731" cy="126680"/>
              </a:xfrm>
              <a:prstGeom prst="triangle">
                <a:avLst/>
              </a:prstGeom>
              <a:solidFill>
                <a:srgbClr val="3333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6" name="Isosceles Triangle 25">
                <a:extLst>
                  <a:ext uri="{FF2B5EF4-FFF2-40B4-BE49-F238E27FC236}">
                    <a16:creationId xmlns:a16="http://schemas.microsoft.com/office/drawing/2014/main" id="{E67FFC12-C3F3-4BDD-BC91-E11BF36C3A66}"/>
                  </a:ext>
                </a:extLst>
              </p:cNvPr>
              <p:cNvSpPr/>
              <p:nvPr/>
            </p:nvSpPr>
            <p:spPr>
              <a:xfrm>
                <a:off x="7572939" y="2435505"/>
                <a:ext cx="131731" cy="126680"/>
              </a:xfrm>
              <a:prstGeom prst="triangle">
                <a:avLst/>
              </a:prstGeom>
              <a:solidFill>
                <a:srgbClr val="3333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grpSp>
      </p:grpSp>
      <p:sp>
        <p:nvSpPr>
          <p:cNvPr id="70" name="Rectangle 69">
            <a:extLst>
              <a:ext uri="{FF2B5EF4-FFF2-40B4-BE49-F238E27FC236}">
                <a16:creationId xmlns:a16="http://schemas.microsoft.com/office/drawing/2014/main" id="{C63DF3AB-ACE4-41A1-9507-9F07F909AD4E}"/>
              </a:ext>
            </a:extLst>
          </p:cNvPr>
          <p:cNvSpPr/>
          <p:nvPr/>
        </p:nvSpPr>
        <p:spPr>
          <a:xfrm>
            <a:off x="7140240" y="3451458"/>
            <a:ext cx="1540953" cy="304892"/>
          </a:xfrm>
          <a:prstGeom prst="rect">
            <a:avLst/>
          </a:prstGeom>
        </p:spPr>
        <p:txBody>
          <a:bodyPr wrap="square" anchor="ctr">
            <a:spAutoFit/>
          </a:bodyPr>
          <a:lstStyle/>
          <a:p>
            <a:pPr marL="0" lvl="1" indent="0" algn="ctr">
              <a:lnSpc>
                <a:spcPct val="107000"/>
              </a:lnSpc>
              <a:spcAft>
                <a:spcPts val="600"/>
              </a:spcAft>
              <a:buSzPct val="110000"/>
            </a:pPr>
            <a:r>
              <a:rPr lang="en-US" sz="1400" b="1" dirty="0">
                <a:solidFill>
                  <a:schemeClr val="accent2"/>
                </a:solidFill>
                <a:latin typeface="Arial Narrow" panose="020B0606020202030204" pitchFamily="34" charset="0"/>
                <a:cs typeface="Arial" panose="020B0604020202020204" pitchFamily="34" charset="0"/>
              </a:rPr>
              <a:t>Co-Packer Network</a:t>
            </a:r>
          </a:p>
        </p:txBody>
      </p:sp>
      <p:cxnSp>
        <p:nvCxnSpPr>
          <p:cNvPr id="71" name="Straight Connector 70">
            <a:extLst>
              <a:ext uri="{FF2B5EF4-FFF2-40B4-BE49-F238E27FC236}">
                <a16:creationId xmlns:a16="http://schemas.microsoft.com/office/drawing/2014/main" id="{A1B19E48-741F-49C0-A532-8FEFC2ECD752}"/>
              </a:ext>
            </a:extLst>
          </p:cNvPr>
          <p:cNvCxnSpPr>
            <a:cxnSpLocks/>
          </p:cNvCxnSpPr>
          <p:nvPr/>
        </p:nvCxnSpPr>
        <p:spPr>
          <a:xfrm>
            <a:off x="7156943" y="3711987"/>
            <a:ext cx="1507547" cy="0"/>
          </a:xfrm>
          <a:prstGeom prst="line">
            <a:avLst/>
          </a:prstGeom>
          <a:noFill/>
          <a:ln w="12700" cap="flat" cmpd="sng" algn="ctr">
            <a:solidFill>
              <a:schemeClr val="bg1"/>
            </a:solidFill>
            <a:prstDash val="solid"/>
            <a:miter lim="800000"/>
          </a:ln>
          <a:effectLst/>
        </p:spPr>
      </p:cxnSp>
      <p:sp>
        <p:nvSpPr>
          <p:cNvPr id="72" name="Rectangle 71">
            <a:extLst>
              <a:ext uri="{FF2B5EF4-FFF2-40B4-BE49-F238E27FC236}">
                <a16:creationId xmlns:a16="http://schemas.microsoft.com/office/drawing/2014/main" id="{50C5DA4B-D6D7-4259-97F8-4F92CE7E4B1A}"/>
              </a:ext>
            </a:extLst>
          </p:cNvPr>
          <p:cNvSpPr/>
          <p:nvPr/>
        </p:nvSpPr>
        <p:spPr>
          <a:xfrm>
            <a:off x="6951351" y="4816542"/>
            <a:ext cx="1918731" cy="304892"/>
          </a:xfrm>
          <a:prstGeom prst="rect">
            <a:avLst/>
          </a:prstGeom>
        </p:spPr>
        <p:txBody>
          <a:bodyPr wrap="square" anchor="ctr">
            <a:spAutoFit/>
          </a:bodyPr>
          <a:lstStyle/>
          <a:p>
            <a:pPr marL="0" lvl="1" indent="0" algn="ctr">
              <a:lnSpc>
                <a:spcPct val="107000"/>
              </a:lnSpc>
              <a:spcAft>
                <a:spcPts val="600"/>
              </a:spcAft>
              <a:buSzPct val="110000"/>
            </a:pPr>
            <a:r>
              <a:rPr lang="en-US" sz="1400" b="1" dirty="0">
                <a:solidFill>
                  <a:schemeClr val="accent2"/>
                </a:solidFill>
                <a:latin typeface="Arial Narrow" panose="020B0606020202030204" pitchFamily="34" charset="0"/>
                <a:cs typeface="Arial" panose="020B0604020202020204" pitchFamily="34" charset="0"/>
              </a:rPr>
              <a:t>Other Strategic Partners</a:t>
            </a:r>
          </a:p>
        </p:txBody>
      </p:sp>
      <p:cxnSp>
        <p:nvCxnSpPr>
          <p:cNvPr id="73" name="Straight Connector 72">
            <a:extLst>
              <a:ext uri="{FF2B5EF4-FFF2-40B4-BE49-F238E27FC236}">
                <a16:creationId xmlns:a16="http://schemas.microsoft.com/office/drawing/2014/main" id="{4E4DAFC4-8FFC-42B7-82C1-EA7C66165E3A}"/>
              </a:ext>
            </a:extLst>
          </p:cNvPr>
          <p:cNvCxnSpPr>
            <a:cxnSpLocks/>
          </p:cNvCxnSpPr>
          <p:nvPr/>
        </p:nvCxnSpPr>
        <p:spPr>
          <a:xfrm>
            <a:off x="7081565" y="5077071"/>
            <a:ext cx="1658302" cy="0"/>
          </a:xfrm>
          <a:prstGeom prst="line">
            <a:avLst/>
          </a:prstGeom>
          <a:noFill/>
          <a:ln w="12700" cap="flat" cmpd="sng" algn="ctr">
            <a:solidFill>
              <a:schemeClr val="bg1"/>
            </a:solidFill>
            <a:prstDash val="solid"/>
            <a:miter lim="800000"/>
          </a:ln>
          <a:effectLst/>
        </p:spPr>
      </p:cxnSp>
      <p:sp>
        <p:nvSpPr>
          <p:cNvPr id="74" name="Rectangle 73">
            <a:extLst>
              <a:ext uri="{FF2B5EF4-FFF2-40B4-BE49-F238E27FC236}">
                <a16:creationId xmlns:a16="http://schemas.microsoft.com/office/drawing/2014/main" id="{598D467F-08E7-4ABF-B190-13AA1712AF2F}"/>
              </a:ext>
            </a:extLst>
          </p:cNvPr>
          <p:cNvSpPr/>
          <p:nvPr/>
        </p:nvSpPr>
        <p:spPr>
          <a:xfrm>
            <a:off x="7201435" y="5123126"/>
            <a:ext cx="2076773" cy="803297"/>
          </a:xfrm>
          <a:prstGeom prst="rect">
            <a:avLst/>
          </a:prstGeom>
        </p:spPr>
        <p:txBody>
          <a:bodyPr wrap="square">
            <a:spAutoFit/>
          </a:bodyPr>
          <a:lstStyle/>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Packaging</a:t>
            </a:r>
          </a:p>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Product Development</a:t>
            </a:r>
          </a:p>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Laboratories</a:t>
            </a:r>
          </a:p>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Academia</a:t>
            </a:r>
          </a:p>
        </p:txBody>
      </p:sp>
      <p:sp>
        <p:nvSpPr>
          <p:cNvPr id="75" name="Oval 4">
            <a:extLst>
              <a:ext uri="{FF2B5EF4-FFF2-40B4-BE49-F238E27FC236}">
                <a16:creationId xmlns:a16="http://schemas.microsoft.com/office/drawing/2014/main" id="{A01C3A59-E7D7-4A96-AA12-D9559AEB24E5}"/>
              </a:ext>
            </a:extLst>
          </p:cNvPr>
          <p:cNvSpPr/>
          <p:nvPr/>
        </p:nvSpPr>
        <p:spPr>
          <a:xfrm>
            <a:off x="7113388" y="5162592"/>
            <a:ext cx="119755" cy="115164"/>
          </a:xfrm>
          <a:prstGeom prst="triangle">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6" name="Oval 23">
            <a:extLst>
              <a:ext uri="{FF2B5EF4-FFF2-40B4-BE49-F238E27FC236}">
                <a16:creationId xmlns:a16="http://schemas.microsoft.com/office/drawing/2014/main" id="{FD28DBD0-835F-4872-A776-9EAA99370D11}"/>
              </a:ext>
            </a:extLst>
          </p:cNvPr>
          <p:cNvSpPr/>
          <p:nvPr/>
        </p:nvSpPr>
        <p:spPr>
          <a:xfrm>
            <a:off x="7113388" y="5343511"/>
            <a:ext cx="119755" cy="115164"/>
          </a:xfrm>
          <a:prstGeom prst="triangle">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7" name="Oval 25">
            <a:extLst>
              <a:ext uri="{FF2B5EF4-FFF2-40B4-BE49-F238E27FC236}">
                <a16:creationId xmlns:a16="http://schemas.microsoft.com/office/drawing/2014/main" id="{4C1BD42F-A9DE-46AE-9F73-C079C69E230C}"/>
              </a:ext>
            </a:extLst>
          </p:cNvPr>
          <p:cNvSpPr/>
          <p:nvPr/>
        </p:nvSpPr>
        <p:spPr>
          <a:xfrm>
            <a:off x="7113388" y="5538029"/>
            <a:ext cx="119755" cy="115164"/>
          </a:xfrm>
          <a:prstGeom prst="triangle">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8" name="Isosceles Triangle 77">
            <a:extLst>
              <a:ext uri="{FF2B5EF4-FFF2-40B4-BE49-F238E27FC236}">
                <a16:creationId xmlns:a16="http://schemas.microsoft.com/office/drawing/2014/main" id="{24BD9AA4-AF37-4E39-B685-22F0EED1AA4A}"/>
              </a:ext>
            </a:extLst>
          </p:cNvPr>
          <p:cNvSpPr/>
          <p:nvPr/>
        </p:nvSpPr>
        <p:spPr>
          <a:xfrm>
            <a:off x="7113388" y="5716909"/>
            <a:ext cx="119755" cy="115164"/>
          </a:xfrm>
          <a:prstGeom prst="triangle">
            <a:avLst/>
          </a:prstGeom>
          <a:solidFill>
            <a:srgbClr val="3333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cxnSp>
        <p:nvCxnSpPr>
          <p:cNvPr id="79" name="Straight Connector 78">
            <a:extLst>
              <a:ext uri="{FF2B5EF4-FFF2-40B4-BE49-F238E27FC236}">
                <a16:creationId xmlns:a16="http://schemas.microsoft.com/office/drawing/2014/main" id="{1D86986D-B46A-4473-B965-D74C89681176}"/>
              </a:ext>
            </a:extLst>
          </p:cNvPr>
          <p:cNvCxnSpPr>
            <a:cxnSpLocks/>
          </p:cNvCxnSpPr>
          <p:nvPr/>
        </p:nvCxnSpPr>
        <p:spPr>
          <a:xfrm flipH="1">
            <a:off x="2030395" y="1665699"/>
            <a:ext cx="5083210" cy="1"/>
          </a:xfrm>
          <a:prstGeom prst="line">
            <a:avLst/>
          </a:prstGeom>
          <a:noFill/>
          <a:ln w="12700" cap="flat" cmpd="sng" algn="ctr">
            <a:solidFill>
              <a:schemeClr val="tx1"/>
            </a:solidFill>
            <a:prstDash val="solid"/>
            <a:miter lim="800000"/>
          </a:ln>
          <a:effectLst/>
        </p:spPr>
      </p:cxnSp>
      <p:grpSp>
        <p:nvGrpSpPr>
          <p:cNvPr id="80" name="Group 79">
            <a:extLst>
              <a:ext uri="{FF2B5EF4-FFF2-40B4-BE49-F238E27FC236}">
                <a16:creationId xmlns:a16="http://schemas.microsoft.com/office/drawing/2014/main" id="{B76A3921-62EA-4A2D-87AC-06717B591748}"/>
              </a:ext>
            </a:extLst>
          </p:cNvPr>
          <p:cNvGrpSpPr/>
          <p:nvPr/>
        </p:nvGrpSpPr>
        <p:grpSpPr>
          <a:xfrm>
            <a:off x="7113388" y="3726552"/>
            <a:ext cx="2164820" cy="981038"/>
            <a:chOff x="7113388" y="3726552"/>
            <a:chExt cx="2164820" cy="981038"/>
          </a:xfrm>
        </p:grpSpPr>
        <p:sp>
          <p:nvSpPr>
            <p:cNvPr id="81" name="Rectangle 80">
              <a:extLst>
                <a:ext uri="{FF2B5EF4-FFF2-40B4-BE49-F238E27FC236}">
                  <a16:creationId xmlns:a16="http://schemas.microsoft.com/office/drawing/2014/main" id="{3D929795-9F32-4691-B0A9-805CE1DB32F3}"/>
                </a:ext>
              </a:extLst>
            </p:cNvPr>
            <p:cNvSpPr/>
            <p:nvPr/>
          </p:nvSpPr>
          <p:spPr>
            <a:xfrm>
              <a:off x="7201435" y="3726552"/>
              <a:ext cx="2076773" cy="981038"/>
            </a:xfrm>
            <a:prstGeom prst="rect">
              <a:avLst/>
            </a:prstGeom>
          </p:spPr>
          <p:txBody>
            <a:bodyPr wrap="square">
              <a:spAutoFit/>
            </a:bodyPr>
            <a:lstStyle/>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Meat</a:t>
              </a:r>
            </a:p>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Soups, Sauces, &amp; Dressings</a:t>
              </a:r>
            </a:p>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Juice &amp; Dairy</a:t>
              </a:r>
            </a:p>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Fruits &amp; Vegetables</a:t>
              </a:r>
            </a:p>
            <a:p>
              <a:pPr>
                <a:lnSpc>
                  <a:spcPct val="110000"/>
                </a:lnSpc>
                <a:spcBef>
                  <a:spcPts val="0"/>
                </a:spcBef>
                <a:spcAft>
                  <a:spcPts val="0"/>
                </a:spcAft>
              </a:pPr>
              <a:r>
                <a:rPr lang="en-US" sz="1050" dirty="0">
                  <a:solidFill>
                    <a:schemeClr val="accent5"/>
                  </a:solidFill>
                  <a:latin typeface="+mj-lt"/>
                  <a:ea typeface="Calibri" panose="020F0502020204030204" pitchFamily="34" charset="0"/>
                  <a:cs typeface="Exo Regular"/>
                </a:rPr>
                <a:t>Ready Meals &amp; Wet Salads</a:t>
              </a:r>
            </a:p>
          </p:txBody>
        </p:sp>
        <p:sp>
          <p:nvSpPr>
            <p:cNvPr id="82" name="Oval 180">
              <a:extLst>
                <a:ext uri="{FF2B5EF4-FFF2-40B4-BE49-F238E27FC236}">
                  <a16:creationId xmlns:a16="http://schemas.microsoft.com/office/drawing/2014/main" id="{714A7B85-BEA2-4922-BA23-D903C6690FEE}"/>
                </a:ext>
              </a:extLst>
            </p:cNvPr>
            <p:cNvSpPr/>
            <p:nvPr/>
          </p:nvSpPr>
          <p:spPr>
            <a:xfrm>
              <a:off x="7113388" y="3972296"/>
              <a:ext cx="119755" cy="119755"/>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3" name="Oval 63">
              <a:extLst>
                <a:ext uri="{FF2B5EF4-FFF2-40B4-BE49-F238E27FC236}">
                  <a16:creationId xmlns:a16="http://schemas.microsoft.com/office/drawing/2014/main" id="{8F4898D5-98E2-4167-B06F-D9F3A4AC02AC}"/>
                </a:ext>
              </a:extLst>
            </p:cNvPr>
            <p:cNvSpPr/>
            <p:nvPr/>
          </p:nvSpPr>
          <p:spPr>
            <a:xfrm>
              <a:off x="7113388" y="4142473"/>
              <a:ext cx="119755" cy="119755"/>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4" name="Oval 175">
              <a:extLst>
                <a:ext uri="{FF2B5EF4-FFF2-40B4-BE49-F238E27FC236}">
                  <a16:creationId xmlns:a16="http://schemas.microsoft.com/office/drawing/2014/main" id="{8B0C06F2-6042-4843-9DBE-0D98A14E0AA4}"/>
                </a:ext>
              </a:extLst>
            </p:cNvPr>
            <p:cNvSpPr/>
            <p:nvPr/>
          </p:nvSpPr>
          <p:spPr>
            <a:xfrm>
              <a:off x="7113388" y="4320438"/>
              <a:ext cx="119755" cy="119755"/>
            </a:xfrm>
            <a:prstGeom prst="ellips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5" name="Oval 164">
              <a:extLst>
                <a:ext uri="{FF2B5EF4-FFF2-40B4-BE49-F238E27FC236}">
                  <a16:creationId xmlns:a16="http://schemas.microsoft.com/office/drawing/2014/main" id="{B46699BE-C966-48FF-AADC-B23500EC417E}"/>
                </a:ext>
              </a:extLst>
            </p:cNvPr>
            <p:cNvSpPr/>
            <p:nvPr/>
          </p:nvSpPr>
          <p:spPr>
            <a:xfrm>
              <a:off x="7113388" y="4505855"/>
              <a:ext cx="119755" cy="119755"/>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6" name="Oval 180">
              <a:extLst>
                <a:ext uri="{FF2B5EF4-FFF2-40B4-BE49-F238E27FC236}">
                  <a16:creationId xmlns:a16="http://schemas.microsoft.com/office/drawing/2014/main" id="{1F66F11B-DEE2-41EF-9B4B-0D803DF2F577}"/>
                </a:ext>
              </a:extLst>
            </p:cNvPr>
            <p:cNvSpPr/>
            <p:nvPr/>
          </p:nvSpPr>
          <p:spPr>
            <a:xfrm>
              <a:off x="7113388" y="3804656"/>
              <a:ext cx="119755" cy="119755"/>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grpSp>
      <p:sp>
        <p:nvSpPr>
          <p:cNvPr id="87" name="Rectangle 86">
            <a:extLst>
              <a:ext uri="{FF2B5EF4-FFF2-40B4-BE49-F238E27FC236}">
                <a16:creationId xmlns:a16="http://schemas.microsoft.com/office/drawing/2014/main" id="{5F6FCD12-8C51-4477-9374-FB882AB34827}"/>
              </a:ext>
            </a:extLst>
          </p:cNvPr>
          <p:cNvSpPr/>
          <p:nvPr/>
        </p:nvSpPr>
        <p:spPr>
          <a:xfrm>
            <a:off x="1546182" y="1665296"/>
            <a:ext cx="6051636" cy="553357"/>
          </a:xfrm>
          <a:prstGeom prst="rect">
            <a:avLst/>
          </a:prstGeom>
        </p:spPr>
        <p:txBody>
          <a:bodyPr wrap="square">
            <a:spAutoFit/>
          </a:bodyPr>
          <a:lstStyle/>
          <a:p>
            <a:pPr marL="0" lvl="1" indent="0" algn="ctr">
              <a:lnSpc>
                <a:spcPct val="107000"/>
              </a:lnSpc>
              <a:spcAft>
                <a:spcPts val="600"/>
              </a:spcAft>
              <a:buSzPct val="110000"/>
            </a:pPr>
            <a:r>
              <a:rPr lang="en-US" sz="1400" b="1" dirty="0">
                <a:solidFill>
                  <a:schemeClr val="accent5"/>
                </a:solidFill>
                <a:latin typeface="Arial Narrow" panose="020B0606020202030204" pitchFamily="34" charset="0"/>
                <a:cs typeface="Arial" panose="020B0604020202020204" pitchFamily="34" charset="0"/>
              </a:rPr>
              <a:t>Universal Pure has deep relationships with co-packers and other strategic partners to provide an integrated, customized service to each customer</a:t>
            </a:r>
          </a:p>
        </p:txBody>
      </p:sp>
      <p:sp>
        <p:nvSpPr>
          <p:cNvPr id="88" name="Rectangle 87">
            <a:extLst>
              <a:ext uri="{FF2B5EF4-FFF2-40B4-BE49-F238E27FC236}">
                <a16:creationId xmlns:a16="http://schemas.microsoft.com/office/drawing/2014/main" id="{BF6E98C6-A599-4E65-AE0A-6A55F1A0D0FB}"/>
              </a:ext>
            </a:extLst>
          </p:cNvPr>
          <p:cNvSpPr/>
          <p:nvPr/>
        </p:nvSpPr>
        <p:spPr>
          <a:xfrm rot="21282084">
            <a:off x="5501319" y="2573854"/>
            <a:ext cx="652025" cy="254483"/>
          </a:xfrm>
          <a:prstGeom prst="rect">
            <a:avLst/>
          </a:prstGeom>
        </p:spPr>
        <p:txBody>
          <a:bodyPr wrap="square">
            <a:prstTxWarp prst="textArchDown">
              <a:avLst/>
            </a:prstTxWarp>
            <a:spAutoFit/>
          </a:bodyPr>
          <a:lstStyle/>
          <a:p>
            <a:pPr marL="0" lvl="1" indent="0" algn="ctr">
              <a:lnSpc>
                <a:spcPct val="107000"/>
              </a:lnSpc>
              <a:spcAft>
                <a:spcPts val="600"/>
              </a:spcAft>
              <a:buSzPct val="110000"/>
            </a:pPr>
            <a:r>
              <a:rPr lang="en-US" sz="800" b="1" dirty="0">
                <a:solidFill>
                  <a:schemeClr val="bg1"/>
                </a:solidFill>
                <a:latin typeface="Arial Narrow" panose="020B0606020202030204" pitchFamily="34" charset="0"/>
                <a:cs typeface="Arial" panose="020B0604020202020204" pitchFamily="34" charset="0"/>
              </a:rPr>
              <a:t>CANADA</a:t>
            </a:r>
          </a:p>
        </p:txBody>
      </p:sp>
      <p:sp>
        <p:nvSpPr>
          <p:cNvPr id="89" name="Slide Number Placeholder 6">
            <a:extLst>
              <a:ext uri="{FF2B5EF4-FFF2-40B4-BE49-F238E27FC236}">
                <a16:creationId xmlns:a16="http://schemas.microsoft.com/office/drawing/2014/main" id="{61670BB8-CF34-4083-8962-66D7B08EDE5F}"/>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58</a:t>
            </a:fld>
            <a:endParaRPr lang="en-US" dirty="0"/>
          </a:p>
        </p:txBody>
      </p:sp>
      <p:sp>
        <p:nvSpPr>
          <p:cNvPr id="90" name="Oval 30">
            <a:extLst>
              <a:ext uri="{FF2B5EF4-FFF2-40B4-BE49-F238E27FC236}">
                <a16:creationId xmlns:a16="http://schemas.microsoft.com/office/drawing/2014/main" id="{AAC17585-FD05-49FB-994A-C335EF47B931}"/>
              </a:ext>
            </a:extLst>
          </p:cNvPr>
          <p:cNvSpPr/>
          <p:nvPr/>
        </p:nvSpPr>
        <p:spPr>
          <a:xfrm>
            <a:off x="543507" y="3844300"/>
            <a:ext cx="119755" cy="115165"/>
          </a:xfrm>
          <a:prstGeom prst="triangle">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53925572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D9A11BD-465F-42E9-93B9-47CB30C6BE30}"/>
              </a:ext>
            </a:extLst>
          </p:cNvPr>
          <p:cNvSpPr/>
          <p:nvPr/>
        </p:nvSpPr>
        <p:spPr>
          <a:xfrm flipH="1">
            <a:off x="-922645" y="380015"/>
            <a:ext cx="6449238"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10E95158-8E11-4070-B93C-5C85FC72DBAB}"/>
              </a:ext>
            </a:extLst>
          </p:cNvPr>
          <p:cNvSpPr txBox="1">
            <a:spLocks/>
          </p:cNvSpPr>
          <p:nvPr/>
        </p:nvSpPr>
        <p:spPr>
          <a:xfrm>
            <a:off x="115831" y="485538"/>
            <a:ext cx="5852889"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HOW UNIVERSAL PURE CAN SUPPORT YOU</a:t>
            </a:r>
          </a:p>
        </p:txBody>
      </p:sp>
      <p:grpSp>
        <p:nvGrpSpPr>
          <p:cNvPr id="5" name="Group 4">
            <a:extLst>
              <a:ext uri="{FF2B5EF4-FFF2-40B4-BE49-F238E27FC236}">
                <a16:creationId xmlns:a16="http://schemas.microsoft.com/office/drawing/2014/main" id="{19449244-CCFE-4E71-A9F7-7C8F6B9906E5}"/>
              </a:ext>
            </a:extLst>
          </p:cNvPr>
          <p:cNvGrpSpPr>
            <a:grpSpLocks noChangeAspect="1"/>
          </p:cNvGrpSpPr>
          <p:nvPr/>
        </p:nvGrpSpPr>
        <p:grpSpPr>
          <a:xfrm>
            <a:off x="2164986" y="1255941"/>
            <a:ext cx="4806571" cy="5218590"/>
            <a:chOff x="2164986" y="1255941"/>
            <a:chExt cx="4806571" cy="5218590"/>
          </a:xfrm>
        </p:grpSpPr>
        <p:sp>
          <p:nvSpPr>
            <p:cNvPr id="6" name="TextBox 5">
              <a:extLst>
                <a:ext uri="{FF2B5EF4-FFF2-40B4-BE49-F238E27FC236}">
                  <a16:creationId xmlns:a16="http://schemas.microsoft.com/office/drawing/2014/main" id="{6991E3B5-0DE9-4353-A935-D30FCA071C5C}"/>
                </a:ext>
              </a:extLst>
            </p:cNvPr>
            <p:cNvSpPr txBox="1"/>
            <p:nvPr/>
          </p:nvSpPr>
          <p:spPr>
            <a:xfrm>
              <a:off x="3042326" y="1492416"/>
              <a:ext cx="1599669" cy="841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FFFFFF"/>
                  </a:solidFill>
                  <a:effectLst/>
                  <a:uFillTx/>
                  <a:latin typeface="+mj-lt"/>
                  <a:ea typeface="+mn-ea"/>
                  <a:cs typeface="+mn-cs"/>
                  <a:sym typeface="Helvetica Light"/>
                </a:rPr>
                <a:t>Ensures </a:t>
              </a:r>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FFFFFF"/>
                  </a:solidFill>
                  <a:effectLst/>
                  <a:uFillTx/>
                  <a:latin typeface="+mj-lt"/>
                  <a:ea typeface="+mn-ea"/>
                  <a:cs typeface="+mn-cs"/>
                  <a:sym typeface="Helvetica Light"/>
                </a:rPr>
                <a:t>Food Safety</a:t>
              </a:r>
            </a:p>
          </p:txBody>
        </p:sp>
        <p:sp>
          <p:nvSpPr>
            <p:cNvPr id="7" name="TextBox 6">
              <a:extLst>
                <a:ext uri="{FF2B5EF4-FFF2-40B4-BE49-F238E27FC236}">
                  <a16:creationId xmlns:a16="http://schemas.microsoft.com/office/drawing/2014/main" id="{B4E5E84A-2A2A-4E25-9E0F-2272951470CA}"/>
                </a:ext>
              </a:extLst>
            </p:cNvPr>
            <p:cNvSpPr txBox="1"/>
            <p:nvPr/>
          </p:nvSpPr>
          <p:spPr>
            <a:xfrm rot="17976211">
              <a:off x="1953518" y="3096082"/>
              <a:ext cx="126419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FFFFFF"/>
                  </a:solidFill>
                  <a:effectLst/>
                  <a:uFillTx/>
                  <a:latin typeface="+mj-lt"/>
                  <a:ea typeface="+mn-ea"/>
                  <a:cs typeface="+mn-cs"/>
                  <a:sym typeface="Helvetica Light"/>
                </a:rPr>
                <a:t>Extends </a:t>
              </a:r>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FFFFFF"/>
                  </a:solidFill>
                  <a:effectLst/>
                  <a:uFillTx/>
                  <a:latin typeface="+mj-lt"/>
                  <a:ea typeface="+mn-ea"/>
                  <a:cs typeface="+mn-cs"/>
                  <a:sym typeface="Helvetica Light"/>
                </a:rPr>
                <a:t>Shelf Life</a:t>
              </a:r>
            </a:p>
          </p:txBody>
        </p:sp>
        <p:sp>
          <p:nvSpPr>
            <p:cNvPr id="8" name="TextBox 7">
              <a:extLst>
                <a:ext uri="{FF2B5EF4-FFF2-40B4-BE49-F238E27FC236}">
                  <a16:creationId xmlns:a16="http://schemas.microsoft.com/office/drawing/2014/main" id="{DBDAA5E8-F4EB-426C-A7A0-68BA997372C7}"/>
                </a:ext>
              </a:extLst>
            </p:cNvPr>
            <p:cNvSpPr txBox="1"/>
            <p:nvPr/>
          </p:nvSpPr>
          <p:spPr>
            <a:xfrm rot="3625449">
              <a:off x="4900251" y="1809939"/>
              <a:ext cx="194925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FFFFFF"/>
                  </a:solidFill>
                  <a:effectLst/>
                  <a:uFillTx/>
                  <a:latin typeface="+mj-lt"/>
                  <a:ea typeface="+mn-ea"/>
                  <a:cs typeface="+mn-cs"/>
                  <a:sym typeface="Helvetica Light"/>
                </a:rPr>
                <a:t>Delivers </a:t>
              </a:r>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FFFFFF"/>
                  </a:solidFill>
                  <a:effectLst/>
                  <a:uFillTx/>
                  <a:latin typeface="+mj-lt"/>
                  <a:ea typeface="+mn-ea"/>
                  <a:cs typeface="+mn-cs"/>
                  <a:sym typeface="Helvetica Light"/>
                </a:rPr>
                <a:t>Cleaner Labels</a:t>
              </a:r>
            </a:p>
          </p:txBody>
        </p:sp>
        <p:sp>
          <p:nvSpPr>
            <p:cNvPr id="9" name="TextBox 8">
              <a:extLst>
                <a:ext uri="{FF2B5EF4-FFF2-40B4-BE49-F238E27FC236}">
                  <a16:creationId xmlns:a16="http://schemas.microsoft.com/office/drawing/2014/main" id="{CCDDB770-2207-4D55-BDE2-9E45977B8ADA}"/>
                </a:ext>
              </a:extLst>
            </p:cNvPr>
            <p:cNvSpPr txBox="1"/>
            <p:nvPr/>
          </p:nvSpPr>
          <p:spPr>
            <a:xfrm rot="17957934">
              <a:off x="5637249" y="3635720"/>
              <a:ext cx="182736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400" b="1">
                  <a:solidFill>
                    <a:srgbClr val="FFFFFF"/>
                  </a:solidFill>
                  <a:latin typeface="+mj-lt"/>
                  <a:ea typeface="+mn-ea"/>
                  <a:cs typeface="+mn-cs"/>
                </a:rPr>
                <a:t>Promotes </a:t>
              </a:r>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FFFFFF"/>
                  </a:solidFill>
                  <a:effectLst/>
                  <a:uFillTx/>
                  <a:latin typeface="+mj-lt"/>
                  <a:ea typeface="+mn-ea"/>
                  <a:cs typeface="+mn-cs"/>
                  <a:sym typeface="Helvetica Light"/>
                </a:rPr>
                <a:t>Sustainability</a:t>
              </a:r>
              <a:endParaRPr lang="en-US" sz="2400" b="1">
                <a:solidFill>
                  <a:srgbClr val="FFFFFF"/>
                </a:solidFill>
                <a:latin typeface="+mj-lt"/>
                <a:ea typeface="+mn-ea"/>
                <a:cs typeface="+mn-cs"/>
              </a:endParaRPr>
            </a:p>
          </p:txBody>
        </p:sp>
        <p:sp>
          <p:nvSpPr>
            <p:cNvPr id="10" name="TextBox 9">
              <a:extLst>
                <a:ext uri="{FF2B5EF4-FFF2-40B4-BE49-F238E27FC236}">
                  <a16:creationId xmlns:a16="http://schemas.microsoft.com/office/drawing/2014/main" id="{B21F6BD4-E028-47D4-B2DA-C6651A34E01D}"/>
                </a:ext>
              </a:extLst>
            </p:cNvPr>
            <p:cNvSpPr txBox="1"/>
            <p:nvPr/>
          </p:nvSpPr>
          <p:spPr>
            <a:xfrm>
              <a:off x="4332362" y="5267176"/>
              <a:ext cx="2027606" cy="841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rgbClr val="FFFFFF"/>
                  </a:solidFill>
                  <a:effectLst/>
                  <a:uFillTx/>
                  <a:latin typeface="+mj-lt"/>
                  <a:ea typeface="+mn-ea"/>
                  <a:cs typeface="+mn-cs"/>
                  <a:sym typeface="Helvetica Light"/>
                </a:rPr>
                <a:t>Provides Brand</a:t>
              </a:r>
            </a:p>
            <a:p>
              <a:pPr marL="0" marR="0" indent="0" algn="ctr" defTabSz="584200" rtl="0" fontAlgn="auto" latinLnBrk="0" hangingPunct="0">
                <a:lnSpc>
                  <a:spcPct val="100000"/>
                </a:lnSpc>
                <a:spcBef>
                  <a:spcPts val="0"/>
                </a:spcBef>
                <a:spcAft>
                  <a:spcPts val="0"/>
                </a:spcAft>
                <a:buClrTx/>
                <a:buSzTx/>
                <a:buFontTx/>
                <a:buNone/>
                <a:tabLst/>
              </a:pPr>
              <a:r>
                <a:rPr lang="en-US" sz="2400" b="1">
                  <a:solidFill>
                    <a:srgbClr val="FFFFFF"/>
                  </a:solidFill>
                  <a:latin typeface="+mj-lt"/>
                  <a:ea typeface="+mn-ea"/>
                  <a:cs typeface="+mn-cs"/>
                </a:rPr>
                <a:t>Protection</a:t>
              </a:r>
              <a:endParaRPr kumimoji="0" lang="en-US" sz="2400" b="1" i="0" u="none" strike="noStrike" cap="none" spc="0" normalizeH="0" baseline="0">
                <a:ln>
                  <a:noFill/>
                </a:ln>
                <a:solidFill>
                  <a:srgbClr val="FFFFFF"/>
                </a:solidFill>
                <a:effectLst/>
                <a:uFillTx/>
                <a:latin typeface="+mj-lt"/>
                <a:ea typeface="+mn-ea"/>
                <a:cs typeface="+mn-cs"/>
                <a:sym typeface="Helvetica Light"/>
              </a:endParaRPr>
            </a:p>
          </p:txBody>
        </p:sp>
        <p:sp>
          <p:nvSpPr>
            <p:cNvPr id="11" name="TextBox 10">
              <a:extLst>
                <a:ext uri="{FF2B5EF4-FFF2-40B4-BE49-F238E27FC236}">
                  <a16:creationId xmlns:a16="http://schemas.microsoft.com/office/drawing/2014/main" id="{36667B36-8006-437D-A112-CF5F05A560CD}"/>
                </a:ext>
              </a:extLst>
            </p:cNvPr>
            <p:cNvSpPr txBox="1"/>
            <p:nvPr/>
          </p:nvSpPr>
          <p:spPr>
            <a:xfrm rot="3580434">
              <a:off x="2244817" y="4973479"/>
              <a:ext cx="216084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mj-lt"/>
                  <a:ea typeface="+mn-ea"/>
                  <a:cs typeface="+mn-cs"/>
                  <a:sym typeface="Helvetica Light"/>
                </a:rPr>
                <a:t>Enables Quality </a:t>
              </a:r>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FFFF"/>
                  </a:solidFill>
                  <a:effectLst/>
                  <a:uFillTx/>
                  <a:latin typeface="+mj-lt"/>
                  <a:ea typeface="+mn-ea"/>
                  <a:cs typeface="+mn-cs"/>
                  <a:sym typeface="Helvetica Light"/>
                </a:rPr>
                <a:t>Products</a:t>
              </a:r>
            </a:p>
          </p:txBody>
        </p:sp>
      </p:grpSp>
      <p:sp>
        <p:nvSpPr>
          <p:cNvPr id="12" name="Rectangle 11">
            <a:extLst>
              <a:ext uri="{FF2B5EF4-FFF2-40B4-BE49-F238E27FC236}">
                <a16:creationId xmlns:a16="http://schemas.microsoft.com/office/drawing/2014/main" id="{92D172BC-BD47-4E76-B002-4CA38055ABAC}"/>
              </a:ext>
            </a:extLst>
          </p:cNvPr>
          <p:cNvSpPr/>
          <p:nvPr/>
        </p:nvSpPr>
        <p:spPr>
          <a:xfrm>
            <a:off x="1262062" y="1876246"/>
            <a:ext cx="7560642" cy="4231928"/>
          </a:xfrm>
          <a:prstGeom prst="rect">
            <a:avLst/>
          </a:prstGeom>
        </p:spPr>
        <p:txBody>
          <a:bodyPr wrap="square">
            <a:spAutoFit/>
          </a:bodyPr>
          <a:lstStyle/>
          <a:p>
            <a:pPr>
              <a:spcAft>
                <a:spcPts val="3000"/>
              </a:spcAft>
              <a:buSzPct val="110000"/>
            </a:pPr>
            <a:r>
              <a:rPr lang="en-US" sz="2400" spc="-140" dirty="0">
                <a:solidFill>
                  <a:srgbClr val="656569"/>
                </a:solidFill>
                <a:latin typeface="Calibri"/>
                <a:cs typeface="Arial Black"/>
              </a:rPr>
              <a:t>Extends Product Shelf Life </a:t>
            </a:r>
          </a:p>
          <a:p>
            <a:pPr lvl="0">
              <a:spcAft>
                <a:spcPts val="3000"/>
              </a:spcAft>
              <a:buSzPct val="110000"/>
            </a:pPr>
            <a:r>
              <a:rPr lang="en-US" sz="2400" spc="-140" dirty="0">
                <a:solidFill>
                  <a:srgbClr val="656569"/>
                </a:solidFill>
                <a:latin typeface="Calibri"/>
                <a:cs typeface="Arial Black"/>
              </a:rPr>
              <a:t>Increases Sourcing Potential of Cleaner Label  “Free From” SKU’s </a:t>
            </a:r>
          </a:p>
          <a:p>
            <a:pPr lvl="0">
              <a:spcAft>
                <a:spcPts val="3000"/>
              </a:spcAft>
              <a:buSzPct val="110000"/>
            </a:pPr>
            <a:r>
              <a:rPr lang="en-US" sz="2400" spc="-140" dirty="0">
                <a:solidFill>
                  <a:srgbClr val="656569"/>
                </a:solidFill>
                <a:latin typeface="Calibri"/>
                <a:cs typeface="Arial Black"/>
              </a:rPr>
              <a:t>Enhances Food Safety &amp; Increases Brand Protection </a:t>
            </a:r>
          </a:p>
          <a:p>
            <a:pPr lvl="0">
              <a:spcAft>
                <a:spcPts val="3000"/>
              </a:spcAft>
              <a:buSzPct val="110000"/>
            </a:pPr>
            <a:r>
              <a:rPr lang="en-US" sz="2400" spc="-140" dirty="0">
                <a:solidFill>
                  <a:srgbClr val="656569"/>
                </a:solidFill>
                <a:latin typeface="Calibri"/>
                <a:cs typeface="Arial Black"/>
              </a:rPr>
              <a:t>Supports Achievement of Food Waste &amp; Sustainability Goals</a:t>
            </a:r>
          </a:p>
          <a:p>
            <a:pPr lvl="0">
              <a:spcAft>
                <a:spcPts val="3000"/>
              </a:spcAft>
              <a:buSzPct val="110000"/>
            </a:pPr>
            <a:r>
              <a:rPr lang="en-US" sz="2400" spc="-140" dirty="0">
                <a:solidFill>
                  <a:srgbClr val="656569"/>
                </a:solidFill>
                <a:latin typeface="Calibri"/>
                <a:cs typeface="Arial Black"/>
              </a:rPr>
              <a:t>Leverage Your Existing Supplier &amp; Manufacturer Network</a:t>
            </a:r>
          </a:p>
          <a:p>
            <a:pPr lvl="0">
              <a:spcAft>
                <a:spcPts val="3000"/>
              </a:spcAft>
              <a:buSzPct val="110000"/>
            </a:pPr>
            <a:r>
              <a:rPr lang="en-US" sz="2400" spc="-140" dirty="0">
                <a:solidFill>
                  <a:srgbClr val="656569"/>
                </a:solidFill>
                <a:latin typeface="Calibri"/>
                <a:cs typeface="Arial Black"/>
              </a:rPr>
              <a:t>Leverage Universal </a:t>
            </a:r>
            <a:r>
              <a:rPr lang="en-US" sz="2400" spc="-140" dirty="0" err="1">
                <a:solidFill>
                  <a:srgbClr val="656569"/>
                </a:solidFill>
                <a:latin typeface="Calibri"/>
                <a:cs typeface="Arial Black"/>
              </a:rPr>
              <a:t>Pure’s</a:t>
            </a:r>
            <a:r>
              <a:rPr lang="en-US" sz="2400" spc="-140" dirty="0">
                <a:solidFill>
                  <a:srgbClr val="656569"/>
                </a:solidFill>
                <a:latin typeface="Calibri"/>
                <a:cs typeface="Arial Black"/>
              </a:rPr>
              <a:t> Network of Supplier Partners</a:t>
            </a:r>
          </a:p>
        </p:txBody>
      </p:sp>
      <p:sp>
        <p:nvSpPr>
          <p:cNvPr id="13" name="Rectangle 12">
            <a:extLst>
              <a:ext uri="{FF2B5EF4-FFF2-40B4-BE49-F238E27FC236}">
                <a16:creationId xmlns:a16="http://schemas.microsoft.com/office/drawing/2014/main" id="{2F4ADD5B-3B70-4D05-AA83-C1BD248FCC79}"/>
              </a:ext>
            </a:extLst>
          </p:cNvPr>
          <p:cNvSpPr/>
          <p:nvPr/>
        </p:nvSpPr>
        <p:spPr>
          <a:xfrm>
            <a:off x="261938" y="1128638"/>
            <a:ext cx="8620125" cy="461665"/>
          </a:xfrm>
          <a:prstGeom prst="rect">
            <a:avLst/>
          </a:prstGeom>
        </p:spPr>
        <p:txBody>
          <a:bodyPr wrap="square">
            <a:spAutoFit/>
          </a:bodyPr>
          <a:lstStyle/>
          <a:p>
            <a:r>
              <a:rPr lang="en-US" sz="2400" b="1">
                <a:solidFill>
                  <a:schemeClr val="accent1"/>
                </a:solidFill>
                <a:latin typeface="Exo Light"/>
              </a:rPr>
              <a:t>Partner with Universal to Deliver Your HPP Needs:</a:t>
            </a:r>
          </a:p>
        </p:txBody>
      </p:sp>
      <p:pic>
        <p:nvPicPr>
          <p:cNvPr id="14" name="Graphic 13" descr="Upward trend">
            <a:extLst>
              <a:ext uri="{FF2B5EF4-FFF2-40B4-BE49-F238E27FC236}">
                <a16:creationId xmlns:a16="http://schemas.microsoft.com/office/drawing/2014/main" id="{DE027D6D-A4C3-4913-BD25-D38D8ECD0E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8166" y="1733959"/>
            <a:ext cx="755703" cy="755703"/>
          </a:xfrm>
          <a:prstGeom prst="rect">
            <a:avLst/>
          </a:prstGeom>
        </p:spPr>
      </p:pic>
      <p:pic>
        <p:nvPicPr>
          <p:cNvPr id="15" name="Graphic 14" descr="Meeting">
            <a:extLst>
              <a:ext uri="{FF2B5EF4-FFF2-40B4-BE49-F238E27FC236}">
                <a16:creationId xmlns:a16="http://schemas.microsoft.com/office/drawing/2014/main" id="{202A6006-25A7-402C-8847-0A7FDB6218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8166" y="4708671"/>
            <a:ext cx="755703" cy="755703"/>
          </a:xfrm>
          <a:prstGeom prst="rect">
            <a:avLst/>
          </a:prstGeom>
        </p:spPr>
      </p:pic>
      <p:pic>
        <p:nvPicPr>
          <p:cNvPr id="16" name="Graphic 15" descr="Leaf">
            <a:extLst>
              <a:ext uri="{FF2B5EF4-FFF2-40B4-BE49-F238E27FC236}">
                <a16:creationId xmlns:a16="http://schemas.microsoft.com/office/drawing/2014/main" id="{F5D6B213-202B-40FD-ABB8-B18CE49E70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8166" y="4015069"/>
            <a:ext cx="755703" cy="755703"/>
          </a:xfrm>
          <a:prstGeom prst="rect">
            <a:avLst/>
          </a:prstGeom>
        </p:spPr>
      </p:pic>
      <p:pic>
        <p:nvPicPr>
          <p:cNvPr id="17" name="Picture 16">
            <a:extLst>
              <a:ext uri="{FF2B5EF4-FFF2-40B4-BE49-F238E27FC236}">
                <a16:creationId xmlns:a16="http://schemas.microsoft.com/office/drawing/2014/main" id="{BCE1DD28-0A80-4170-BC6A-4190778C2C23}"/>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59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374350" y="3244273"/>
            <a:ext cx="943334" cy="751595"/>
          </a:xfrm>
          <a:prstGeom prst="rect">
            <a:avLst/>
          </a:prstGeom>
        </p:spPr>
      </p:pic>
      <p:pic>
        <p:nvPicPr>
          <p:cNvPr id="18" name="Picture 17">
            <a:extLst>
              <a:ext uri="{FF2B5EF4-FFF2-40B4-BE49-F238E27FC236}">
                <a16:creationId xmlns:a16="http://schemas.microsoft.com/office/drawing/2014/main" id="{E6052068-F6C9-423E-AAF7-AE770C560B51}"/>
              </a:ext>
            </a:extLst>
          </p:cNvPr>
          <p:cNvPicPr>
            <a:picLocks noChangeAspect="1"/>
          </p:cNvPicPr>
          <p:nvPr/>
        </p:nvPicPr>
        <p:blipFill rotWithShape="1">
          <a:blip r:embed="rId10">
            <a:extLst>
              <a:ext uri="{28A0092B-C50C-407E-A947-70E740481C1C}">
                <a14:useLocalDpi xmlns:a14="http://schemas.microsoft.com/office/drawing/2010/main" val="0"/>
              </a:ext>
            </a:extLst>
          </a:blip>
          <a:srcRect l="10123" t="12136" r="2320" b="17532"/>
          <a:stretch/>
        </p:blipFill>
        <p:spPr>
          <a:xfrm>
            <a:off x="437370" y="2587502"/>
            <a:ext cx="817294" cy="656518"/>
          </a:xfrm>
          <a:prstGeom prst="rect">
            <a:avLst/>
          </a:prstGeom>
        </p:spPr>
      </p:pic>
      <p:pic>
        <p:nvPicPr>
          <p:cNvPr id="19" name="Graphic 18" descr="Network">
            <a:extLst>
              <a:ext uri="{FF2B5EF4-FFF2-40B4-BE49-F238E27FC236}">
                <a16:creationId xmlns:a16="http://schemas.microsoft.com/office/drawing/2014/main" id="{E38F0D58-F1D3-4D2F-B798-AC9F134F88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2274" y="5443244"/>
            <a:ext cx="755703" cy="755703"/>
          </a:xfrm>
          <a:prstGeom prst="rect">
            <a:avLst/>
          </a:prstGeom>
        </p:spPr>
      </p:pic>
      <p:sp>
        <p:nvSpPr>
          <p:cNvPr id="20" name="Slide Number Placeholder 6">
            <a:extLst>
              <a:ext uri="{FF2B5EF4-FFF2-40B4-BE49-F238E27FC236}">
                <a16:creationId xmlns:a16="http://schemas.microsoft.com/office/drawing/2014/main" id="{6EBC5FA9-200D-4FF3-BB2C-8EB9F21FC5C5}"/>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59</a:t>
            </a:fld>
            <a:endParaRPr lang="en-US" dirty="0"/>
          </a:p>
        </p:txBody>
      </p:sp>
    </p:spTree>
    <p:extLst>
      <p:ext uri="{BB962C8B-B14F-4D97-AF65-F5344CB8AC3E}">
        <p14:creationId xmlns:p14="http://schemas.microsoft.com/office/powerpoint/2010/main" val="206450693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84974424"/>
              </p:ext>
            </p:extLst>
          </p:nvPr>
        </p:nvGraphicFramePr>
        <p:xfrm>
          <a:off x="958240" y="1075948"/>
          <a:ext cx="7533846" cy="5142138"/>
        </p:xfrm>
        <a:graphic>
          <a:graphicData uri="http://schemas.openxmlformats.org/drawingml/2006/table">
            <a:tbl>
              <a:tblPr firstRow="1" bandRow="1">
                <a:tableStyleId>{2D5ABB26-0587-4C30-8999-92F81FD0307C}</a:tableStyleId>
              </a:tblPr>
              <a:tblGrid>
                <a:gridCol w="1937384">
                  <a:extLst>
                    <a:ext uri="{9D8B030D-6E8A-4147-A177-3AD203B41FA5}">
                      <a16:colId xmlns:a16="http://schemas.microsoft.com/office/drawing/2014/main" val="20000"/>
                    </a:ext>
                  </a:extLst>
                </a:gridCol>
                <a:gridCol w="5596462">
                  <a:extLst>
                    <a:ext uri="{9D8B030D-6E8A-4147-A177-3AD203B41FA5}">
                      <a16:colId xmlns:a16="http://schemas.microsoft.com/office/drawing/2014/main" val="20001"/>
                    </a:ext>
                  </a:extLst>
                </a:gridCol>
              </a:tblGrid>
              <a:tr h="1083715">
                <a:tc>
                  <a:txBody>
                    <a:bodyPr/>
                    <a:lstStyle/>
                    <a:p>
                      <a:pPr algn="ctr"/>
                      <a:r>
                        <a:rPr lang="en-US" sz="1050" dirty="0">
                          <a:solidFill>
                            <a:srgbClr val="FFFFFF"/>
                          </a:solidFill>
                        </a:rPr>
                        <a:t>   </a:t>
                      </a:r>
                    </a:p>
                    <a:p>
                      <a:pPr algn="ctr"/>
                      <a:endParaRPr lang="en-US" sz="1050" dirty="0">
                        <a:solidFill>
                          <a:srgbClr val="FFFFFF"/>
                        </a:solidFill>
                      </a:endParaRPr>
                    </a:p>
                    <a:p>
                      <a:pPr algn="ctr"/>
                      <a:endParaRPr lang="en-US" sz="1050" dirty="0">
                        <a:solidFill>
                          <a:srgbClr val="FFFFFF"/>
                        </a:solidFill>
                      </a:endParaRPr>
                    </a:p>
                    <a:p>
                      <a:pPr algn="ctr"/>
                      <a:r>
                        <a:rPr lang="en-US" sz="1050" dirty="0">
                          <a:solidFill>
                            <a:srgbClr val="FFFFFF"/>
                          </a:solidFill>
                        </a:rPr>
                        <a:t>    Industry Leader</a:t>
                      </a:r>
                      <a:endParaRPr lang="en-US" sz="1050" b="0" dirty="0">
                        <a:solidFill>
                          <a:srgbClr val="FFFFFF"/>
                        </a:solidFill>
                        <a:latin typeface="Exo light"/>
                        <a:cs typeface="Exo light"/>
                      </a:endParaRPr>
                    </a:p>
                  </a:txBody>
                  <a:tcPr marL="0" marR="0" marB="274320" anchor="b">
                    <a:solidFill>
                      <a:schemeClr val="accent2"/>
                    </a:solidFill>
                  </a:tcPr>
                </a:tc>
                <a:tc>
                  <a:txBody>
                    <a:bodyPr/>
                    <a:lstStyle/>
                    <a:p>
                      <a:pPr marL="128588" lvl="1" indent="-128588" algn="l">
                        <a:lnSpc>
                          <a:spcPct val="110000"/>
                        </a:lnSpc>
                        <a:spcAft>
                          <a:spcPts val="225"/>
                        </a:spcAft>
                        <a:buClr>
                          <a:schemeClr val="tx2"/>
                        </a:buClr>
                        <a:buSzPct val="135000"/>
                        <a:buFont typeface="Arial" panose="020B0604020202020204" pitchFamily="34" charset="0"/>
                        <a:buChar char="•"/>
                      </a:pPr>
                      <a:r>
                        <a:rPr lang="en-US" sz="1050" kern="0" dirty="0"/>
                        <a:t>Sole focus on providing safe and healthy food solutions </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kern="0" dirty="0"/>
                        <a:t>Founded in 2010</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kern="0" dirty="0"/>
                        <a:t>Industry leading engineering expertise</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kern="0" dirty="0"/>
                        <a:t>Most highly certified company in the industry</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kern="0" dirty="0"/>
                        <a:t>Founding member of the HPP Summit</a:t>
                      </a:r>
                      <a:endParaRPr lang="en-US" sz="1050" b="0" kern="0" dirty="0">
                        <a:solidFill>
                          <a:schemeClr val="tx2"/>
                        </a:solidFill>
                        <a:latin typeface="Exo light"/>
                        <a:ea typeface="Open Sans" panose="020B0606030504020204" pitchFamily="34" charset="0"/>
                        <a:cs typeface="Exo light"/>
                      </a:endParaRPr>
                    </a:p>
                  </a:txBody>
                  <a:tcPr marL="182880" anchor="ctr">
                    <a:gradFill flip="none" rotWithShape="1">
                      <a:gsLst>
                        <a:gs pos="0">
                          <a:schemeClr val="accent3">
                            <a:alpha val="34000"/>
                          </a:schemeClr>
                        </a:gs>
                        <a:gs pos="58000">
                          <a:srgbClr val="FFFFFF">
                            <a:alpha val="0"/>
                          </a:srgbClr>
                        </a:gs>
                      </a:gsLst>
                      <a:lin ang="0" scaled="1"/>
                      <a:tileRect/>
                    </a:gradFill>
                  </a:tcPr>
                </a:tc>
                <a:extLst>
                  <a:ext uri="{0D108BD9-81ED-4DB2-BD59-A6C34878D82A}">
                    <a16:rowId xmlns:a16="http://schemas.microsoft.com/office/drawing/2014/main" val="10000"/>
                  </a:ext>
                </a:extLst>
              </a:tr>
              <a:tr h="1021669">
                <a:tc>
                  <a:txBody>
                    <a:bodyPr/>
                    <a:lstStyle/>
                    <a:p>
                      <a:pPr algn="ctr"/>
                      <a:r>
                        <a:rPr lang="en-US" sz="1050" dirty="0">
                          <a:solidFill>
                            <a:srgbClr val="FFFFFF"/>
                          </a:solidFill>
                        </a:rPr>
                        <a:t>        Largest Facility Network</a:t>
                      </a:r>
                      <a:endParaRPr lang="en-US" sz="1050" b="0" dirty="0">
                        <a:solidFill>
                          <a:srgbClr val="FFFFFF"/>
                        </a:solidFill>
                        <a:latin typeface="Exo light"/>
                        <a:cs typeface="Exo light"/>
                      </a:endParaRPr>
                    </a:p>
                  </a:txBody>
                  <a:tcPr marL="0" marR="0" marB="274320" anchor="b">
                    <a:solidFill>
                      <a:schemeClr val="accent1"/>
                    </a:solidFill>
                  </a:tcPr>
                </a:tc>
                <a:tc>
                  <a:txBody>
                    <a:bodyPr/>
                    <a:lstStyle/>
                    <a:p>
                      <a:pPr marL="128588" lvl="1" indent="-128588" algn="l">
                        <a:lnSpc>
                          <a:spcPct val="110000"/>
                        </a:lnSpc>
                        <a:spcAft>
                          <a:spcPts val="225"/>
                        </a:spcAft>
                        <a:buClr>
                          <a:schemeClr val="tx2"/>
                        </a:buClr>
                        <a:buSzPct val="135000"/>
                        <a:buFont typeface="Arial" panose="020B0604020202020204" pitchFamily="34" charset="0"/>
                        <a:buChar char="•"/>
                      </a:pPr>
                      <a:r>
                        <a:rPr lang="en-US" sz="1050" kern="0" dirty="0"/>
                        <a:t>Four strategically located facilities</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kern="0" dirty="0"/>
                        <a:t>Additional facilities being added</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kern="0" dirty="0"/>
                        <a:t>Full back-up systems at each facility for your extra protection, </a:t>
                      </a:r>
                      <a:br>
                        <a:rPr lang="en-US" sz="1050" kern="0" dirty="0"/>
                      </a:br>
                      <a:r>
                        <a:rPr lang="en-US" sz="1050" kern="0" dirty="0"/>
                        <a:t>ensuring no order disruptions or delays</a:t>
                      </a:r>
                      <a:endParaRPr lang="en-US" sz="1050" b="0" kern="0" dirty="0">
                        <a:solidFill>
                          <a:schemeClr val="tx2"/>
                        </a:solidFill>
                        <a:latin typeface="Exo light"/>
                        <a:ea typeface="Open Sans" panose="020B0606030504020204" pitchFamily="34" charset="0"/>
                        <a:cs typeface="Exo light"/>
                      </a:endParaRPr>
                    </a:p>
                  </a:txBody>
                  <a:tcPr marL="182880" anchor="ctr">
                    <a:gradFill flip="none" rotWithShape="1">
                      <a:gsLst>
                        <a:gs pos="0">
                          <a:schemeClr val="accent3">
                            <a:alpha val="34000"/>
                          </a:schemeClr>
                        </a:gs>
                        <a:gs pos="58000">
                          <a:srgbClr val="FFFFFF">
                            <a:alpha val="0"/>
                          </a:srgbClr>
                        </a:gs>
                      </a:gsLst>
                      <a:lin ang="0" scaled="1"/>
                      <a:tileRect/>
                    </a:gradFill>
                  </a:tcPr>
                </a:tc>
                <a:extLst>
                  <a:ext uri="{0D108BD9-81ED-4DB2-BD59-A6C34878D82A}">
                    <a16:rowId xmlns:a16="http://schemas.microsoft.com/office/drawing/2014/main" val="10001"/>
                  </a:ext>
                </a:extLst>
              </a:tr>
              <a:tr h="1083715">
                <a:tc>
                  <a:txBody>
                    <a:bodyPr/>
                    <a:lstStyle/>
                    <a:p>
                      <a:pPr marL="0" marR="0" indent="0" algn="ctr" defTabSz="410679" rtl="0" eaLnBrk="1" fontAlgn="auto" latinLnBrk="0" hangingPunct="1">
                        <a:lnSpc>
                          <a:spcPct val="100000"/>
                        </a:lnSpc>
                        <a:spcBef>
                          <a:spcPts val="0"/>
                        </a:spcBef>
                        <a:spcAft>
                          <a:spcPts val="0"/>
                        </a:spcAft>
                        <a:buClrTx/>
                        <a:buSzTx/>
                        <a:buFontTx/>
                        <a:buNone/>
                        <a:tabLst/>
                        <a:defRPr/>
                      </a:pPr>
                      <a:r>
                        <a:rPr lang="en-US" sz="1050" kern="0" dirty="0">
                          <a:solidFill>
                            <a:srgbClr val="FFFFFF"/>
                          </a:solidFill>
                        </a:rPr>
                        <a:t>    Track Record</a:t>
                      </a:r>
                      <a:endParaRPr lang="en-US" sz="1050" b="0" kern="0" dirty="0">
                        <a:solidFill>
                          <a:srgbClr val="FFFFFF"/>
                        </a:solidFill>
                        <a:latin typeface="Exo light"/>
                        <a:ea typeface="Open Sans" panose="020B0606030504020204" pitchFamily="34" charset="0"/>
                        <a:cs typeface="Exo light"/>
                      </a:endParaRPr>
                    </a:p>
                  </a:txBody>
                  <a:tcPr marL="0" marR="0" marB="274320" anchor="b">
                    <a:solidFill>
                      <a:schemeClr val="accent2"/>
                    </a:solidFill>
                  </a:tcPr>
                </a:tc>
                <a:tc>
                  <a:txBody>
                    <a:bodyPr/>
                    <a:lstStyle/>
                    <a:p>
                      <a:pPr marL="128588" lvl="1" indent="-128588" algn="l">
                        <a:lnSpc>
                          <a:spcPct val="110000"/>
                        </a:lnSpc>
                        <a:spcAft>
                          <a:spcPts val="225"/>
                        </a:spcAft>
                        <a:buClr>
                          <a:schemeClr val="tx2"/>
                        </a:buClr>
                        <a:buSzPct val="135000"/>
                        <a:buFont typeface="Arial" panose="020B0604020202020204" pitchFamily="34" charset="0"/>
                        <a:buChar char="•"/>
                      </a:pPr>
                      <a:r>
                        <a:rPr lang="en-US" sz="1050" dirty="0"/>
                        <a:t>Marquis food manufacturers, retailers and food service companies </a:t>
                      </a:r>
                      <a:br>
                        <a:rPr lang="en-US" sz="1050" dirty="0"/>
                      </a:br>
                      <a:r>
                        <a:rPr lang="en-US" sz="1050" dirty="0"/>
                        <a:t>trust us and rely on us to protect their customers and their reputations</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dirty="0"/>
                        <a:t>We keep our promises - from on-time delivery to specification conformance </a:t>
                      </a:r>
                      <a:br>
                        <a:rPr lang="en-US" sz="1050" dirty="0"/>
                      </a:br>
                      <a:r>
                        <a:rPr lang="en-US" sz="1050" dirty="0"/>
                        <a:t>– so you can keep yours</a:t>
                      </a:r>
                      <a:endParaRPr lang="en-US" sz="1050" b="0" dirty="0">
                        <a:solidFill>
                          <a:schemeClr val="tx2"/>
                        </a:solidFill>
                        <a:latin typeface="Exo light"/>
                        <a:ea typeface="Open Sans" panose="020B0606030504020204" pitchFamily="34" charset="0"/>
                        <a:cs typeface="Exo light"/>
                      </a:endParaRPr>
                    </a:p>
                  </a:txBody>
                  <a:tcPr marL="182880" anchor="ctr">
                    <a:gradFill flip="none" rotWithShape="1">
                      <a:gsLst>
                        <a:gs pos="0">
                          <a:schemeClr val="accent3">
                            <a:alpha val="34000"/>
                          </a:schemeClr>
                        </a:gs>
                        <a:gs pos="58000">
                          <a:srgbClr val="FFFFFF">
                            <a:alpha val="0"/>
                          </a:srgbClr>
                        </a:gs>
                      </a:gsLst>
                      <a:lin ang="0" scaled="1"/>
                      <a:tileRect/>
                    </a:gradFill>
                  </a:tcPr>
                </a:tc>
                <a:extLst>
                  <a:ext uri="{0D108BD9-81ED-4DB2-BD59-A6C34878D82A}">
                    <a16:rowId xmlns:a16="http://schemas.microsoft.com/office/drawing/2014/main" val="10002"/>
                  </a:ext>
                </a:extLst>
              </a:tr>
              <a:tr h="996305">
                <a:tc>
                  <a:txBody>
                    <a:bodyPr/>
                    <a:lstStyle/>
                    <a:p>
                      <a:pPr marL="0" marR="0" indent="0" algn="ctr" defTabSz="410679" rtl="0" eaLnBrk="1" fontAlgn="auto" latinLnBrk="0" hangingPunct="1">
                        <a:lnSpc>
                          <a:spcPct val="100000"/>
                        </a:lnSpc>
                        <a:spcBef>
                          <a:spcPts val="0"/>
                        </a:spcBef>
                        <a:spcAft>
                          <a:spcPts val="0"/>
                        </a:spcAft>
                        <a:buClrTx/>
                        <a:buSzTx/>
                        <a:buFontTx/>
                        <a:buNone/>
                        <a:tabLst/>
                        <a:defRPr/>
                      </a:pPr>
                      <a:r>
                        <a:rPr lang="en-US" sz="1050" kern="0" dirty="0">
                          <a:solidFill>
                            <a:srgbClr val="FFFFFF"/>
                          </a:solidFill>
                        </a:rPr>
                        <a:t>        Innovation Partner</a:t>
                      </a:r>
                      <a:endParaRPr lang="en-US" sz="1050" b="0" kern="0" dirty="0">
                        <a:solidFill>
                          <a:srgbClr val="FFFFFF"/>
                        </a:solidFill>
                        <a:latin typeface="Exo light"/>
                        <a:ea typeface="Open Sans" panose="020B0606030504020204" pitchFamily="34" charset="0"/>
                        <a:cs typeface="Exo light"/>
                      </a:endParaRPr>
                    </a:p>
                  </a:txBody>
                  <a:tcPr marL="0" marR="0" marB="274320" anchor="b">
                    <a:solidFill>
                      <a:schemeClr val="accent1"/>
                    </a:solidFill>
                  </a:tcPr>
                </a:tc>
                <a:tc>
                  <a:txBody>
                    <a:bodyPr/>
                    <a:lstStyle/>
                    <a:p>
                      <a:pPr marL="128588" lvl="1" indent="-128588" algn="l">
                        <a:lnSpc>
                          <a:spcPct val="110000"/>
                        </a:lnSpc>
                        <a:spcAft>
                          <a:spcPts val="225"/>
                        </a:spcAft>
                        <a:buClr>
                          <a:schemeClr val="tx2"/>
                        </a:buClr>
                        <a:buSzPct val="135000"/>
                        <a:buFont typeface="Arial" panose="020B0604020202020204" pitchFamily="34" charset="0"/>
                        <a:buChar char="•"/>
                      </a:pPr>
                      <a:r>
                        <a:rPr lang="en-US" sz="1050" dirty="0"/>
                        <a:t>In-house expertise to assist with formulations, packaging and testing</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dirty="0"/>
                        <a:t>Partnerships with University of Nebraska Food Processing Center, Cornell </a:t>
                      </a:r>
                      <a:br>
                        <a:rPr lang="en-US" sz="1050" dirty="0"/>
                      </a:br>
                      <a:r>
                        <a:rPr lang="en-US" sz="1050" dirty="0"/>
                        <a:t>and University of Georgia provide applied research, pilot engineering, </a:t>
                      </a:r>
                      <a:br>
                        <a:rPr lang="en-US" sz="1050" dirty="0"/>
                      </a:br>
                      <a:r>
                        <a:rPr lang="en-US" sz="1050" dirty="0"/>
                        <a:t>product development, labeling and compliance services, and sensory analysis</a:t>
                      </a:r>
                      <a:endParaRPr lang="en-US" sz="1050" b="0" dirty="0">
                        <a:solidFill>
                          <a:schemeClr val="tx2"/>
                        </a:solidFill>
                        <a:latin typeface="Exo light"/>
                        <a:ea typeface="Open Sans" panose="020B0606030504020204" pitchFamily="34" charset="0"/>
                        <a:cs typeface="Exo light"/>
                      </a:endParaRPr>
                    </a:p>
                  </a:txBody>
                  <a:tcPr marL="182880" anchor="ctr">
                    <a:gradFill flip="none" rotWithShape="1">
                      <a:gsLst>
                        <a:gs pos="0">
                          <a:schemeClr val="accent3">
                            <a:alpha val="34000"/>
                          </a:schemeClr>
                        </a:gs>
                        <a:gs pos="58000">
                          <a:srgbClr val="FFFFFF">
                            <a:alpha val="0"/>
                          </a:srgbClr>
                        </a:gs>
                      </a:gsLst>
                      <a:lin ang="0" scaled="1"/>
                      <a:tileRect/>
                    </a:gradFill>
                  </a:tcPr>
                </a:tc>
                <a:extLst>
                  <a:ext uri="{0D108BD9-81ED-4DB2-BD59-A6C34878D82A}">
                    <a16:rowId xmlns:a16="http://schemas.microsoft.com/office/drawing/2014/main" val="10003"/>
                  </a:ext>
                </a:extLst>
              </a:tr>
              <a:tr h="956734">
                <a:tc>
                  <a:txBody>
                    <a:bodyPr/>
                    <a:lstStyle/>
                    <a:p>
                      <a:pPr algn="ctr">
                        <a:buClr>
                          <a:srgbClr val="7F7F7F"/>
                        </a:buClr>
                        <a:buSzPct val="135000"/>
                      </a:pPr>
                      <a:r>
                        <a:rPr lang="en-US" sz="1050" kern="0" dirty="0">
                          <a:solidFill>
                            <a:srgbClr val="FFFFFF"/>
                          </a:solidFill>
                        </a:rPr>
                        <a:t>       Supply Chain</a:t>
                      </a:r>
                      <a:r>
                        <a:rPr lang="en-US" sz="1050" kern="0" baseline="0" dirty="0">
                          <a:solidFill>
                            <a:srgbClr val="FFFFFF"/>
                          </a:solidFill>
                        </a:rPr>
                        <a:t> </a:t>
                      </a:r>
                      <a:r>
                        <a:rPr lang="en-US" sz="1050" kern="0" dirty="0">
                          <a:solidFill>
                            <a:srgbClr val="FFFFFF"/>
                          </a:solidFill>
                        </a:rPr>
                        <a:t>Partner</a:t>
                      </a:r>
                      <a:endParaRPr lang="en-US" sz="1050" b="0" kern="0" dirty="0">
                        <a:solidFill>
                          <a:srgbClr val="FFFFFF"/>
                        </a:solidFill>
                        <a:latin typeface="Exo light"/>
                        <a:ea typeface="Open Sans" panose="020B0606030504020204" pitchFamily="34" charset="0"/>
                        <a:cs typeface="Exo light"/>
                      </a:endParaRPr>
                    </a:p>
                  </a:txBody>
                  <a:tcPr marL="0" marR="0" marB="274320" anchor="b">
                    <a:solidFill>
                      <a:schemeClr val="accent2"/>
                    </a:solidFill>
                  </a:tcPr>
                </a:tc>
                <a:tc>
                  <a:txBody>
                    <a:bodyPr/>
                    <a:lstStyle/>
                    <a:p>
                      <a:pPr marL="128588" lvl="1" indent="-128588" algn="l">
                        <a:lnSpc>
                          <a:spcPct val="110000"/>
                        </a:lnSpc>
                        <a:spcAft>
                          <a:spcPts val="225"/>
                        </a:spcAft>
                        <a:buClr>
                          <a:schemeClr val="tx2"/>
                        </a:buClr>
                        <a:buSzPct val="135000"/>
                        <a:buFont typeface="Arial" panose="020B0604020202020204" pitchFamily="34" charset="0"/>
                        <a:buChar char="•"/>
                      </a:pPr>
                      <a:r>
                        <a:rPr lang="en-US" sz="1050" dirty="0"/>
                        <a:t>The most comprehensive suite of value-added services, enabling our </a:t>
                      </a:r>
                      <a:br>
                        <a:rPr lang="en-US" sz="1050" dirty="0"/>
                      </a:br>
                      <a:r>
                        <a:rPr lang="en-US" sz="1050" dirty="0"/>
                        <a:t>customers to meet their customers’ expectations and improve operational efficiency</a:t>
                      </a:r>
                    </a:p>
                    <a:p>
                      <a:pPr marL="128588" lvl="1" indent="-128588" algn="l">
                        <a:lnSpc>
                          <a:spcPct val="110000"/>
                        </a:lnSpc>
                        <a:spcAft>
                          <a:spcPts val="225"/>
                        </a:spcAft>
                        <a:buClr>
                          <a:schemeClr val="tx2"/>
                        </a:buClr>
                        <a:buSzPct val="135000"/>
                        <a:buFont typeface="Arial" panose="020B0604020202020204" pitchFamily="34" charset="0"/>
                        <a:buChar char="•"/>
                      </a:pPr>
                      <a:r>
                        <a:rPr lang="en-US" sz="1050" dirty="0"/>
                        <a:t>Examples include:  air and water tempering, netting, </a:t>
                      </a:r>
                      <a:r>
                        <a:rPr lang="en-US" sz="1050" dirty="0" err="1"/>
                        <a:t>kittting</a:t>
                      </a:r>
                      <a:r>
                        <a:rPr lang="en-US" sz="1050" dirty="0"/>
                        <a:t>, </a:t>
                      </a:r>
                      <a:r>
                        <a:rPr lang="en-US" sz="1050" dirty="0" err="1"/>
                        <a:t>reboxing</a:t>
                      </a:r>
                      <a:r>
                        <a:rPr lang="en-US" sz="1050" dirty="0"/>
                        <a:t>, pre-pricing, </a:t>
                      </a:r>
                      <a:br>
                        <a:rPr lang="en-US" sz="1050" dirty="0"/>
                      </a:br>
                      <a:r>
                        <a:rPr lang="en-US" sz="1050" dirty="0"/>
                        <a:t>ink jetting &amp; code dating, order picking and scanning, blast and static freezing, etc.</a:t>
                      </a:r>
                      <a:endParaRPr lang="en-US" sz="1050" b="0" dirty="0">
                        <a:solidFill>
                          <a:schemeClr val="tx2"/>
                        </a:solidFill>
                        <a:latin typeface="Exo light"/>
                        <a:ea typeface="Open Sans" panose="020B0606030504020204" pitchFamily="34" charset="0"/>
                        <a:cs typeface="Exo light"/>
                      </a:endParaRPr>
                    </a:p>
                  </a:txBody>
                  <a:tcPr marL="182880" anchor="ctr">
                    <a:gradFill flip="none" rotWithShape="1">
                      <a:gsLst>
                        <a:gs pos="0">
                          <a:schemeClr val="accent3">
                            <a:alpha val="34000"/>
                          </a:schemeClr>
                        </a:gs>
                        <a:gs pos="58000">
                          <a:srgbClr val="FFFFFF">
                            <a:alpha val="0"/>
                          </a:srgbClr>
                        </a:gs>
                      </a:gsLst>
                      <a:lin ang="0" scaled="1"/>
                      <a:tileRect/>
                    </a:gradFill>
                  </a:tcPr>
                </a:tc>
                <a:extLst>
                  <a:ext uri="{0D108BD9-81ED-4DB2-BD59-A6C34878D82A}">
                    <a16:rowId xmlns:a16="http://schemas.microsoft.com/office/drawing/2014/main" val="10004"/>
                  </a:ext>
                </a:extLst>
              </a:tr>
            </a:tbl>
          </a:graphicData>
        </a:graphic>
      </p:graphicFrame>
      <p:sp>
        <p:nvSpPr>
          <p:cNvPr id="61" name="Freeform 60"/>
          <p:cNvSpPr/>
          <p:nvPr/>
        </p:nvSpPr>
        <p:spPr>
          <a:xfrm flipH="1">
            <a:off x="-1378497"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2"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AT A GLANCE</a:t>
            </a:r>
          </a:p>
        </p:txBody>
      </p:sp>
      <p:sp>
        <p:nvSpPr>
          <p:cNvPr id="36" name="Freeform 35"/>
          <p:cNvSpPr/>
          <p:nvPr/>
        </p:nvSpPr>
        <p:spPr>
          <a:xfrm>
            <a:off x="380599" y="1069598"/>
            <a:ext cx="1180682" cy="1080848"/>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3" h="1036959">
                <a:moveTo>
                  <a:pt x="1111863" y="4025"/>
                </a:moveTo>
                <a:lnTo>
                  <a:pt x="544596" y="1036959"/>
                </a:lnTo>
                <a:lnTo>
                  <a:pt x="0" y="1020025"/>
                </a:lnTo>
                <a:lnTo>
                  <a:pt x="80225" y="0"/>
                </a:lnTo>
                <a:lnTo>
                  <a:pt x="1111863"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Freeform 38"/>
          <p:cNvSpPr/>
          <p:nvPr/>
        </p:nvSpPr>
        <p:spPr>
          <a:xfrm>
            <a:off x="380599" y="2152720"/>
            <a:ext cx="1180682" cy="1080848"/>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3" h="1036959">
                <a:moveTo>
                  <a:pt x="1111863" y="4025"/>
                </a:moveTo>
                <a:lnTo>
                  <a:pt x="544596" y="1036959"/>
                </a:lnTo>
                <a:lnTo>
                  <a:pt x="0" y="1020025"/>
                </a:lnTo>
                <a:lnTo>
                  <a:pt x="80225" y="0"/>
                </a:lnTo>
                <a:lnTo>
                  <a:pt x="1111863"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Freeform 39"/>
          <p:cNvSpPr/>
          <p:nvPr/>
        </p:nvSpPr>
        <p:spPr>
          <a:xfrm>
            <a:off x="380599" y="3180805"/>
            <a:ext cx="1180682" cy="1080848"/>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3" h="1036959">
                <a:moveTo>
                  <a:pt x="1111863" y="4025"/>
                </a:moveTo>
                <a:lnTo>
                  <a:pt x="544596" y="1036959"/>
                </a:lnTo>
                <a:lnTo>
                  <a:pt x="0" y="1020025"/>
                </a:lnTo>
                <a:lnTo>
                  <a:pt x="80225" y="0"/>
                </a:lnTo>
                <a:lnTo>
                  <a:pt x="1111863"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Freeform 40"/>
          <p:cNvSpPr/>
          <p:nvPr/>
        </p:nvSpPr>
        <p:spPr>
          <a:xfrm>
            <a:off x="380599" y="4261965"/>
            <a:ext cx="1180682" cy="1080848"/>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3" h="1036959">
                <a:moveTo>
                  <a:pt x="1111863" y="4025"/>
                </a:moveTo>
                <a:lnTo>
                  <a:pt x="544596" y="1036959"/>
                </a:lnTo>
                <a:lnTo>
                  <a:pt x="0" y="1020025"/>
                </a:lnTo>
                <a:lnTo>
                  <a:pt x="80225" y="0"/>
                </a:lnTo>
                <a:lnTo>
                  <a:pt x="1111863"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Freeform 41"/>
          <p:cNvSpPr/>
          <p:nvPr/>
        </p:nvSpPr>
        <p:spPr>
          <a:xfrm>
            <a:off x="380599" y="5250144"/>
            <a:ext cx="1180682" cy="1080848"/>
          </a:xfrm>
          <a:custGeom>
            <a:avLst/>
            <a:gdLst>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8467 w 1566334"/>
              <a:gd name="connsiteY4" fmla="*/ 67734 h 1032934"/>
              <a:gd name="connsiteX5" fmla="*/ 1566334 w 1566334"/>
              <a:gd name="connsiteY5" fmla="*/ 0 h 1032934"/>
              <a:gd name="connsiteX0" fmla="*/ 1566334 w 1566334"/>
              <a:gd name="connsiteY0" fmla="*/ 0 h 1032934"/>
              <a:gd name="connsiteX1" fmla="*/ 999067 w 1566334"/>
              <a:gd name="connsiteY1" fmla="*/ 1032934 h 1032934"/>
              <a:gd name="connsiteX2" fmla="*/ 0 w 1566334"/>
              <a:gd name="connsiteY2" fmla="*/ 1016000 h 1032934"/>
              <a:gd name="connsiteX3" fmla="*/ 8467 w 1566334"/>
              <a:gd name="connsiteY3" fmla="*/ 67734 h 1032934"/>
              <a:gd name="connsiteX4" fmla="*/ 24413 w 1566334"/>
              <a:gd name="connsiteY4" fmla="*/ 19895 h 1032934"/>
              <a:gd name="connsiteX5" fmla="*/ 1566334 w 1566334"/>
              <a:gd name="connsiteY5" fmla="*/ 0 h 1032934"/>
              <a:gd name="connsiteX0" fmla="*/ 1566334 w 1566334"/>
              <a:gd name="connsiteY0" fmla="*/ 4025 h 1036959"/>
              <a:gd name="connsiteX1" fmla="*/ 999067 w 1566334"/>
              <a:gd name="connsiteY1" fmla="*/ 1036959 h 1036959"/>
              <a:gd name="connsiteX2" fmla="*/ 0 w 1566334"/>
              <a:gd name="connsiteY2" fmla="*/ 1020025 h 1036959"/>
              <a:gd name="connsiteX3" fmla="*/ 8467 w 1566334"/>
              <a:gd name="connsiteY3" fmla="*/ 71759 h 1036959"/>
              <a:gd name="connsiteX4" fmla="*/ 534696 w 1566334"/>
              <a:gd name="connsiteY4" fmla="*/ 0 h 1036959"/>
              <a:gd name="connsiteX5" fmla="*/ 1566334 w 1566334"/>
              <a:gd name="connsiteY5" fmla="*/ 4025 h 1036959"/>
              <a:gd name="connsiteX0" fmla="*/ 1577237 w 1577237"/>
              <a:gd name="connsiteY0" fmla="*/ 4025 h 1036959"/>
              <a:gd name="connsiteX1" fmla="*/ 1009970 w 1577237"/>
              <a:gd name="connsiteY1" fmla="*/ 1036959 h 1036959"/>
              <a:gd name="connsiteX2" fmla="*/ 10903 w 1577237"/>
              <a:gd name="connsiteY2" fmla="*/ 1020025 h 1036959"/>
              <a:gd name="connsiteX3" fmla="*/ 545599 w 1577237"/>
              <a:gd name="connsiteY3" fmla="*/ 0 h 1036959"/>
              <a:gd name="connsiteX4" fmla="*/ 1577237 w 1577237"/>
              <a:gd name="connsiteY4" fmla="*/ 4025 h 1036959"/>
              <a:gd name="connsiteX0" fmla="*/ 1198817 w 1198817"/>
              <a:gd name="connsiteY0" fmla="*/ 4025 h 1036959"/>
              <a:gd name="connsiteX1" fmla="*/ 631550 w 1198817"/>
              <a:gd name="connsiteY1" fmla="*/ 1036959 h 1036959"/>
              <a:gd name="connsiteX2" fmla="*/ 86954 w 1198817"/>
              <a:gd name="connsiteY2" fmla="*/ 1020025 h 1036959"/>
              <a:gd name="connsiteX3" fmla="*/ 167179 w 1198817"/>
              <a:gd name="connsiteY3" fmla="*/ 0 h 1036959"/>
              <a:gd name="connsiteX4" fmla="*/ 1198817 w 1198817"/>
              <a:gd name="connsiteY4" fmla="*/ 4025 h 1036959"/>
              <a:gd name="connsiteX0" fmla="*/ 1195950 w 1195950"/>
              <a:gd name="connsiteY0" fmla="*/ 4025 h 1036959"/>
              <a:gd name="connsiteX1" fmla="*/ 628683 w 1195950"/>
              <a:gd name="connsiteY1" fmla="*/ 1036959 h 1036959"/>
              <a:gd name="connsiteX2" fmla="*/ 84087 w 1195950"/>
              <a:gd name="connsiteY2" fmla="*/ 1020025 h 1036959"/>
              <a:gd name="connsiteX3" fmla="*/ 164312 w 1195950"/>
              <a:gd name="connsiteY3" fmla="*/ 0 h 1036959"/>
              <a:gd name="connsiteX4" fmla="*/ 1195950 w 1195950"/>
              <a:gd name="connsiteY4" fmla="*/ 4025 h 1036959"/>
              <a:gd name="connsiteX0" fmla="*/ 1134386 w 1134386"/>
              <a:gd name="connsiteY0" fmla="*/ 4025 h 1036959"/>
              <a:gd name="connsiteX1" fmla="*/ 567119 w 1134386"/>
              <a:gd name="connsiteY1" fmla="*/ 1036959 h 1036959"/>
              <a:gd name="connsiteX2" fmla="*/ 22523 w 1134386"/>
              <a:gd name="connsiteY2" fmla="*/ 1020025 h 1036959"/>
              <a:gd name="connsiteX3" fmla="*/ 102748 w 1134386"/>
              <a:gd name="connsiteY3" fmla="*/ 0 h 1036959"/>
              <a:gd name="connsiteX4" fmla="*/ 1134386 w 1134386"/>
              <a:gd name="connsiteY4" fmla="*/ 4025 h 1036959"/>
              <a:gd name="connsiteX0" fmla="*/ 1111863 w 1111863"/>
              <a:gd name="connsiteY0" fmla="*/ 4025 h 1036959"/>
              <a:gd name="connsiteX1" fmla="*/ 544596 w 1111863"/>
              <a:gd name="connsiteY1" fmla="*/ 1036959 h 1036959"/>
              <a:gd name="connsiteX2" fmla="*/ 0 w 1111863"/>
              <a:gd name="connsiteY2" fmla="*/ 1020025 h 1036959"/>
              <a:gd name="connsiteX3" fmla="*/ 80225 w 1111863"/>
              <a:gd name="connsiteY3" fmla="*/ 0 h 1036959"/>
              <a:gd name="connsiteX4" fmla="*/ 1111863 w 1111863"/>
              <a:gd name="connsiteY4" fmla="*/ 4025 h 103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63" h="1036959">
                <a:moveTo>
                  <a:pt x="1111863" y="4025"/>
                </a:moveTo>
                <a:lnTo>
                  <a:pt x="544596" y="1036959"/>
                </a:lnTo>
                <a:lnTo>
                  <a:pt x="0" y="1020025"/>
                </a:lnTo>
                <a:lnTo>
                  <a:pt x="80225" y="0"/>
                </a:lnTo>
                <a:lnTo>
                  <a:pt x="1111863" y="4025"/>
                </a:lnTo>
                <a:close/>
              </a:path>
            </a:pathLst>
          </a:custGeom>
          <a:solidFill>
            <a:srgbClr val="FFFFFF"/>
          </a:soli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7" name="Picture 16" descr="icons.png"/>
          <p:cNvPicPr>
            <a:picLocks noChangeAspect="1"/>
          </p:cNvPicPr>
          <p:nvPr/>
        </p:nvPicPr>
        <p:blipFill rotWithShape="1">
          <a:blip r:embed="rId2" cstate="print">
            <a:extLst>
              <a:ext uri="{28A0092B-C50C-407E-A947-70E740481C1C}">
                <a14:useLocalDpi xmlns:a14="http://schemas.microsoft.com/office/drawing/2010/main" val="0"/>
              </a:ext>
            </a:extLst>
          </a:blip>
          <a:srcRect r="79121"/>
          <a:stretch/>
        </p:blipFill>
        <p:spPr>
          <a:xfrm>
            <a:off x="1733551" y="4343505"/>
            <a:ext cx="590548" cy="483765"/>
          </a:xfrm>
          <a:prstGeom prst="rect">
            <a:avLst/>
          </a:prstGeom>
        </p:spPr>
      </p:pic>
      <p:pic>
        <p:nvPicPr>
          <p:cNvPr id="18" name="Picture 17" descr="icons.png"/>
          <p:cNvPicPr>
            <a:picLocks noChangeAspect="1"/>
          </p:cNvPicPr>
          <p:nvPr/>
        </p:nvPicPr>
        <p:blipFill rotWithShape="1">
          <a:blip r:embed="rId2" cstate="print">
            <a:extLst>
              <a:ext uri="{28A0092B-C50C-407E-A947-70E740481C1C}">
                <a14:useLocalDpi xmlns:a14="http://schemas.microsoft.com/office/drawing/2010/main" val="0"/>
              </a:ext>
            </a:extLst>
          </a:blip>
          <a:srcRect l="20879" r="62455"/>
          <a:stretch/>
        </p:blipFill>
        <p:spPr>
          <a:xfrm>
            <a:off x="1822449" y="3381485"/>
            <a:ext cx="431801" cy="443124"/>
          </a:xfrm>
          <a:prstGeom prst="rect">
            <a:avLst/>
          </a:prstGeom>
        </p:spPr>
      </p:pic>
      <p:pic>
        <p:nvPicPr>
          <p:cNvPr id="19" name="Picture 18" descr="icons.png"/>
          <p:cNvPicPr>
            <a:picLocks noChangeAspect="1"/>
          </p:cNvPicPr>
          <p:nvPr/>
        </p:nvPicPr>
        <p:blipFill rotWithShape="1">
          <a:blip r:embed="rId2" cstate="print">
            <a:extLst>
              <a:ext uri="{28A0092B-C50C-407E-A947-70E740481C1C}">
                <a14:useLocalDpi xmlns:a14="http://schemas.microsoft.com/office/drawing/2010/main" val="0"/>
              </a:ext>
            </a:extLst>
          </a:blip>
          <a:srcRect l="37546" r="40110"/>
          <a:stretch/>
        </p:blipFill>
        <p:spPr>
          <a:xfrm>
            <a:off x="1682750" y="5322103"/>
            <a:ext cx="670898" cy="513547"/>
          </a:xfrm>
          <a:prstGeom prst="rect">
            <a:avLst/>
          </a:prstGeom>
        </p:spPr>
      </p:pic>
      <p:pic>
        <p:nvPicPr>
          <p:cNvPr id="20" name="Picture 19" descr="icons.png"/>
          <p:cNvPicPr>
            <a:picLocks noChangeAspect="1"/>
          </p:cNvPicPr>
          <p:nvPr/>
        </p:nvPicPr>
        <p:blipFill rotWithShape="1">
          <a:blip r:embed="rId2" cstate="print">
            <a:extLst>
              <a:ext uri="{28A0092B-C50C-407E-A947-70E740481C1C}">
                <a14:useLocalDpi xmlns:a14="http://schemas.microsoft.com/office/drawing/2010/main" val="0"/>
              </a:ext>
            </a:extLst>
          </a:blip>
          <a:srcRect l="59890" r="17399"/>
          <a:stretch/>
        </p:blipFill>
        <p:spPr>
          <a:xfrm>
            <a:off x="1771646" y="1279652"/>
            <a:ext cx="570656" cy="429768"/>
          </a:xfrm>
          <a:prstGeom prst="rect">
            <a:avLst/>
          </a:prstGeom>
        </p:spPr>
      </p:pic>
      <p:pic>
        <p:nvPicPr>
          <p:cNvPr id="21" name="Picture 20" descr="icons.png"/>
          <p:cNvPicPr>
            <a:picLocks noChangeAspect="1"/>
          </p:cNvPicPr>
          <p:nvPr/>
        </p:nvPicPr>
        <p:blipFill rotWithShape="1">
          <a:blip r:embed="rId2" cstate="print">
            <a:extLst>
              <a:ext uri="{28A0092B-C50C-407E-A947-70E740481C1C}">
                <a14:useLocalDpi xmlns:a14="http://schemas.microsoft.com/office/drawing/2010/main" val="0"/>
              </a:ext>
            </a:extLst>
          </a:blip>
          <a:srcRect l="82601"/>
          <a:stretch/>
        </p:blipFill>
        <p:spPr>
          <a:xfrm>
            <a:off x="1782436" y="2287418"/>
            <a:ext cx="471814" cy="463800"/>
          </a:xfrm>
          <a:prstGeom prst="rect">
            <a:avLst/>
          </a:prstGeom>
        </p:spPr>
      </p:pic>
      <p:sp>
        <p:nvSpPr>
          <p:cNvPr id="16"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6</a:t>
            </a:fld>
            <a:endParaRPr lang="en-US" dirty="0"/>
          </a:p>
        </p:txBody>
      </p:sp>
    </p:spTree>
    <p:extLst>
      <p:ext uri="{BB962C8B-B14F-4D97-AF65-F5344CB8AC3E}">
        <p14:creationId xmlns:p14="http://schemas.microsoft.com/office/powerpoint/2010/main" val="77764040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Freeform 3"/>
          <p:cNvSpPr/>
          <p:nvPr/>
        </p:nvSpPr>
        <p:spPr>
          <a:xfrm flipH="1">
            <a:off x="-1325976" y="380015"/>
            <a:ext cx="4424599"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 name="connsiteX0" fmla="*/ 0 w 6069344"/>
              <a:gd name="connsiteY0" fmla="*/ 0 h 878279"/>
              <a:gd name="connsiteX1" fmla="*/ 505456 w 6069344"/>
              <a:gd name="connsiteY1" fmla="*/ 878279 h 878279"/>
              <a:gd name="connsiteX2" fmla="*/ 5408371 w 6069344"/>
              <a:gd name="connsiteY2" fmla="*/ 878279 h 878279"/>
              <a:gd name="connsiteX3" fmla="*/ 6069344 w 6069344"/>
              <a:gd name="connsiteY3" fmla="*/ 17934 h 878279"/>
              <a:gd name="connsiteX4" fmla="*/ 0 w 6069344"/>
              <a:gd name="connsiteY4" fmla="*/ 0 h 878279"/>
              <a:gd name="connsiteX0" fmla="*/ 0 w 6069344"/>
              <a:gd name="connsiteY0" fmla="*/ 0 h 878279"/>
              <a:gd name="connsiteX1" fmla="*/ 505456 w 6069344"/>
              <a:gd name="connsiteY1" fmla="*/ 878279 h 878279"/>
              <a:gd name="connsiteX2" fmla="*/ 6023911 w 6069344"/>
              <a:gd name="connsiteY2" fmla="*/ 866665 h 878279"/>
              <a:gd name="connsiteX3" fmla="*/ 6069344 w 6069344"/>
              <a:gd name="connsiteY3" fmla="*/ 17934 h 878279"/>
              <a:gd name="connsiteX4" fmla="*/ 0 w 6069344"/>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4" h="878279">
                <a:moveTo>
                  <a:pt x="0" y="0"/>
                </a:moveTo>
                <a:lnTo>
                  <a:pt x="505456" y="878279"/>
                </a:lnTo>
                <a:lnTo>
                  <a:pt x="6023911" y="866665"/>
                </a:lnTo>
                <a:cubicBezTo>
                  <a:pt x="6030229" y="565481"/>
                  <a:pt x="6069344" y="3190"/>
                  <a:pt x="6069344" y="17934"/>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itle 1"/>
          <p:cNvSpPr txBox="1">
            <a:spLocks/>
          </p:cNvSpPr>
          <p:nvPr/>
        </p:nvSpPr>
        <p:spPr>
          <a:xfrm>
            <a:off x="454524" y="485538"/>
            <a:ext cx="4710143" cy="534749"/>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OUR MANIFESTO</a:t>
            </a:r>
          </a:p>
        </p:txBody>
      </p:sp>
      <p:sp>
        <p:nvSpPr>
          <p:cNvPr id="11" name="Freeform 10"/>
          <p:cNvSpPr/>
          <p:nvPr/>
        </p:nvSpPr>
        <p:spPr>
          <a:xfrm>
            <a:off x="3378200" y="1388533"/>
            <a:ext cx="3750733" cy="1388534"/>
          </a:xfrm>
          <a:custGeom>
            <a:avLst/>
            <a:gdLst>
              <a:gd name="connsiteX0" fmla="*/ 0 w 3750733"/>
              <a:gd name="connsiteY0" fmla="*/ 1388534 h 1388534"/>
              <a:gd name="connsiteX1" fmla="*/ 685800 w 3750733"/>
              <a:gd name="connsiteY1" fmla="*/ 16934 h 1388534"/>
              <a:gd name="connsiteX2" fmla="*/ 3750733 w 3750733"/>
              <a:gd name="connsiteY2" fmla="*/ 0 h 1388534"/>
              <a:gd name="connsiteX3" fmla="*/ 3022600 w 3750733"/>
              <a:gd name="connsiteY3" fmla="*/ 1380067 h 1388534"/>
              <a:gd name="connsiteX4" fmla="*/ 0 w 3750733"/>
              <a:gd name="connsiteY4" fmla="*/ 1388534 h 13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733" h="1388534">
                <a:moveTo>
                  <a:pt x="0" y="1388534"/>
                </a:moveTo>
                <a:lnTo>
                  <a:pt x="685800" y="16934"/>
                </a:lnTo>
                <a:lnTo>
                  <a:pt x="3750733" y="0"/>
                </a:lnTo>
                <a:lnTo>
                  <a:pt x="3022600" y="1380067"/>
                </a:lnTo>
                <a:lnTo>
                  <a:pt x="0" y="1388534"/>
                </a:lnTo>
                <a:close/>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5" descr="485191_Universal Pure_PPT Round 2-03.png"/>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9" name="Text Placeholder 3">
            <a:extLst>
              <a:ext uri="{FF2B5EF4-FFF2-40B4-BE49-F238E27FC236}">
                <a16:creationId xmlns:a16="http://schemas.microsoft.com/office/drawing/2014/main" id="{4D3F08B6-FD45-45BC-9278-BADA1E8A0D81}"/>
              </a:ext>
            </a:extLst>
          </p:cNvPr>
          <p:cNvSpPr>
            <a:spLocks noGrp="1"/>
          </p:cNvSpPr>
          <p:nvPr>
            <p:ph type="body" sz="quarter" idx="10"/>
          </p:nvPr>
        </p:nvSpPr>
        <p:spPr>
          <a:xfrm>
            <a:off x="607292" y="1340037"/>
            <a:ext cx="7232072" cy="4738255"/>
          </a:xfrm>
        </p:spPr>
        <p:txBody>
          <a:bodyPr>
            <a:noAutofit/>
          </a:bodyPr>
          <a:lstStyle/>
          <a:p>
            <a:pPr algn="l">
              <a:lnSpc>
                <a:spcPts val="2200"/>
              </a:lnSpc>
            </a:pPr>
            <a:r>
              <a:rPr lang="en-US" sz="1800" b="1" cap="none" dirty="0">
                <a:solidFill>
                  <a:srgbClr val="FFFFFF"/>
                </a:solidFill>
                <a:latin typeface="Exo Light"/>
                <a:cs typeface="Exo Light"/>
              </a:rPr>
              <a:t>Our work is bigger than a process or a procedure.</a:t>
            </a:r>
          </a:p>
          <a:p>
            <a:pPr algn="l">
              <a:lnSpc>
                <a:spcPts val="2200"/>
              </a:lnSpc>
            </a:pPr>
            <a:r>
              <a:rPr lang="en-US" sz="1800" cap="none" dirty="0">
                <a:solidFill>
                  <a:srgbClr val="FFFFFF"/>
                </a:solidFill>
                <a:latin typeface="Exo Light"/>
                <a:cs typeface="Exo Light"/>
              </a:rPr>
              <a:t>Because what we do affects families.</a:t>
            </a:r>
          </a:p>
          <a:p>
            <a:pPr algn="l">
              <a:lnSpc>
                <a:spcPts val="2200"/>
              </a:lnSpc>
            </a:pPr>
            <a:endParaRPr lang="en-US" sz="1800" cap="none" dirty="0">
              <a:solidFill>
                <a:srgbClr val="FFFFFF"/>
              </a:solidFill>
              <a:latin typeface="Exo Light"/>
              <a:cs typeface="Exo Light"/>
            </a:endParaRPr>
          </a:p>
          <a:p>
            <a:pPr algn="l">
              <a:lnSpc>
                <a:spcPts val="2200"/>
              </a:lnSpc>
            </a:pPr>
            <a:r>
              <a:rPr lang="en-US" sz="1800" b="1" cap="none" dirty="0">
                <a:solidFill>
                  <a:srgbClr val="FFFFFF"/>
                </a:solidFill>
                <a:latin typeface="Exo Light"/>
                <a:cs typeface="Exo Light"/>
              </a:rPr>
              <a:t>Here, we’re universally committed to a greater cause:</a:t>
            </a:r>
          </a:p>
          <a:p>
            <a:pPr algn="l">
              <a:lnSpc>
                <a:spcPts val="2200"/>
              </a:lnSpc>
            </a:pPr>
            <a:r>
              <a:rPr lang="en-US" sz="1800" cap="none" dirty="0">
                <a:solidFill>
                  <a:srgbClr val="FFFFFF"/>
                </a:solidFill>
                <a:latin typeface="Exo Light"/>
                <a:cs typeface="Exo Light"/>
              </a:rPr>
              <a:t>Making sure every bit and every sip is not only fresh and delicious, but, most importantly, safe.</a:t>
            </a:r>
          </a:p>
          <a:p>
            <a:pPr algn="l">
              <a:lnSpc>
                <a:spcPts val="2200"/>
              </a:lnSpc>
            </a:pPr>
            <a:endParaRPr lang="en-US" sz="1800" cap="none" dirty="0">
              <a:solidFill>
                <a:srgbClr val="FFFFFF"/>
              </a:solidFill>
              <a:latin typeface="Exo Light"/>
              <a:cs typeface="Exo Light"/>
            </a:endParaRPr>
          </a:p>
          <a:p>
            <a:pPr algn="l">
              <a:lnSpc>
                <a:spcPts val="2200"/>
              </a:lnSpc>
            </a:pPr>
            <a:r>
              <a:rPr lang="en-US" sz="1800" b="1" cap="none" dirty="0">
                <a:solidFill>
                  <a:srgbClr val="FFFFFF"/>
                </a:solidFill>
                <a:latin typeface="Exo Light"/>
                <a:cs typeface="Exo Light"/>
              </a:rPr>
              <a:t>We have zero tolerance for uncertainty.</a:t>
            </a:r>
            <a:br>
              <a:rPr lang="en-US" sz="1800" b="1" cap="none" dirty="0">
                <a:solidFill>
                  <a:srgbClr val="FFFFFF"/>
                </a:solidFill>
                <a:latin typeface="Exo Light"/>
                <a:cs typeface="Exo Light"/>
              </a:rPr>
            </a:br>
            <a:r>
              <a:rPr lang="en-US" sz="1800" cap="none" dirty="0">
                <a:solidFill>
                  <a:srgbClr val="FFFFFF"/>
                </a:solidFill>
                <a:latin typeface="Exo Light"/>
                <a:cs typeface="Exo Light"/>
              </a:rPr>
              <a:t>We eliminate the “what ifs” with action that earns trust.</a:t>
            </a:r>
          </a:p>
          <a:p>
            <a:pPr algn="l">
              <a:lnSpc>
                <a:spcPts val="2200"/>
              </a:lnSpc>
            </a:pPr>
            <a:r>
              <a:rPr lang="en-US" sz="1800" cap="none" dirty="0">
                <a:solidFill>
                  <a:srgbClr val="FFFFFF"/>
                </a:solidFill>
                <a:latin typeface="Exo Light"/>
                <a:cs typeface="Exo Light"/>
              </a:rPr>
              <a:t>We’re always on the forefront of what’s next,</a:t>
            </a:r>
          </a:p>
          <a:p>
            <a:pPr algn="l">
              <a:lnSpc>
                <a:spcPts val="2200"/>
              </a:lnSpc>
            </a:pPr>
            <a:r>
              <a:rPr lang="en-US" sz="1800" cap="none" dirty="0">
                <a:solidFill>
                  <a:srgbClr val="FFFFFF"/>
                </a:solidFill>
                <a:latin typeface="Exo Light"/>
                <a:cs typeface="Exo Light"/>
              </a:rPr>
              <a:t>Giving our food and beverage partners the freedom to pursue and reach their business goals. </a:t>
            </a:r>
          </a:p>
          <a:p>
            <a:pPr algn="l">
              <a:lnSpc>
                <a:spcPts val="2200"/>
              </a:lnSpc>
            </a:pPr>
            <a:endParaRPr lang="en-US" sz="1800" cap="none" dirty="0">
              <a:solidFill>
                <a:srgbClr val="FFFFFF"/>
              </a:solidFill>
              <a:latin typeface="Exo Light"/>
              <a:cs typeface="Exo Light"/>
            </a:endParaRPr>
          </a:p>
          <a:p>
            <a:pPr algn="l">
              <a:lnSpc>
                <a:spcPts val="2200"/>
              </a:lnSpc>
            </a:pPr>
            <a:r>
              <a:rPr lang="en-US" sz="1800" cap="none" dirty="0">
                <a:solidFill>
                  <a:srgbClr val="FFFFFF"/>
                </a:solidFill>
                <a:latin typeface="Exo Light"/>
                <a:cs typeface="Exo Light"/>
              </a:rPr>
              <a:t>This is absolute confidence. </a:t>
            </a:r>
          </a:p>
          <a:p>
            <a:pPr algn="l">
              <a:lnSpc>
                <a:spcPts val="2200"/>
              </a:lnSpc>
            </a:pPr>
            <a:r>
              <a:rPr lang="en-US" sz="1800" cap="none" dirty="0">
                <a:solidFill>
                  <a:srgbClr val="FFFFFF"/>
                </a:solidFill>
                <a:latin typeface="Exo Light"/>
                <a:cs typeface="Exo Light"/>
              </a:rPr>
              <a:t>This is peach of mind. </a:t>
            </a:r>
          </a:p>
          <a:p>
            <a:pPr algn="l">
              <a:lnSpc>
                <a:spcPts val="2200"/>
              </a:lnSpc>
            </a:pPr>
            <a:r>
              <a:rPr lang="en-US" sz="1800" cap="none" dirty="0">
                <a:solidFill>
                  <a:srgbClr val="FFFFFF"/>
                </a:solidFill>
                <a:latin typeface="Exo Light"/>
                <a:cs typeface="Exo Light"/>
              </a:rPr>
              <a:t>This is Universal Pure. </a:t>
            </a:r>
          </a:p>
          <a:p>
            <a:pPr algn="l">
              <a:lnSpc>
                <a:spcPts val="2200"/>
              </a:lnSpc>
            </a:pPr>
            <a:r>
              <a:rPr lang="en-US" sz="1800" b="1" cap="none" dirty="0">
                <a:solidFill>
                  <a:srgbClr val="FFFFFF"/>
                </a:solidFill>
                <a:latin typeface="Exo Light"/>
                <a:cs typeface="Exo Light"/>
              </a:rPr>
              <a:t>Where each one of us is purely driven to be our very best. </a:t>
            </a:r>
          </a:p>
          <a:p>
            <a:pPr algn="l">
              <a:lnSpc>
                <a:spcPts val="2200"/>
              </a:lnSpc>
            </a:pPr>
            <a:endParaRPr lang="en-US" sz="1800" cap="none" dirty="0">
              <a:solidFill>
                <a:srgbClr val="FFFFFF"/>
              </a:solidFill>
              <a:latin typeface="Exo Light"/>
              <a:cs typeface="Exo Light"/>
            </a:endParaRPr>
          </a:p>
          <a:p>
            <a:pPr algn="l">
              <a:lnSpc>
                <a:spcPts val="2200"/>
              </a:lnSpc>
            </a:pPr>
            <a:endParaRPr lang="en-US" sz="1800" cap="none" dirty="0">
              <a:solidFill>
                <a:srgbClr val="FFFFFF"/>
              </a:solidFill>
              <a:latin typeface="Exo Light"/>
              <a:cs typeface="Exo Light"/>
            </a:endParaRPr>
          </a:p>
        </p:txBody>
      </p:sp>
      <p:pic>
        <p:nvPicPr>
          <p:cNvPr id="8" name="Picture 7" descr="485191_Universal Pure_PPT Round 2-11.png"/>
          <p:cNvPicPr>
            <a:picLocks noChangeAspect="1"/>
          </p:cNvPicPr>
          <p:nvPr/>
        </p:nvPicPr>
        <p:blipFill>
          <a:blip r:embed="rId3" cstate="screen">
            <a:alphaModFix amt="60000"/>
            <a:extLst>
              <a:ext uri="{BEBA8EAE-BF5A-486C-A8C5-ECC9F3942E4B}">
                <a14:imgProps xmlns:a14="http://schemas.microsoft.com/office/drawing/2010/main">
                  <a14:imgLayer r:embed="rId4">
                    <a14:imgEffect>
                      <a14:brightnessContrast bright="100000" contrast="15000"/>
                    </a14:imgEffect>
                  </a14:imgLayer>
                </a14:imgProps>
              </a:ext>
              <a:ext uri="{28A0092B-C50C-407E-A947-70E740481C1C}">
                <a14:useLocalDpi xmlns:a14="http://schemas.microsoft.com/office/drawing/2010/main"/>
              </a:ext>
            </a:extLst>
          </a:blip>
          <a:stretch>
            <a:fillRect/>
          </a:stretch>
        </p:blipFill>
        <p:spPr>
          <a:xfrm>
            <a:off x="7670225" y="6437223"/>
            <a:ext cx="1279042" cy="177686"/>
          </a:xfrm>
          <a:prstGeom prst="rect">
            <a:avLst/>
          </a:prstGeom>
        </p:spPr>
      </p:pic>
      <p:sp>
        <p:nvSpPr>
          <p:cNvPr id="10"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solidFill>
                  <a:srgbClr val="FFFFFF"/>
                </a:solidFill>
              </a:rPr>
              <a:pPr/>
              <a:t>60</a:t>
            </a:fld>
            <a:endParaRPr lang="en-US" dirty="0">
              <a:solidFill>
                <a:srgbClr val="FFFFFF"/>
              </a:solidFill>
            </a:endParaRPr>
          </a:p>
        </p:txBody>
      </p:sp>
    </p:spTree>
    <p:extLst>
      <p:ext uri="{BB962C8B-B14F-4D97-AF65-F5344CB8AC3E}">
        <p14:creationId xmlns:p14="http://schemas.microsoft.com/office/powerpoint/2010/main" val="394942103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flipH="1">
            <a:off x="-603997"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 Placeholder 3">
            <a:extLst>
              <a:ext uri="{FF2B5EF4-FFF2-40B4-BE49-F238E27FC236}">
                <a16:creationId xmlns:a16="http://schemas.microsoft.com/office/drawing/2014/main" id="{BEB1A65A-D13A-48B6-8264-F4319823A10B}"/>
              </a:ext>
            </a:extLst>
          </p:cNvPr>
          <p:cNvSpPr txBox="1">
            <a:spLocks/>
          </p:cNvSpPr>
          <p:nvPr/>
        </p:nvSpPr>
        <p:spPr>
          <a:xfrm>
            <a:off x="1868979" y="1301187"/>
            <a:ext cx="6534132" cy="5215209"/>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1480"/>
              </a:lnSpc>
              <a:buFont typeface="Arial" panose="020B0604020202020204" pitchFamily="34" charset="0"/>
              <a:buNone/>
            </a:pPr>
            <a:r>
              <a:rPr lang="en-US" sz="1400" b="0" dirty="0">
                <a:solidFill>
                  <a:schemeClr val="tx1"/>
                </a:solidFill>
                <a:latin typeface="Exo Regular"/>
                <a:cs typeface="Exo Regular"/>
              </a:rPr>
              <a:t>We CARE about YOU</a:t>
            </a:r>
          </a:p>
          <a:p>
            <a:pPr marL="0" indent="0" algn="l">
              <a:lnSpc>
                <a:spcPts val="1480"/>
              </a:lnSpc>
              <a:spcBef>
                <a:spcPts val="250"/>
              </a:spcBef>
              <a:buFont typeface="Arial" panose="020B0604020202020204" pitchFamily="34" charset="0"/>
              <a:buNone/>
            </a:pPr>
            <a:r>
              <a:rPr lang="en-US" sz="1300" b="0" cap="none" dirty="0">
                <a:solidFill>
                  <a:schemeClr val="tx1"/>
                </a:solidFill>
                <a:latin typeface="Exo Light"/>
                <a:cs typeface="Exo Light"/>
              </a:rPr>
              <a:t>Universal Pure is built on care. You can see it in our safety programs, </a:t>
            </a:r>
            <a:br>
              <a:rPr lang="en-US" sz="1300" b="0" cap="none" dirty="0">
                <a:solidFill>
                  <a:schemeClr val="tx1"/>
                </a:solidFill>
                <a:latin typeface="Exo Light"/>
                <a:cs typeface="Exo Light"/>
              </a:rPr>
            </a:br>
            <a:r>
              <a:rPr lang="en-US" sz="1300" b="0" cap="none" dirty="0">
                <a:solidFill>
                  <a:schemeClr val="tx1"/>
                </a:solidFill>
                <a:latin typeface="Exo Light"/>
                <a:cs typeface="Exo Light"/>
              </a:rPr>
              <a:t>employee training, recognitions, rewards and our relationships with </a:t>
            </a:r>
            <a:br>
              <a:rPr lang="en-US" sz="1300" b="0" cap="none" dirty="0">
                <a:solidFill>
                  <a:schemeClr val="tx1"/>
                </a:solidFill>
                <a:latin typeface="Exo Light"/>
                <a:cs typeface="Exo Light"/>
              </a:rPr>
            </a:br>
            <a:r>
              <a:rPr lang="en-US" sz="1300" b="0" cap="none" dirty="0">
                <a:solidFill>
                  <a:schemeClr val="tx1"/>
                </a:solidFill>
                <a:latin typeface="Exo Light"/>
                <a:cs typeface="Exo Light"/>
              </a:rPr>
              <a:t>employees, customers, suppliers, business partners and community members</a:t>
            </a:r>
          </a:p>
          <a:p>
            <a:pPr marL="0" indent="0" algn="l">
              <a:lnSpc>
                <a:spcPts val="880"/>
              </a:lnSpc>
              <a:buFont typeface="Arial" panose="020B0604020202020204" pitchFamily="34" charset="0"/>
              <a:buNone/>
            </a:pPr>
            <a:endParaRPr lang="en-US" sz="1300" b="0" cap="none" dirty="0">
              <a:solidFill>
                <a:schemeClr val="tx1"/>
              </a:solidFill>
              <a:latin typeface="Exo Light"/>
              <a:cs typeface="Exo Light"/>
            </a:endParaRPr>
          </a:p>
          <a:p>
            <a:pPr marL="0" indent="0" algn="l">
              <a:lnSpc>
                <a:spcPts val="1480"/>
              </a:lnSpc>
              <a:buFont typeface="Arial" panose="020B0604020202020204" pitchFamily="34" charset="0"/>
              <a:buNone/>
            </a:pPr>
            <a:r>
              <a:rPr lang="en-US" sz="1300" b="0" dirty="0">
                <a:solidFill>
                  <a:schemeClr val="tx1"/>
                </a:solidFill>
                <a:latin typeface="Exo Regular"/>
                <a:cs typeface="Exo Regular"/>
              </a:rPr>
              <a:t>Reliable SERVICE is our responsibility</a:t>
            </a:r>
          </a:p>
          <a:p>
            <a:pPr marL="0" indent="0" algn="l">
              <a:lnSpc>
                <a:spcPts val="1480"/>
              </a:lnSpc>
              <a:spcBef>
                <a:spcPts val="250"/>
              </a:spcBef>
              <a:buFont typeface="Arial" panose="020B0604020202020204" pitchFamily="34" charset="0"/>
              <a:buNone/>
            </a:pPr>
            <a:r>
              <a:rPr lang="en-US" sz="1300" b="0" cap="none" dirty="0">
                <a:solidFill>
                  <a:schemeClr val="tx1"/>
                </a:solidFill>
                <a:latin typeface="Exo Light"/>
                <a:cs typeface="Exo Light"/>
              </a:rPr>
              <a:t>We stay flexible to meet the changing marketplace conditions and keep the </a:t>
            </a:r>
            <a:br>
              <a:rPr lang="en-US" sz="1300" b="0" cap="none" dirty="0">
                <a:solidFill>
                  <a:schemeClr val="tx1"/>
                </a:solidFill>
                <a:latin typeface="Exo Light"/>
                <a:cs typeface="Exo Light"/>
              </a:rPr>
            </a:br>
            <a:r>
              <a:rPr lang="en-US" sz="1300" b="0" cap="none" dirty="0">
                <a:solidFill>
                  <a:schemeClr val="tx1"/>
                </a:solidFill>
                <a:latin typeface="Exo Light"/>
                <a:cs typeface="Exo Light"/>
              </a:rPr>
              <a:t>customer at the center of everything we do – earning trust through </a:t>
            </a:r>
            <a:br>
              <a:rPr lang="en-US" sz="1300" b="0" cap="none" dirty="0">
                <a:solidFill>
                  <a:schemeClr val="tx1"/>
                </a:solidFill>
                <a:latin typeface="Exo Light"/>
                <a:cs typeface="Exo Light"/>
              </a:rPr>
            </a:br>
            <a:r>
              <a:rPr lang="en-US" sz="1300" b="0" cap="none" dirty="0">
                <a:solidFill>
                  <a:schemeClr val="tx1"/>
                </a:solidFill>
                <a:latin typeface="Exo Light"/>
                <a:cs typeface="Exo Light"/>
              </a:rPr>
              <a:t>reliable service, over time</a:t>
            </a:r>
          </a:p>
          <a:p>
            <a:pPr marL="0" indent="0" algn="l">
              <a:lnSpc>
                <a:spcPts val="880"/>
              </a:lnSpc>
              <a:buFont typeface="Arial" panose="020B0604020202020204" pitchFamily="34" charset="0"/>
              <a:buNone/>
            </a:pPr>
            <a:endParaRPr lang="en-US" sz="1300" b="0" cap="none" dirty="0">
              <a:solidFill>
                <a:schemeClr val="tx1"/>
              </a:solidFill>
              <a:latin typeface="Exo Light"/>
              <a:cs typeface="Exo Light"/>
            </a:endParaRPr>
          </a:p>
          <a:p>
            <a:pPr marL="0" indent="0" algn="l">
              <a:lnSpc>
                <a:spcPts val="1480"/>
              </a:lnSpc>
              <a:buFont typeface="Arial" panose="020B0604020202020204" pitchFamily="34" charset="0"/>
              <a:buNone/>
            </a:pPr>
            <a:r>
              <a:rPr lang="en-US" sz="1300" b="0" dirty="0">
                <a:solidFill>
                  <a:schemeClr val="tx1"/>
                </a:solidFill>
                <a:latin typeface="Exo"/>
                <a:cs typeface="Exo Light"/>
              </a:rPr>
              <a:t>We COLLABORATE to get BETTER</a:t>
            </a:r>
          </a:p>
          <a:p>
            <a:pPr marL="0" indent="0" algn="l">
              <a:lnSpc>
                <a:spcPts val="1480"/>
              </a:lnSpc>
              <a:spcBef>
                <a:spcPts val="250"/>
              </a:spcBef>
              <a:buFont typeface="Arial" panose="020B0604020202020204" pitchFamily="34" charset="0"/>
              <a:buNone/>
            </a:pPr>
            <a:r>
              <a:rPr lang="en-US" sz="1300" b="0" cap="none" dirty="0">
                <a:solidFill>
                  <a:schemeClr val="tx1"/>
                </a:solidFill>
                <a:latin typeface="Exo Light"/>
                <a:cs typeface="Exo Light"/>
              </a:rPr>
              <a:t>At Universal Pure, we advance by working together, collaborating and cooperating through teamwork and partnerships to drive continuous improvement</a:t>
            </a:r>
          </a:p>
          <a:p>
            <a:pPr marL="0" indent="0" algn="l">
              <a:lnSpc>
                <a:spcPts val="880"/>
              </a:lnSpc>
              <a:spcBef>
                <a:spcPts val="1350"/>
              </a:spcBef>
              <a:buFont typeface="Arial" panose="020B0604020202020204" pitchFamily="34" charset="0"/>
              <a:buNone/>
            </a:pPr>
            <a:endParaRPr lang="en-US" sz="1300" b="0" cap="none" dirty="0">
              <a:solidFill>
                <a:schemeClr val="tx1"/>
              </a:solidFill>
              <a:latin typeface="Exo Light"/>
              <a:cs typeface="Exo Light"/>
            </a:endParaRPr>
          </a:p>
          <a:p>
            <a:pPr marL="0" indent="0" algn="l">
              <a:lnSpc>
                <a:spcPts val="1480"/>
              </a:lnSpc>
              <a:buFont typeface="Arial" panose="020B0604020202020204" pitchFamily="34" charset="0"/>
              <a:buNone/>
            </a:pPr>
            <a:r>
              <a:rPr lang="en-US" sz="1300" b="0" dirty="0">
                <a:solidFill>
                  <a:schemeClr val="tx1"/>
                </a:solidFill>
                <a:latin typeface="Exo Regular"/>
                <a:cs typeface="Exo Regular"/>
              </a:rPr>
              <a:t>We DO what we SAY with INTEGRITY</a:t>
            </a:r>
          </a:p>
          <a:p>
            <a:pPr marL="0" indent="0" algn="l">
              <a:lnSpc>
                <a:spcPts val="1480"/>
              </a:lnSpc>
              <a:spcBef>
                <a:spcPts val="250"/>
              </a:spcBef>
              <a:buFont typeface="Arial" panose="020B0604020202020204" pitchFamily="34" charset="0"/>
              <a:buNone/>
            </a:pPr>
            <a:r>
              <a:rPr lang="en-US" sz="1300" b="0" cap="none" dirty="0">
                <a:solidFill>
                  <a:schemeClr val="tx1"/>
                </a:solidFill>
                <a:latin typeface="Exo Light"/>
                <a:cs typeface="Exo Light"/>
              </a:rPr>
              <a:t>Universal Pure is dedicated to integrity, trust and open communications. </a:t>
            </a:r>
            <a:br>
              <a:rPr lang="en-US" sz="1300" b="0" cap="none" dirty="0">
                <a:solidFill>
                  <a:schemeClr val="tx1"/>
                </a:solidFill>
                <a:latin typeface="Exo Light"/>
                <a:cs typeface="Exo Light"/>
              </a:rPr>
            </a:br>
            <a:r>
              <a:rPr lang="en-US" sz="1300" b="0" cap="none" dirty="0">
                <a:solidFill>
                  <a:schemeClr val="tx1"/>
                </a:solidFill>
                <a:latin typeface="Exo Light"/>
                <a:cs typeface="Exo Light"/>
              </a:rPr>
              <a:t>We accept responsibility and follow through on our commitments</a:t>
            </a:r>
          </a:p>
          <a:p>
            <a:pPr marL="0" indent="0" algn="l">
              <a:lnSpc>
                <a:spcPts val="1480"/>
              </a:lnSpc>
              <a:spcBef>
                <a:spcPts val="250"/>
              </a:spcBef>
              <a:buFont typeface="Arial" panose="020B0604020202020204" pitchFamily="34" charset="0"/>
              <a:buNone/>
            </a:pPr>
            <a:endParaRPr lang="en-US" sz="1300" b="0" cap="none" dirty="0">
              <a:solidFill>
                <a:schemeClr val="tx1"/>
              </a:solidFill>
              <a:latin typeface="Exo Light"/>
              <a:cs typeface="Exo Light"/>
            </a:endParaRPr>
          </a:p>
          <a:p>
            <a:pPr marL="0" indent="0" algn="l">
              <a:lnSpc>
                <a:spcPts val="1480"/>
              </a:lnSpc>
              <a:buNone/>
            </a:pPr>
            <a:r>
              <a:rPr lang="en-US" sz="1400" b="0" dirty="0">
                <a:solidFill>
                  <a:schemeClr val="tx1"/>
                </a:solidFill>
                <a:latin typeface="Exo Regular"/>
                <a:cs typeface="Exo Regular"/>
              </a:rPr>
              <a:t>RESULTS matter</a:t>
            </a:r>
          </a:p>
          <a:p>
            <a:pPr marL="0" indent="0" algn="l">
              <a:lnSpc>
                <a:spcPts val="1480"/>
              </a:lnSpc>
              <a:spcBef>
                <a:spcPts val="250"/>
              </a:spcBef>
              <a:buNone/>
            </a:pPr>
            <a:r>
              <a:rPr lang="en-US" sz="1300" b="0" cap="none" dirty="0">
                <a:solidFill>
                  <a:schemeClr val="tx1"/>
                </a:solidFill>
                <a:latin typeface="Exo Light"/>
                <a:cs typeface="Exo Light"/>
              </a:rPr>
              <a:t>Proven and re-proven each day, our focus on results shines bright in terms </a:t>
            </a:r>
            <a:br>
              <a:rPr lang="en-US" sz="1300" b="0" cap="none" dirty="0">
                <a:solidFill>
                  <a:schemeClr val="tx1"/>
                </a:solidFill>
                <a:latin typeface="Exo Light"/>
                <a:cs typeface="Exo Light"/>
              </a:rPr>
            </a:br>
            <a:r>
              <a:rPr lang="en-US" sz="1300" b="0" cap="none" dirty="0">
                <a:solidFill>
                  <a:schemeClr val="tx1"/>
                </a:solidFill>
                <a:latin typeface="Exo Light"/>
                <a:cs typeface="Exo Light"/>
              </a:rPr>
              <a:t>of the value we create for our customers – operations efficiencies, sales, </a:t>
            </a:r>
            <a:br>
              <a:rPr lang="en-US" sz="1300" b="0" cap="none" dirty="0">
                <a:solidFill>
                  <a:schemeClr val="tx1"/>
                </a:solidFill>
                <a:latin typeface="Exo Light"/>
                <a:cs typeface="Exo Light"/>
              </a:rPr>
            </a:br>
            <a:r>
              <a:rPr lang="en-US" sz="1300" b="0" cap="none" dirty="0">
                <a:solidFill>
                  <a:schemeClr val="tx1"/>
                </a:solidFill>
                <a:latin typeface="Exo Light"/>
                <a:cs typeface="Exo Light"/>
              </a:rPr>
              <a:t>sustainability efforts and more</a:t>
            </a:r>
          </a:p>
          <a:p>
            <a:pPr marL="0" indent="0" algn="l">
              <a:lnSpc>
                <a:spcPts val="1480"/>
              </a:lnSpc>
              <a:buFont typeface="Arial" panose="020B0604020202020204" pitchFamily="34" charset="0"/>
              <a:buNone/>
            </a:pPr>
            <a:endParaRPr lang="en-US" sz="1300" b="0" cap="none" dirty="0">
              <a:solidFill>
                <a:schemeClr val="tx1"/>
              </a:solidFill>
              <a:latin typeface="Exo Light"/>
              <a:cs typeface="Exo Light"/>
            </a:endParaRPr>
          </a:p>
        </p:txBody>
      </p:sp>
      <p:sp>
        <p:nvSpPr>
          <p:cNvPr id="8" name="Title 1"/>
          <p:cNvSpPr txBox="1">
            <a:spLocks/>
          </p:cNvSpPr>
          <p:nvPr/>
        </p:nvSpPr>
        <p:spPr>
          <a:xfrm>
            <a:off x="454525" y="485538"/>
            <a:ext cx="2585524"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COMPANY VALUES</a:t>
            </a:r>
          </a:p>
        </p:txBody>
      </p:sp>
      <p:pic>
        <p:nvPicPr>
          <p:cNvPr id="9" name="Picture 8" descr="values icons.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2764" y="2266617"/>
            <a:ext cx="872781" cy="875138"/>
          </a:xfrm>
          <a:prstGeom prst="rect">
            <a:avLst/>
          </a:prstGeom>
        </p:spPr>
      </p:pic>
      <p:pic>
        <p:nvPicPr>
          <p:cNvPr id="10" name="Picture 9" descr="values ic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9416" y="5441106"/>
            <a:ext cx="872781" cy="980420"/>
          </a:xfrm>
          <a:prstGeom prst="rect">
            <a:avLst/>
          </a:prstGeom>
        </p:spPr>
      </p:pic>
      <p:pic>
        <p:nvPicPr>
          <p:cNvPr id="11" name="Picture 10" descr="values icon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9970" y="3283418"/>
            <a:ext cx="872781" cy="1039639"/>
          </a:xfrm>
          <a:prstGeom prst="rect">
            <a:avLst/>
          </a:prstGeom>
        </p:spPr>
      </p:pic>
      <p:pic>
        <p:nvPicPr>
          <p:cNvPr id="12" name="Picture 11" descr="values icon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9970" y="4342797"/>
            <a:ext cx="872781" cy="1118600"/>
          </a:xfrm>
          <a:prstGeom prst="rect">
            <a:avLst/>
          </a:prstGeom>
        </p:spPr>
      </p:pic>
      <p:pic>
        <p:nvPicPr>
          <p:cNvPr id="13" name="Picture 12" descr="values icons.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22764" y="3141755"/>
            <a:ext cx="872781" cy="954100"/>
          </a:xfrm>
          <a:prstGeom prst="rect">
            <a:avLst/>
          </a:prstGeom>
        </p:spPr>
      </p:pic>
      <p:sp>
        <p:nvSpPr>
          <p:cNvPr id="14"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61</a:t>
            </a:fld>
            <a:endParaRPr lang="en-US" dirty="0"/>
          </a:p>
        </p:txBody>
      </p:sp>
      <p:pic>
        <p:nvPicPr>
          <p:cNvPr id="16" name="Picture 15" descr="hear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880" y="1154453"/>
            <a:ext cx="1087920" cy="1112164"/>
          </a:xfrm>
          <a:prstGeom prst="rect">
            <a:avLst/>
          </a:prstGeom>
        </p:spPr>
      </p:pic>
      <p:grpSp>
        <p:nvGrpSpPr>
          <p:cNvPr id="2" name="Group 1">
            <a:extLst>
              <a:ext uri="{FF2B5EF4-FFF2-40B4-BE49-F238E27FC236}">
                <a16:creationId xmlns:a16="http://schemas.microsoft.com/office/drawing/2014/main" id="{8C64724F-892A-44D6-859A-FDDC3971CD32}"/>
              </a:ext>
            </a:extLst>
          </p:cNvPr>
          <p:cNvGrpSpPr/>
          <p:nvPr/>
        </p:nvGrpSpPr>
        <p:grpSpPr>
          <a:xfrm>
            <a:off x="849970" y="2504726"/>
            <a:ext cx="862227" cy="758952"/>
            <a:chOff x="849970" y="5538104"/>
            <a:chExt cx="862227" cy="758952"/>
          </a:xfrm>
        </p:grpSpPr>
        <p:pic>
          <p:nvPicPr>
            <p:cNvPr id="18" name="Picture 17"/>
            <p:cNvPicPr>
              <a:picLocks noChangeAspect="1"/>
            </p:cNvPicPr>
            <p:nvPr/>
          </p:nvPicPr>
          <p:blipFill>
            <a:blip r:embed="rId8"/>
            <a:stretch>
              <a:fillRect/>
            </a:stretch>
          </p:blipFill>
          <p:spPr>
            <a:xfrm>
              <a:off x="849970" y="5538104"/>
              <a:ext cx="862227" cy="758952"/>
            </a:xfrm>
            <a:prstGeom prst="rect">
              <a:avLst/>
            </a:prstGeom>
          </p:spPr>
        </p:pic>
        <p:pic>
          <p:nvPicPr>
            <p:cNvPr id="6" name="Picture 5" descr="scal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698" y="5557071"/>
              <a:ext cx="632968" cy="647074"/>
            </a:xfrm>
            <a:prstGeom prst="rect">
              <a:avLst/>
            </a:prstGeom>
          </p:spPr>
        </p:pic>
      </p:grpSp>
    </p:spTree>
    <p:extLst>
      <p:ext uri="{BB962C8B-B14F-4D97-AF65-F5344CB8AC3E}">
        <p14:creationId xmlns:p14="http://schemas.microsoft.com/office/powerpoint/2010/main" val="18513669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FCFF600-6D2E-4DBB-8CA4-E6E7760E76B3}"/>
              </a:ext>
            </a:extLst>
          </p:cNvPr>
          <p:cNvSpPr/>
          <p:nvPr/>
        </p:nvSpPr>
        <p:spPr>
          <a:xfrm flipH="1">
            <a:off x="-922641" y="380015"/>
            <a:ext cx="413811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itle 1">
            <a:extLst>
              <a:ext uri="{FF2B5EF4-FFF2-40B4-BE49-F238E27FC236}">
                <a16:creationId xmlns:a16="http://schemas.microsoft.com/office/drawing/2014/main" id="{21FE72E6-DC0E-4F76-917B-ACA94A6C8106}"/>
              </a:ext>
            </a:extLst>
          </p:cNvPr>
          <p:cNvSpPr txBox="1">
            <a:spLocks/>
          </p:cNvSpPr>
          <p:nvPr/>
        </p:nvSpPr>
        <p:spPr>
          <a:xfrm>
            <a:off x="115832" y="485538"/>
            <a:ext cx="3983628"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HPP industry trends</a:t>
            </a:r>
          </a:p>
        </p:txBody>
      </p:sp>
      <p:grpSp>
        <p:nvGrpSpPr>
          <p:cNvPr id="5" name="Group 4">
            <a:extLst>
              <a:ext uri="{FF2B5EF4-FFF2-40B4-BE49-F238E27FC236}">
                <a16:creationId xmlns:a16="http://schemas.microsoft.com/office/drawing/2014/main" id="{7499512F-06A6-4EB3-AA3D-4ADF98E17367}"/>
              </a:ext>
            </a:extLst>
          </p:cNvPr>
          <p:cNvGrpSpPr/>
          <p:nvPr/>
        </p:nvGrpSpPr>
        <p:grpSpPr>
          <a:xfrm>
            <a:off x="3123334" y="1321851"/>
            <a:ext cx="5368897" cy="662769"/>
            <a:chOff x="3243777" y="5417862"/>
            <a:chExt cx="5368897" cy="605995"/>
          </a:xfrm>
        </p:grpSpPr>
        <p:sp>
          <p:nvSpPr>
            <p:cNvPr id="6" name="Rounded Rectangle 18">
              <a:extLst>
                <a:ext uri="{FF2B5EF4-FFF2-40B4-BE49-F238E27FC236}">
                  <a16:creationId xmlns:a16="http://schemas.microsoft.com/office/drawing/2014/main" id="{3A662611-57C7-4928-B2AE-701F33BE6375}"/>
                </a:ext>
              </a:extLst>
            </p:cNvPr>
            <p:cNvSpPr/>
            <p:nvPr/>
          </p:nvSpPr>
          <p:spPr>
            <a:xfrm>
              <a:off x="3243777" y="5417862"/>
              <a:ext cx="5368897" cy="605995"/>
            </a:xfrm>
            <a:prstGeom prst="roundRect">
              <a:avLst>
                <a:gd name="adj" fmla="val 11439"/>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7" name="Rectangle 1">
              <a:extLst>
                <a:ext uri="{FF2B5EF4-FFF2-40B4-BE49-F238E27FC236}">
                  <a16:creationId xmlns:a16="http://schemas.microsoft.com/office/drawing/2014/main" id="{DD87C946-AA25-482A-9494-DED8589A37AF}"/>
                </a:ext>
              </a:extLst>
            </p:cNvPr>
            <p:cNvSpPr>
              <a:spLocks noChangeArrowheads="1"/>
            </p:cNvSpPr>
            <p:nvPr/>
          </p:nvSpPr>
          <p:spPr bwMode="auto">
            <a:xfrm>
              <a:off x="3453253" y="5453518"/>
              <a:ext cx="4949945" cy="53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mn-lt"/>
                  <a:cs typeface="Arial" charset="0"/>
                  <a:sym typeface="Helvetica Light"/>
                </a:rPr>
                <a:t>“The formation of the Cold Pressure Council demonstrates the remarkable growth of HPP”</a:t>
              </a:r>
            </a:p>
          </p:txBody>
        </p:sp>
      </p:grpSp>
      <p:sp>
        <p:nvSpPr>
          <p:cNvPr id="8" name="Rectangle 1">
            <a:extLst>
              <a:ext uri="{FF2B5EF4-FFF2-40B4-BE49-F238E27FC236}">
                <a16:creationId xmlns:a16="http://schemas.microsoft.com/office/drawing/2014/main" id="{5D8DF2CB-9FFC-4E3D-9C3C-2CDF41A73CF3}"/>
              </a:ext>
            </a:extLst>
          </p:cNvPr>
          <p:cNvSpPr>
            <a:spLocks noChangeArrowheads="1"/>
          </p:cNvSpPr>
          <p:nvPr/>
        </p:nvSpPr>
        <p:spPr bwMode="auto">
          <a:xfrm>
            <a:off x="337854" y="4020129"/>
            <a:ext cx="235399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800" b="1" i="1">
                <a:solidFill>
                  <a:srgbClr val="00538A"/>
                </a:solidFill>
                <a:latin typeface="+mj-lt"/>
                <a:cs typeface="Arial" charset="0"/>
              </a:rPr>
              <a:t>To lead, facilitate and promote industry standardization, user education, and consumer awareness of High Pressure Processing</a:t>
            </a:r>
            <a:endParaRPr kumimoji="0" lang="en-US" altLang="en-US" sz="1800" b="1" i="1" u="none" strike="noStrike" kern="1200" cap="none" spc="0" normalizeH="0" baseline="0" noProof="0">
              <a:ln>
                <a:noFill/>
              </a:ln>
              <a:solidFill>
                <a:srgbClr val="00538A"/>
              </a:solidFill>
              <a:effectLst/>
              <a:uLnTx/>
              <a:uFillTx/>
              <a:latin typeface="Arial Narrow" panose="020B0606020202030204" pitchFamily="34" charset="0"/>
              <a:cs typeface="Arial" charset="0"/>
              <a:sym typeface="Helvetica Light"/>
            </a:endParaRPr>
          </a:p>
        </p:txBody>
      </p:sp>
      <p:pic>
        <p:nvPicPr>
          <p:cNvPr id="9" name="Picture 2">
            <a:extLst>
              <a:ext uri="{FF2B5EF4-FFF2-40B4-BE49-F238E27FC236}">
                <a16:creationId xmlns:a16="http://schemas.microsoft.com/office/drawing/2014/main" id="{DA8FA5F5-E325-4789-AF70-278C28652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22" t="127" r="6081" b="-127"/>
          <a:stretch/>
        </p:blipFill>
        <p:spPr bwMode="auto">
          <a:xfrm>
            <a:off x="545678" y="1390426"/>
            <a:ext cx="2019714" cy="2019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a:extLst>
              <a:ext uri="{FF2B5EF4-FFF2-40B4-BE49-F238E27FC236}">
                <a16:creationId xmlns:a16="http://schemas.microsoft.com/office/drawing/2014/main" id="{219C58C5-0654-410D-B8EF-91AA5689BCDE}"/>
              </a:ext>
            </a:extLst>
          </p:cNvPr>
          <p:cNvCxnSpPr/>
          <p:nvPr/>
        </p:nvCxnSpPr>
        <p:spPr>
          <a:xfrm>
            <a:off x="2856185" y="1090105"/>
            <a:ext cx="0" cy="5335695"/>
          </a:xfrm>
          <a:prstGeom prst="line">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1" name="Rectangle 1">
            <a:extLst>
              <a:ext uri="{FF2B5EF4-FFF2-40B4-BE49-F238E27FC236}">
                <a16:creationId xmlns:a16="http://schemas.microsoft.com/office/drawing/2014/main" id="{C40D9B24-F5A5-4FD6-9C9E-D549667127AA}"/>
              </a:ext>
            </a:extLst>
          </p:cNvPr>
          <p:cNvSpPr>
            <a:spLocks noChangeArrowheads="1"/>
          </p:cNvSpPr>
          <p:nvPr/>
        </p:nvSpPr>
        <p:spPr bwMode="auto">
          <a:xfrm>
            <a:off x="4842614" y="2179533"/>
            <a:ext cx="20369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538A"/>
                </a:solidFill>
                <a:effectLst/>
                <a:uLnTx/>
                <a:uFillTx/>
                <a:latin typeface="+mn-lt"/>
                <a:cs typeface="Arial" charset="0"/>
                <a:sym typeface="Helvetica Light"/>
              </a:rPr>
              <a:t>Founding Members</a:t>
            </a:r>
          </a:p>
        </p:txBody>
      </p:sp>
      <p:cxnSp>
        <p:nvCxnSpPr>
          <p:cNvPr id="12" name="Straight Connector 11">
            <a:extLst>
              <a:ext uri="{FF2B5EF4-FFF2-40B4-BE49-F238E27FC236}">
                <a16:creationId xmlns:a16="http://schemas.microsoft.com/office/drawing/2014/main" id="{A200C3A9-0089-4490-AA7E-86B0C37DA76A}"/>
              </a:ext>
            </a:extLst>
          </p:cNvPr>
          <p:cNvCxnSpPr/>
          <p:nvPr/>
        </p:nvCxnSpPr>
        <p:spPr>
          <a:xfrm flipH="1">
            <a:off x="4828338" y="2535689"/>
            <a:ext cx="1947526" cy="0"/>
          </a:xfrm>
          <a:prstGeom prst="line">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cxnSp>
      <p:grpSp>
        <p:nvGrpSpPr>
          <p:cNvPr id="13" name="Group 2">
            <a:extLst>
              <a:ext uri="{FF2B5EF4-FFF2-40B4-BE49-F238E27FC236}">
                <a16:creationId xmlns:a16="http://schemas.microsoft.com/office/drawing/2014/main" id="{6E72A2F6-C0F9-4F51-9BC3-2C92ACCD4C18}"/>
              </a:ext>
            </a:extLst>
          </p:cNvPr>
          <p:cNvGrpSpPr/>
          <p:nvPr/>
        </p:nvGrpSpPr>
        <p:grpSpPr>
          <a:xfrm>
            <a:off x="3626992" y="2728197"/>
            <a:ext cx="4323437" cy="2397308"/>
            <a:chOff x="3514007" y="2798064"/>
            <a:chExt cx="4323437" cy="2397308"/>
          </a:xfrm>
        </p:grpSpPr>
        <p:pic>
          <p:nvPicPr>
            <p:cNvPr id="14" name="Picture 3">
              <a:extLst>
                <a:ext uri="{FF2B5EF4-FFF2-40B4-BE49-F238E27FC236}">
                  <a16:creationId xmlns:a16="http://schemas.microsoft.com/office/drawing/2014/main" id="{E85C0CF6-55F1-4377-8753-BDA24FAC58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388" y="2859638"/>
              <a:ext cx="1185862"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EE5DC7C4-0C1F-413A-8CD1-47D7E78FBCE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697" b="85444" l="0" r="100000">
                          <a14:foregroundMark x1="10039" y1="39187" x2="10039" y2="39187"/>
                          <a14:foregroundMark x1="96392" y1="39187" x2="96392" y2="39187"/>
                          <a14:backgroundMark x1="74784" y1="47366" x2="74784" y2="47366"/>
                          <a14:backgroundMark x1="63961" y1="46904" x2="63961" y2="46904"/>
                        </a14:backgroundRemoval>
                      </a14:imgEffect>
                    </a14:imgLayer>
                  </a14:imgProps>
                </a:ext>
                <a:ext uri="{28A0092B-C50C-407E-A947-70E740481C1C}">
                  <a14:useLocalDpi xmlns:a14="http://schemas.microsoft.com/office/drawing/2010/main" val="0"/>
                </a:ext>
              </a:extLst>
            </a:blip>
            <a:srcRect t="29281" b="29978"/>
            <a:stretch/>
          </p:blipFill>
          <p:spPr bwMode="auto">
            <a:xfrm>
              <a:off x="6396740" y="2882806"/>
              <a:ext cx="1308955" cy="45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descr="Image result for evolution fresh logo">
              <a:extLst>
                <a:ext uri="{FF2B5EF4-FFF2-40B4-BE49-F238E27FC236}">
                  <a16:creationId xmlns:a16="http://schemas.microsoft.com/office/drawing/2014/main" id="{FBDEF36C-FEB2-4303-B6DD-C28AACA5040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07" t="12486" r="9107" b="19931"/>
            <a:stretch/>
          </p:blipFill>
          <p:spPr bwMode="auto">
            <a:xfrm>
              <a:off x="6396740" y="3463556"/>
              <a:ext cx="1440704" cy="667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Image result for good foods group logo">
              <a:extLst>
                <a:ext uri="{FF2B5EF4-FFF2-40B4-BE49-F238E27FC236}">
                  <a16:creationId xmlns:a16="http://schemas.microsoft.com/office/drawing/2014/main" id="{C799784A-4A73-4B03-BD13-A5BFDCF97D5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102" b="23059"/>
            <a:stretch/>
          </p:blipFill>
          <p:spPr bwMode="auto">
            <a:xfrm>
              <a:off x="4404473" y="4799054"/>
              <a:ext cx="1336845" cy="3838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Image result for west liberty foods logo">
              <a:extLst>
                <a:ext uri="{FF2B5EF4-FFF2-40B4-BE49-F238E27FC236}">
                  <a16:creationId xmlns:a16="http://schemas.microsoft.com/office/drawing/2014/main" id="{8394BA49-055E-4168-A4E3-0AF12EE84A1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3810"/>
            <a:stretch/>
          </p:blipFill>
          <p:spPr bwMode="auto">
            <a:xfrm>
              <a:off x="3514007" y="4233800"/>
              <a:ext cx="1705752" cy="3508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4CAA56AC-74E4-4ED1-8A72-39249AD0A17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85876" y="4218801"/>
              <a:ext cx="871255" cy="97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a:extLst>
                <a:ext uri="{FF2B5EF4-FFF2-40B4-BE49-F238E27FC236}">
                  <a16:creationId xmlns:a16="http://schemas.microsoft.com/office/drawing/2014/main" id="{17D1730A-D1CC-4798-9F56-9D9F35B31BB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305" t="19902" r="3964" b="19615"/>
            <a:stretch/>
          </p:blipFill>
          <p:spPr bwMode="auto">
            <a:xfrm>
              <a:off x="3569388" y="3696455"/>
              <a:ext cx="1594990" cy="30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4" descr="Image result for avure logo">
              <a:extLst>
                <a:ext uri="{FF2B5EF4-FFF2-40B4-BE49-F238E27FC236}">
                  <a16:creationId xmlns:a16="http://schemas.microsoft.com/office/drawing/2014/main" id="{2AE25C35-797D-4552-BE50-27FF78B8969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04239" y="2798064"/>
              <a:ext cx="963160" cy="622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a:extLst>
                <a:ext uri="{FF2B5EF4-FFF2-40B4-BE49-F238E27FC236}">
                  <a16:creationId xmlns:a16="http://schemas.microsoft.com/office/drawing/2014/main" id="{D3CFB75B-4BD0-4954-88D5-0D5E9536CBA2}"/>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44458" y1="18229" x2="44458" y2="18229"/>
                          <a14:foregroundMark x1="30572" y1="56120" x2="30694" y2="66406"/>
                          <a14:foregroundMark x1="54324" y1="10286" x2="57247" y2="20052"/>
                          <a14:foregroundMark x1="7917" y1="56771" x2="13764" y2="55729"/>
                          <a14:foregroundMark x1="63337" y1="56510" x2="64190" y2="67318"/>
                          <a14:foregroundMark x1="96833" y1="61589" x2="97808" y2="70703"/>
                        </a14:backgroundRemoval>
                      </a14:imgEffect>
                    </a14:imgLayer>
                  </a14:imgProps>
                </a:ext>
                <a:ext uri="{28A0092B-C50C-407E-A947-70E740481C1C}">
                  <a14:useLocalDpi xmlns:a14="http://schemas.microsoft.com/office/drawing/2010/main" val="0"/>
                </a:ext>
              </a:extLst>
            </a:blip>
            <a:srcRect/>
            <a:stretch>
              <a:fillRect/>
            </a:stretch>
          </p:blipFill>
          <p:spPr bwMode="auto">
            <a:xfrm>
              <a:off x="5255851" y="3539088"/>
              <a:ext cx="793933" cy="742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a:extLst>
              <a:ext uri="{FF2B5EF4-FFF2-40B4-BE49-F238E27FC236}">
                <a16:creationId xmlns:a16="http://schemas.microsoft.com/office/drawing/2014/main" id="{71FE9E66-4CD6-4A36-BAEE-AB20B89AF1A5}"/>
              </a:ext>
            </a:extLst>
          </p:cNvPr>
          <p:cNvGrpSpPr/>
          <p:nvPr/>
        </p:nvGrpSpPr>
        <p:grpSpPr>
          <a:xfrm>
            <a:off x="3123334" y="5579226"/>
            <a:ext cx="5368897" cy="729046"/>
            <a:chOff x="3170959" y="5579226"/>
            <a:chExt cx="5368897" cy="729046"/>
          </a:xfrm>
        </p:grpSpPr>
        <p:sp>
          <p:nvSpPr>
            <p:cNvPr id="24" name="Rounded Rectangle 28">
              <a:extLst>
                <a:ext uri="{FF2B5EF4-FFF2-40B4-BE49-F238E27FC236}">
                  <a16:creationId xmlns:a16="http://schemas.microsoft.com/office/drawing/2014/main" id="{F04AA8C9-164B-4EE4-B93F-4D412239BBE1}"/>
                </a:ext>
              </a:extLst>
            </p:cNvPr>
            <p:cNvSpPr/>
            <p:nvPr/>
          </p:nvSpPr>
          <p:spPr>
            <a:xfrm>
              <a:off x="3170959" y="5579226"/>
              <a:ext cx="5368897" cy="729046"/>
            </a:xfrm>
            <a:prstGeom prst="roundRect">
              <a:avLst>
                <a:gd name="adj" fmla="val 11439"/>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sym typeface="Helvetica Light"/>
              </a:endParaRPr>
            </a:p>
          </p:txBody>
        </p:sp>
        <p:grpSp>
          <p:nvGrpSpPr>
            <p:cNvPr id="25" name="Group 24">
              <a:extLst>
                <a:ext uri="{FF2B5EF4-FFF2-40B4-BE49-F238E27FC236}">
                  <a16:creationId xmlns:a16="http://schemas.microsoft.com/office/drawing/2014/main" id="{88976013-9112-453F-BED9-B949B3D3C908}"/>
                </a:ext>
              </a:extLst>
            </p:cNvPr>
            <p:cNvGrpSpPr/>
            <p:nvPr/>
          </p:nvGrpSpPr>
          <p:grpSpPr>
            <a:xfrm>
              <a:off x="3471837" y="5595140"/>
              <a:ext cx="4848797" cy="697218"/>
              <a:chOff x="3408936" y="5595140"/>
              <a:chExt cx="4848797" cy="697218"/>
            </a:xfrm>
          </p:grpSpPr>
          <p:sp>
            <p:nvSpPr>
              <p:cNvPr id="26" name="Rectangle 1">
                <a:extLst>
                  <a:ext uri="{FF2B5EF4-FFF2-40B4-BE49-F238E27FC236}">
                    <a16:creationId xmlns:a16="http://schemas.microsoft.com/office/drawing/2014/main" id="{8194B573-95E2-408C-86A3-FF8260B41565}"/>
                  </a:ext>
                </a:extLst>
              </p:cNvPr>
              <p:cNvSpPr>
                <a:spLocks noChangeArrowheads="1"/>
              </p:cNvSpPr>
              <p:nvPr/>
            </p:nvSpPr>
            <p:spPr bwMode="auto">
              <a:xfrm>
                <a:off x="4020868" y="5774472"/>
                <a:ext cx="42368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mn-lt"/>
                    <a:cs typeface="Arial" charset="0"/>
                    <a:sym typeface="Helvetica Light"/>
                  </a:rPr>
                  <a:t>High Pressure Certified Consumer Seal to Debut</a:t>
                </a:r>
              </a:p>
            </p:txBody>
          </p:sp>
          <p:pic>
            <p:nvPicPr>
              <p:cNvPr id="27" name="Picture 2">
                <a:extLst>
                  <a:ext uri="{FF2B5EF4-FFF2-40B4-BE49-F238E27FC236}">
                    <a16:creationId xmlns:a16="http://schemas.microsoft.com/office/drawing/2014/main" id="{D0D2BDBF-78D7-45A3-A71E-BBBBDE3B4BA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810" b="96994" l="17223" r="80107"/>
                        </a14:imgEffect>
                      </a14:imgLayer>
                    </a14:imgProps>
                  </a:ext>
                  <a:ext uri="{28A0092B-C50C-407E-A947-70E740481C1C}">
                    <a14:useLocalDpi xmlns:a14="http://schemas.microsoft.com/office/drawing/2010/main" val="0"/>
                  </a:ext>
                </a:extLst>
              </a:blip>
              <a:srcRect l="18091" r="19109"/>
              <a:stretch/>
            </p:blipFill>
            <p:spPr bwMode="auto">
              <a:xfrm>
                <a:off x="3408936" y="5595140"/>
                <a:ext cx="657225" cy="69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8" name="Slide Number Placeholder 6">
            <a:extLst>
              <a:ext uri="{FF2B5EF4-FFF2-40B4-BE49-F238E27FC236}">
                <a16:creationId xmlns:a16="http://schemas.microsoft.com/office/drawing/2014/main" id="{36F4EAF5-53D2-422C-B619-67E8F0AA86A3}"/>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62</a:t>
            </a:fld>
            <a:endParaRPr lang="en-US" dirty="0"/>
          </a:p>
        </p:txBody>
      </p:sp>
    </p:spTree>
    <p:extLst>
      <p:ext uri="{BB962C8B-B14F-4D97-AF65-F5344CB8AC3E}">
        <p14:creationId xmlns:p14="http://schemas.microsoft.com/office/powerpoint/2010/main" val="19227388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7</a:t>
            </a:fld>
            <a:endParaRPr lang="en-US" dirty="0"/>
          </a:p>
        </p:txBody>
      </p:sp>
      <p:sp>
        <p:nvSpPr>
          <p:cNvPr id="23" name="Freeform 6">
            <a:extLst>
              <a:ext uri="{FF2B5EF4-FFF2-40B4-BE49-F238E27FC236}">
                <a16:creationId xmlns:a16="http://schemas.microsoft.com/office/drawing/2014/main" id="{C1236612-DB1F-4B6F-B39C-4BB9B8C8CA54}"/>
              </a:ext>
            </a:extLst>
          </p:cNvPr>
          <p:cNvSpPr/>
          <p:nvPr/>
        </p:nvSpPr>
        <p:spPr>
          <a:xfrm flipH="1">
            <a:off x="-159352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Title 1">
            <a:extLst>
              <a:ext uri="{FF2B5EF4-FFF2-40B4-BE49-F238E27FC236}">
                <a16:creationId xmlns:a16="http://schemas.microsoft.com/office/drawing/2014/main" id="{65EC23CC-893F-4908-9757-1E40192C1EF6}"/>
              </a:ext>
            </a:extLst>
          </p:cNvPr>
          <p:cNvSpPr txBox="1">
            <a:spLocks/>
          </p:cNvSpPr>
          <p:nvPr/>
        </p:nvSpPr>
        <p:spPr>
          <a:xfrm>
            <a:off x="412189"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EXPERTISE</a:t>
            </a:r>
          </a:p>
        </p:txBody>
      </p:sp>
      <p:grpSp>
        <p:nvGrpSpPr>
          <p:cNvPr id="25" name="Group 24">
            <a:extLst>
              <a:ext uri="{FF2B5EF4-FFF2-40B4-BE49-F238E27FC236}">
                <a16:creationId xmlns:a16="http://schemas.microsoft.com/office/drawing/2014/main" id="{EE9FD8F2-9CF0-4F91-9403-71579FD25734}"/>
              </a:ext>
            </a:extLst>
          </p:cNvPr>
          <p:cNvGrpSpPr/>
          <p:nvPr/>
        </p:nvGrpSpPr>
        <p:grpSpPr>
          <a:xfrm>
            <a:off x="471039" y="2157278"/>
            <a:ext cx="2939981" cy="3867273"/>
            <a:chOff x="471039" y="1520282"/>
            <a:chExt cx="2939981" cy="3867273"/>
          </a:xfrm>
        </p:grpSpPr>
        <p:pic>
          <p:nvPicPr>
            <p:cNvPr id="26" name="Picture 25" descr="Untitled-1.png">
              <a:extLst>
                <a:ext uri="{FF2B5EF4-FFF2-40B4-BE49-F238E27FC236}">
                  <a16:creationId xmlns:a16="http://schemas.microsoft.com/office/drawing/2014/main" id="{8FBC9A68-95E8-4A32-914D-6078800A0B3B}"/>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71039" y="1520282"/>
              <a:ext cx="639302" cy="361714"/>
            </a:xfrm>
            <a:prstGeom prst="rect">
              <a:avLst/>
            </a:prstGeom>
          </p:spPr>
        </p:pic>
        <p:pic>
          <p:nvPicPr>
            <p:cNvPr id="27" name="Picture 26" descr="Untitled-1.png">
              <a:extLst>
                <a:ext uri="{FF2B5EF4-FFF2-40B4-BE49-F238E27FC236}">
                  <a16:creationId xmlns:a16="http://schemas.microsoft.com/office/drawing/2014/main" id="{235117CE-EBD1-4B43-8644-255E07392678}"/>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694954" y="2014474"/>
              <a:ext cx="398734" cy="323513"/>
            </a:xfrm>
            <a:prstGeom prst="rect">
              <a:avLst/>
            </a:prstGeom>
          </p:spPr>
        </p:pic>
        <p:pic>
          <p:nvPicPr>
            <p:cNvPr id="28" name="Picture 27" descr="Untitled-1.png">
              <a:extLst>
                <a:ext uri="{FF2B5EF4-FFF2-40B4-BE49-F238E27FC236}">
                  <a16:creationId xmlns:a16="http://schemas.microsoft.com/office/drawing/2014/main" id="{40C27066-AEB7-430D-9155-59A8B133DFB9}"/>
                </a:ext>
              </a:extLst>
            </p:cNvPr>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694954" y="2473272"/>
              <a:ext cx="339814" cy="361715"/>
            </a:xfrm>
            <a:prstGeom prst="rect">
              <a:avLst/>
            </a:prstGeom>
          </p:spPr>
        </p:pic>
        <p:pic>
          <p:nvPicPr>
            <p:cNvPr id="29" name="Picture 28" descr="Untitled-1.png">
              <a:extLst>
                <a:ext uri="{FF2B5EF4-FFF2-40B4-BE49-F238E27FC236}">
                  <a16:creationId xmlns:a16="http://schemas.microsoft.com/office/drawing/2014/main" id="{CF591F49-99DD-40CE-BA9B-5E6EE80433B3}"/>
                </a:ext>
              </a:extLst>
            </p:cNvPr>
            <p:cNvPicPr>
              <a:picLocks noChangeAspect="1"/>
            </p:cNvPicPr>
            <p:nvPr/>
          </p:nvPicPr>
          <p:blipFill rotWithShape="1">
            <a:blip r:embed="rId5"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694954" y="4028634"/>
              <a:ext cx="406594" cy="378467"/>
            </a:xfrm>
            <a:prstGeom prst="rect">
              <a:avLst/>
            </a:prstGeom>
          </p:spPr>
        </p:pic>
        <p:pic>
          <p:nvPicPr>
            <p:cNvPr id="30" name="Picture 29" descr="Untitled-1.png">
              <a:extLst>
                <a:ext uri="{FF2B5EF4-FFF2-40B4-BE49-F238E27FC236}">
                  <a16:creationId xmlns:a16="http://schemas.microsoft.com/office/drawing/2014/main" id="{DAC37C94-2179-400E-9FC7-21F807B78176}"/>
                </a:ext>
              </a:extLst>
            </p:cNvPr>
            <p:cNvPicPr>
              <a:picLocks noChangeAspect="1"/>
            </p:cNvPicPr>
            <p:nvPr/>
          </p:nvPicPr>
          <p:blipFill rotWithShape="1">
            <a:blip r:embed="rId6"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747020" y="2995894"/>
              <a:ext cx="287748" cy="332592"/>
            </a:xfrm>
            <a:prstGeom prst="rect">
              <a:avLst/>
            </a:prstGeom>
          </p:spPr>
        </p:pic>
        <p:pic>
          <p:nvPicPr>
            <p:cNvPr id="31" name="Picture 30" descr="Untitled-1.png">
              <a:extLst>
                <a:ext uri="{FF2B5EF4-FFF2-40B4-BE49-F238E27FC236}">
                  <a16:creationId xmlns:a16="http://schemas.microsoft.com/office/drawing/2014/main" id="{5AD9A50F-32AA-4AE9-8E7D-88575B9F782E}"/>
                </a:ext>
              </a:extLst>
            </p:cNvPr>
            <p:cNvPicPr>
              <a:picLocks noChangeAspect="1"/>
            </p:cNvPicPr>
            <p:nvPr/>
          </p:nvPicPr>
          <p:blipFill rotWithShape="1">
            <a:blip r:embed="rId7"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694607" y="3523398"/>
              <a:ext cx="361052" cy="361714"/>
            </a:xfrm>
            <a:prstGeom prst="rect">
              <a:avLst/>
            </a:prstGeom>
          </p:spPr>
        </p:pic>
        <p:pic>
          <p:nvPicPr>
            <p:cNvPr id="32" name="Picture 31" descr="Untitled-1.png">
              <a:extLst>
                <a:ext uri="{FF2B5EF4-FFF2-40B4-BE49-F238E27FC236}">
                  <a16:creationId xmlns:a16="http://schemas.microsoft.com/office/drawing/2014/main" id="{E868FC2F-9C3A-4398-AE4D-81D49236EBE7}"/>
                </a:ext>
              </a:extLst>
            </p:cNvPr>
            <p:cNvPicPr>
              <a:picLocks noChangeAspect="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90258" y="4554007"/>
              <a:ext cx="503193" cy="349795"/>
            </a:xfrm>
            <a:prstGeom prst="rect">
              <a:avLst/>
            </a:prstGeom>
          </p:spPr>
        </p:pic>
        <p:pic>
          <p:nvPicPr>
            <p:cNvPr id="33" name="Picture 32" descr="Untitled-1.png">
              <a:extLst>
                <a:ext uri="{FF2B5EF4-FFF2-40B4-BE49-F238E27FC236}">
                  <a16:creationId xmlns:a16="http://schemas.microsoft.com/office/drawing/2014/main" id="{0C105764-3DD1-4514-A126-23DA29836384}"/>
                </a:ext>
              </a:extLst>
            </p:cNvPr>
            <p:cNvPicPr>
              <a:picLocks noChangeAspect="1"/>
            </p:cNvPicPr>
            <p:nvPr/>
          </p:nvPicPr>
          <p:blipFill rotWithShape="1">
            <a:blip r:embed="rId9"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694954" y="5025840"/>
              <a:ext cx="356060" cy="361715"/>
            </a:xfrm>
            <a:prstGeom prst="rect">
              <a:avLst/>
            </a:prstGeom>
          </p:spPr>
        </p:pic>
        <p:sp>
          <p:nvSpPr>
            <p:cNvPr id="34" name="Text Placeholder 3">
              <a:extLst>
                <a:ext uri="{FF2B5EF4-FFF2-40B4-BE49-F238E27FC236}">
                  <a16:creationId xmlns:a16="http://schemas.microsoft.com/office/drawing/2014/main" id="{414B2BE6-3A2E-4D50-9207-9636F1695F5E}"/>
                </a:ext>
              </a:extLst>
            </p:cNvPr>
            <p:cNvSpPr txBox="1">
              <a:spLocks/>
            </p:cNvSpPr>
            <p:nvPr/>
          </p:nvSpPr>
          <p:spPr>
            <a:xfrm>
              <a:off x="1089528" y="1528731"/>
              <a:ext cx="1857050" cy="35326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400" b="0" dirty="0">
                  <a:solidFill>
                    <a:srgbClr val="DB1E05"/>
                  </a:solidFill>
                  <a:latin typeface="Exo Regular"/>
                  <a:cs typeface="Exo Regular"/>
                </a:rPr>
                <a:t>PACKAGING</a:t>
              </a:r>
            </a:p>
          </p:txBody>
        </p:sp>
        <p:sp>
          <p:nvSpPr>
            <p:cNvPr id="35" name="Text Placeholder 3">
              <a:extLst>
                <a:ext uri="{FF2B5EF4-FFF2-40B4-BE49-F238E27FC236}">
                  <a16:creationId xmlns:a16="http://schemas.microsoft.com/office/drawing/2014/main" id="{EC6BBFD8-76C1-4C93-8497-93049F83B83D}"/>
                </a:ext>
              </a:extLst>
            </p:cNvPr>
            <p:cNvSpPr txBox="1">
              <a:spLocks/>
            </p:cNvSpPr>
            <p:nvPr/>
          </p:nvSpPr>
          <p:spPr>
            <a:xfrm>
              <a:off x="1089528" y="2028257"/>
              <a:ext cx="1857050" cy="35326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400" b="0" dirty="0">
                  <a:solidFill>
                    <a:srgbClr val="E35909"/>
                  </a:solidFill>
                  <a:latin typeface="Exo Regular"/>
                  <a:cs typeface="Exo Regular"/>
                </a:rPr>
                <a:t>REGULATIONS</a:t>
              </a:r>
            </a:p>
          </p:txBody>
        </p:sp>
        <p:sp>
          <p:nvSpPr>
            <p:cNvPr id="36" name="Text Placeholder 3">
              <a:extLst>
                <a:ext uri="{FF2B5EF4-FFF2-40B4-BE49-F238E27FC236}">
                  <a16:creationId xmlns:a16="http://schemas.microsoft.com/office/drawing/2014/main" id="{D5A68195-02F0-4FDF-AB71-22FEEB7E4E62}"/>
                </a:ext>
              </a:extLst>
            </p:cNvPr>
            <p:cNvSpPr txBox="1">
              <a:spLocks/>
            </p:cNvSpPr>
            <p:nvPr/>
          </p:nvSpPr>
          <p:spPr>
            <a:xfrm>
              <a:off x="1089528" y="2553188"/>
              <a:ext cx="2321492" cy="35326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1400"/>
                </a:lnSpc>
                <a:buNone/>
              </a:pPr>
              <a:r>
                <a:rPr lang="en-US" sz="1400" b="0" dirty="0">
                  <a:solidFill>
                    <a:srgbClr val="FCAE06"/>
                  </a:solidFill>
                  <a:latin typeface="Exo Regular"/>
                  <a:cs typeface="Exo Regular"/>
                </a:rPr>
                <a:t>PRODUCT DEVELOPMENT</a:t>
              </a:r>
            </a:p>
          </p:txBody>
        </p:sp>
        <p:sp>
          <p:nvSpPr>
            <p:cNvPr id="37" name="Text Placeholder 3">
              <a:extLst>
                <a:ext uri="{FF2B5EF4-FFF2-40B4-BE49-F238E27FC236}">
                  <a16:creationId xmlns:a16="http://schemas.microsoft.com/office/drawing/2014/main" id="{CEE4C7CB-9302-474D-90B7-634DCC4B4BF6}"/>
                </a:ext>
              </a:extLst>
            </p:cNvPr>
            <p:cNvSpPr txBox="1">
              <a:spLocks/>
            </p:cNvSpPr>
            <p:nvPr/>
          </p:nvSpPr>
          <p:spPr>
            <a:xfrm>
              <a:off x="1089528" y="3531847"/>
              <a:ext cx="1857050" cy="35326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400" b="0" dirty="0">
                  <a:solidFill>
                    <a:srgbClr val="50C3B9"/>
                  </a:solidFill>
                  <a:latin typeface="Exo Regular"/>
                  <a:cs typeface="Exo Regular"/>
                </a:rPr>
                <a:t>COLD STORAGE</a:t>
              </a:r>
            </a:p>
          </p:txBody>
        </p:sp>
        <p:sp>
          <p:nvSpPr>
            <p:cNvPr id="38" name="Text Placeholder 3">
              <a:extLst>
                <a:ext uri="{FF2B5EF4-FFF2-40B4-BE49-F238E27FC236}">
                  <a16:creationId xmlns:a16="http://schemas.microsoft.com/office/drawing/2014/main" id="{7CD6AB41-455B-4891-BED6-1CEBBF961CCC}"/>
                </a:ext>
              </a:extLst>
            </p:cNvPr>
            <p:cNvSpPr txBox="1">
              <a:spLocks/>
            </p:cNvSpPr>
            <p:nvPr/>
          </p:nvSpPr>
          <p:spPr>
            <a:xfrm>
              <a:off x="1089528" y="5034290"/>
              <a:ext cx="1857050" cy="35326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400" b="0" dirty="0">
                  <a:solidFill>
                    <a:srgbClr val="0E2C4F"/>
                  </a:solidFill>
                  <a:latin typeface="Exo Regular"/>
                  <a:cs typeface="Exo Regular"/>
                </a:rPr>
                <a:t>EQUIPMENT</a:t>
              </a:r>
            </a:p>
          </p:txBody>
        </p:sp>
        <p:sp>
          <p:nvSpPr>
            <p:cNvPr id="39" name="Text Placeholder 3">
              <a:extLst>
                <a:ext uri="{FF2B5EF4-FFF2-40B4-BE49-F238E27FC236}">
                  <a16:creationId xmlns:a16="http://schemas.microsoft.com/office/drawing/2014/main" id="{B021AA44-F51C-40BA-9EBF-4B093B9E2C1C}"/>
                </a:ext>
              </a:extLst>
            </p:cNvPr>
            <p:cNvSpPr txBox="1">
              <a:spLocks/>
            </p:cNvSpPr>
            <p:nvPr/>
          </p:nvSpPr>
          <p:spPr>
            <a:xfrm>
              <a:off x="1089528" y="4028634"/>
              <a:ext cx="1857050" cy="35326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buNone/>
              </a:pPr>
              <a:r>
                <a:rPr lang="en-US" sz="1400" b="0" dirty="0">
                  <a:solidFill>
                    <a:srgbClr val="7BC5D9"/>
                  </a:solidFill>
                  <a:latin typeface="Exo Regular"/>
                  <a:cs typeface="Exo Regular"/>
                </a:rPr>
                <a:t>COST MANAGEMENT</a:t>
              </a:r>
            </a:p>
          </p:txBody>
        </p:sp>
        <p:sp>
          <p:nvSpPr>
            <p:cNvPr id="40" name="Text Placeholder 3">
              <a:extLst>
                <a:ext uri="{FF2B5EF4-FFF2-40B4-BE49-F238E27FC236}">
                  <a16:creationId xmlns:a16="http://schemas.microsoft.com/office/drawing/2014/main" id="{5548DED3-ABC8-44D6-8374-807AAE2C809E}"/>
                </a:ext>
              </a:extLst>
            </p:cNvPr>
            <p:cNvSpPr txBox="1">
              <a:spLocks/>
            </p:cNvSpPr>
            <p:nvPr/>
          </p:nvSpPr>
          <p:spPr>
            <a:xfrm>
              <a:off x="1089528" y="3052748"/>
              <a:ext cx="1960654" cy="35326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1400"/>
                </a:lnSpc>
                <a:buNone/>
              </a:pPr>
              <a:r>
                <a:rPr lang="en-US" sz="1400" b="0" dirty="0">
                  <a:solidFill>
                    <a:srgbClr val="B7D009"/>
                  </a:solidFill>
                  <a:latin typeface="Exo Regular"/>
                  <a:cs typeface="Exo Regular"/>
                </a:rPr>
                <a:t>VALUE-ADDED SERVICES</a:t>
              </a:r>
            </a:p>
          </p:txBody>
        </p:sp>
        <p:sp>
          <p:nvSpPr>
            <p:cNvPr id="41" name="Text Placeholder 3">
              <a:extLst>
                <a:ext uri="{FF2B5EF4-FFF2-40B4-BE49-F238E27FC236}">
                  <a16:creationId xmlns:a16="http://schemas.microsoft.com/office/drawing/2014/main" id="{72364B57-A78C-4FAD-8D6B-83A41291317D}"/>
                </a:ext>
              </a:extLst>
            </p:cNvPr>
            <p:cNvSpPr txBox="1">
              <a:spLocks/>
            </p:cNvSpPr>
            <p:nvPr/>
          </p:nvSpPr>
          <p:spPr>
            <a:xfrm>
              <a:off x="1089528" y="4559719"/>
              <a:ext cx="2105736" cy="353265"/>
            </a:xfrm>
            <a:prstGeom prst="rect">
              <a:avLst/>
            </a:prstGeom>
          </p:spPr>
          <p:txBody>
            <a:bodyPr vert="horz" lIns="91440" tIns="45720" rIns="91440" bIns="45720" rtlCol="0">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1400"/>
                </a:lnSpc>
                <a:buNone/>
              </a:pPr>
              <a:r>
                <a:rPr lang="en-US" sz="1400" b="0" dirty="0">
                  <a:solidFill>
                    <a:srgbClr val="0D66A8"/>
                  </a:solidFill>
                  <a:latin typeface="Exo Regular"/>
                  <a:cs typeface="Exo Regular"/>
                </a:rPr>
                <a:t>PROCESS IMPROVEMENT</a:t>
              </a:r>
            </a:p>
          </p:txBody>
        </p:sp>
      </p:grpSp>
      <p:sp>
        <p:nvSpPr>
          <p:cNvPr id="42" name="Rectangle 41">
            <a:extLst>
              <a:ext uri="{FF2B5EF4-FFF2-40B4-BE49-F238E27FC236}">
                <a16:creationId xmlns:a16="http://schemas.microsoft.com/office/drawing/2014/main" id="{42FDFEC7-253C-4209-A292-E5B8D8CB840A}"/>
              </a:ext>
            </a:extLst>
          </p:cNvPr>
          <p:cNvSpPr/>
          <p:nvPr/>
        </p:nvSpPr>
        <p:spPr>
          <a:xfrm>
            <a:off x="396661" y="1113133"/>
            <a:ext cx="8350679" cy="584775"/>
          </a:xfrm>
          <a:prstGeom prst="rect">
            <a:avLst/>
          </a:prstGeom>
        </p:spPr>
        <p:txBody>
          <a:bodyPr wrap="square">
            <a:spAutoFit/>
          </a:bodyPr>
          <a:lstStyle/>
          <a:p>
            <a:pPr algn="ctr"/>
            <a:r>
              <a:rPr lang="en-US" sz="1600" b="1" dirty="0">
                <a:solidFill>
                  <a:schemeClr val="accent5"/>
                </a:solidFill>
                <a:latin typeface="exo 2"/>
                <a:ea typeface="Open Sans" panose="020B0606030504020204" pitchFamily="34" charset="0"/>
                <a:cs typeface="Open Sans" panose="020B0606030504020204" pitchFamily="34" charset="0"/>
              </a:rPr>
              <a:t>Universal Pure can work with your </a:t>
            </a:r>
            <a:r>
              <a:rPr lang="en-US" sz="1600" b="1" dirty="0">
                <a:solidFill>
                  <a:schemeClr val="accent2"/>
                </a:solidFill>
                <a:latin typeface="exo 2"/>
                <a:ea typeface="Open Sans" panose="020B0606030504020204" pitchFamily="34" charset="0"/>
                <a:cs typeface="Open Sans" panose="020B0606030504020204" pitchFamily="34" charset="0"/>
              </a:rPr>
              <a:t>current suppliers </a:t>
            </a:r>
            <a:r>
              <a:rPr lang="en-US" sz="1600" b="1" dirty="0">
                <a:solidFill>
                  <a:schemeClr val="accent5"/>
                </a:solidFill>
                <a:latin typeface="exo 2"/>
                <a:ea typeface="Open Sans" panose="020B0606030504020204" pitchFamily="34" charset="0"/>
                <a:cs typeface="Open Sans" panose="020B0606030504020204" pitchFamily="34" charset="0"/>
              </a:rPr>
              <a:t>or bring our relationships to help you </a:t>
            </a:r>
            <a:r>
              <a:rPr lang="en-US" sz="1600" b="1" dirty="0">
                <a:solidFill>
                  <a:schemeClr val="accent2"/>
                </a:solidFill>
                <a:latin typeface="exo 2"/>
                <a:ea typeface="Open Sans" panose="020B0606030504020204" pitchFamily="34" charset="0"/>
                <a:cs typeface="Open Sans" panose="020B0606030504020204" pitchFamily="34" charset="0"/>
              </a:rPr>
              <a:t>innovate and deliver </a:t>
            </a:r>
            <a:r>
              <a:rPr lang="en-US" sz="1600" b="1" dirty="0">
                <a:solidFill>
                  <a:schemeClr val="accent5"/>
                </a:solidFill>
                <a:latin typeface="exo 2"/>
                <a:ea typeface="Open Sans" panose="020B0606030504020204" pitchFamily="34" charset="0"/>
                <a:cs typeface="Open Sans" panose="020B0606030504020204" pitchFamily="34" charset="0"/>
              </a:rPr>
              <a:t>the best products to your customers – </a:t>
            </a:r>
            <a:r>
              <a:rPr lang="en-US" sz="1600" b="1" dirty="0">
                <a:solidFill>
                  <a:schemeClr val="accent2"/>
                </a:solidFill>
                <a:latin typeface="exo 2"/>
                <a:ea typeface="Open Sans" panose="020B0606030504020204" pitchFamily="34" charset="0"/>
                <a:cs typeface="Open Sans" panose="020B0606030504020204" pitchFamily="34" charset="0"/>
              </a:rPr>
              <a:t>we are your solutions provider</a:t>
            </a:r>
          </a:p>
        </p:txBody>
      </p:sp>
      <p:pic>
        <p:nvPicPr>
          <p:cNvPr id="3" name="Picture 2">
            <a:extLst>
              <a:ext uri="{FF2B5EF4-FFF2-40B4-BE49-F238E27FC236}">
                <a16:creationId xmlns:a16="http://schemas.microsoft.com/office/drawing/2014/main" id="{95A16288-0D9B-4222-815C-0C41350DC7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92401" y="1980170"/>
            <a:ext cx="4480560" cy="4480560"/>
          </a:xfrm>
          <a:prstGeom prst="rect">
            <a:avLst/>
          </a:prstGeom>
        </p:spPr>
      </p:pic>
    </p:spTree>
    <p:extLst>
      <p:ext uri="{BB962C8B-B14F-4D97-AF65-F5344CB8AC3E}">
        <p14:creationId xmlns:p14="http://schemas.microsoft.com/office/powerpoint/2010/main" val="3919883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1915A1-76FB-4A83-A04C-1AC4BBD5A299}"/>
              </a:ext>
            </a:extLst>
          </p:cNvPr>
          <p:cNvSpPr/>
          <p:nvPr/>
        </p:nvSpPr>
        <p:spPr>
          <a:xfrm>
            <a:off x="5753493" y="4541560"/>
            <a:ext cx="3065722" cy="1323439"/>
          </a:xfrm>
          <a:prstGeom prst="rect">
            <a:avLst/>
          </a:prstGeom>
        </p:spPr>
        <p:txBody>
          <a:bodyPr wrap="square">
            <a:spAutoFit/>
          </a:bodyPr>
          <a:lstStyle/>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SQF Level III</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FDA Approved</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USDA Inspected</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Certified Organic</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Kosher</a:t>
            </a:r>
          </a:p>
        </p:txBody>
      </p:sp>
      <p:sp>
        <p:nvSpPr>
          <p:cNvPr id="4" name="Rectangle 3">
            <a:extLst>
              <a:ext uri="{FF2B5EF4-FFF2-40B4-BE49-F238E27FC236}">
                <a16:creationId xmlns:a16="http://schemas.microsoft.com/office/drawing/2014/main" id="{4A7DAF5D-3374-4E21-94AB-1A3FD21478ED}"/>
              </a:ext>
            </a:extLst>
          </p:cNvPr>
          <p:cNvSpPr/>
          <p:nvPr/>
        </p:nvSpPr>
        <p:spPr>
          <a:xfrm>
            <a:off x="5761043" y="1553609"/>
            <a:ext cx="3065722" cy="2339102"/>
          </a:xfrm>
          <a:prstGeom prst="rect">
            <a:avLst/>
          </a:prstGeom>
        </p:spPr>
        <p:txBody>
          <a:bodyPr wrap="square">
            <a:spAutoFit/>
          </a:bodyPr>
          <a:lstStyle/>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Cold Storage</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Cost Management</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Kitting</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Packaging</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HPP</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Pre-HPP and Post-HPP Services</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Product Development</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Regulations</a:t>
            </a:r>
          </a:p>
          <a:p>
            <a:pPr marL="274320" lvl="1" indent="-274320">
              <a:spcAft>
                <a:spcPts val="300"/>
              </a:spcAft>
              <a:buSzPct val="110000"/>
              <a:buBlip>
                <a:blip r:embed="rId2">
                  <a:extLst/>
                </a:blip>
              </a:buBlip>
            </a:pPr>
            <a:r>
              <a:rPr lang="en-US" sz="1400" dirty="0">
                <a:solidFill>
                  <a:schemeClr val="accent5"/>
                </a:solidFill>
                <a:latin typeface="+mj-lt"/>
                <a:cs typeface="Arial" panose="020B0604020202020204" pitchFamily="34" charset="0"/>
              </a:rPr>
              <a:t>Testing</a:t>
            </a:r>
          </a:p>
        </p:txBody>
      </p:sp>
      <p:sp>
        <p:nvSpPr>
          <p:cNvPr id="5" name="Round Same Side Corner Rectangle 15">
            <a:extLst>
              <a:ext uri="{FF2B5EF4-FFF2-40B4-BE49-F238E27FC236}">
                <a16:creationId xmlns:a16="http://schemas.microsoft.com/office/drawing/2014/main" id="{FE74680A-43F3-4527-ACAC-E33811F06FD0}"/>
              </a:ext>
            </a:extLst>
          </p:cNvPr>
          <p:cNvSpPr/>
          <p:nvPr/>
        </p:nvSpPr>
        <p:spPr>
          <a:xfrm>
            <a:off x="5718556" y="1306464"/>
            <a:ext cx="3096379" cy="5064323"/>
          </a:xfrm>
          <a:prstGeom prst="roundRect">
            <a:avLst>
              <a:gd name="adj" fmla="val 5277"/>
            </a:avLst>
          </a:prstGeom>
          <a:no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sym typeface="Helvetica Light"/>
            </a:endParaRPr>
          </a:p>
        </p:txBody>
      </p:sp>
      <p:sp>
        <p:nvSpPr>
          <p:cNvPr id="6" name="Rectangle 5">
            <a:extLst>
              <a:ext uri="{FF2B5EF4-FFF2-40B4-BE49-F238E27FC236}">
                <a16:creationId xmlns:a16="http://schemas.microsoft.com/office/drawing/2014/main" id="{1851B66F-5A40-42E1-A3F3-70D5DBE1D442}"/>
              </a:ext>
            </a:extLst>
          </p:cNvPr>
          <p:cNvSpPr/>
          <p:nvPr/>
        </p:nvSpPr>
        <p:spPr>
          <a:xfrm>
            <a:off x="6138197" y="1037975"/>
            <a:ext cx="2257096" cy="573315"/>
          </a:xfrm>
          <a:prstGeom prst="rect">
            <a:avLst/>
          </a:prstGeom>
          <a:solidFill>
            <a:srgbClr val="FFFFFF"/>
          </a:solidFill>
        </p:spPr>
        <p:txBody>
          <a:bodyPr wrap="square" anchor="ctr">
            <a:spAutoFit/>
          </a:bodyPr>
          <a:lstStyle/>
          <a:p>
            <a:pPr marL="0" lvl="1" indent="0" algn="ctr">
              <a:spcAft>
                <a:spcPts val="600"/>
              </a:spcAft>
              <a:buSzPct val="110000"/>
            </a:pPr>
            <a:r>
              <a:rPr lang="en-US" sz="1800" b="1" dirty="0">
                <a:solidFill>
                  <a:schemeClr val="accent2"/>
                </a:solidFill>
                <a:latin typeface="Arial Narrow" panose="020B0606020202030204" pitchFamily="34" charset="0"/>
                <a:cs typeface="Arial" panose="020B0604020202020204" pitchFamily="34" charset="0"/>
              </a:rPr>
              <a:t>Full Service Solution for Customers</a:t>
            </a:r>
          </a:p>
        </p:txBody>
      </p:sp>
      <p:cxnSp>
        <p:nvCxnSpPr>
          <p:cNvPr id="7" name="Straight Connector 6">
            <a:extLst>
              <a:ext uri="{FF2B5EF4-FFF2-40B4-BE49-F238E27FC236}">
                <a16:creationId xmlns:a16="http://schemas.microsoft.com/office/drawing/2014/main" id="{DA3A0101-2075-4D0F-8B07-806BF608F11E}"/>
              </a:ext>
            </a:extLst>
          </p:cNvPr>
          <p:cNvCxnSpPr>
            <a:cxnSpLocks/>
          </p:cNvCxnSpPr>
          <p:nvPr/>
        </p:nvCxnSpPr>
        <p:spPr>
          <a:xfrm>
            <a:off x="5718572" y="4234806"/>
            <a:ext cx="3097401" cy="0"/>
          </a:xfrm>
          <a:prstGeom prst="line">
            <a:avLst/>
          </a:prstGeom>
          <a:noFill/>
          <a:ln w="12700" cap="flat" cmpd="sng" algn="ctr">
            <a:solidFill>
              <a:schemeClr val="bg1"/>
            </a:solidFill>
            <a:prstDash val="solid"/>
            <a:miter lim="800000"/>
          </a:ln>
          <a:effectLst/>
        </p:spPr>
      </p:cxnSp>
      <p:sp>
        <p:nvSpPr>
          <p:cNvPr id="8" name="Rectangle 7">
            <a:extLst>
              <a:ext uri="{FF2B5EF4-FFF2-40B4-BE49-F238E27FC236}">
                <a16:creationId xmlns:a16="http://schemas.microsoft.com/office/drawing/2014/main" id="{59C6DA85-13B0-490D-AF86-308FD55E34BE}"/>
              </a:ext>
            </a:extLst>
          </p:cNvPr>
          <p:cNvSpPr/>
          <p:nvPr/>
        </p:nvSpPr>
        <p:spPr>
          <a:xfrm>
            <a:off x="6233243" y="3924415"/>
            <a:ext cx="2051905" cy="573315"/>
          </a:xfrm>
          <a:prstGeom prst="rect">
            <a:avLst/>
          </a:prstGeom>
          <a:solidFill>
            <a:srgbClr val="FFFFFF"/>
          </a:solidFill>
        </p:spPr>
        <p:txBody>
          <a:bodyPr wrap="square" anchor="ctr">
            <a:spAutoFit/>
          </a:bodyPr>
          <a:lstStyle/>
          <a:p>
            <a:pPr marL="0" lvl="1" indent="0" algn="ctr">
              <a:spcAft>
                <a:spcPts val="600"/>
              </a:spcAft>
              <a:buSzPct val="110000"/>
            </a:pPr>
            <a:r>
              <a:rPr lang="en-US" sz="1800" b="1" dirty="0">
                <a:solidFill>
                  <a:schemeClr val="accent2"/>
                </a:solidFill>
                <a:latin typeface="Arial Narrow" panose="020B0606020202030204" pitchFamily="34" charset="0"/>
                <a:cs typeface="Arial" panose="020B0604020202020204" pitchFamily="34" charset="0"/>
              </a:rPr>
              <a:t>Food Safety &amp; Quality Commitment</a:t>
            </a:r>
          </a:p>
        </p:txBody>
      </p:sp>
      <p:pic>
        <p:nvPicPr>
          <p:cNvPr id="9" name="Picture 8">
            <a:extLst>
              <a:ext uri="{FF2B5EF4-FFF2-40B4-BE49-F238E27FC236}">
                <a16:creationId xmlns:a16="http://schemas.microsoft.com/office/drawing/2014/main" id="{2A012BB4-FD34-4E4F-96D8-20A23DE0E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327" y="5840859"/>
            <a:ext cx="472286" cy="430342"/>
          </a:xfrm>
          <a:prstGeom prst="rect">
            <a:avLst/>
          </a:prstGeom>
        </p:spPr>
      </p:pic>
      <p:pic>
        <p:nvPicPr>
          <p:cNvPr id="10" name="Picture 9">
            <a:extLst>
              <a:ext uri="{FF2B5EF4-FFF2-40B4-BE49-F238E27FC236}">
                <a16:creationId xmlns:a16="http://schemas.microsoft.com/office/drawing/2014/main" id="{BAA1A930-518A-4CEA-AE84-0A85D67A4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7171" y="5887536"/>
            <a:ext cx="383731" cy="383731"/>
          </a:xfrm>
          <a:prstGeom prst="rect">
            <a:avLst/>
          </a:prstGeom>
        </p:spPr>
      </p:pic>
      <p:pic>
        <p:nvPicPr>
          <p:cNvPr id="11" name="Picture 10">
            <a:extLst>
              <a:ext uri="{FF2B5EF4-FFF2-40B4-BE49-F238E27FC236}">
                <a16:creationId xmlns:a16="http://schemas.microsoft.com/office/drawing/2014/main" id="{59A79150-75D1-48B2-B0E6-D3D65A42A4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4123" y="5951211"/>
            <a:ext cx="488008" cy="311569"/>
          </a:xfrm>
          <a:prstGeom prst="rect">
            <a:avLst/>
          </a:prstGeom>
        </p:spPr>
      </p:pic>
      <p:pic>
        <p:nvPicPr>
          <p:cNvPr id="12" name="Picture 11">
            <a:extLst>
              <a:ext uri="{FF2B5EF4-FFF2-40B4-BE49-F238E27FC236}">
                <a16:creationId xmlns:a16="http://schemas.microsoft.com/office/drawing/2014/main" id="{DC7A74F9-6D2A-4579-9671-B48B63925B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8251" y="5895699"/>
            <a:ext cx="496822" cy="358751"/>
          </a:xfrm>
          <a:prstGeom prst="rect">
            <a:avLst/>
          </a:prstGeom>
        </p:spPr>
      </p:pic>
      <p:pic>
        <p:nvPicPr>
          <p:cNvPr id="13" name="Picture 6" descr="Image result for haccp">
            <a:extLst>
              <a:ext uri="{FF2B5EF4-FFF2-40B4-BE49-F238E27FC236}">
                <a16:creationId xmlns:a16="http://schemas.microsoft.com/office/drawing/2014/main" id="{89AAB10A-FA38-4939-82FA-DA7AD35429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2734" y="5853151"/>
            <a:ext cx="425275" cy="425275"/>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5B69EDB0-EFE0-4E82-AFBC-C9C5159973D2}"/>
              </a:ext>
            </a:extLst>
          </p:cNvPr>
          <p:cNvSpPr/>
          <p:nvPr/>
        </p:nvSpPr>
        <p:spPr>
          <a:xfrm flipH="1">
            <a:off x="-159352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Title 1">
            <a:extLst>
              <a:ext uri="{FF2B5EF4-FFF2-40B4-BE49-F238E27FC236}">
                <a16:creationId xmlns:a16="http://schemas.microsoft.com/office/drawing/2014/main" id="{DE219901-CF79-4571-ABA9-92EF1DEB3BD1}"/>
              </a:ext>
            </a:extLst>
          </p:cNvPr>
          <p:cNvSpPr txBox="1">
            <a:spLocks/>
          </p:cNvSpPr>
          <p:nvPr/>
        </p:nvSpPr>
        <p:spPr>
          <a:xfrm>
            <a:off x="412189"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capabilities</a:t>
            </a:r>
          </a:p>
        </p:txBody>
      </p:sp>
      <p:sp>
        <p:nvSpPr>
          <p:cNvPr id="17" name="Slide Number Placeholder 6">
            <a:extLst>
              <a:ext uri="{FF2B5EF4-FFF2-40B4-BE49-F238E27FC236}">
                <a16:creationId xmlns:a16="http://schemas.microsoft.com/office/drawing/2014/main" id="{A4A5F9FB-F372-4E28-BE70-E453A0CEF59A}"/>
              </a:ext>
            </a:extLst>
          </p:cNvPr>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8</a:t>
            </a:fld>
            <a:endParaRPr lang="en-US" dirty="0"/>
          </a:p>
        </p:txBody>
      </p:sp>
      <p:pic>
        <p:nvPicPr>
          <p:cNvPr id="18" name="Picture 17">
            <a:extLst>
              <a:ext uri="{FF2B5EF4-FFF2-40B4-BE49-F238E27FC236}">
                <a16:creationId xmlns:a16="http://schemas.microsoft.com/office/drawing/2014/main" id="{1D8EE90F-9705-4718-918C-C450F07890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103" y="1185963"/>
            <a:ext cx="5254662" cy="5254662"/>
          </a:xfrm>
          <a:prstGeom prst="rect">
            <a:avLst/>
          </a:prstGeom>
        </p:spPr>
      </p:pic>
    </p:spTree>
    <p:extLst>
      <p:ext uri="{BB962C8B-B14F-4D97-AF65-F5344CB8AC3E}">
        <p14:creationId xmlns:p14="http://schemas.microsoft.com/office/powerpoint/2010/main" val="33325316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flipH="1">
            <a:off x="-1593521" y="380015"/>
            <a:ext cx="3943684" cy="640272"/>
          </a:xfrm>
          <a:custGeom>
            <a:avLst/>
            <a:gdLst>
              <a:gd name="connsiteX0" fmla="*/ 0 w 5408371"/>
              <a:gd name="connsiteY0" fmla="*/ 25274 h 903553"/>
              <a:gd name="connsiteX1" fmla="*/ 505456 w 5408371"/>
              <a:gd name="connsiteY1" fmla="*/ 903553 h 903553"/>
              <a:gd name="connsiteX2" fmla="*/ 5408371 w 5408371"/>
              <a:gd name="connsiteY2" fmla="*/ 903553 h 903553"/>
              <a:gd name="connsiteX3" fmla="*/ 5370462 w 5408371"/>
              <a:gd name="connsiteY3" fmla="*/ 0 h 903553"/>
              <a:gd name="connsiteX4" fmla="*/ 0 w 5408371"/>
              <a:gd name="connsiteY4" fmla="*/ 25274 h 903553"/>
              <a:gd name="connsiteX0" fmla="*/ 0 w 5427325"/>
              <a:gd name="connsiteY0" fmla="*/ 25274 h 903553"/>
              <a:gd name="connsiteX1" fmla="*/ 505456 w 5427325"/>
              <a:gd name="connsiteY1" fmla="*/ 903553 h 903553"/>
              <a:gd name="connsiteX2" fmla="*/ 5408371 w 5427325"/>
              <a:gd name="connsiteY2" fmla="*/ 903553 h 903553"/>
              <a:gd name="connsiteX3" fmla="*/ 5427325 w 5427325"/>
              <a:gd name="connsiteY3" fmla="*/ 0 h 903553"/>
              <a:gd name="connsiteX4" fmla="*/ 0 w 5427325"/>
              <a:gd name="connsiteY4" fmla="*/ 25274 h 903553"/>
              <a:gd name="connsiteX0" fmla="*/ 0 w 5427325"/>
              <a:gd name="connsiteY0" fmla="*/ 25533 h 903812"/>
              <a:gd name="connsiteX1" fmla="*/ 505456 w 5427325"/>
              <a:gd name="connsiteY1" fmla="*/ 903812 h 903812"/>
              <a:gd name="connsiteX2" fmla="*/ 5408371 w 5427325"/>
              <a:gd name="connsiteY2" fmla="*/ 903812 h 903812"/>
              <a:gd name="connsiteX3" fmla="*/ 5427325 w 5427325"/>
              <a:gd name="connsiteY3" fmla="*/ 259 h 903812"/>
              <a:gd name="connsiteX4" fmla="*/ 0 w 5427325"/>
              <a:gd name="connsiteY4" fmla="*/ 25533 h 903812"/>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19218 h 897497"/>
              <a:gd name="connsiteX1" fmla="*/ 505456 w 5409660"/>
              <a:gd name="connsiteY1" fmla="*/ 897497 h 897497"/>
              <a:gd name="connsiteX2" fmla="*/ 5408371 w 5409660"/>
              <a:gd name="connsiteY2" fmla="*/ 897497 h 897497"/>
              <a:gd name="connsiteX3" fmla="*/ 5395734 w 5409660"/>
              <a:gd name="connsiteY3" fmla="*/ 263 h 897497"/>
              <a:gd name="connsiteX4" fmla="*/ 0 w 5409660"/>
              <a:gd name="connsiteY4" fmla="*/ 19218 h 897497"/>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12638 h 878279"/>
              <a:gd name="connsiteX4" fmla="*/ 0 w 5409660"/>
              <a:gd name="connsiteY4" fmla="*/ 0 h 878279"/>
              <a:gd name="connsiteX0" fmla="*/ 0 w 5410139"/>
              <a:gd name="connsiteY0" fmla="*/ 12900 h 891179"/>
              <a:gd name="connsiteX1" fmla="*/ 505456 w 5410139"/>
              <a:gd name="connsiteY1" fmla="*/ 891179 h 891179"/>
              <a:gd name="connsiteX2" fmla="*/ 5408371 w 5410139"/>
              <a:gd name="connsiteY2" fmla="*/ 891179 h 891179"/>
              <a:gd name="connsiteX3" fmla="*/ 5402052 w 5410139"/>
              <a:gd name="connsiteY3" fmla="*/ 264 h 891179"/>
              <a:gd name="connsiteX4" fmla="*/ 0 w 5410139"/>
              <a:gd name="connsiteY4" fmla="*/ 12900 h 891179"/>
              <a:gd name="connsiteX0" fmla="*/ 0 w 5421006"/>
              <a:gd name="connsiteY0" fmla="*/ 270 h 878549"/>
              <a:gd name="connsiteX1" fmla="*/ 505456 w 5421006"/>
              <a:gd name="connsiteY1" fmla="*/ 878549 h 878549"/>
              <a:gd name="connsiteX2" fmla="*/ 5408371 w 5421006"/>
              <a:gd name="connsiteY2" fmla="*/ 878549 h 878549"/>
              <a:gd name="connsiteX3" fmla="*/ 5421006 w 5421006"/>
              <a:gd name="connsiteY3" fmla="*/ 271 h 878549"/>
              <a:gd name="connsiteX4" fmla="*/ 0 w 5421006"/>
              <a:gd name="connsiteY4" fmla="*/ 270 h 878549"/>
              <a:gd name="connsiteX0" fmla="*/ 0 w 5409660"/>
              <a:gd name="connsiteY0" fmla="*/ 0 h 878279"/>
              <a:gd name="connsiteX1" fmla="*/ 505456 w 5409660"/>
              <a:gd name="connsiteY1" fmla="*/ 878279 h 878279"/>
              <a:gd name="connsiteX2" fmla="*/ 5408371 w 5409660"/>
              <a:gd name="connsiteY2" fmla="*/ 878279 h 878279"/>
              <a:gd name="connsiteX3" fmla="*/ 5395734 w 5409660"/>
              <a:gd name="connsiteY3" fmla="*/ 6320 h 878279"/>
              <a:gd name="connsiteX4" fmla="*/ 0 w 5409660"/>
              <a:gd name="connsiteY4" fmla="*/ 0 h 878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660" h="878279">
                <a:moveTo>
                  <a:pt x="0" y="0"/>
                </a:moveTo>
                <a:lnTo>
                  <a:pt x="505456" y="878279"/>
                </a:lnTo>
                <a:lnTo>
                  <a:pt x="5408371" y="878279"/>
                </a:lnTo>
                <a:cubicBezTo>
                  <a:pt x="5414689" y="577095"/>
                  <a:pt x="5395734" y="-8424"/>
                  <a:pt x="5395734" y="6320"/>
                </a:cubicBezTo>
                <a:lnTo>
                  <a:pt x="0" y="0"/>
                </a:lnTo>
                <a:close/>
              </a:path>
            </a:pathLst>
          </a:custGeom>
          <a:gradFill flip="none" rotWithShape="1">
            <a:gsLst>
              <a:gs pos="0">
                <a:schemeClr val="accent1">
                  <a:lumMod val="50000"/>
                </a:schemeClr>
              </a:gs>
              <a:gs pos="42000">
                <a:schemeClr val="accent2"/>
              </a:gs>
            </a:gsLst>
            <a:path path="circle">
              <a:fillToRect t="100000" r="100000"/>
            </a:path>
            <a:tileRect l="-100000" b="-100000"/>
          </a:gradFill>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itle 1"/>
          <p:cNvSpPr txBox="1">
            <a:spLocks/>
          </p:cNvSpPr>
          <p:nvPr/>
        </p:nvSpPr>
        <p:spPr>
          <a:xfrm>
            <a:off x="454524" y="485538"/>
            <a:ext cx="3644935" cy="443567"/>
          </a:xfrm>
          <a:prstGeom prst="rect">
            <a:avLst/>
          </a:prstGeom>
        </p:spPr>
        <p:txBody>
          <a:bodyPr/>
          <a:lstStyle>
            <a:lvl1pPr algn="l" defTabSz="409575" rtl="0" eaLnBrk="1" fontAlgn="base" hangingPunct="1">
              <a:spcBef>
                <a:spcPct val="0"/>
              </a:spcBef>
              <a:spcAft>
                <a:spcPct val="0"/>
              </a:spcAft>
              <a:defRPr sz="2100" b="0" i="0" cap="all" baseline="0">
                <a:solidFill>
                  <a:srgbClr val="FFFFFF"/>
                </a:solidFill>
                <a:latin typeface="Exo Regular"/>
                <a:ea typeface="+mn-ea"/>
                <a:cs typeface="Exo Regular"/>
                <a:sym typeface="Helvetica Light"/>
              </a:defRPr>
            </a:lvl1pPr>
            <a:lvl2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2pPr>
            <a:lvl3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3pPr>
            <a:lvl4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4pPr>
            <a:lvl5pPr algn="l" defTabSz="409575" rtl="0" eaLnBrk="1" fontAlgn="base" hangingPunct="1">
              <a:spcBef>
                <a:spcPct val="0"/>
              </a:spcBef>
              <a:spcAft>
                <a:spcPct val="0"/>
              </a:spcAft>
              <a:defRPr sz="2100" b="1">
                <a:solidFill>
                  <a:schemeClr val="tx1"/>
                </a:solidFill>
                <a:latin typeface="Exo 2" panose="00000500000000000000" pitchFamily="50" charset="0"/>
                <a:ea typeface="+mn-ea"/>
                <a:cs typeface="+mn-cs"/>
                <a:sym typeface="Helvetica Light"/>
              </a:defRPr>
            </a:lvl5pPr>
            <a:lvl6pPr marL="0" marR="0" indent="8035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6pPr>
            <a:lvl7pPr marL="0" marR="0" indent="9642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7pPr>
            <a:lvl8pPr marL="0" marR="0" indent="1124900"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8pPr>
            <a:lvl9pPr marL="0" marR="0" indent="1285602" algn="ctr" defTabSz="410679" rtl="0" eaLnBrk="1" latinLnBrk="0" hangingPunct="1">
              <a:lnSpc>
                <a:spcPct val="100000"/>
              </a:lnSpc>
              <a:spcBef>
                <a:spcPts val="0"/>
              </a:spcBef>
              <a:spcAft>
                <a:spcPts val="0"/>
              </a:spcAft>
              <a:buClrTx/>
              <a:buSzTx/>
              <a:buFontTx/>
              <a:buNone/>
              <a:tabLst/>
              <a:defRPr sz="5623" b="0" i="0" u="none" strike="noStrike" cap="none" spc="0" baseline="0">
                <a:ln>
                  <a:noFill/>
                </a:ln>
                <a:solidFill>
                  <a:srgbClr val="000000"/>
                </a:solidFill>
                <a:uFillTx/>
                <a:latin typeface="+mn-lt"/>
                <a:ea typeface="+mn-ea"/>
                <a:cs typeface="+mn-cs"/>
                <a:sym typeface="Helvetica Light"/>
              </a:defRPr>
            </a:lvl9pPr>
          </a:lstStyle>
          <a:p>
            <a:r>
              <a:rPr lang="en-US" dirty="0"/>
              <a:t>SERVICES</a:t>
            </a:r>
          </a:p>
        </p:txBody>
      </p:sp>
      <p:sp>
        <p:nvSpPr>
          <p:cNvPr id="17" name="Slide Number Placeholder 6"/>
          <p:cNvSpPr txBox="1">
            <a:spLocks/>
          </p:cNvSpPr>
          <p:nvPr/>
        </p:nvSpPr>
        <p:spPr>
          <a:xfrm>
            <a:off x="8000425" y="6621373"/>
            <a:ext cx="1003300" cy="228600"/>
          </a:xfrm>
          <a:prstGeom prst="rect">
            <a:avLst/>
          </a:prstGeom>
        </p:spPr>
        <p:txBody>
          <a:bodyPr vert="horz" lIns="91440" tIns="45720" rIns="91440" bIns="45720" rtlCol="0" anchor="ctr"/>
          <a:lstStyle>
            <a:defPPr>
              <a:defRPr lang="en-US"/>
            </a:defPPr>
            <a:lvl1pPr algn="r" defTabSz="409575" rtl="0" eaLnBrk="0" fontAlgn="base" hangingPunct="0">
              <a:spcBef>
                <a:spcPct val="0"/>
              </a:spcBef>
              <a:spcAft>
                <a:spcPct val="0"/>
              </a:spcAft>
              <a:defRPr sz="800" b="0" i="0" kern="1200">
                <a:solidFill>
                  <a:schemeClr val="tx1">
                    <a:tint val="75000"/>
                  </a:schemeClr>
                </a:solidFill>
                <a:latin typeface="Exo DemiBold"/>
                <a:ea typeface="Helvetica Light"/>
                <a:cs typeface="Exo DemiBold"/>
                <a:sym typeface="Helvetica Light"/>
              </a:defRPr>
            </a:lvl1pPr>
            <a:lvl2pPr marL="457200" indent="-296863"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2pPr>
            <a:lvl3pPr marL="914400" indent="-593725"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3pPr>
            <a:lvl4pPr marL="1371600" indent="-890588"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4pPr>
            <a:lvl5pPr marL="1828800" indent="-1187450" algn="l" defTabSz="409575" rtl="0" eaLnBrk="0" fontAlgn="base" hangingPunct="0">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fld id="{7FE5CB88-4B3E-7C42-BF22-3E9B334618A4}" type="slidenum">
              <a:rPr lang="en-US" smtClean="0"/>
              <a:pPr/>
              <a:t>9</a:t>
            </a:fld>
            <a:endParaRPr lang="en-US" dirty="0"/>
          </a:p>
        </p:txBody>
      </p:sp>
      <p:sp>
        <p:nvSpPr>
          <p:cNvPr id="24" name="Rectangle 23">
            <a:extLst>
              <a:ext uri="{FF2B5EF4-FFF2-40B4-BE49-F238E27FC236}">
                <a16:creationId xmlns:a16="http://schemas.microsoft.com/office/drawing/2014/main" id="{7D1758C1-3558-4AE9-A567-B5D00226A16F}"/>
              </a:ext>
            </a:extLst>
          </p:cNvPr>
          <p:cNvSpPr/>
          <p:nvPr/>
        </p:nvSpPr>
        <p:spPr>
          <a:xfrm>
            <a:off x="3327400" y="3361301"/>
            <a:ext cx="4343400" cy="986283"/>
          </a:xfrm>
          <a:prstGeom prst="rect">
            <a:avLst/>
          </a:prstGeom>
          <a:gradFill flip="none" rotWithShape="1">
            <a:gsLst>
              <a:gs pos="0">
                <a:schemeClr val="accent4">
                  <a:alpha val="32000"/>
                </a:schemeClr>
              </a:gs>
              <a:gs pos="100000">
                <a:prstClr val="white">
                  <a:alpha val="32000"/>
                </a:prst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25" name="Group 24">
            <a:extLst>
              <a:ext uri="{FF2B5EF4-FFF2-40B4-BE49-F238E27FC236}">
                <a16:creationId xmlns:a16="http://schemas.microsoft.com/office/drawing/2014/main" id="{A8F07434-3FC8-42BF-AFA9-AC4D8DC18CC7}"/>
              </a:ext>
            </a:extLst>
          </p:cNvPr>
          <p:cNvGrpSpPr/>
          <p:nvPr/>
        </p:nvGrpSpPr>
        <p:grpSpPr>
          <a:xfrm>
            <a:off x="753800" y="2990336"/>
            <a:ext cx="7793929" cy="1357249"/>
            <a:chOff x="753800" y="4641584"/>
            <a:chExt cx="7793929" cy="1357249"/>
          </a:xfrm>
        </p:grpSpPr>
        <p:sp>
          <p:nvSpPr>
            <p:cNvPr id="26" name="Text Placeholder 3">
              <a:extLst>
                <a:ext uri="{FF2B5EF4-FFF2-40B4-BE49-F238E27FC236}">
                  <a16:creationId xmlns:a16="http://schemas.microsoft.com/office/drawing/2014/main" id="{7C3120EC-EA0D-4752-B201-CEC1DB9682D7}"/>
                </a:ext>
              </a:extLst>
            </p:cNvPr>
            <p:cNvSpPr txBox="1">
              <a:spLocks/>
            </p:cNvSpPr>
            <p:nvPr/>
          </p:nvSpPr>
          <p:spPr>
            <a:xfrm>
              <a:off x="3592872" y="4641584"/>
              <a:ext cx="4954857" cy="523433"/>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1780"/>
                </a:lnSpc>
                <a:spcBef>
                  <a:spcPts val="250"/>
                </a:spcBef>
                <a:buNone/>
              </a:pPr>
              <a:r>
                <a:rPr lang="en-US" sz="1800" b="0" cap="none" dirty="0">
                  <a:solidFill>
                    <a:schemeClr val="accent1"/>
                  </a:solidFill>
                  <a:latin typeface="Exo Medium"/>
                  <a:cs typeface="Exo Medium"/>
                </a:rPr>
                <a:t>High Pressure Processing</a:t>
              </a:r>
            </a:p>
          </p:txBody>
        </p:sp>
        <p:pic>
          <p:nvPicPr>
            <p:cNvPr id="27" name="Picture 26" descr="image.png">
              <a:extLst>
                <a:ext uri="{FF2B5EF4-FFF2-40B4-BE49-F238E27FC236}">
                  <a16:creationId xmlns:a16="http://schemas.microsoft.com/office/drawing/2014/main" id="{D3560E16-6D90-40BA-B4AD-9C90FDF94E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800" y="4641584"/>
              <a:ext cx="3379043" cy="1357249"/>
            </a:xfrm>
            <a:prstGeom prst="rect">
              <a:avLst/>
            </a:prstGeom>
          </p:spPr>
        </p:pic>
      </p:grpSp>
      <p:grpSp>
        <p:nvGrpSpPr>
          <p:cNvPr id="28" name="Group 27">
            <a:extLst>
              <a:ext uri="{FF2B5EF4-FFF2-40B4-BE49-F238E27FC236}">
                <a16:creationId xmlns:a16="http://schemas.microsoft.com/office/drawing/2014/main" id="{91205D07-1978-48E7-B42A-2BEDB6085DD2}"/>
              </a:ext>
            </a:extLst>
          </p:cNvPr>
          <p:cNvGrpSpPr/>
          <p:nvPr/>
        </p:nvGrpSpPr>
        <p:grpSpPr>
          <a:xfrm>
            <a:off x="734750" y="4513927"/>
            <a:ext cx="6858780" cy="1471796"/>
            <a:chOff x="720385" y="3034592"/>
            <a:chExt cx="6858780" cy="1471796"/>
          </a:xfrm>
        </p:grpSpPr>
        <p:sp>
          <p:nvSpPr>
            <p:cNvPr id="29" name="Rectangle 28">
              <a:extLst>
                <a:ext uri="{FF2B5EF4-FFF2-40B4-BE49-F238E27FC236}">
                  <a16:creationId xmlns:a16="http://schemas.microsoft.com/office/drawing/2014/main" id="{0C1DB48E-24B9-4987-B438-023226632395}"/>
                </a:ext>
              </a:extLst>
            </p:cNvPr>
            <p:cNvSpPr/>
            <p:nvPr/>
          </p:nvSpPr>
          <p:spPr>
            <a:xfrm>
              <a:off x="3175000" y="3454213"/>
              <a:ext cx="4343400" cy="986283"/>
            </a:xfrm>
            <a:prstGeom prst="rect">
              <a:avLst/>
            </a:prstGeom>
            <a:gradFill flip="none" rotWithShape="1">
              <a:gsLst>
                <a:gs pos="0">
                  <a:schemeClr val="accent4">
                    <a:alpha val="32000"/>
                  </a:schemeClr>
                </a:gs>
                <a:gs pos="100000">
                  <a:prstClr val="white">
                    <a:alpha val="32000"/>
                  </a:prst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Text Placeholder 3">
              <a:extLst>
                <a:ext uri="{FF2B5EF4-FFF2-40B4-BE49-F238E27FC236}">
                  <a16:creationId xmlns:a16="http://schemas.microsoft.com/office/drawing/2014/main" id="{69B0606C-365E-4E14-A683-11D595B51F83}"/>
                </a:ext>
              </a:extLst>
            </p:cNvPr>
            <p:cNvSpPr txBox="1">
              <a:spLocks/>
            </p:cNvSpPr>
            <p:nvPr/>
          </p:nvSpPr>
          <p:spPr>
            <a:xfrm>
              <a:off x="3736801" y="3181698"/>
              <a:ext cx="3097456" cy="348907"/>
            </a:xfrm>
            <a:prstGeom prst="rect">
              <a:avLst/>
            </a:prstGeom>
          </p:spPr>
          <p:txBody>
            <a:bodyPr vert="horz" lIns="91440" tIns="45720" rIns="91440" bIns="45720"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1780"/>
                </a:lnSpc>
                <a:spcBef>
                  <a:spcPts val="250"/>
                </a:spcBef>
                <a:buNone/>
              </a:pPr>
              <a:r>
                <a:rPr lang="en-US" sz="1800" b="0" cap="none" dirty="0">
                  <a:solidFill>
                    <a:schemeClr val="accent1"/>
                  </a:solidFill>
                  <a:latin typeface="Exo Medium"/>
                  <a:cs typeface="Exo Medium"/>
                </a:rPr>
                <a:t>Post-HPP Services</a:t>
              </a:r>
            </a:p>
          </p:txBody>
        </p:sp>
        <p:sp>
          <p:nvSpPr>
            <p:cNvPr id="31" name="Rectangle 36">
              <a:extLst>
                <a:ext uri="{FF2B5EF4-FFF2-40B4-BE49-F238E27FC236}">
                  <a16:creationId xmlns:a16="http://schemas.microsoft.com/office/drawing/2014/main" id="{3547F141-B5BA-4CF5-9ED3-11C8E7FF66AF}"/>
                </a:ext>
              </a:extLst>
            </p:cNvPr>
            <p:cNvSpPr/>
            <p:nvPr/>
          </p:nvSpPr>
          <p:spPr>
            <a:xfrm>
              <a:off x="3855339" y="3475098"/>
              <a:ext cx="3723826" cy="904863"/>
            </a:xfrm>
            <a:custGeom>
              <a:avLst/>
              <a:gdLst>
                <a:gd name="connsiteX0" fmla="*/ 0 w 3207360"/>
                <a:gd name="connsiteY0" fmla="*/ 0 h 904863"/>
                <a:gd name="connsiteX1" fmla="*/ 3207360 w 3207360"/>
                <a:gd name="connsiteY1" fmla="*/ 0 h 904863"/>
                <a:gd name="connsiteX2" fmla="*/ 3207360 w 3207360"/>
                <a:gd name="connsiteY2" fmla="*/ 904863 h 904863"/>
                <a:gd name="connsiteX3" fmla="*/ 0 w 3207360"/>
                <a:gd name="connsiteY3" fmla="*/ 904863 h 904863"/>
                <a:gd name="connsiteX4" fmla="*/ 0 w 3207360"/>
                <a:gd name="connsiteY4" fmla="*/ 0 h 904863"/>
                <a:gd name="connsiteX0" fmla="*/ 0 w 3207360"/>
                <a:gd name="connsiteY0" fmla="*/ 0 h 904863"/>
                <a:gd name="connsiteX1" fmla="*/ 3207360 w 3207360"/>
                <a:gd name="connsiteY1" fmla="*/ 0 h 904863"/>
                <a:gd name="connsiteX2" fmla="*/ 3207360 w 3207360"/>
                <a:gd name="connsiteY2" fmla="*/ 904863 h 904863"/>
                <a:gd name="connsiteX3" fmla="*/ 440266 w 3207360"/>
                <a:gd name="connsiteY3" fmla="*/ 904863 h 904863"/>
                <a:gd name="connsiteX4" fmla="*/ 0 w 3207360"/>
                <a:gd name="connsiteY4" fmla="*/ 0 h 904863"/>
                <a:gd name="connsiteX0" fmla="*/ 0 w 3207360"/>
                <a:gd name="connsiteY0" fmla="*/ 0 h 905338"/>
                <a:gd name="connsiteX1" fmla="*/ 3207360 w 3207360"/>
                <a:gd name="connsiteY1" fmla="*/ 0 h 905338"/>
                <a:gd name="connsiteX2" fmla="*/ 3207360 w 3207360"/>
                <a:gd name="connsiteY2" fmla="*/ 904863 h 905338"/>
                <a:gd name="connsiteX3" fmla="*/ 440266 w 3207360"/>
                <a:gd name="connsiteY3" fmla="*/ 904863 h 905338"/>
                <a:gd name="connsiteX4" fmla="*/ 0 w 3207360"/>
                <a:gd name="connsiteY4" fmla="*/ 0 h 905338"/>
                <a:gd name="connsiteX0" fmla="*/ 0 w 3723826"/>
                <a:gd name="connsiteY0" fmla="*/ 0 h 913329"/>
                <a:gd name="connsiteX1" fmla="*/ 3207360 w 3723826"/>
                <a:gd name="connsiteY1" fmla="*/ 0 h 913329"/>
                <a:gd name="connsiteX2" fmla="*/ 3723826 w 3723826"/>
                <a:gd name="connsiteY2" fmla="*/ 913329 h 913329"/>
                <a:gd name="connsiteX3" fmla="*/ 440266 w 3723826"/>
                <a:gd name="connsiteY3" fmla="*/ 904863 h 913329"/>
                <a:gd name="connsiteX4" fmla="*/ 0 w 3723826"/>
                <a:gd name="connsiteY4" fmla="*/ 0 h 9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826" h="913329">
                  <a:moveTo>
                    <a:pt x="0" y="0"/>
                  </a:moveTo>
                  <a:lnTo>
                    <a:pt x="3207360" y="0"/>
                  </a:lnTo>
                  <a:lnTo>
                    <a:pt x="3723826" y="913329"/>
                  </a:lnTo>
                  <a:lnTo>
                    <a:pt x="440266" y="904863"/>
                  </a:lnTo>
                  <a:cubicBezTo>
                    <a:pt x="479778" y="924975"/>
                    <a:pt x="146755" y="301621"/>
                    <a:pt x="0" y="0"/>
                  </a:cubicBezTo>
                  <a:close/>
                </a:path>
              </a:pathLst>
            </a:custGeom>
            <a:solidFill>
              <a:schemeClr val="accent4">
                <a:lumMod val="20000"/>
                <a:lumOff val="80000"/>
              </a:schemeClr>
            </a:solidFill>
          </p:spPr>
          <p:txBody>
            <a:bodyPr wrap="square" numCol="2" anchor="ctr">
              <a:spAutoFit/>
            </a:bodyPr>
            <a:lstStyle/>
            <a:p>
              <a:pPr>
                <a:lnSpc>
                  <a:spcPct val="120000"/>
                </a:lnSpc>
              </a:pPr>
              <a:r>
                <a:rPr lang="en-US" sz="1100" dirty="0">
                  <a:solidFill>
                    <a:schemeClr val="tx1"/>
                  </a:solidFill>
                  <a:latin typeface="Exo Light"/>
                  <a:cs typeface="Exo Light"/>
                </a:rPr>
                <a:t>• Kitting </a:t>
              </a:r>
            </a:p>
            <a:p>
              <a:pPr>
                <a:lnSpc>
                  <a:spcPct val="120000"/>
                </a:lnSpc>
              </a:pPr>
              <a:r>
                <a:rPr lang="en-US" sz="1100" dirty="0">
                  <a:solidFill>
                    <a:schemeClr val="tx1"/>
                  </a:solidFill>
                  <a:latin typeface="Exo Light"/>
                  <a:cs typeface="Exo Light"/>
                </a:rPr>
                <a:t>   • Assembly </a:t>
              </a:r>
            </a:p>
            <a:p>
              <a:pPr>
                <a:lnSpc>
                  <a:spcPct val="120000"/>
                </a:lnSpc>
              </a:pPr>
              <a:r>
                <a:rPr lang="en-US" sz="1100" dirty="0">
                  <a:solidFill>
                    <a:schemeClr val="tx1"/>
                  </a:solidFill>
                  <a:latin typeface="Exo Light"/>
                  <a:cs typeface="Exo Light"/>
                </a:rPr>
                <a:t>      • Labeling </a:t>
              </a:r>
            </a:p>
            <a:p>
              <a:pPr>
                <a:lnSpc>
                  <a:spcPct val="120000"/>
                </a:lnSpc>
              </a:pPr>
              <a:r>
                <a:rPr lang="en-US" sz="1100" dirty="0">
                  <a:solidFill>
                    <a:schemeClr val="tx1"/>
                  </a:solidFill>
                  <a:latin typeface="Exo Light"/>
                  <a:cs typeface="Exo Light"/>
                </a:rPr>
                <a:t>         • Netting </a:t>
              </a:r>
            </a:p>
            <a:p>
              <a:pPr>
                <a:lnSpc>
                  <a:spcPct val="120000"/>
                </a:lnSpc>
              </a:pPr>
              <a:r>
                <a:rPr lang="en-US" sz="1100" dirty="0">
                  <a:solidFill>
                    <a:schemeClr val="tx1"/>
                  </a:solidFill>
                  <a:latin typeface="Exo Light"/>
                  <a:cs typeface="Exo Light"/>
                </a:rPr>
                <a:t>• Code Dating </a:t>
              </a:r>
            </a:p>
            <a:p>
              <a:pPr>
                <a:lnSpc>
                  <a:spcPct val="120000"/>
                </a:lnSpc>
              </a:pPr>
              <a:r>
                <a:rPr lang="en-US" sz="1100" dirty="0">
                  <a:solidFill>
                    <a:schemeClr val="tx1"/>
                  </a:solidFill>
                  <a:latin typeface="Exo Light"/>
                  <a:cs typeface="Exo Light"/>
                </a:rPr>
                <a:t>   • Ink Jetting </a:t>
              </a:r>
            </a:p>
            <a:p>
              <a:pPr>
                <a:lnSpc>
                  <a:spcPct val="120000"/>
                </a:lnSpc>
              </a:pPr>
              <a:r>
                <a:rPr lang="en-US" sz="1100" dirty="0">
                  <a:solidFill>
                    <a:schemeClr val="tx1"/>
                  </a:solidFill>
                  <a:latin typeface="Exo Light"/>
                  <a:cs typeface="Exo Light"/>
                </a:rPr>
                <a:t>      • Order Selection</a:t>
              </a:r>
            </a:p>
            <a:p>
              <a:pPr>
                <a:lnSpc>
                  <a:spcPct val="120000"/>
                </a:lnSpc>
              </a:pPr>
              <a:r>
                <a:rPr lang="en-US" sz="1100" dirty="0">
                  <a:solidFill>
                    <a:schemeClr val="tx1"/>
                  </a:solidFill>
                  <a:latin typeface="Exo Light"/>
                  <a:cs typeface="Exo Light"/>
                </a:rPr>
                <a:t>          • Export / Shipping</a:t>
              </a:r>
            </a:p>
          </p:txBody>
        </p:sp>
        <p:pic>
          <p:nvPicPr>
            <p:cNvPr id="33" name="Picture 32" descr="shipping.png">
              <a:extLst>
                <a:ext uri="{FF2B5EF4-FFF2-40B4-BE49-F238E27FC236}">
                  <a16:creationId xmlns:a16="http://schemas.microsoft.com/office/drawing/2014/main" id="{AD695733-7083-4524-B05D-37A71AA72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85" y="3034592"/>
              <a:ext cx="3492939" cy="1471796"/>
            </a:xfrm>
            <a:prstGeom prst="rect">
              <a:avLst/>
            </a:prstGeom>
          </p:spPr>
        </p:pic>
      </p:grpSp>
      <p:sp>
        <p:nvSpPr>
          <p:cNvPr id="34" name="Rectangle 33">
            <a:extLst>
              <a:ext uri="{FF2B5EF4-FFF2-40B4-BE49-F238E27FC236}">
                <a16:creationId xmlns:a16="http://schemas.microsoft.com/office/drawing/2014/main" id="{27F82DE5-2A29-4216-9BC0-1EF8F07EDBD0}"/>
              </a:ext>
            </a:extLst>
          </p:cNvPr>
          <p:cNvSpPr/>
          <p:nvPr/>
        </p:nvSpPr>
        <p:spPr>
          <a:xfrm>
            <a:off x="3175000" y="1832864"/>
            <a:ext cx="4343400" cy="986283"/>
          </a:xfrm>
          <a:prstGeom prst="rect">
            <a:avLst/>
          </a:prstGeom>
          <a:gradFill flip="none" rotWithShape="1">
            <a:gsLst>
              <a:gs pos="0">
                <a:schemeClr val="accent4">
                  <a:alpha val="32000"/>
                </a:schemeClr>
              </a:gs>
              <a:gs pos="100000">
                <a:prstClr val="white">
                  <a:alpha val="32000"/>
                </a:prst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Text Placeholder 3">
            <a:extLst>
              <a:ext uri="{FF2B5EF4-FFF2-40B4-BE49-F238E27FC236}">
                <a16:creationId xmlns:a16="http://schemas.microsoft.com/office/drawing/2014/main" id="{6C76C5B8-FC06-499C-8907-5498C5E8E301}"/>
              </a:ext>
            </a:extLst>
          </p:cNvPr>
          <p:cNvSpPr txBox="1">
            <a:spLocks/>
          </p:cNvSpPr>
          <p:nvPr/>
        </p:nvSpPr>
        <p:spPr>
          <a:xfrm>
            <a:off x="3821740" y="1880042"/>
            <a:ext cx="4480446" cy="761305"/>
          </a:xfrm>
          <a:prstGeom prst="rect">
            <a:avLst/>
          </a:prstGeom>
          <a:solidFill>
            <a:schemeClr val="accent4">
              <a:lumMod val="20000"/>
              <a:lumOff val="80000"/>
            </a:schemeClr>
          </a:solidFill>
        </p:spPr>
        <p:txBody>
          <a:bodyPr vert="horz" lIns="91440" tIns="45720" rIns="91440" bIns="45720" numCol="2" rtlCol="0" anchor="ctr">
            <a:noAutofit/>
          </a:bodyPr>
          <a:lstStyle>
            <a:lvl1pPr marL="171450" indent="-171450" algn="ctr" defTabSz="685800" rtl="0" eaLnBrk="1" latinLnBrk="0" hangingPunct="1">
              <a:lnSpc>
                <a:spcPct val="90000"/>
              </a:lnSpc>
              <a:spcBef>
                <a:spcPts val="750"/>
              </a:spcBef>
              <a:buFont typeface="Arial" panose="020B0604020202020204" pitchFamily="34" charset="0"/>
              <a:buChar char="•"/>
              <a:defRPr sz="2179" b="1" i="0" kern="1200" cap="all" baseline="0">
                <a:solidFill>
                  <a:srgbClr val="FFFFFF"/>
                </a:solidFill>
                <a:latin typeface="exo 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ts val="920"/>
              </a:lnSpc>
              <a:buNone/>
            </a:pPr>
            <a:r>
              <a:rPr lang="en-US" sz="1100" dirty="0">
                <a:solidFill>
                  <a:schemeClr val="tx1"/>
                </a:solidFill>
                <a:latin typeface="Exo Light"/>
                <a:cs typeface="Exo Light"/>
              </a:rPr>
              <a:t>• </a:t>
            </a:r>
            <a:r>
              <a:rPr lang="en-US" sz="1100" b="0" cap="none" dirty="0">
                <a:solidFill>
                  <a:schemeClr val="tx1"/>
                </a:solidFill>
                <a:latin typeface="Exo Light"/>
                <a:cs typeface="Exo Light"/>
              </a:rPr>
              <a:t>Cold Storage </a:t>
            </a:r>
          </a:p>
          <a:p>
            <a:pPr marL="0" indent="0" algn="l">
              <a:lnSpc>
                <a:spcPts val="920"/>
              </a:lnSpc>
              <a:buNone/>
            </a:pPr>
            <a:r>
              <a:rPr lang="en-US" sz="1100" b="0" cap="none" dirty="0">
                <a:solidFill>
                  <a:schemeClr val="tx1"/>
                </a:solidFill>
                <a:latin typeface="Exo Light"/>
                <a:cs typeface="Exo Light"/>
              </a:rPr>
              <a:t>    </a:t>
            </a:r>
            <a:r>
              <a:rPr lang="en-US" sz="1100" dirty="0">
                <a:solidFill>
                  <a:schemeClr val="tx1"/>
                </a:solidFill>
                <a:latin typeface="Exo Light"/>
                <a:cs typeface="Exo Light"/>
              </a:rPr>
              <a:t>• </a:t>
            </a:r>
            <a:r>
              <a:rPr lang="en-US" sz="1100" b="0" cap="none" dirty="0">
                <a:solidFill>
                  <a:schemeClr val="tx1"/>
                </a:solidFill>
                <a:latin typeface="Exo Light"/>
                <a:cs typeface="Exo Light"/>
              </a:rPr>
              <a:t>Air Tempering Water </a:t>
            </a:r>
          </a:p>
          <a:p>
            <a:pPr marL="0" indent="0" algn="l">
              <a:lnSpc>
                <a:spcPts val="920"/>
              </a:lnSpc>
              <a:buNone/>
            </a:pPr>
            <a:r>
              <a:rPr lang="en-US" sz="1100" b="0" cap="none" dirty="0">
                <a:solidFill>
                  <a:schemeClr val="tx1"/>
                </a:solidFill>
                <a:latin typeface="Exo Light"/>
                <a:cs typeface="Exo Light"/>
              </a:rPr>
              <a:t>        </a:t>
            </a:r>
            <a:r>
              <a:rPr lang="en-US" sz="1100" dirty="0">
                <a:solidFill>
                  <a:schemeClr val="tx1"/>
                </a:solidFill>
                <a:latin typeface="Exo Light"/>
                <a:cs typeface="Exo Light"/>
              </a:rPr>
              <a:t>• </a:t>
            </a:r>
            <a:r>
              <a:rPr lang="en-US" sz="1100" b="0" cap="none" dirty="0">
                <a:solidFill>
                  <a:schemeClr val="tx1"/>
                </a:solidFill>
                <a:latin typeface="Exo Light"/>
                <a:cs typeface="Exo Light"/>
              </a:rPr>
              <a:t>Tempering Blast Freezing</a:t>
            </a:r>
          </a:p>
          <a:p>
            <a:pPr marL="0" indent="0" algn="l">
              <a:lnSpc>
                <a:spcPts val="920"/>
              </a:lnSpc>
              <a:buNone/>
            </a:pPr>
            <a:r>
              <a:rPr lang="en-US" sz="1100" dirty="0">
                <a:solidFill>
                  <a:schemeClr val="tx1"/>
                </a:solidFill>
                <a:latin typeface="Exo Light"/>
                <a:cs typeface="Exo Light"/>
              </a:rPr>
              <a:t>• </a:t>
            </a:r>
            <a:r>
              <a:rPr lang="en-US" sz="1100" b="0" cap="none" dirty="0">
                <a:solidFill>
                  <a:schemeClr val="tx1"/>
                </a:solidFill>
                <a:latin typeface="Exo Light"/>
                <a:cs typeface="Exo Light"/>
              </a:rPr>
              <a:t>Static Freezing </a:t>
            </a:r>
          </a:p>
          <a:p>
            <a:pPr marL="0" indent="0" algn="l">
              <a:lnSpc>
                <a:spcPts val="920"/>
              </a:lnSpc>
              <a:buNone/>
            </a:pPr>
            <a:r>
              <a:rPr lang="en-US" sz="1100" dirty="0">
                <a:solidFill>
                  <a:schemeClr val="tx1"/>
                </a:solidFill>
                <a:latin typeface="Exo Light"/>
                <a:cs typeface="Exo Light"/>
              </a:rPr>
              <a:t>   • </a:t>
            </a:r>
            <a:r>
              <a:rPr lang="en-US" sz="1100" b="0" cap="none" dirty="0">
                <a:solidFill>
                  <a:schemeClr val="tx1"/>
                </a:solidFill>
                <a:latin typeface="Exo Light"/>
                <a:cs typeface="Exo Light"/>
              </a:rPr>
              <a:t>Dry Aging</a:t>
            </a:r>
          </a:p>
          <a:p>
            <a:pPr marL="0" indent="0" algn="l">
              <a:lnSpc>
                <a:spcPts val="1780"/>
              </a:lnSpc>
              <a:spcBef>
                <a:spcPts val="250"/>
              </a:spcBef>
              <a:buNone/>
            </a:pPr>
            <a:endParaRPr lang="en-US" sz="1400" b="0" cap="none" dirty="0">
              <a:solidFill>
                <a:schemeClr val="accent4"/>
              </a:solidFill>
              <a:latin typeface="Exo Regular"/>
              <a:cs typeface="Exo Regular"/>
            </a:endParaRPr>
          </a:p>
        </p:txBody>
      </p:sp>
      <p:sp>
        <p:nvSpPr>
          <p:cNvPr id="38" name="Rectangle 37">
            <a:extLst>
              <a:ext uri="{FF2B5EF4-FFF2-40B4-BE49-F238E27FC236}">
                <a16:creationId xmlns:a16="http://schemas.microsoft.com/office/drawing/2014/main" id="{0B182D41-EFCC-4BBE-8511-4AB638A8599B}"/>
              </a:ext>
            </a:extLst>
          </p:cNvPr>
          <p:cNvSpPr/>
          <p:nvPr/>
        </p:nvSpPr>
        <p:spPr>
          <a:xfrm>
            <a:off x="3728950" y="1545296"/>
            <a:ext cx="3543284" cy="328722"/>
          </a:xfrm>
          <a:prstGeom prst="rect">
            <a:avLst/>
          </a:prstGeom>
        </p:spPr>
        <p:txBody>
          <a:bodyPr wrap="square">
            <a:spAutoFit/>
          </a:bodyPr>
          <a:lstStyle/>
          <a:p>
            <a:pPr>
              <a:lnSpc>
                <a:spcPts val="1780"/>
              </a:lnSpc>
              <a:spcBef>
                <a:spcPts val="250"/>
              </a:spcBef>
            </a:pPr>
            <a:r>
              <a:rPr lang="en-US" sz="1800" dirty="0">
                <a:solidFill>
                  <a:schemeClr val="accent1"/>
                </a:solidFill>
                <a:latin typeface="Exo Medium"/>
                <a:cs typeface="Exo Medium"/>
              </a:rPr>
              <a:t>Pre-HPP Services</a:t>
            </a:r>
          </a:p>
        </p:txBody>
      </p:sp>
      <p:pic>
        <p:nvPicPr>
          <p:cNvPr id="39" name="Picture 38" descr="freezing.png">
            <a:extLst>
              <a:ext uri="{FF2B5EF4-FFF2-40B4-BE49-F238E27FC236}">
                <a16:creationId xmlns:a16="http://schemas.microsoft.com/office/drawing/2014/main" id="{74D220A9-1D26-43F9-87D3-7992CD55C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50" y="1323510"/>
            <a:ext cx="3647186" cy="1536791"/>
          </a:xfrm>
          <a:prstGeom prst="rect">
            <a:avLst/>
          </a:prstGeom>
        </p:spPr>
      </p:pic>
    </p:spTree>
    <p:extLst>
      <p:ext uri="{BB962C8B-B14F-4D97-AF65-F5344CB8AC3E}">
        <p14:creationId xmlns:p14="http://schemas.microsoft.com/office/powerpoint/2010/main" val="1499645755"/>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Default Theme">
  <a:themeElements>
    <a:clrScheme name="Custom 5">
      <a:dk1>
        <a:srgbClr val="656569"/>
      </a:dk1>
      <a:lt1>
        <a:srgbClr val="B2B2B2"/>
      </a:lt1>
      <a:dk2>
        <a:srgbClr val="53585F"/>
      </a:dk2>
      <a:lt2>
        <a:srgbClr val="DCDEE0"/>
      </a:lt2>
      <a:accent1>
        <a:srgbClr val="1168AD"/>
      </a:accent1>
      <a:accent2>
        <a:srgbClr val="2A7BB8"/>
      </a:accent2>
      <a:accent3>
        <a:srgbClr val="E15D09"/>
      </a:accent3>
      <a:accent4>
        <a:srgbClr val="C4D707"/>
      </a:accent4>
      <a:accent5>
        <a:srgbClr val="4E4038"/>
      </a:accent5>
      <a:accent6>
        <a:srgbClr val="DAC8A3"/>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8" id="{2E01E567-2F9E-E446-B383-B4AA4D27563D}" vid="{272CB8C7-AAA4-8747-9B66-3F7F2023837A}"/>
    </a:ext>
  </a:extLst>
</a:theme>
</file>

<file path=ppt/theme/theme2.xml><?xml version="1.0" encoding="utf-8"?>
<a:theme xmlns:a="http://schemas.openxmlformats.org/drawingml/2006/main" name="1_Default Theme">
  <a:themeElements>
    <a:clrScheme name="Custom 5">
      <a:dk1>
        <a:srgbClr val="656569"/>
      </a:dk1>
      <a:lt1>
        <a:srgbClr val="B2B2B2"/>
      </a:lt1>
      <a:dk2>
        <a:srgbClr val="53585F"/>
      </a:dk2>
      <a:lt2>
        <a:srgbClr val="DCDEE0"/>
      </a:lt2>
      <a:accent1>
        <a:srgbClr val="1168AD"/>
      </a:accent1>
      <a:accent2>
        <a:srgbClr val="2A7BB8"/>
      </a:accent2>
      <a:accent3>
        <a:srgbClr val="E15D09"/>
      </a:accent3>
      <a:accent4>
        <a:srgbClr val="C4D707"/>
      </a:accent4>
      <a:accent5>
        <a:srgbClr val="4E4038"/>
      </a:accent5>
      <a:accent6>
        <a:srgbClr val="DAC8A3"/>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8" id="{2E01E567-2F9E-E446-B383-B4AA4D27563D}" vid="{272CB8C7-AAA4-8747-9B66-3F7F202383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iversal Pure Palette">
    <a:dk1>
      <a:srgbClr val="656569"/>
    </a:dk1>
    <a:lt1>
      <a:srgbClr val="B2B2B2"/>
    </a:lt1>
    <a:dk2>
      <a:srgbClr val="53585F"/>
    </a:dk2>
    <a:lt2>
      <a:srgbClr val="DCDEE0"/>
    </a:lt2>
    <a:accent1>
      <a:srgbClr val="00538A"/>
    </a:accent1>
    <a:accent2>
      <a:srgbClr val="0A7CBA"/>
    </a:accent2>
    <a:accent3>
      <a:srgbClr val="CDDB28"/>
    </a:accent3>
    <a:accent4>
      <a:srgbClr val="E87324"/>
    </a:accent4>
    <a:accent5>
      <a:srgbClr val="4E4038"/>
    </a:accent5>
    <a:accent6>
      <a:srgbClr val="DAC8A3"/>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Universal Pure Palette">
    <a:dk1>
      <a:srgbClr val="656569"/>
    </a:dk1>
    <a:lt1>
      <a:srgbClr val="B2B2B2"/>
    </a:lt1>
    <a:dk2>
      <a:srgbClr val="53585F"/>
    </a:dk2>
    <a:lt2>
      <a:srgbClr val="DCDEE0"/>
    </a:lt2>
    <a:accent1>
      <a:srgbClr val="00538A"/>
    </a:accent1>
    <a:accent2>
      <a:srgbClr val="0A7CBA"/>
    </a:accent2>
    <a:accent3>
      <a:srgbClr val="CDDB28"/>
    </a:accent3>
    <a:accent4>
      <a:srgbClr val="E87324"/>
    </a:accent4>
    <a:accent5>
      <a:srgbClr val="4E4038"/>
    </a:accent5>
    <a:accent6>
      <a:srgbClr val="DAC8A3"/>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7303</TotalTime>
  <Words>4207</Words>
  <Application>Microsoft Office PowerPoint</Application>
  <PresentationFormat>On-screen Show (4:3)</PresentationFormat>
  <Paragraphs>1073</Paragraphs>
  <Slides>62</Slides>
  <Notes>0</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62</vt:i4>
      </vt:variant>
    </vt:vector>
  </HeadingPairs>
  <TitlesOfParts>
    <vt:vector size="85" baseType="lpstr">
      <vt:lpstr>Arial</vt:lpstr>
      <vt:lpstr>Arial Black</vt:lpstr>
      <vt:lpstr>Arial Narrow</vt:lpstr>
      <vt:lpstr>Arial Unicode MS</vt:lpstr>
      <vt:lpstr>Calibri</vt:lpstr>
      <vt:lpstr>Exo</vt:lpstr>
      <vt:lpstr>exo 2</vt:lpstr>
      <vt:lpstr>exo 2</vt:lpstr>
      <vt:lpstr>Exo Bold</vt:lpstr>
      <vt:lpstr>Exo DemiBold</vt:lpstr>
      <vt:lpstr>Exo light</vt:lpstr>
      <vt:lpstr>Exo light</vt:lpstr>
      <vt:lpstr>Exo Medium</vt:lpstr>
      <vt:lpstr>Exo Regular</vt:lpstr>
      <vt:lpstr>Exo Regular</vt:lpstr>
      <vt:lpstr>Helvetica Light</vt:lpstr>
      <vt:lpstr>Lato Bold</vt:lpstr>
      <vt:lpstr>Lato Light</vt:lpstr>
      <vt:lpstr>Open Sans</vt:lpstr>
      <vt:lpstr>Open Sans Light</vt:lpstr>
      <vt:lpstr>Wingdings</vt:lpstr>
      <vt:lpstr>Default Theme</vt:lpstr>
      <vt:lpstr>1_Default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Toyin Adon-Abel</dc:creator>
  <cp:lastModifiedBy>Toyin Adon-Abel</cp:lastModifiedBy>
  <cp:revision>311</cp:revision>
  <dcterms:created xsi:type="dcterms:W3CDTF">2017-11-14T15:52:52Z</dcterms:created>
  <dcterms:modified xsi:type="dcterms:W3CDTF">2018-05-01T15:57:35Z</dcterms:modified>
</cp:coreProperties>
</file>